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218"/>
  </p:notesMasterIdLst>
  <p:handoutMasterIdLst>
    <p:handoutMasterId r:id="rId219"/>
  </p:handoutMasterIdLst>
  <p:sldIdLst>
    <p:sldId id="256" r:id="rId2"/>
    <p:sldId id="669" r:id="rId3"/>
    <p:sldId id="875" r:id="rId4"/>
    <p:sldId id="1025" r:id="rId5"/>
    <p:sldId id="1032" r:id="rId6"/>
    <p:sldId id="995" r:id="rId7"/>
    <p:sldId id="874" r:id="rId8"/>
    <p:sldId id="925" r:id="rId9"/>
    <p:sldId id="926" r:id="rId10"/>
    <p:sldId id="816" r:id="rId11"/>
    <p:sldId id="878" r:id="rId12"/>
    <p:sldId id="1026" r:id="rId13"/>
    <p:sldId id="1029" r:id="rId14"/>
    <p:sldId id="788" r:id="rId15"/>
    <p:sldId id="813" r:id="rId16"/>
    <p:sldId id="724" r:id="rId17"/>
    <p:sldId id="1038" r:id="rId18"/>
    <p:sldId id="723" r:id="rId19"/>
    <p:sldId id="896" r:id="rId20"/>
    <p:sldId id="895" r:id="rId21"/>
    <p:sldId id="981" r:id="rId22"/>
    <p:sldId id="789" r:id="rId23"/>
    <p:sldId id="679" r:id="rId24"/>
    <p:sldId id="778" r:id="rId25"/>
    <p:sldId id="900" r:id="rId26"/>
    <p:sldId id="842" r:id="rId27"/>
    <p:sldId id="997" r:id="rId28"/>
    <p:sldId id="999" r:id="rId29"/>
    <p:sldId id="897" r:id="rId30"/>
    <p:sldId id="934" r:id="rId31"/>
    <p:sldId id="935" r:id="rId32"/>
    <p:sldId id="936" r:id="rId33"/>
    <p:sldId id="659" r:id="rId34"/>
    <p:sldId id="687" r:id="rId35"/>
    <p:sldId id="982" r:id="rId36"/>
    <p:sldId id="899" r:id="rId37"/>
    <p:sldId id="983" r:id="rId38"/>
    <p:sldId id="984" r:id="rId39"/>
    <p:sldId id="1039" r:id="rId40"/>
    <p:sldId id="998" r:id="rId41"/>
    <p:sldId id="901" r:id="rId42"/>
    <p:sldId id="940" r:id="rId43"/>
    <p:sldId id="1000" r:id="rId44"/>
    <p:sldId id="963" r:id="rId45"/>
    <p:sldId id="1037" r:id="rId46"/>
    <p:sldId id="964" r:id="rId47"/>
    <p:sldId id="965" r:id="rId48"/>
    <p:sldId id="966" r:id="rId49"/>
    <p:sldId id="967" r:id="rId50"/>
    <p:sldId id="968" r:id="rId51"/>
    <p:sldId id="969" r:id="rId52"/>
    <p:sldId id="970" r:id="rId53"/>
    <p:sldId id="971" r:id="rId54"/>
    <p:sldId id="972" r:id="rId55"/>
    <p:sldId id="973" r:id="rId56"/>
    <p:sldId id="790" r:id="rId57"/>
    <p:sldId id="903" r:id="rId58"/>
    <p:sldId id="992" r:id="rId59"/>
    <p:sldId id="1034" r:id="rId60"/>
    <p:sldId id="1041" r:id="rId61"/>
    <p:sldId id="1011" r:id="rId62"/>
    <p:sldId id="1012" r:id="rId63"/>
    <p:sldId id="689" r:id="rId64"/>
    <p:sldId id="955" r:id="rId65"/>
    <p:sldId id="847" r:id="rId66"/>
    <p:sldId id="977" r:id="rId67"/>
    <p:sldId id="1044" r:id="rId68"/>
    <p:sldId id="976" r:id="rId69"/>
    <p:sldId id="690" r:id="rId70"/>
    <p:sldId id="1036" r:id="rId71"/>
    <p:sldId id="691" r:id="rId72"/>
    <p:sldId id="956" r:id="rId73"/>
    <p:sldId id="957" r:id="rId74"/>
    <p:sldId id="692" r:id="rId75"/>
    <p:sldId id="850" r:id="rId76"/>
    <p:sldId id="958" r:id="rId77"/>
    <p:sldId id="974" r:id="rId78"/>
    <p:sldId id="694" r:id="rId79"/>
    <p:sldId id="782" r:id="rId80"/>
    <p:sldId id="1013" r:id="rId81"/>
    <p:sldId id="959" r:id="rId82"/>
    <p:sldId id="1014" r:id="rId83"/>
    <p:sldId id="1035" r:id="rId84"/>
    <p:sldId id="851" r:id="rId85"/>
    <p:sldId id="785" r:id="rId86"/>
    <p:sldId id="962" r:id="rId87"/>
    <p:sldId id="1008" r:id="rId88"/>
    <p:sldId id="1009" r:id="rId89"/>
    <p:sldId id="1010" r:id="rId90"/>
    <p:sldId id="748" r:id="rId91"/>
    <p:sldId id="1015" r:id="rId92"/>
    <p:sldId id="749" r:id="rId93"/>
    <p:sldId id="750" r:id="rId94"/>
    <p:sldId id="752" r:id="rId95"/>
    <p:sldId id="753" r:id="rId96"/>
    <p:sldId id="756" r:id="rId97"/>
    <p:sldId id="757" r:id="rId98"/>
    <p:sldId id="758" r:id="rId99"/>
    <p:sldId id="759" r:id="rId100"/>
    <p:sldId id="760" r:id="rId101"/>
    <p:sldId id="769" r:id="rId102"/>
    <p:sldId id="762" r:id="rId103"/>
    <p:sldId id="945" r:id="rId104"/>
    <p:sldId id="764" r:id="rId105"/>
    <p:sldId id="814" r:id="rId106"/>
    <p:sldId id="1016" r:id="rId107"/>
    <p:sldId id="1017" r:id="rId108"/>
    <p:sldId id="1018" r:id="rId109"/>
    <p:sldId id="946" r:id="rId110"/>
    <p:sldId id="1022" r:id="rId111"/>
    <p:sldId id="1019" r:id="rId112"/>
    <p:sldId id="1020" r:id="rId113"/>
    <p:sldId id="765" r:id="rId114"/>
    <p:sldId id="1021" r:id="rId115"/>
    <p:sldId id="1023" r:id="rId116"/>
    <p:sldId id="727" r:id="rId117"/>
    <p:sldId id="993" r:id="rId118"/>
    <p:sldId id="795" r:id="rId119"/>
    <p:sldId id="746" r:id="rId120"/>
    <p:sldId id="841" r:id="rId121"/>
    <p:sldId id="796" r:id="rId122"/>
    <p:sldId id="834" r:id="rId123"/>
    <p:sldId id="1001" r:id="rId124"/>
    <p:sldId id="736" r:id="rId125"/>
    <p:sldId id="737" r:id="rId126"/>
    <p:sldId id="996" r:id="rId127"/>
    <p:sldId id="797" r:id="rId128"/>
    <p:sldId id="739" r:id="rId129"/>
    <p:sldId id="1002" r:id="rId130"/>
    <p:sldId id="986" r:id="rId131"/>
    <p:sldId id="1042" r:id="rId132"/>
    <p:sldId id="980" r:id="rId133"/>
    <p:sldId id="979" r:id="rId134"/>
    <p:sldId id="803" r:id="rId135"/>
    <p:sldId id="877" r:id="rId136"/>
    <p:sldId id="809" r:id="rId137"/>
    <p:sldId id="876" r:id="rId138"/>
    <p:sldId id="924" r:id="rId139"/>
    <p:sldId id="740" r:id="rId140"/>
    <p:sldId id="879" r:id="rId141"/>
    <p:sldId id="880" r:id="rId142"/>
    <p:sldId id="881" r:id="rId143"/>
    <p:sldId id="882" r:id="rId144"/>
    <p:sldId id="884" r:id="rId145"/>
    <p:sldId id="885" r:id="rId146"/>
    <p:sldId id="886" r:id="rId147"/>
    <p:sldId id="887" r:id="rId148"/>
    <p:sldId id="798" r:id="rId149"/>
    <p:sldId id="696" r:id="rId150"/>
    <p:sldId id="839" r:id="rId151"/>
    <p:sldId id="890" r:id="rId152"/>
    <p:sldId id="891" r:id="rId153"/>
    <p:sldId id="892" r:id="rId154"/>
    <p:sldId id="893" r:id="rId155"/>
    <p:sldId id="894" r:id="rId156"/>
    <p:sldId id="697" r:id="rId157"/>
    <p:sldId id="838" r:id="rId158"/>
    <p:sldId id="725" r:id="rId159"/>
    <p:sldId id="799" r:id="rId160"/>
    <p:sldId id="714" r:id="rId161"/>
    <p:sldId id="715" r:id="rId162"/>
    <p:sldId id="1007" r:id="rId163"/>
    <p:sldId id="741" r:id="rId164"/>
    <p:sldId id="944" r:id="rId165"/>
    <p:sldId id="1043" r:id="rId166"/>
    <p:sldId id="712" r:id="rId167"/>
    <p:sldId id="800" r:id="rId168"/>
    <p:sldId id="772" r:id="rId169"/>
    <p:sldId id="1024" r:id="rId170"/>
    <p:sldId id="867" r:id="rId171"/>
    <p:sldId id="868" r:id="rId172"/>
    <p:sldId id="871" r:id="rId173"/>
    <p:sldId id="872" r:id="rId174"/>
    <p:sldId id="787" r:id="rId175"/>
    <p:sldId id="801" r:id="rId176"/>
    <p:sldId id="975" r:id="rId177"/>
    <p:sldId id="815" r:id="rId178"/>
    <p:sldId id="987" r:id="rId179"/>
    <p:sldId id="988" r:id="rId180"/>
    <p:sldId id="989" r:id="rId181"/>
    <p:sldId id="990" r:id="rId182"/>
    <p:sldId id="991" r:id="rId183"/>
    <p:sldId id="1040" r:id="rId184"/>
    <p:sldId id="802" r:id="rId185"/>
    <p:sldId id="665" r:id="rId186"/>
    <p:sldId id="1005" r:id="rId187"/>
    <p:sldId id="1004" r:id="rId188"/>
    <p:sldId id="1006" r:id="rId189"/>
    <p:sldId id="1003" r:id="rId190"/>
    <p:sldId id="947" r:id="rId191"/>
    <p:sldId id="745" r:id="rId192"/>
    <p:sldId id="666" r:id="rId193"/>
    <p:sldId id="668" r:id="rId194"/>
    <p:sldId id="948" r:id="rId195"/>
    <p:sldId id="950" r:id="rId196"/>
    <p:sldId id="951" r:id="rId197"/>
    <p:sldId id="952" r:id="rId198"/>
    <p:sldId id="953" r:id="rId199"/>
    <p:sldId id="954" r:id="rId200"/>
    <p:sldId id="949" r:id="rId201"/>
    <p:sldId id="906" r:id="rId202"/>
    <p:sldId id="907" r:id="rId203"/>
    <p:sldId id="1033" r:id="rId204"/>
    <p:sldId id="1030" r:id="rId205"/>
    <p:sldId id="908" r:id="rId206"/>
    <p:sldId id="909" r:id="rId207"/>
    <p:sldId id="910" r:id="rId208"/>
    <p:sldId id="1031" r:id="rId209"/>
    <p:sldId id="914" r:id="rId210"/>
    <p:sldId id="915" r:id="rId211"/>
    <p:sldId id="918" r:id="rId212"/>
    <p:sldId id="920" r:id="rId213"/>
    <p:sldId id="921" r:id="rId214"/>
    <p:sldId id="922" r:id="rId215"/>
    <p:sldId id="923" r:id="rId216"/>
    <p:sldId id="457" r:id="rId217"/>
  </p:sldIdLst>
  <p:sldSz cx="9144000" cy="6858000" type="screen4x3"/>
  <p:notesSz cx="7099300" cy="10234613"/>
  <p:defaultTextStyle>
    <a:defPPr>
      <a:defRPr lang="en-US"/>
    </a:defPPr>
    <a:lvl1pPr algn="ctr" rtl="0" fontAlgn="base">
      <a:spcBef>
        <a:spcPct val="50000"/>
      </a:spcBef>
      <a:spcAft>
        <a:spcPct val="0"/>
      </a:spcAft>
      <a:defRPr kumimoji="1" sz="2400" i="1" kern="1200">
        <a:solidFill>
          <a:schemeClr val="tx1"/>
        </a:solidFill>
        <a:latin typeface="Times New Roman" pitchFamily="18" charset="0"/>
        <a:ea typeface="ＭＳ Ｐゴシック" pitchFamily="50" charset="-128"/>
        <a:cs typeface="+mn-cs"/>
      </a:defRPr>
    </a:lvl1pPr>
    <a:lvl2pPr marL="457200" algn="ctr" rtl="0" fontAlgn="base">
      <a:spcBef>
        <a:spcPct val="50000"/>
      </a:spcBef>
      <a:spcAft>
        <a:spcPct val="0"/>
      </a:spcAft>
      <a:defRPr kumimoji="1" sz="2400" i="1" kern="1200">
        <a:solidFill>
          <a:schemeClr val="tx1"/>
        </a:solidFill>
        <a:latin typeface="Times New Roman" pitchFamily="18" charset="0"/>
        <a:ea typeface="ＭＳ Ｐゴシック" pitchFamily="50" charset="-128"/>
        <a:cs typeface="+mn-cs"/>
      </a:defRPr>
    </a:lvl2pPr>
    <a:lvl3pPr marL="914400" algn="ctr" rtl="0" fontAlgn="base">
      <a:spcBef>
        <a:spcPct val="50000"/>
      </a:spcBef>
      <a:spcAft>
        <a:spcPct val="0"/>
      </a:spcAft>
      <a:defRPr kumimoji="1" sz="2400" i="1" kern="1200">
        <a:solidFill>
          <a:schemeClr val="tx1"/>
        </a:solidFill>
        <a:latin typeface="Times New Roman" pitchFamily="18" charset="0"/>
        <a:ea typeface="ＭＳ Ｐゴシック" pitchFamily="50" charset="-128"/>
        <a:cs typeface="+mn-cs"/>
      </a:defRPr>
    </a:lvl3pPr>
    <a:lvl4pPr marL="1371600" algn="ctr" rtl="0" fontAlgn="base">
      <a:spcBef>
        <a:spcPct val="50000"/>
      </a:spcBef>
      <a:spcAft>
        <a:spcPct val="0"/>
      </a:spcAft>
      <a:defRPr kumimoji="1" sz="2400" i="1" kern="1200">
        <a:solidFill>
          <a:schemeClr val="tx1"/>
        </a:solidFill>
        <a:latin typeface="Times New Roman" pitchFamily="18" charset="0"/>
        <a:ea typeface="ＭＳ Ｐゴシック" pitchFamily="50" charset="-128"/>
        <a:cs typeface="+mn-cs"/>
      </a:defRPr>
    </a:lvl4pPr>
    <a:lvl5pPr marL="1828800" algn="ctr" rtl="0" fontAlgn="base">
      <a:spcBef>
        <a:spcPct val="50000"/>
      </a:spcBef>
      <a:spcAft>
        <a:spcPct val="0"/>
      </a:spcAft>
      <a:defRPr kumimoji="1" sz="2400" i="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sz="2400" i="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sz="2400" i="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sz="2400" i="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sz="2400" i="1" kern="1200">
        <a:solidFill>
          <a:schemeClr val="tx1"/>
        </a:solidFill>
        <a:latin typeface="Times New Roman" pitchFamily="18"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33"/>
    <a:srgbClr val="66FF66"/>
    <a:srgbClr val="FF0000"/>
    <a:srgbClr val="FFFF66"/>
    <a:srgbClr val="0000FF"/>
    <a:srgbClr val="66FF33"/>
    <a:srgbClr val="FFCC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843" autoAdjust="0"/>
    <p:restoredTop sz="94604" autoAdjust="0"/>
  </p:normalViewPr>
  <p:slideViewPr>
    <p:cSldViewPr>
      <p:cViewPr>
        <p:scale>
          <a:sx n="67" d="100"/>
          <a:sy n="67" d="100"/>
        </p:scale>
        <p:origin x="-446" y="-40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9474"/>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11" Type="http://schemas.openxmlformats.org/officeDocument/2006/relationships/slide" Target="slides/slide210.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01" Type="http://schemas.openxmlformats.org/officeDocument/2006/relationships/slide" Target="slides/slide200.xml"/><Relationship Id="rId222"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handoutMaster" Target="handoutMasters/handoutMaster1.xml"/><Relationship Id="rId3" Type="http://schemas.openxmlformats.org/officeDocument/2006/relationships/slide" Target="slides/slide2.xml"/><Relationship Id="rId214" Type="http://schemas.openxmlformats.org/officeDocument/2006/relationships/slide" Target="slides/slide213.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viewProps" Target="viewProps.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98" tIns="46599" rIns="93198" bIns="46599" numCol="1" anchor="t" anchorCtr="0" compatLnSpc="1">
            <a:prstTxWarp prst="textNoShape">
              <a:avLst/>
            </a:prstTxWarp>
          </a:bodyPr>
          <a:lstStyle>
            <a:lvl1pPr algn="l" defTabSz="931863">
              <a:defRPr sz="1200" i="0"/>
            </a:lvl1pPr>
          </a:lstStyle>
          <a:p>
            <a:pPr>
              <a:defRPr/>
            </a:pPr>
            <a:endParaRPr lang="en-US" altLang="ja-JP"/>
          </a:p>
        </p:txBody>
      </p:sp>
      <p:sp>
        <p:nvSpPr>
          <p:cNvPr id="90115" name="Rectangle 3"/>
          <p:cNvSpPr>
            <a:spLocks noGrp="1" noChangeArrowheads="1"/>
          </p:cNvSpPr>
          <p:nvPr>
            <p:ph type="dt" sz="quarter" idx="1"/>
          </p:nvPr>
        </p:nvSpPr>
        <p:spPr bwMode="auto">
          <a:xfrm>
            <a:off x="4022725"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98" tIns="46599" rIns="93198" bIns="46599" numCol="1" anchor="t" anchorCtr="0" compatLnSpc="1">
            <a:prstTxWarp prst="textNoShape">
              <a:avLst/>
            </a:prstTxWarp>
          </a:bodyPr>
          <a:lstStyle>
            <a:lvl1pPr algn="r" defTabSz="931863">
              <a:defRPr sz="1200" i="0"/>
            </a:lvl1pPr>
          </a:lstStyle>
          <a:p>
            <a:pPr>
              <a:defRPr/>
            </a:pPr>
            <a:endParaRPr lang="en-US" altLang="ja-JP"/>
          </a:p>
        </p:txBody>
      </p:sp>
      <p:sp>
        <p:nvSpPr>
          <p:cNvPr id="90116" name="Rectangle 4"/>
          <p:cNvSpPr>
            <a:spLocks noGrp="1" noChangeArrowheads="1"/>
          </p:cNvSpPr>
          <p:nvPr>
            <p:ph type="ftr" sz="quarter" idx="2"/>
          </p:nvPr>
        </p:nvSpPr>
        <p:spPr bwMode="auto">
          <a:xfrm>
            <a:off x="0"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98" tIns="46599" rIns="93198" bIns="46599" numCol="1" anchor="b" anchorCtr="0" compatLnSpc="1">
            <a:prstTxWarp prst="textNoShape">
              <a:avLst/>
            </a:prstTxWarp>
          </a:bodyPr>
          <a:lstStyle>
            <a:lvl1pPr algn="l" defTabSz="931863">
              <a:defRPr sz="1200" i="0"/>
            </a:lvl1pPr>
          </a:lstStyle>
          <a:p>
            <a:pPr>
              <a:defRPr/>
            </a:pPr>
            <a:endParaRPr lang="en-US" altLang="ja-JP"/>
          </a:p>
        </p:txBody>
      </p:sp>
      <p:sp>
        <p:nvSpPr>
          <p:cNvPr id="90117" name="Rectangle 5"/>
          <p:cNvSpPr>
            <a:spLocks noGrp="1" noChangeArrowheads="1"/>
          </p:cNvSpPr>
          <p:nvPr>
            <p:ph type="sldNum" sz="quarter" idx="3"/>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98" tIns="46599" rIns="93198" bIns="46599" numCol="1" anchor="b" anchorCtr="0" compatLnSpc="1">
            <a:prstTxWarp prst="textNoShape">
              <a:avLst/>
            </a:prstTxWarp>
          </a:bodyPr>
          <a:lstStyle>
            <a:lvl1pPr algn="r" defTabSz="931863">
              <a:defRPr sz="1200" i="0"/>
            </a:lvl1pPr>
          </a:lstStyle>
          <a:p>
            <a:pPr>
              <a:defRPr/>
            </a:pPr>
            <a:fld id="{732DEAC3-6F4B-410E-83E8-CE65EBFE32E2}" type="slidenum">
              <a:rPr lang="ja-JP" altLang="en-US"/>
              <a:pPr>
                <a:defRPr/>
              </a:pPr>
              <a:t>‹#›</a:t>
            </a:fld>
            <a:endParaRPr lang="en-US" altLang="ja-JP"/>
          </a:p>
        </p:txBody>
      </p:sp>
    </p:spTree>
    <p:extLst>
      <p:ext uri="{BB962C8B-B14F-4D97-AF65-F5344CB8AC3E}">
        <p14:creationId xmlns:p14="http://schemas.microsoft.com/office/powerpoint/2010/main" val="31468082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98" tIns="46599" rIns="93198" bIns="46599" numCol="1" anchor="t" anchorCtr="0" compatLnSpc="1">
            <a:prstTxWarp prst="textNoShape">
              <a:avLst/>
            </a:prstTxWarp>
          </a:bodyPr>
          <a:lstStyle>
            <a:lvl1pPr algn="l" defTabSz="931863">
              <a:defRPr sz="1200" i="0"/>
            </a:lvl1pPr>
          </a:lstStyle>
          <a:p>
            <a:pPr>
              <a:defRPr/>
            </a:pPr>
            <a:endParaRPr lang="en-US" altLang="ja-JP"/>
          </a:p>
        </p:txBody>
      </p:sp>
      <p:sp>
        <p:nvSpPr>
          <p:cNvPr id="64515" name="Rectangle 3"/>
          <p:cNvSpPr>
            <a:spLocks noGrp="1" noChangeArrowheads="1"/>
          </p:cNvSpPr>
          <p:nvPr>
            <p:ph type="dt" idx="1"/>
          </p:nvPr>
        </p:nvSpPr>
        <p:spPr bwMode="auto">
          <a:xfrm>
            <a:off x="4022725"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98" tIns="46599" rIns="93198" bIns="46599" numCol="1" anchor="t" anchorCtr="0" compatLnSpc="1">
            <a:prstTxWarp prst="textNoShape">
              <a:avLst/>
            </a:prstTxWarp>
          </a:bodyPr>
          <a:lstStyle>
            <a:lvl1pPr algn="r" defTabSz="931863">
              <a:defRPr sz="1200" i="0"/>
            </a:lvl1pPr>
          </a:lstStyle>
          <a:p>
            <a:pPr>
              <a:defRPr/>
            </a:pPr>
            <a:endParaRPr lang="en-US" altLang="ja-JP"/>
          </a:p>
        </p:txBody>
      </p:sp>
      <p:sp>
        <p:nvSpPr>
          <p:cNvPr id="216068" name="Rectangle 4"/>
          <p:cNvSpPr>
            <a:spLocks noGrp="1" noRot="1" noChangeAspect="1" noChangeArrowheads="1" noTextEdit="1"/>
          </p:cNvSpPr>
          <p:nvPr>
            <p:ph type="sldImg" idx="2"/>
          </p:nvPr>
        </p:nvSpPr>
        <p:spPr bwMode="auto">
          <a:xfrm>
            <a:off x="992188" y="765175"/>
            <a:ext cx="5119687" cy="38401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946150" y="4857750"/>
            <a:ext cx="5207000" cy="4611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98" tIns="46599" rIns="93198" bIns="46599"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2 レベル</a:t>
            </a:r>
          </a:p>
          <a:p>
            <a:pPr lvl="2"/>
            <a:r>
              <a:rPr lang="ja-JP" altLang="en-US" noProof="0" smtClean="0"/>
              <a:t>第 3 レベル</a:t>
            </a:r>
          </a:p>
          <a:p>
            <a:pPr lvl="3"/>
            <a:r>
              <a:rPr lang="ja-JP" altLang="en-US" noProof="0" smtClean="0"/>
              <a:t>第 4 レベル</a:t>
            </a:r>
          </a:p>
          <a:p>
            <a:pPr lvl="4"/>
            <a:r>
              <a:rPr lang="ja-JP" altLang="en-US" noProof="0" smtClean="0"/>
              <a:t>第 5 レベル</a:t>
            </a:r>
          </a:p>
        </p:txBody>
      </p:sp>
      <p:sp>
        <p:nvSpPr>
          <p:cNvPr id="64518" name="Rectangle 6"/>
          <p:cNvSpPr>
            <a:spLocks noGrp="1" noChangeArrowheads="1"/>
          </p:cNvSpPr>
          <p:nvPr>
            <p:ph type="ftr" sz="quarter" idx="4"/>
          </p:nvPr>
        </p:nvSpPr>
        <p:spPr bwMode="auto">
          <a:xfrm>
            <a:off x="0"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98" tIns="46599" rIns="93198" bIns="46599" numCol="1" anchor="b" anchorCtr="0" compatLnSpc="1">
            <a:prstTxWarp prst="textNoShape">
              <a:avLst/>
            </a:prstTxWarp>
          </a:bodyPr>
          <a:lstStyle>
            <a:lvl1pPr algn="l" defTabSz="931863">
              <a:defRPr sz="1200" i="0"/>
            </a:lvl1pPr>
          </a:lstStyle>
          <a:p>
            <a:pPr>
              <a:defRPr/>
            </a:pPr>
            <a:endParaRPr lang="en-US" altLang="ja-JP"/>
          </a:p>
        </p:txBody>
      </p:sp>
      <p:sp>
        <p:nvSpPr>
          <p:cNvPr id="64519" name="Rectangle 7"/>
          <p:cNvSpPr>
            <a:spLocks noGrp="1" noChangeArrowheads="1"/>
          </p:cNvSpPr>
          <p:nvPr>
            <p:ph type="sldNum" sz="quarter" idx="5"/>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98" tIns="46599" rIns="93198" bIns="46599" numCol="1" anchor="b" anchorCtr="0" compatLnSpc="1">
            <a:prstTxWarp prst="textNoShape">
              <a:avLst/>
            </a:prstTxWarp>
          </a:bodyPr>
          <a:lstStyle>
            <a:lvl1pPr algn="r" defTabSz="931863">
              <a:defRPr sz="1200" i="0"/>
            </a:lvl1pPr>
          </a:lstStyle>
          <a:p>
            <a:pPr>
              <a:defRPr/>
            </a:pPr>
            <a:fld id="{1C9C0B9D-54DD-4AAD-B8BE-492BE217FEC7}" type="slidenum">
              <a:rPr lang="ja-JP" altLang="en-US"/>
              <a:pPr>
                <a:defRPr/>
              </a:pPr>
              <a:t>‹#›</a:t>
            </a:fld>
            <a:endParaRPr lang="en-US" altLang="ja-JP"/>
          </a:p>
        </p:txBody>
      </p:sp>
    </p:spTree>
    <p:extLst>
      <p:ext uri="{BB962C8B-B14F-4D97-AF65-F5344CB8AC3E}">
        <p14:creationId xmlns:p14="http://schemas.microsoft.com/office/powerpoint/2010/main" val="1720100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B0FC152E-E982-41A0-B8A2-8147C4A26F8E}" type="slidenum">
              <a:rPr lang="ja-JP" altLang="en-US" sz="1200" i="0" smtClean="0"/>
              <a:pPr eaLnBrk="1" hangingPunct="1"/>
              <a:t>1</a:t>
            </a:fld>
            <a:endParaRPr lang="en-US" altLang="ja-JP" sz="1200" i="0" smtClean="0"/>
          </a:p>
        </p:txBody>
      </p:sp>
      <p:sp>
        <p:nvSpPr>
          <p:cNvPr id="217091" name="Rectangle 2"/>
          <p:cNvSpPr>
            <a:spLocks noGrp="1" noRot="1" noChangeAspect="1" noChangeArrowheads="1" noTextEdit="1"/>
          </p:cNvSpPr>
          <p:nvPr>
            <p:ph type="sldImg"/>
          </p:nvPr>
        </p:nvSpPr>
        <p:spPr>
          <a:ln/>
        </p:spPr>
      </p:sp>
      <p:sp>
        <p:nvSpPr>
          <p:cNvPr id="217092" name="Rectangle 3"/>
          <p:cNvSpPr>
            <a:spLocks noGrp="1" noChangeArrowheads="1"/>
          </p:cNvSpPr>
          <p:nvPr>
            <p:ph type="body" idx="1"/>
          </p:nvPr>
        </p:nvSpPr>
        <p:spPr>
          <a:noFill/>
        </p:spPr>
        <p:txBody>
          <a:bodyPr/>
          <a:lstStyle/>
          <a:p>
            <a:pPr eaLnBrk="1" hangingPunct="1"/>
            <a:endParaRPr lang="ja-JP" alt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A2501297-99DA-4042-A5CB-720F8F280D80}" type="slidenum">
              <a:rPr lang="ja-JP" altLang="en-US" sz="1200" i="0" smtClean="0"/>
              <a:pPr eaLnBrk="1" hangingPunct="1"/>
              <a:t>11</a:t>
            </a:fld>
            <a:endParaRPr lang="en-US" altLang="ja-JP" sz="1200" i="0" smtClean="0"/>
          </a:p>
        </p:txBody>
      </p:sp>
      <p:sp>
        <p:nvSpPr>
          <p:cNvPr id="226307" name="Rectangle 2"/>
          <p:cNvSpPr>
            <a:spLocks noGrp="1" noRot="1" noChangeAspect="1" noChangeArrowheads="1" noTextEdit="1"/>
          </p:cNvSpPr>
          <p:nvPr>
            <p:ph type="sldImg"/>
          </p:nvPr>
        </p:nvSpPr>
        <p:spPr>
          <a:xfrm>
            <a:off x="995363" y="769938"/>
            <a:ext cx="5113337" cy="3835400"/>
          </a:xfrm>
          <a:ln/>
        </p:spPr>
      </p:sp>
      <p:sp>
        <p:nvSpPr>
          <p:cNvPr id="226308"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493DCC73-EF89-435D-A8A3-EAADB932943B}" type="slidenum">
              <a:rPr lang="ja-JP" altLang="en-US" sz="1200" i="0" smtClean="0"/>
              <a:pPr eaLnBrk="1" hangingPunct="1"/>
              <a:t>123</a:t>
            </a:fld>
            <a:endParaRPr lang="en-US" altLang="ja-JP" sz="1200" i="0" smtClean="0"/>
          </a:p>
        </p:txBody>
      </p:sp>
      <p:sp>
        <p:nvSpPr>
          <p:cNvPr id="313347" name="Rectangle 2"/>
          <p:cNvSpPr>
            <a:spLocks noGrp="1" noRot="1" noChangeAspect="1" noChangeArrowheads="1" noTextEdit="1"/>
          </p:cNvSpPr>
          <p:nvPr>
            <p:ph type="sldImg"/>
          </p:nvPr>
        </p:nvSpPr>
        <p:spPr>
          <a:xfrm>
            <a:off x="995363" y="769938"/>
            <a:ext cx="5113337" cy="3835400"/>
          </a:xfrm>
          <a:ln/>
        </p:spPr>
      </p:sp>
      <p:sp>
        <p:nvSpPr>
          <p:cNvPr id="313348"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455C5E68-2853-47AA-8167-E09A24E61390}" type="slidenum">
              <a:rPr lang="ja-JP" altLang="en-US" sz="1200" i="0" smtClean="0"/>
              <a:pPr eaLnBrk="1" hangingPunct="1"/>
              <a:t>124</a:t>
            </a:fld>
            <a:endParaRPr lang="en-US" altLang="ja-JP" sz="1200" i="0" smtClean="0"/>
          </a:p>
        </p:txBody>
      </p:sp>
      <p:sp>
        <p:nvSpPr>
          <p:cNvPr id="314371" name="Rectangle 2"/>
          <p:cNvSpPr>
            <a:spLocks noGrp="1" noRot="1" noChangeAspect="1" noChangeArrowheads="1" noTextEdit="1"/>
          </p:cNvSpPr>
          <p:nvPr>
            <p:ph type="sldImg"/>
          </p:nvPr>
        </p:nvSpPr>
        <p:spPr>
          <a:xfrm>
            <a:off x="995363" y="769938"/>
            <a:ext cx="5113337" cy="3835400"/>
          </a:xfrm>
          <a:ln/>
        </p:spPr>
      </p:sp>
      <p:sp>
        <p:nvSpPr>
          <p:cNvPr id="314372"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48E7C5A1-F7E8-4DDC-B439-E08B975C1993}" type="slidenum">
              <a:rPr lang="ja-JP" altLang="en-US" sz="1200" i="0" smtClean="0"/>
              <a:pPr eaLnBrk="1" hangingPunct="1"/>
              <a:t>125</a:t>
            </a:fld>
            <a:endParaRPr lang="en-US" altLang="ja-JP" sz="1200" i="0" smtClean="0"/>
          </a:p>
        </p:txBody>
      </p:sp>
      <p:sp>
        <p:nvSpPr>
          <p:cNvPr id="315395" name="Rectangle 2"/>
          <p:cNvSpPr>
            <a:spLocks noGrp="1" noRot="1" noChangeAspect="1" noChangeArrowheads="1" noTextEdit="1"/>
          </p:cNvSpPr>
          <p:nvPr>
            <p:ph type="sldImg"/>
          </p:nvPr>
        </p:nvSpPr>
        <p:spPr>
          <a:xfrm>
            <a:off x="995363" y="769938"/>
            <a:ext cx="5113337" cy="3835400"/>
          </a:xfrm>
          <a:ln/>
        </p:spPr>
      </p:sp>
      <p:sp>
        <p:nvSpPr>
          <p:cNvPr id="315396"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779FC7F9-7966-4E12-8EFF-B4CEE71A3224}" type="slidenum">
              <a:rPr lang="ja-JP" altLang="en-US" sz="1200" i="0" smtClean="0"/>
              <a:pPr eaLnBrk="1" hangingPunct="1"/>
              <a:t>126</a:t>
            </a:fld>
            <a:endParaRPr lang="en-US" altLang="ja-JP" sz="1200" i="0" smtClean="0"/>
          </a:p>
        </p:txBody>
      </p:sp>
      <p:sp>
        <p:nvSpPr>
          <p:cNvPr id="316419" name="Rectangle 2"/>
          <p:cNvSpPr>
            <a:spLocks noGrp="1" noRot="1" noChangeAspect="1" noChangeArrowheads="1" noTextEdit="1"/>
          </p:cNvSpPr>
          <p:nvPr>
            <p:ph type="sldImg"/>
          </p:nvPr>
        </p:nvSpPr>
        <p:spPr>
          <a:xfrm>
            <a:off x="995363" y="769938"/>
            <a:ext cx="5113337" cy="3835400"/>
          </a:xfrm>
          <a:ln/>
        </p:spPr>
      </p:sp>
      <p:sp>
        <p:nvSpPr>
          <p:cNvPr id="316420"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4DB39429-A857-4EDB-B0CD-E8FEF290C1BE}" type="slidenum">
              <a:rPr lang="ja-JP" altLang="en-US" sz="1200" i="0" smtClean="0"/>
              <a:pPr eaLnBrk="1" hangingPunct="1"/>
              <a:t>128</a:t>
            </a:fld>
            <a:endParaRPr lang="en-US" altLang="ja-JP" sz="1200" i="0" smtClean="0"/>
          </a:p>
        </p:txBody>
      </p:sp>
      <p:sp>
        <p:nvSpPr>
          <p:cNvPr id="317443" name="Rectangle 2"/>
          <p:cNvSpPr>
            <a:spLocks noGrp="1" noRot="1" noChangeAspect="1" noChangeArrowheads="1" noTextEdit="1"/>
          </p:cNvSpPr>
          <p:nvPr>
            <p:ph type="sldImg"/>
          </p:nvPr>
        </p:nvSpPr>
        <p:spPr>
          <a:xfrm>
            <a:off x="995363" y="769938"/>
            <a:ext cx="5113337" cy="3835400"/>
          </a:xfrm>
          <a:ln/>
        </p:spPr>
      </p:sp>
      <p:sp>
        <p:nvSpPr>
          <p:cNvPr id="317444"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0ECCADC8-04CB-488F-B8EE-C53DF78FE1B6}" type="slidenum">
              <a:rPr lang="ja-JP" altLang="en-US" sz="1200" i="0" smtClean="0"/>
              <a:pPr eaLnBrk="1" hangingPunct="1"/>
              <a:t>129</a:t>
            </a:fld>
            <a:endParaRPr lang="en-US" altLang="ja-JP" sz="1200" i="0" smtClean="0"/>
          </a:p>
        </p:txBody>
      </p:sp>
      <p:sp>
        <p:nvSpPr>
          <p:cNvPr id="318467" name="Rectangle 2"/>
          <p:cNvSpPr>
            <a:spLocks noGrp="1" noRot="1" noChangeAspect="1" noChangeArrowheads="1" noTextEdit="1"/>
          </p:cNvSpPr>
          <p:nvPr>
            <p:ph type="sldImg"/>
          </p:nvPr>
        </p:nvSpPr>
        <p:spPr>
          <a:xfrm>
            <a:off x="995363" y="769938"/>
            <a:ext cx="5113337" cy="3835400"/>
          </a:xfrm>
          <a:ln/>
        </p:spPr>
      </p:sp>
      <p:sp>
        <p:nvSpPr>
          <p:cNvPr id="318468"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656ADF24-1CD1-4EAE-B879-D75F99F8328E}" type="slidenum">
              <a:rPr lang="ja-JP" altLang="en-US" sz="1200" i="0" smtClean="0"/>
              <a:pPr eaLnBrk="1" hangingPunct="1"/>
              <a:t>130</a:t>
            </a:fld>
            <a:endParaRPr lang="en-US" altLang="ja-JP" sz="1200" i="0" smtClean="0"/>
          </a:p>
        </p:txBody>
      </p:sp>
      <p:sp>
        <p:nvSpPr>
          <p:cNvPr id="319491" name="Rectangle 2"/>
          <p:cNvSpPr>
            <a:spLocks noGrp="1" noRot="1" noChangeAspect="1" noChangeArrowheads="1" noTextEdit="1"/>
          </p:cNvSpPr>
          <p:nvPr>
            <p:ph type="sldImg"/>
          </p:nvPr>
        </p:nvSpPr>
        <p:spPr>
          <a:xfrm>
            <a:off x="995363" y="769938"/>
            <a:ext cx="5113337" cy="3835400"/>
          </a:xfrm>
          <a:ln/>
        </p:spPr>
      </p:sp>
      <p:sp>
        <p:nvSpPr>
          <p:cNvPr id="319492"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656ADF24-1CD1-4EAE-B879-D75F99F8328E}" type="slidenum">
              <a:rPr lang="ja-JP" altLang="en-US" sz="1200" i="0" smtClean="0"/>
              <a:pPr eaLnBrk="1" hangingPunct="1"/>
              <a:t>131</a:t>
            </a:fld>
            <a:endParaRPr lang="en-US" altLang="ja-JP" sz="1200" i="0" smtClean="0"/>
          </a:p>
        </p:txBody>
      </p:sp>
      <p:sp>
        <p:nvSpPr>
          <p:cNvPr id="319491" name="Rectangle 2"/>
          <p:cNvSpPr>
            <a:spLocks noGrp="1" noRot="1" noChangeAspect="1" noChangeArrowheads="1" noTextEdit="1"/>
          </p:cNvSpPr>
          <p:nvPr>
            <p:ph type="sldImg"/>
          </p:nvPr>
        </p:nvSpPr>
        <p:spPr>
          <a:xfrm>
            <a:off x="995363" y="769938"/>
            <a:ext cx="5113337" cy="3835400"/>
          </a:xfrm>
          <a:ln/>
        </p:spPr>
      </p:sp>
      <p:sp>
        <p:nvSpPr>
          <p:cNvPr id="319492"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59647F86-C89F-457E-8623-4A684E2FD18A}" type="slidenum">
              <a:rPr lang="ja-JP" altLang="en-US" sz="1200" i="0" smtClean="0"/>
              <a:pPr eaLnBrk="1" hangingPunct="1"/>
              <a:t>132</a:t>
            </a:fld>
            <a:endParaRPr lang="en-US" altLang="ja-JP" sz="1200" i="0" smtClean="0"/>
          </a:p>
        </p:txBody>
      </p:sp>
      <p:sp>
        <p:nvSpPr>
          <p:cNvPr id="320515" name="Rectangle 2"/>
          <p:cNvSpPr>
            <a:spLocks noGrp="1" noRot="1" noChangeAspect="1" noChangeArrowheads="1" noTextEdit="1"/>
          </p:cNvSpPr>
          <p:nvPr>
            <p:ph type="sldImg"/>
          </p:nvPr>
        </p:nvSpPr>
        <p:spPr>
          <a:xfrm>
            <a:off x="995363" y="769938"/>
            <a:ext cx="5113337" cy="3835400"/>
          </a:xfrm>
          <a:ln/>
        </p:spPr>
      </p:sp>
      <p:sp>
        <p:nvSpPr>
          <p:cNvPr id="320516"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5B0AB045-929F-4792-A9BE-65DDCDC9E940}" type="slidenum">
              <a:rPr lang="ja-JP" altLang="en-US" sz="1200" i="0" smtClean="0"/>
              <a:pPr eaLnBrk="1" hangingPunct="1"/>
              <a:t>133</a:t>
            </a:fld>
            <a:endParaRPr lang="en-US" altLang="ja-JP" sz="1200" i="0" smtClean="0"/>
          </a:p>
        </p:txBody>
      </p:sp>
      <p:sp>
        <p:nvSpPr>
          <p:cNvPr id="321539" name="Rectangle 2"/>
          <p:cNvSpPr>
            <a:spLocks noGrp="1" noRot="1" noChangeAspect="1" noChangeArrowheads="1" noTextEdit="1"/>
          </p:cNvSpPr>
          <p:nvPr>
            <p:ph type="sldImg"/>
          </p:nvPr>
        </p:nvSpPr>
        <p:spPr>
          <a:xfrm>
            <a:off x="995363" y="769938"/>
            <a:ext cx="5113337" cy="3835400"/>
          </a:xfrm>
          <a:ln/>
        </p:spPr>
      </p:sp>
      <p:sp>
        <p:nvSpPr>
          <p:cNvPr id="321540"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94AD395E-260F-4097-A9A4-C618CA4ED6AE}" type="slidenum">
              <a:rPr lang="ja-JP" altLang="en-US" sz="1200" i="0" smtClean="0"/>
              <a:pPr eaLnBrk="1" hangingPunct="1"/>
              <a:t>12</a:t>
            </a:fld>
            <a:endParaRPr lang="en-US" altLang="ja-JP" sz="1200" i="0" smtClean="0"/>
          </a:p>
        </p:txBody>
      </p:sp>
      <p:sp>
        <p:nvSpPr>
          <p:cNvPr id="227331" name="Rectangle 2"/>
          <p:cNvSpPr>
            <a:spLocks noGrp="1" noRot="1" noChangeAspect="1" noChangeArrowheads="1" noTextEdit="1"/>
          </p:cNvSpPr>
          <p:nvPr>
            <p:ph type="sldImg"/>
          </p:nvPr>
        </p:nvSpPr>
        <p:spPr>
          <a:xfrm>
            <a:off x="995363" y="769938"/>
            <a:ext cx="5113337" cy="3835400"/>
          </a:xfrm>
          <a:ln/>
        </p:spPr>
      </p:sp>
      <p:sp>
        <p:nvSpPr>
          <p:cNvPr id="227332" name="Rectangle 3"/>
          <p:cNvSpPr>
            <a:spLocks noGrp="1" noChangeArrowheads="1"/>
          </p:cNvSpPr>
          <p:nvPr>
            <p:ph type="body" idx="1"/>
          </p:nvPr>
        </p:nvSpPr>
        <p:spPr>
          <a:xfrm>
            <a:off x="946150" y="4857750"/>
            <a:ext cx="5207000" cy="4606925"/>
          </a:xfrm>
          <a:noFill/>
        </p:spPr>
        <p:txBody>
          <a:bodyPr lIns="93059" tIns="46530" rIns="93059" bIns="46530"/>
          <a:lstStyle/>
          <a:p>
            <a:endParaRPr lang="ja-JP" altLang="en-US" smtClean="0">
              <a:latin typeface="Arial" charset="0"/>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DAC1B9F1-DC55-4E38-98B4-B656198C5559}" type="slidenum">
              <a:rPr lang="ja-JP" altLang="en-US" sz="1200" i="0" smtClean="0"/>
              <a:pPr eaLnBrk="1" hangingPunct="1"/>
              <a:t>134</a:t>
            </a:fld>
            <a:endParaRPr lang="en-US" altLang="ja-JP" sz="1200" i="0" smtClean="0"/>
          </a:p>
        </p:txBody>
      </p:sp>
      <p:sp>
        <p:nvSpPr>
          <p:cNvPr id="322563" name="Rectangle 2"/>
          <p:cNvSpPr>
            <a:spLocks noGrp="1" noRot="1" noChangeAspect="1" noChangeArrowheads="1" noTextEdit="1"/>
          </p:cNvSpPr>
          <p:nvPr>
            <p:ph type="sldImg"/>
          </p:nvPr>
        </p:nvSpPr>
        <p:spPr>
          <a:xfrm>
            <a:off x="995363" y="769938"/>
            <a:ext cx="5113337" cy="3835400"/>
          </a:xfrm>
          <a:solidFill>
            <a:srgbClr val="FFFFFF"/>
          </a:solidFill>
          <a:ln/>
        </p:spPr>
      </p:sp>
      <p:sp>
        <p:nvSpPr>
          <p:cNvPr id="322564" name="Rectangle 3"/>
          <p:cNvSpPr>
            <a:spLocks noGrp="1" noChangeArrowheads="1"/>
          </p:cNvSpPr>
          <p:nvPr>
            <p:ph type="body" idx="1"/>
          </p:nvPr>
        </p:nvSpPr>
        <p:spPr>
          <a:xfrm>
            <a:off x="946150" y="4857750"/>
            <a:ext cx="5207000" cy="4606925"/>
          </a:xfrm>
          <a:solidFill>
            <a:srgbClr val="FFFFFF"/>
          </a:solidFill>
          <a:ln>
            <a:solidFill>
              <a:srgbClr val="000000"/>
            </a:solidFill>
            <a:miter lim="800000"/>
            <a:headEnd/>
            <a:tailEnd/>
          </a:ln>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D888B9BA-A337-4200-B082-757476A8E59A}" type="slidenum">
              <a:rPr lang="ja-JP" altLang="en-US" sz="1200" i="0" smtClean="0"/>
              <a:pPr eaLnBrk="1" hangingPunct="1"/>
              <a:t>135</a:t>
            </a:fld>
            <a:endParaRPr lang="en-US" altLang="ja-JP" sz="1200" i="0" smtClean="0"/>
          </a:p>
        </p:txBody>
      </p:sp>
      <p:sp>
        <p:nvSpPr>
          <p:cNvPr id="323587" name="Rectangle 2"/>
          <p:cNvSpPr>
            <a:spLocks noGrp="1" noRot="1" noChangeAspect="1" noChangeArrowheads="1" noTextEdit="1"/>
          </p:cNvSpPr>
          <p:nvPr>
            <p:ph type="sldImg"/>
          </p:nvPr>
        </p:nvSpPr>
        <p:spPr>
          <a:xfrm>
            <a:off x="995363" y="769938"/>
            <a:ext cx="5113337" cy="3835400"/>
          </a:xfrm>
          <a:solidFill>
            <a:srgbClr val="FFFFFF"/>
          </a:solidFill>
          <a:ln/>
        </p:spPr>
      </p:sp>
      <p:sp>
        <p:nvSpPr>
          <p:cNvPr id="323588" name="Rectangle 3"/>
          <p:cNvSpPr>
            <a:spLocks noGrp="1" noChangeArrowheads="1"/>
          </p:cNvSpPr>
          <p:nvPr>
            <p:ph type="body" idx="1"/>
          </p:nvPr>
        </p:nvSpPr>
        <p:spPr>
          <a:xfrm>
            <a:off x="946150" y="4857750"/>
            <a:ext cx="5207000" cy="4606925"/>
          </a:xfrm>
          <a:solidFill>
            <a:srgbClr val="FFFFFF"/>
          </a:solidFill>
          <a:ln>
            <a:solidFill>
              <a:srgbClr val="000000"/>
            </a:solidFill>
            <a:miter lim="800000"/>
            <a:headEnd/>
            <a:tailEnd/>
          </a:ln>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E58B9131-5A21-419A-BFDB-2081362EBBE7}" type="slidenum">
              <a:rPr lang="ja-JP" altLang="en-US" sz="1200" i="0" smtClean="0"/>
              <a:pPr eaLnBrk="1" hangingPunct="1"/>
              <a:t>136</a:t>
            </a:fld>
            <a:endParaRPr lang="en-US" altLang="ja-JP" sz="1200" i="0" smtClean="0"/>
          </a:p>
        </p:txBody>
      </p:sp>
      <p:sp>
        <p:nvSpPr>
          <p:cNvPr id="324611" name="Rectangle 2"/>
          <p:cNvSpPr>
            <a:spLocks noGrp="1" noRot="1" noChangeAspect="1" noChangeArrowheads="1" noTextEdit="1"/>
          </p:cNvSpPr>
          <p:nvPr>
            <p:ph type="sldImg"/>
          </p:nvPr>
        </p:nvSpPr>
        <p:spPr>
          <a:xfrm>
            <a:off x="995363" y="769938"/>
            <a:ext cx="5113337" cy="3835400"/>
          </a:xfrm>
          <a:solidFill>
            <a:srgbClr val="FFFFFF"/>
          </a:solidFill>
          <a:ln/>
        </p:spPr>
      </p:sp>
      <p:sp>
        <p:nvSpPr>
          <p:cNvPr id="324612" name="Rectangle 3"/>
          <p:cNvSpPr>
            <a:spLocks noGrp="1" noChangeArrowheads="1"/>
          </p:cNvSpPr>
          <p:nvPr>
            <p:ph type="body" idx="1"/>
          </p:nvPr>
        </p:nvSpPr>
        <p:spPr>
          <a:xfrm>
            <a:off x="946150" y="4857750"/>
            <a:ext cx="5207000" cy="4606925"/>
          </a:xfrm>
          <a:solidFill>
            <a:srgbClr val="FFFFFF"/>
          </a:solidFill>
          <a:ln>
            <a:solidFill>
              <a:srgbClr val="000000"/>
            </a:solidFill>
            <a:miter lim="800000"/>
            <a:headEnd/>
            <a:tailEnd/>
          </a:ln>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38A18020-7BE1-4F49-8BCE-7647E85CCDF8}" type="slidenum">
              <a:rPr lang="ja-JP" altLang="en-US" sz="1200" i="0" smtClean="0"/>
              <a:pPr eaLnBrk="1" hangingPunct="1"/>
              <a:t>137</a:t>
            </a:fld>
            <a:endParaRPr lang="en-US" altLang="ja-JP" sz="1200" i="0" smtClean="0"/>
          </a:p>
        </p:txBody>
      </p:sp>
      <p:sp>
        <p:nvSpPr>
          <p:cNvPr id="325635" name="Rectangle 2"/>
          <p:cNvSpPr>
            <a:spLocks noGrp="1" noRot="1" noChangeAspect="1" noChangeArrowheads="1" noTextEdit="1"/>
          </p:cNvSpPr>
          <p:nvPr>
            <p:ph type="sldImg"/>
          </p:nvPr>
        </p:nvSpPr>
        <p:spPr>
          <a:xfrm>
            <a:off x="995363" y="769938"/>
            <a:ext cx="5113337" cy="3835400"/>
          </a:xfrm>
          <a:solidFill>
            <a:srgbClr val="FFFFFF"/>
          </a:solidFill>
          <a:ln/>
        </p:spPr>
      </p:sp>
      <p:sp>
        <p:nvSpPr>
          <p:cNvPr id="325636" name="Rectangle 3"/>
          <p:cNvSpPr>
            <a:spLocks noGrp="1" noChangeArrowheads="1"/>
          </p:cNvSpPr>
          <p:nvPr>
            <p:ph type="body" idx="1"/>
          </p:nvPr>
        </p:nvSpPr>
        <p:spPr>
          <a:xfrm>
            <a:off x="946150" y="4857750"/>
            <a:ext cx="5207000" cy="4606925"/>
          </a:xfrm>
          <a:solidFill>
            <a:srgbClr val="FFFFFF"/>
          </a:solidFill>
          <a:ln>
            <a:solidFill>
              <a:srgbClr val="000000"/>
            </a:solidFill>
            <a:miter lim="800000"/>
            <a:headEnd/>
            <a:tailEnd/>
          </a:ln>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C7903278-21C8-488A-8A67-334A6941F1EF}" type="slidenum">
              <a:rPr lang="ja-JP" altLang="en-US" sz="1200" i="0" smtClean="0"/>
              <a:pPr eaLnBrk="1" hangingPunct="1"/>
              <a:t>138</a:t>
            </a:fld>
            <a:endParaRPr lang="en-US" altLang="ja-JP" sz="1200" i="0" smtClean="0"/>
          </a:p>
        </p:txBody>
      </p:sp>
      <p:sp>
        <p:nvSpPr>
          <p:cNvPr id="326659" name="Rectangle 2"/>
          <p:cNvSpPr>
            <a:spLocks noGrp="1" noRot="1" noChangeAspect="1" noChangeArrowheads="1" noTextEdit="1"/>
          </p:cNvSpPr>
          <p:nvPr>
            <p:ph type="sldImg"/>
          </p:nvPr>
        </p:nvSpPr>
        <p:spPr>
          <a:xfrm>
            <a:off x="996950" y="768350"/>
            <a:ext cx="5113338" cy="3835400"/>
          </a:xfrm>
          <a:ln/>
        </p:spPr>
      </p:sp>
      <p:sp>
        <p:nvSpPr>
          <p:cNvPr id="326660" name="Rectangle 3"/>
          <p:cNvSpPr>
            <a:spLocks noGrp="1" noChangeArrowheads="1"/>
          </p:cNvSpPr>
          <p:nvPr>
            <p:ph type="body" idx="1"/>
          </p:nvPr>
        </p:nvSpPr>
        <p:spPr>
          <a:xfrm>
            <a:off x="946150" y="4860925"/>
            <a:ext cx="5207000" cy="4605338"/>
          </a:xfrm>
          <a:noFill/>
        </p:spPr>
        <p:txBody>
          <a:bodyPr/>
          <a:lstStyle/>
          <a:p>
            <a:pPr eaLnBrk="1" hangingPunct="1"/>
            <a:endParaRPr lang="ja-JP" altLang="en-US" smtClean="0">
              <a:latin typeface="Arial" charset="0"/>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A739E245-BED6-42CB-9BDC-E407F3A13CA0}" type="slidenum">
              <a:rPr lang="ja-JP" altLang="en-US" sz="1200" i="0" smtClean="0"/>
              <a:pPr eaLnBrk="1" hangingPunct="1"/>
              <a:t>139</a:t>
            </a:fld>
            <a:endParaRPr lang="en-US" altLang="ja-JP" sz="1200" i="0" smtClean="0"/>
          </a:p>
        </p:txBody>
      </p:sp>
      <p:sp>
        <p:nvSpPr>
          <p:cNvPr id="327683" name="Rectangle 2"/>
          <p:cNvSpPr>
            <a:spLocks noGrp="1" noRot="1" noChangeAspect="1" noChangeArrowheads="1" noTextEdit="1"/>
          </p:cNvSpPr>
          <p:nvPr>
            <p:ph type="sldImg"/>
          </p:nvPr>
        </p:nvSpPr>
        <p:spPr>
          <a:xfrm>
            <a:off x="995363" y="769938"/>
            <a:ext cx="5113337" cy="3835400"/>
          </a:xfrm>
          <a:ln/>
        </p:spPr>
      </p:sp>
      <p:sp>
        <p:nvSpPr>
          <p:cNvPr id="327684"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40768205-E73D-4FD1-A95F-627FCA014FC1}" type="slidenum">
              <a:rPr lang="ja-JP" altLang="en-US" sz="1200" i="0" smtClean="0"/>
              <a:pPr eaLnBrk="1" hangingPunct="1"/>
              <a:t>140</a:t>
            </a:fld>
            <a:endParaRPr lang="en-US" altLang="ja-JP" sz="1200" i="0" smtClean="0"/>
          </a:p>
        </p:txBody>
      </p:sp>
      <p:sp>
        <p:nvSpPr>
          <p:cNvPr id="328707" name="Rectangle 7"/>
          <p:cNvSpPr txBox="1">
            <a:spLocks noGrp="1" noChangeArrowheads="1"/>
          </p:cNvSpPr>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55" tIns="46577" rIns="93155" bIns="46577" anchor="b"/>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r" eaLnBrk="1" hangingPunct="1">
              <a:spcBef>
                <a:spcPct val="0"/>
              </a:spcBef>
            </a:pPr>
            <a:fld id="{1DD60B8C-7ACB-4F9F-ABA9-C55D3C688CE3}" type="slidenum">
              <a:rPr lang="en-US" altLang="ja-JP" sz="1100" i="0"/>
              <a:pPr algn="r" eaLnBrk="1" hangingPunct="1">
                <a:spcBef>
                  <a:spcPct val="0"/>
                </a:spcBef>
              </a:pPr>
              <a:t>140</a:t>
            </a:fld>
            <a:endParaRPr lang="en-US" altLang="ja-JP" sz="1100" i="0"/>
          </a:p>
        </p:txBody>
      </p:sp>
      <p:sp>
        <p:nvSpPr>
          <p:cNvPr id="328708" name="Rectangle 2"/>
          <p:cNvSpPr>
            <a:spLocks noGrp="1" noRot="1" noChangeAspect="1" noChangeArrowheads="1" noTextEdit="1"/>
          </p:cNvSpPr>
          <p:nvPr>
            <p:ph type="sldImg"/>
          </p:nvPr>
        </p:nvSpPr>
        <p:spPr>
          <a:xfrm>
            <a:off x="996950" y="769938"/>
            <a:ext cx="5113338" cy="3835400"/>
          </a:xfrm>
          <a:ln/>
        </p:spPr>
      </p:sp>
      <p:sp>
        <p:nvSpPr>
          <p:cNvPr id="328709" name="Rectangle 3"/>
          <p:cNvSpPr>
            <a:spLocks noGrp="1" noChangeArrowheads="1"/>
          </p:cNvSpPr>
          <p:nvPr>
            <p:ph type="body" idx="1"/>
          </p:nvPr>
        </p:nvSpPr>
        <p:spPr>
          <a:xfrm>
            <a:off x="944563" y="4859338"/>
            <a:ext cx="5210175" cy="4605337"/>
          </a:xfrm>
          <a:noFill/>
        </p:spPr>
        <p:txBody>
          <a:bodyPr lIns="93161" tIns="46579" rIns="93161" bIns="46579"/>
          <a:lstStyle/>
          <a:p>
            <a:pPr eaLnBrk="1" hangingPunct="1"/>
            <a:endParaRPr lang="ja-JP" altLang="ja-JP" smtClean="0">
              <a:latin typeface="Arial" charset="0"/>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B4E738FC-0DC3-4248-AC43-73956EAC2A63}" type="slidenum">
              <a:rPr lang="ja-JP" altLang="en-US" sz="1200" i="0" smtClean="0"/>
              <a:pPr eaLnBrk="1" hangingPunct="1"/>
              <a:t>141</a:t>
            </a:fld>
            <a:endParaRPr lang="en-US" altLang="ja-JP" sz="1200" i="0" smtClean="0"/>
          </a:p>
        </p:txBody>
      </p:sp>
      <p:sp>
        <p:nvSpPr>
          <p:cNvPr id="329731" name="Rectangle 7"/>
          <p:cNvSpPr txBox="1">
            <a:spLocks noGrp="1" noChangeArrowheads="1"/>
          </p:cNvSpPr>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55" tIns="46577" rIns="93155" bIns="46577" anchor="b"/>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r" eaLnBrk="1" hangingPunct="1">
              <a:spcBef>
                <a:spcPct val="0"/>
              </a:spcBef>
            </a:pPr>
            <a:fld id="{F5148F26-C0F3-4C06-9B68-870C41D0AE95}" type="slidenum">
              <a:rPr lang="en-US" altLang="ja-JP" sz="1100" i="0"/>
              <a:pPr algn="r" eaLnBrk="1" hangingPunct="1">
                <a:spcBef>
                  <a:spcPct val="0"/>
                </a:spcBef>
              </a:pPr>
              <a:t>141</a:t>
            </a:fld>
            <a:endParaRPr lang="en-US" altLang="ja-JP" sz="1100" i="0"/>
          </a:p>
        </p:txBody>
      </p:sp>
      <p:sp>
        <p:nvSpPr>
          <p:cNvPr id="329732" name="Rectangle 2"/>
          <p:cNvSpPr>
            <a:spLocks noGrp="1" noRot="1" noChangeAspect="1" noChangeArrowheads="1" noTextEdit="1"/>
          </p:cNvSpPr>
          <p:nvPr>
            <p:ph type="sldImg"/>
          </p:nvPr>
        </p:nvSpPr>
        <p:spPr>
          <a:xfrm>
            <a:off x="996950" y="769938"/>
            <a:ext cx="5113338" cy="3835400"/>
          </a:xfrm>
          <a:ln/>
        </p:spPr>
      </p:sp>
      <p:sp>
        <p:nvSpPr>
          <p:cNvPr id="329733" name="Rectangle 3"/>
          <p:cNvSpPr>
            <a:spLocks noGrp="1" noChangeArrowheads="1"/>
          </p:cNvSpPr>
          <p:nvPr>
            <p:ph type="body" idx="1"/>
          </p:nvPr>
        </p:nvSpPr>
        <p:spPr>
          <a:xfrm>
            <a:off x="944563" y="4859338"/>
            <a:ext cx="5210175" cy="4605337"/>
          </a:xfrm>
          <a:noFill/>
        </p:spPr>
        <p:txBody>
          <a:bodyPr lIns="93161" tIns="46579" rIns="93161" bIns="46579"/>
          <a:lstStyle/>
          <a:p>
            <a:pPr eaLnBrk="1" hangingPunct="1"/>
            <a:endParaRPr lang="ja-JP" altLang="ja-JP" smtClean="0">
              <a:latin typeface="Arial" charset="0"/>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E7C8C426-6BE2-43FE-A5B1-062F23B25E29}" type="slidenum">
              <a:rPr lang="ja-JP" altLang="en-US" sz="1200" i="0" smtClean="0"/>
              <a:pPr eaLnBrk="1" hangingPunct="1"/>
              <a:t>142</a:t>
            </a:fld>
            <a:endParaRPr lang="en-US" altLang="ja-JP" sz="1200" i="0" smtClean="0"/>
          </a:p>
        </p:txBody>
      </p:sp>
      <p:sp>
        <p:nvSpPr>
          <p:cNvPr id="330755" name="Rectangle 7"/>
          <p:cNvSpPr txBox="1">
            <a:spLocks noGrp="1" noChangeArrowheads="1"/>
          </p:cNvSpPr>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55" tIns="46577" rIns="93155" bIns="46577" anchor="b"/>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r" eaLnBrk="1" hangingPunct="1">
              <a:spcBef>
                <a:spcPct val="0"/>
              </a:spcBef>
            </a:pPr>
            <a:fld id="{9EAABF8F-67CB-4D57-B709-76C98397B00D}" type="slidenum">
              <a:rPr lang="en-US" altLang="ja-JP" sz="1100" i="0"/>
              <a:pPr algn="r" eaLnBrk="1" hangingPunct="1">
                <a:spcBef>
                  <a:spcPct val="0"/>
                </a:spcBef>
              </a:pPr>
              <a:t>142</a:t>
            </a:fld>
            <a:endParaRPr lang="en-US" altLang="ja-JP" sz="1100" i="0"/>
          </a:p>
        </p:txBody>
      </p:sp>
      <p:sp>
        <p:nvSpPr>
          <p:cNvPr id="330756" name="Rectangle 2"/>
          <p:cNvSpPr>
            <a:spLocks noGrp="1" noRot="1" noChangeAspect="1" noChangeArrowheads="1" noTextEdit="1"/>
          </p:cNvSpPr>
          <p:nvPr>
            <p:ph type="sldImg"/>
          </p:nvPr>
        </p:nvSpPr>
        <p:spPr>
          <a:xfrm>
            <a:off x="996950" y="769938"/>
            <a:ext cx="5113338" cy="3835400"/>
          </a:xfrm>
          <a:ln/>
        </p:spPr>
      </p:sp>
      <p:sp>
        <p:nvSpPr>
          <p:cNvPr id="330757" name="Rectangle 3"/>
          <p:cNvSpPr>
            <a:spLocks noGrp="1" noChangeArrowheads="1"/>
          </p:cNvSpPr>
          <p:nvPr>
            <p:ph type="body" idx="1"/>
          </p:nvPr>
        </p:nvSpPr>
        <p:spPr>
          <a:xfrm>
            <a:off x="944563" y="4859338"/>
            <a:ext cx="5210175" cy="4605337"/>
          </a:xfrm>
          <a:noFill/>
        </p:spPr>
        <p:txBody>
          <a:bodyPr lIns="93161" tIns="46579" rIns="93161" bIns="46579"/>
          <a:lstStyle/>
          <a:p>
            <a:pPr eaLnBrk="1" hangingPunct="1"/>
            <a:endParaRPr lang="ja-JP" altLang="ja-JP" smtClean="0">
              <a:latin typeface="Arial" charset="0"/>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181728FD-11E5-499A-A7BB-24594B22DFAC}" type="slidenum">
              <a:rPr lang="ja-JP" altLang="en-US" sz="1200" i="0" smtClean="0"/>
              <a:pPr eaLnBrk="1" hangingPunct="1"/>
              <a:t>143</a:t>
            </a:fld>
            <a:endParaRPr lang="en-US" altLang="ja-JP" sz="1200" i="0" smtClean="0"/>
          </a:p>
        </p:txBody>
      </p:sp>
      <p:sp>
        <p:nvSpPr>
          <p:cNvPr id="331779" name="Rectangle 7"/>
          <p:cNvSpPr txBox="1">
            <a:spLocks noGrp="1" noChangeArrowheads="1"/>
          </p:cNvSpPr>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55" tIns="46577" rIns="93155" bIns="46577" anchor="b"/>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r" eaLnBrk="1" hangingPunct="1">
              <a:spcBef>
                <a:spcPct val="0"/>
              </a:spcBef>
            </a:pPr>
            <a:fld id="{7E9666B1-5A88-4835-AF93-4E9151DD8FB7}" type="slidenum">
              <a:rPr lang="en-US" altLang="ja-JP" sz="1100" i="0"/>
              <a:pPr algn="r" eaLnBrk="1" hangingPunct="1">
                <a:spcBef>
                  <a:spcPct val="0"/>
                </a:spcBef>
              </a:pPr>
              <a:t>143</a:t>
            </a:fld>
            <a:endParaRPr lang="en-US" altLang="ja-JP" sz="1100" i="0"/>
          </a:p>
        </p:txBody>
      </p:sp>
      <p:sp>
        <p:nvSpPr>
          <p:cNvPr id="331780" name="Rectangle 2"/>
          <p:cNvSpPr>
            <a:spLocks noGrp="1" noRot="1" noChangeAspect="1" noChangeArrowheads="1" noTextEdit="1"/>
          </p:cNvSpPr>
          <p:nvPr>
            <p:ph type="sldImg"/>
          </p:nvPr>
        </p:nvSpPr>
        <p:spPr>
          <a:xfrm>
            <a:off x="996950" y="769938"/>
            <a:ext cx="5113338" cy="3835400"/>
          </a:xfrm>
          <a:ln/>
        </p:spPr>
      </p:sp>
      <p:sp>
        <p:nvSpPr>
          <p:cNvPr id="331781" name="Rectangle 3"/>
          <p:cNvSpPr>
            <a:spLocks noGrp="1" noChangeArrowheads="1"/>
          </p:cNvSpPr>
          <p:nvPr>
            <p:ph type="body" idx="1"/>
          </p:nvPr>
        </p:nvSpPr>
        <p:spPr>
          <a:xfrm>
            <a:off x="944563" y="4859338"/>
            <a:ext cx="5210175" cy="4605337"/>
          </a:xfrm>
          <a:noFill/>
        </p:spPr>
        <p:txBody>
          <a:bodyPr lIns="93161" tIns="46579" rIns="93161" bIns="46579"/>
          <a:lstStyle/>
          <a:p>
            <a:pPr eaLnBrk="1" hangingPunct="1"/>
            <a:endParaRPr lang="ja-JP" altLang="ja-JP"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50BACE3F-32E5-4673-86AC-0E446FF41B18}" type="slidenum">
              <a:rPr lang="ja-JP" altLang="en-US" sz="1200" i="0" smtClean="0"/>
              <a:pPr eaLnBrk="1" hangingPunct="1"/>
              <a:t>13</a:t>
            </a:fld>
            <a:endParaRPr lang="en-US" altLang="ja-JP" sz="1200" i="0" smtClean="0"/>
          </a:p>
        </p:txBody>
      </p:sp>
      <p:sp>
        <p:nvSpPr>
          <p:cNvPr id="228355" name="Rectangle 2"/>
          <p:cNvSpPr>
            <a:spLocks noGrp="1" noRot="1" noChangeAspect="1" noChangeArrowheads="1" noTextEdit="1"/>
          </p:cNvSpPr>
          <p:nvPr>
            <p:ph type="sldImg"/>
          </p:nvPr>
        </p:nvSpPr>
        <p:spPr>
          <a:xfrm>
            <a:off x="995363" y="769938"/>
            <a:ext cx="5113337" cy="3835400"/>
          </a:xfrm>
          <a:ln/>
        </p:spPr>
      </p:sp>
      <p:sp>
        <p:nvSpPr>
          <p:cNvPr id="228356" name="Rectangle 3"/>
          <p:cNvSpPr>
            <a:spLocks noGrp="1" noChangeArrowheads="1"/>
          </p:cNvSpPr>
          <p:nvPr>
            <p:ph type="body" idx="1"/>
          </p:nvPr>
        </p:nvSpPr>
        <p:spPr>
          <a:xfrm>
            <a:off x="946150" y="4857750"/>
            <a:ext cx="5207000" cy="4606925"/>
          </a:xfrm>
          <a:noFill/>
        </p:spPr>
        <p:txBody>
          <a:bodyPr lIns="93059" tIns="46530" rIns="93059" bIns="46530"/>
          <a:lstStyle/>
          <a:p>
            <a:endParaRPr lang="ja-JP" altLang="en-US" smtClean="0">
              <a:latin typeface="Arial" charset="0"/>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F4021BC3-1744-4983-B304-FB0EF4B223CD}" type="slidenum">
              <a:rPr lang="ja-JP" altLang="en-US" sz="1200" i="0" smtClean="0"/>
              <a:pPr eaLnBrk="1" hangingPunct="1"/>
              <a:t>144</a:t>
            </a:fld>
            <a:endParaRPr lang="en-US" altLang="ja-JP" sz="1200" i="0" smtClean="0"/>
          </a:p>
        </p:txBody>
      </p:sp>
      <p:sp>
        <p:nvSpPr>
          <p:cNvPr id="332803" name="Rectangle 7"/>
          <p:cNvSpPr txBox="1">
            <a:spLocks noGrp="1" noChangeArrowheads="1"/>
          </p:cNvSpPr>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55" tIns="46577" rIns="93155" bIns="46577" anchor="b"/>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r" eaLnBrk="1" hangingPunct="1">
              <a:spcBef>
                <a:spcPct val="0"/>
              </a:spcBef>
            </a:pPr>
            <a:fld id="{B80D334B-3C02-48D9-9ADC-9F1E271A5295}" type="slidenum">
              <a:rPr lang="en-US" altLang="ja-JP" sz="1100" i="0"/>
              <a:pPr algn="r" eaLnBrk="1" hangingPunct="1">
                <a:spcBef>
                  <a:spcPct val="0"/>
                </a:spcBef>
              </a:pPr>
              <a:t>144</a:t>
            </a:fld>
            <a:endParaRPr lang="en-US" altLang="ja-JP" sz="1100" i="0"/>
          </a:p>
        </p:txBody>
      </p:sp>
      <p:sp>
        <p:nvSpPr>
          <p:cNvPr id="332804" name="Rectangle 2"/>
          <p:cNvSpPr>
            <a:spLocks noGrp="1" noRot="1" noChangeAspect="1" noChangeArrowheads="1" noTextEdit="1"/>
          </p:cNvSpPr>
          <p:nvPr>
            <p:ph type="sldImg"/>
          </p:nvPr>
        </p:nvSpPr>
        <p:spPr>
          <a:xfrm>
            <a:off x="996950" y="769938"/>
            <a:ext cx="5113338" cy="3835400"/>
          </a:xfrm>
          <a:ln/>
        </p:spPr>
      </p:sp>
      <p:sp>
        <p:nvSpPr>
          <p:cNvPr id="332805" name="Rectangle 3"/>
          <p:cNvSpPr>
            <a:spLocks noGrp="1" noChangeArrowheads="1"/>
          </p:cNvSpPr>
          <p:nvPr>
            <p:ph type="body" idx="1"/>
          </p:nvPr>
        </p:nvSpPr>
        <p:spPr>
          <a:xfrm>
            <a:off x="944563" y="4859338"/>
            <a:ext cx="5210175" cy="4605337"/>
          </a:xfrm>
          <a:noFill/>
        </p:spPr>
        <p:txBody>
          <a:bodyPr lIns="93161" tIns="46579" rIns="93161" bIns="46579"/>
          <a:lstStyle/>
          <a:p>
            <a:pPr eaLnBrk="1" hangingPunct="1"/>
            <a:endParaRPr lang="ja-JP" altLang="ja-JP" smtClean="0">
              <a:latin typeface="Arial" charset="0"/>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4A72E4E7-F5F2-48DD-941D-06E069AC8C63}" type="slidenum">
              <a:rPr lang="ja-JP" altLang="en-US" sz="1200" i="0" smtClean="0"/>
              <a:pPr eaLnBrk="1" hangingPunct="1"/>
              <a:t>145</a:t>
            </a:fld>
            <a:endParaRPr lang="en-US" altLang="ja-JP" sz="1200" i="0" smtClean="0"/>
          </a:p>
        </p:txBody>
      </p:sp>
      <p:sp>
        <p:nvSpPr>
          <p:cNvPr id="333827" name="Rectangle 7"/>
          <p:cNvSpPr txBox="1">
            <a:spLocks noGrp="1" noChangeArrowheads="1"/>
          </p:cNvSpPr>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55" tIns="46577" rIns="93155" bIns="46577" anchor="b"/>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r" eaLnBrk="1" hangingPunct="1">
              <a:spcBef>
                <a:spcPct val="0"/>
              </a:spcBef>
            </a:pPr>
            <a:fld id="{B79E5660-8F35-422B-9FA4-5960C48B2DCF}" type="slidenum">
              <a:rPr lang="en-US" altLang="ja-JP" sz="1100" i="0"/>
              <a:pPr algn="r" eaLnBrk="1" hangingPunct="1">
                <a:spcBef>
                  <a:spcPct val="0"/>
                </a:spcBef>
              </a:pPr>
              <a:t>145</a:t>
            </a:fld>
            <a:endParaRPr lang="en-US" altLang="ja-JP" sz="1100" i="0"/>
          </a:p>
        </p:txBody>
      </p:sp>
      <p:sp>
        <p:nvSpPr>
          <p:cNvPr id="333828" name="Rectangle 2"/>
          <p:cNvSpPr>
            <a:spLocks noGrp="1" noRot="1" noChangeAspect="1" noChangeArrowheads="1" noTextEdit="1"/>
          </p:cNvSpPr>
          <p:nvPr>
            <p:ph type="sldImg"/>
          </p:nvPr>
        </p:nvSpPr>
        <p:spPr>
          <a:xfrm>
            <a:off x="996950" y="769938"/>
            <a:ext cx="5113338" cy="3835400"/>
          </a:xfrm>
          <a:ln/>
        </p:spPr>
      </p:sp>
      <p:sp>
        <p:nvSpPr>
          <p:cNvPr id="333829" name="Rectangle 3"/>
          <p:cNvSpPr>
            <a:spLocks noGrp="1" noChangeArrowheads="1"/>
          </p:cNvSpPr>
          <p:nvPr>
            <p:ph type="body" idx="1"/>
          </p:nvPr>
        </p:nvSpPr>
        <p:spPr>
          <a:xfrm>
            <a:off x="944563" y="4859338"/>
            <a:ext cx="5210175" cy="4605337"/>
          </a:xfrm>
          <a:noFill/>
        </p:spPr>
        <p:txBody>
          <a:bodyPr lIns="93161" tIns="46579" rIns="93161" bIns="46579"/>
          <a:lstStyle/>
          <a:p>
            <a:pPr eaLnBrk="1" hangingPunct="1"/>
            <a:endParaRPr lang="ja-JP" altLang="ja-JP" smtClean="0">
              <a:latin typeface="Arial" charset="0"/>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88922E3A-CA3D-4293-8C80-DB94818145AE}" type="slidenum">
              <a:rPr lang="ja-JP" altLang="en-US" sz="1200" i="0" smtClean="0"/>
              <a:pPr eaLnBrk="1" hangingPunct="1"/>
              <a:t>146</a:t>
            </a:fld>
            <a:endParaRPr lang="en-US" altLang="ja-JP" sz="1200" i="0" smtClean="0"/>
          </a:p>
        </p:txBody>
      </p:sp>
      <p:sp>
        <p:nvSpPr>
          <p:cNvPr id="334851" name="Rectangle 7"/>
          <p:cNvSpPr txBox="1">
            <a:spLocks noGrp="1" noChangeArrowheads="1"/>
          </p:cNvSpPr>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55" tIns="46577" rIns="93155" bIns="46577" anchor="b"/>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r" eaLnBrk="1" hangingPunct="1">
              <a:spcBef>
                <a:spcPct val="0"/>
              </a:spcBef>
            </a:pPr>
            <a:fld id="{11B27115-C000-46FE-B0CD-C501FA31E2A0}" type="slidenum">
              <a:rPr lang="en-US" altLang="ja-JP" sz="1100" i="0"/>
              <a:pPr algn="r" eaLnBrk="1" hangingPunct="1">
                <a:spcBef>
                  <a:spcPct val="0"/>
                </a:spcBef>
              </a:pPr>
              <a:t>146</a:t>
            </a:fld>
            <a:endParaRPr lang="en-US" altLang="ja-JP" sz="1100" i="0"/>
          </a:p>
        </p:txBody>
      </p:sp>
      <p:sp>
        <p:nvSpPr>
          <p:cNvPr id="334852" name="Rectangle 2"/>
          <p:cNvSpPr>
            <a:spLocks noGrp="1" noRot="1" noChangeAspect="1" noChangeArrowheads="1" noTextEdit="1"/>
          </p:cNvSpPr>
          <p:nvPr>
            <p:ph type="sldImg"/>
          </p:nvPr>
        </p:nvSpPr>
        <p:spPr>
          <a:xfrm>
            <a:off x="996950" y="769938"/>
            <a:ext cx="5113338" cy="3835400"/>
          </a:xfrm>
          <a:ln/>
        </p:spPr>
      </p:sp>
      <p:sp>
        <p:nvSpPr>
          <p:cNvPr id="334853" name="Rectangle 3"/>
          <p:cNvSpPr>
            <a:spLocks noGrp="1" noChangeArrowheads="1"/>
          </p:cNvSpPr>
          <p:nvPr>
            <p:ph type="body" idx="1"/>
          </p:nvPr>
        </p:nvSpPr>
        <p:spPr>
          <a:xfrm>
            <a:off x="944563" y="4859338"/>
            <a:ext cx="5210175" cy="4605337"/>
          </a:xfrm>
          <a:noFill/>
        </p:spPr>
        <p:txBody>
          <a:bodyPr lIns="93161" tIns="46579" rIns="93161" bIns="46579"/>
          <a:lstStyle/>
          <a:p>
            <a:pPr eaLnBrk="1" hangingPunct="1"/>
            <a:endParaRPr lang="ja-JP" altLang="ja-JP" smtClean="0">
              <a:latin typeface="Arial" charset="0"/>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C974DCF2-BAD5-45C5-ACF6-6D46F5F4184E}" type="slidenum">
              <a:rPr lang="ja-JP" altLang="en-US" sz="1200" i="0" smtClean="0"/>
              <a:pPr eaLnBrk="1" hangingPunct="1"/>
              <a:t>147</a:t>
            </a:fld>
            <a:endParaRPr lang="en-US" altLang="ja-JP" sz="1200" i="0" smtClean="0"/>
          </a:p>
        </p:txBody>
      </p:sp>
      <p:sp>
        <p:nvSpPr>
          <p:cNvPr id="335875" name="Rectangle 7"/>
          <p:cNvSpPr txBox="1">
            <a:spLocks noGrp="1" noChangeArrowheads="1"/>
          </p:cNvSpPr>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55" tIns="46577" rIns="93155" bIns="46577" anchor="b"/>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r" eaLnBrk="1" hangingPunct="1">
              <a:spcBef>
                <a:spcPct val="0"/>
              </a:spcBef>
            </a:pPr>
            <a:fld id="{27205AF2-840F-41DA-923E-B9BF073C1C30}" type="slidenum">
              <a:rPr lang="en-US" altLang="ja-JP" sz="1100" i="0"/>
              <a:pPr algn="r" eaLnBrk="1" hangingPunct="1">
                <a:spcBef>
                  <a:spcPct val="0"/>
                </a:spcBef>
              </a:pPr>
              <a:t>147</a:t>
            </a:fld>
            <a:endParaRPr lang="en-US" altLang="ja-JP" sz="1100" i="0"/>
          </a:p>
        </p:txBody>
      </p:sp>
      <p:sp>
        <p:nvSpPr>
          <p:cNvPr id="335876" name="Rectangle 2"/>
          <p:cNvSpPr>
            <a:spLocks noGrp="1" noRot="1" noChangeAspect="1" noChangeArrowheads="1" noTextEdit="1"/>
          </p:cNvSpPr>
          <p:nvPr>
            <p:ph type="sldImg"/>
          </p:nvPr>
        </p:nvSpPr>
        <p:spPr>
          <a:xfrm>
            <a:off x="996950" y="769938"/>
            <a:ext cx="5113338" cy="3835400"/>
          </a:xfrm>
          <a:ln/>
        </p:spPr>
      </p:sp>
      <p:sp>
        <p:nvSpPr>
          <p:cNvPr id="335877" name="Rectangle 3"/>
          <p:cNvSpPr>
            <a:spLocks noGrp="1" noChangeArrowheads="1"/>
          </p:cNvSpPr>
          <p:nvPr>
            <p:ph type="body" idx="1"/>
          </p:nvPr>
        </p:nvSpPr>
        <p:spPr>
          <a:xfrm>
            <a:off x="944563" y="4859338"/>
            <a:ext cx="5210175" cy="4605337"/>
          </a:xfrm>
          <a:noFill/>
        </p:spPr>
        <p:txBody>
          <a:bodyPr lIns="93161" tIns="46579" rIns="93161" bIns="46579"/>
          <a:lstStyle/>
          <a:p>
            <a:pPr eaLnBrk="1" hangingPunct="1"/>
            <a:endParaRPr lang="ja-JP" altLang="ja-JP" smtClean="0">
              <a:latin typeface="Arial" charset="0"/>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05195653-5B07-45F0-8EA2-D7519DAD2201}" type="slidenum">
              <a:rPr lang="ja-JP" altLang="en-US" sz="1200" i="0" smtClean="0"/>
              <a:pPr eaLnBrk="1" hangingPunct="1"/>
              <a:t>149</a:t>
            </a:fld>
            <a:endParaRPr lang="en-US" altLang="ja-JP" sz="1200" i="0" smtClean="0"/>
          </a:p>
        </p:txBody>
      </p:sp>
      <p:sp>
        <p:nvSpPr>
          <p:cNvPr id="336899" name="Rectangle 2"/>
          <p:cNvSpPr>
            <a:spLocks noGrp="1" noRot="1" noChangeAspect="1" noChangeArrowheads="1" noTextEdit="1"/>
          </p:cNvSpPr>
          <p:nvPr>
            <p:ph type="sldImg"/>
          </p:nvPr>
        </p:nvSpPr>
        <p:spPr>
          <a:xfrm>
            <a:off x="995363" y="769938"/>
            <a:ext cx="5113337" cy="3835400"/>
          </a:xfrm>
          <a:ln/>
        </p:spPr>
      </p:sp>
      <p:sp>
        <p:nvSpPr>
          <p:cNvPr id="336900"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156889B7-4CA4-4996-A355-701A3A702033}" type="slidenum">
              <a:rPr lang="ja-JP" altLang="en-US" sz="1200" i="0" smtClean="0"/>
              <a:pPr eaLnBrk="1" hangingPunct="1"/>
              <a:t>150</a:t>
            </a:fld>
            <a:endParaRPr lang="en-US" altLang="ja-JP" sz="1200" i="0" smtClean="0"/>
          </a:p>
        </p:txBody>
      </p:sp>
      <p:sp>
        <p:nvSpPr>
          <p:cNvPr id="337923" name="Rectangle 2"/>
          <p:cNvSpPr>
            <a:spLocks noGrp="1" noRot="1" noChangeAspect="1" noChangeArrowheads="1" noTextEdit="1"/>
          </p:cNvSpPr>
          <p:nvPr>
            <p:ph type="sldImg"/>
          </p:nvPr>
        </p:nvSpPr>
        <p:spPr>
          <a:xfrm>
            <a:off x="995363" y="769938"/>
            <a:ext cx="5113337" cy="3835400"/>
          </a:xfrm>
          <a:ln/>
        </p:spPr>
      </p:sp>
      <p:sp>
        <p:nvSpPr>
          <p:cNvPr id="337924"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10168A99-E6FC-43C8-8C23-FB83EB85E2A1}" type="slidenum">
              <a:rPr lang="ja-JP" altLang="en-US" sz="1200" i="0" smtClean="0"/>
              <a:pPr eaLnBrk="1" hangingPunct="1"/>
              <a:t>151</a:t>
            </a:fld>
            <a:endParaRPr lang="en-US" altLang="ja-JP" sz="1200" i="0" smtClean="0"/>
          </a:p>
        </p:txBody>
      </p:sp>
      <p:sp>
        <p:nvSpPr>
          <p:cNvPr id="338947" name="Rectangle 2"/>
          <p:cNvSpPr>
            <a:spLocks noGrp="1" noRot="1" noChangeAspect="1" noChangeArrowheads="1" noTextEdit="1"/>
          </p:cNvSpPr>
          <p:nvPr>
            <p:ph type="sldImg"/>
          </p:nvPr>
        </p:nvSpPr>
        <p:spPr>
          <a:xfrm>
            <a:off x="995363" y="769938"/>
            <a:ext cx="5113337" cy="3835400"/>
          </a:xfrm>
          <a:ln/>
        </p:spPr>
      </p:sp>
      <p:sp>
        <p:nvSpPr>
          <p:cNvPr id="338948"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9BB27048-D81A-40B7-8725-FC6E0C5BB75D}" type="slidenum">
              <a:rPr lang="ja-JP" altLang="en-US" sz="1200" i="0" smtClean="0"/>
              <a:pPr eaLnBrk="1" hangingPunct="1"/>
              <a:t>152</a:t>
            </a:fld>
            <a:endParaRPr lang="en-US" altLang="ja-JP" sz="1200" i="0" smtClean="0"/>
          </a:p>
        </p:txBody>
      </p:sp>
      <p:sp>
        <p:nvSpPr>
          <p:cNvPr id="339971" name="Rectangle 2"/>
          <p:cNvSpPr>
            <a:spLocks noGrp="1" noRot="1" noChangeAspect="1" noChangeArrowheads="1" noTextEdit="1"/>
          </p:cNvSpPr>
          <p:nvPr>
            <p:ph type="sldImg"/>
          </p:nvPr>
        </p:nvSpPr>
        <p:spPr>
          <a:xfrm>
            <a:off x="995363" y="769938"/>
            <a:ext cx="5113337" cy="3835400"/>
          </a:xfrm>
          <a:ln/>
        </p:spPr>
      </p:sp>
      <p:sp>
        <p:nvSpPr>
          <p:cNvPr id="339972"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1B752987-A13D-4059-8D84-FBFDEF73CA98}" type="slidenum">
              <a:rPr lang="ja-JP" altLang="en-US" sz="1200" i="0" smtClean="0"/>
              <a:pPr eaLnBrk="1" hangingPunct="1"/>
              <a:t>153</a:t>
            </a:fld>
            <a:endParaRPr lang="en-US" altLang="ja-JP" sz="1200" i="0" smtClean="0"/>
          </a:p>
        </p:txBody>
      </p:sp>
      <p:sp>
        <p:nvSpPr>
          <p:cNvPr id="340995" name="Rectangle 2"/>
          <p:cNvSpPr>
            <a:spLocks noGrp="1" noRot="1" noChangeAspect="1" noChangeArrowheads="1" noTextEdit="1"/>
          </p:cNvSpPr>
          <p:nvPr>
            <p:ph type="sldImg"/>
          </p:nvPr>
        </p:nvSpPr>
        <p:spPr>
          <a:xfrm>
            <a:off x="995363" y="769938"/>
            <a:ext cx="5113337" cy="3835400"/>
          </a:xfrm>
          <a:ln/>
        </p:spPr>
      </p:sp>
      <p:sp>
        <p:nvSpPr>
          <p:cNvPr id="340996"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20AFAE21-AB82-4995-A738-B61FB881530B}" type="slidenum">
              <a:rPr lang="ja-JP" altLang="en-US" sz="1200" i="0" smtClean="0"/>
              <a:pPr eaLnBrk="1" hangingPunct="1"/>
              <a:t>154</a:t>
            </a:fld>
            <a:endParaRPr lang="en-US" altLang="ja-JP" sz="1200" i="0" smtClean="0"/>
          </a:p>
        </p:txBody>
      </p:sp>
      <p:sp>
        <p:nvSpPr>
          <p:cNvPr id="342019" name="Rectangle 2"/>
          <p:cNvSpPr>
            <a:spLocks noGrp="1" noRot="1" noChangeAspect="1" noChangeArrowheads="1" noTextEdit="1"/>
          </p:cNvSpPr>
          <p:nvPr>
            <p:ph type="sldImg"/>
          </p:nvPr>
        </p:nvSpPr>
        <p:spPr>
          <a:xfrm>
            <a:off x="995363" y="769938"/>
            <a:ext cx="5113337" cy="3835400"/>
          </a:xfrm>
          <a:ln/>
        </p:spPr>
      </p:sp>
      <p:sp>
        <p:nvSpPr>
          <p:cNvPr id="342020"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0204AD48-E5A3-4038-8D9B-587DAD95D599}" type="slidenum">
              <a:rPr lang="ja-JP" altLang="en-US" sz="1200" i="0" smtClean="0"/>
              <a:pPr eaLnBrk="1" hangingPunct="1"/>
              <a:t>15</a:t>
            </a:fld>
            <a:endParaRPr lang="en-US" altLang="ja-JP" sz="1200" i="0" smtClean="0"/>
          </a:p>
        </p:txBody>
      </p:sp>
      <p:sp>
        <p:nvSpPr>
          <p:cNvPr id="229379" name="Rectangle 2"/>
          <p:cNvSpPr>
            <a:spLocks noGrp="1" noRot="1" noChangeAspect="1" noChangeArrowheads="1" noTextEdit="1"/>
          </p:cNvSpPr>
          <p:nvPr>
            <p:ph type="sldImg"/>
          </p:nvPr>
        </p:nvSpPr>
        <p:spPr>
          <a:xfrm>
            <a:off x="995363" y="769938"/>
            <a:ext cx="5113337" cy="3835400"/>
          </a:xfrm>
          <a:ln/>
        </p:spPr>
      </p:sp>
      <p:sp>
        <p:nvSpPr>
          <p:cNvPr id="229380"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5DFC8410-BAC9-4967-A883-8F736D47933B}" type="slidenum">
              <a:rPr lang="ja-JP" altLang="en-US" sz="1200" i="0" smtClean="0"/>
              <a:pPr eaLnBrk="1" hangingPunct="1"/>
              <a:t>155</a:t>
            </a:fld>
            <a:endParaRPr lang="en-US" altLang="ja-JP" sz="1200" i="0" smtClean="0"/>
          </a:p>
        </p:txBody>
      </p:sp>
      <p:sp>
        <p:nvSpPr>
          <p:cNvPr id="343043" name="Rectangle 2"/>
          <p:cNvSpPr>
            <a:spLocks noGrp="1" noRot="1" noChangeAspect="1" noChangeArrowheads="1" noTextEdit="1"/>
          </p:cNvSpPr>
          <p:nvPr>
            <p:ph type="sldImg"/>
          </p:nvPr>
        </p:nvSpPr>
        <p:spPr>
          <a:xfrm>
            <a:off x="995363" y="769938"/>
            <a:ext cx="5113337" cy="3835400"/>
          </a:xfrm>
          <a:ln/>
        </p:spPr>
      </p:sp>
      <p:sp>
        <p:nvSpPr>
          <p:cNvPr id="343044"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778D3F5F-DE65-4A96-B15D-0FFF68408086}" type="slidenum">
              <a:rPr lang="ja-JP" altLang="en-US" sz="1200" i="0" smtClean="0"/>
              <a:pPr eaLnBrk="1" hangingPunct="1"/>
              <a:t>156</a:t>
            </a:fld>
            <a:endParaRPr lang="en-US" altLang="ja-JP" sz="1200" i="0" smtClean="0"/>
          </a:p>
        </p:txBody>
      </p:sp>
      <p:sp>
        <p:nvSpPr>
          <p:cNvPr id="344067" name="Rectangle 2"/>
          <p:cNvSpPr>
            <a:spLocks noGrp="1" noRot="1" noChangeAspect="1" noChangeArrowheads="1" noTextEdit="1"/>
          </p:cNvSpPr>
          <p:nvPr>
            <p:ph type="sldImg"/>
          </p:nvPr>
        </p:nvSpPr>
        <p:spPr>
          <a:xfrm>
            <a:off x="995363" y="769938"/>
            <a:ext cx="5113337" cy="3835400"/>
          </a:xfrm>
          <a:ln/>
        </p:spPr>
      </p:sp>
      <p:sp>
        <p:nvSpPr>
          <p:cNvPr id="344068"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42653C40-52AA-41C7-919C-302EAAAB402D}" type="slidenum">
              <a:rPr lang="ja-JP" altLang="en-US" sz="1200" i="0" smtClean="0"/>
              <a:pPr eaLnBrk="1" hangingPunct="1"/>
              <a:t>157</a:t>
            </a:fld>
            <a:endParaRPr lang="en-US" altLang="ja-JP" sz="1200" i="0" smtClean="0"/>
          </a:p>
        </p:txBody>
      </p:sp>
      <p:sp>
        <p:nvSpPr>
          <p:cNvPr id="345091" name="Rectangle 2"/>
          <p:cNvSpPr>
            <a:spLocks noGrp="1" noRot="1" noChangeAspect="1" noChangeArrowheads="1" noTextEdit="1"/>
          </p:cNvSpPr>
          <p:nvPr>
            <p:ph type="sldImg"/>
          </p:nvPr>
        </p:nvSpPr>
        <p:spPr>
          <a:xfrm>
            <a:off x="995363" y="769938"/>
            <a:ext cx="5113337" cy="3835400"/>
          </a:xfrm>
          <a:ln/>
        </p:spPr>
      </p:sp>
      <p:sp>
        <p:nvSpPr>
          <p:cNvPr id="345092"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FB93B4D6-D150-46AF-92D8-7587CBD8FF2B}" type="slidenum">
              <a:rPr lang="ja-JP" altLang="en-US" sz="1200" i="0" smtClean="0"/>
              <a:pPr eaLnBrk="1" hangingPunct="1"/>
              <a:t>158</a:t>
            </a:fld>
            <a:endParaRPr lang="en-US" altLang="ja-JP" sz="1200" i="0" smtClean="0"/>
          </a:p>
        </p:txBody>
      </p:sp>
      <p:sp>
        <p:nvSpPr>
          <p:cNvPr id="346115" name="Rectangle 2"/>
          <p:cNvSpPr>
            <a:spLocks noGrp="1" noRot="1" noChangeAspect="1" noChangeArrowheads="1" noTextEdit="1"/>
          </p:cNvSpPr>
          <p:nvPr>
            <p:ph type="sldImg"/>
          </p:nvPr>
        </p:nvSpPr>
        <p:spPr>
          <a:xfrm>
            <a:off x="995363" y="769938"/>
            <a:ext cx="5113337" cy="3835400"/>
          </a:xfrm>
          <a:ln/>
        </p:spPr>
      </p:sp>
      <p:sp>
        <p:nvSpPr>
          <p:cNvPr id="346116"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2FCCA69D-E70B-4A5A-AA4A-2BDFACDC16DE}" type="slidenum">
              <a:rPr lang="ja-JP" altLang="en-US" sz="1200" i="0" smtClean="0"/>
              <a:pPr eaLnBrk="1" hangingPunct="1"/>
              <a:t>160</a:t>
            </a:fld>
            <a:endParaRPr lang="en-US" altLang="ja-JP" sz="1200" i="0" smtClean="0"/>
          </a:p>
        </p:txBody>
      </p:sp>
      <p:sp>
        <p:nvSpPr>
          <p:cNvPr id="347139" name="Rectangle 2"/>
          <p:cNvSpPr>
            <a:spLocks noGrp="1" noRot="1" noChangeAspect="1" noChangeArrowheads="1" noTextEdit="1"/>
          </p:cNvSpPr>
          <p:nvPr>
            <p:ph type="sldImg"/>
          </p:nvPr>
        </p:nvSpPr>
        <p:spPr>
          <a:xfrm>
            <a:off x="995363" y="769938"/>
            <a:ext cx="5113337" cy="3835400"/>
          </a:xfrm>
          <a:ln/>
        </p:spPr>
      </p:sp>
      <p:sp>
        <p:nvSpPr>
          <p:cNvPr id="347140"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3D640285-E972-420C-8708-F856C87D3122}" type="slidenum">
              <a:rPr lang="ja-JP" altLang="en-US" sz="1200" i="0" smtClean="0"/>
              <a:pPr eaLnBrk="1" hangingPunct="1"/>
              <a:t>161</a:t>
            </a:fld>
            <a:endParaRPr lang="en-US" altLang="ja-JP" sz="1200" i="0" smtClean="0"/>
          </a:p>
        </p:txBody>
      </p:sp>
      <p:sp>
        <p:nvSpPr>
          <p:cNvPr id="348163" name="Rectangle 2"/>
          <p:cNvSpPr>
            <a:spLocks noGrp="1" noRot="1" noChangeAspect="1" noChangeArrowheads="1" noTextEdit="1"/>
          </p:cNvSpPr>
          <p:nvPr>
            <p:ph type="sldImg"/>
          </p:nvPr>
        </p:nvSpPr>
        <p:spPr>
          <a:xfrm>
            <a:off x="995363" y="769938"/>
            <a:ext cx="5113337" cy="3835400"/>
          </a:xfrm>
          <a:ln/>
        </p:spPr>
      </p:sp>
      <p:sp>
        <p:nvSpPr>
          <p:cNvPr id="348164"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B11EC027-13BE-4D11-916B-A1531F8182A8}" type="slidenum">
              <a:rPr lang="ja-JP" altLang="en-US" sz="1200" i="0" smtClean="0"/>
              <a:pPr eaLnBrk="1" hangingPunct="1"/>
              <a:t>162</a:t>
            </a:fld>
            <a:endParaRPr lang="en-US" altLang="ja-JP" sz="1200" i="0" smtClean="0"/>
          </a:p>
        </p:txBody>
      </p:sp>
      <p:sp>
        <p:nvSpPr>
          <p:cNvPr id="349187" name="Rectangle 2"/>
          <p:cNvSpPr>
            <a:spLocks noGrp="1" noRot="1" noChangeAspect="1" noChangeArrowheads="1" noTextEdit="1"/>
          </p:cNvSpPr>
          <p:nvPr>
            <p:ph type="sldImg"/>
          </p:nvPr>
        </p:nvSpPr>
        <p:spPr>
          <a:xfrm>
            <a:off x="995363" y="769938"/>
            <a:ext cx="5113337" cy="3835400"/>
          </a:xfrm>
          <a:ln/>
        </p:spPr>
      </p:sp>
      <p:sp>
        <p:nvSpPr>
          <p:cNvPr id="349188"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7AC5A257-5823-4BF3-845B-66C796D6D0D6}" type="slidenum">
              <a:rPr lang="ja-JP" altLang="en-US" sz="1200" i="0" smtClean="0"/>
              <a:pPr eaLnBrk="1" hangingPunct="1"/>
              <a:t>163</a:t>
            </a:fld>
            <a:endParaRPr lang="en-US" altLang="ja-JP" sz="1200" i="0" smtClean="0"/>
          </a:p>
        </p:txBody>
      </p:sp>
      <p:sp>
        <p:nvSpPr>
          <p:cNvPr id="350211" name="Rectangle 2"/>
          <p:cNvSpPr>
            <a:spLocks noGrp="1" noRot="1" noChangeAspect="1" noChangeArrowheads="1" noTextEdit="1"/>
          </p:cNvSpPr>
          <p:nvPr>
            <p:ph type="sldImg"/>
          </p:nvPr>
        </p:nvSpPr>
        <p:spPr>
          <a:xfrm>
            <a:off x="995363" y="769938"/>
            <a:ext cx="5113337" cy="3835400"/>
          </a:xfrm>
          <a:ln/>
        </p:spPr>
      </p:sp>
      <p:sp>
        <p:nvSpPr>
          <p:cNvPr id="350212"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44BD0C8D-B3C3-4BD9-B5FF-63D909D9F044}" type="slidenum">
              <a:rPr lang="ja-JP" altLang="en-US" sz="1200" i="0" smtClean="0"/>
              <a:pPr eaLnBrk="1" hangingPunct="1"/>
              <a:t>164</a:t>
            </a:fld>
            <a:endParaRPr lang="en-US" altLang="ja-JP" sz="1200" i="0" smtClean="0"/>
          </a:p>
        </p:txBody>
      </p:sp>
      <p:sp>
        <p:nvSpPr>
          <p:cNvPr id="351235" name="Rectangle 2"/>
          <p:cNvSpPr>
            <a:spLocks noGrp="1" noRot="1" noChangeAspect="1" noChangeArrowheads="1" noTextEdit="1"/>
          </p:cNvSpPr>
          <p:nvPr>
            <p:ph type="sldImg"/>
          </p:nvPr>
        </p:nvSpPr>
        <p:spPr>
          <a:xfrm>
            <a:off x="995363" y="769938"/>
            <a:ext cx="5113337" cy="3835400"/>
          </a:xfrm>
          <a:ln/>
        </p:spPr>
      </p:sp>
      <p:sp>
        <p:nvSpPr>
          <p:cNvPr id="351236"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44BD0C8D-B3C3-4BD9-B5FF-63D909D9F044}" type="slidenum">
              <a:rPr lang="ja-JP" altLang="en-US" sz="1200" i="0" smtClean="0"/>
              <a:pPr eaLnBrk="1" hangingPunct="1"/>
              <a:t>165</a:t>
            </a:fld>
            <a:endParaRPr lang="en-US" altLang="ja-JP" sz="1200" i="0" smtClean="0"/>
          </a:p>
        </p:txBody>
      </p:sp>
      <p:sp>
        <p:nvSpPr>
          <p:cNvPr id="351235" name="Rectangle 2"/>
          <p:cNvSpPr>
            <a:spLocks noGrp="1" noRot="1" noChangeAspect="1" noChangeArrowheads="1" noTextEdit="1"/>
          </p:cNvSpPr>
          <p:nvPr>
            <p:ph type="sldImg"/>
          </p:nvPr>
        </p:nvSpPr>
        <p:spPr>
          <a:xfrm>
            <a:off x="995363" y="769938"/>
            <a:ext cx="5113337" cy="3835400"/>
          </a:xfrm>
          <a:ln/>
        </p:spPr>
      </p:sp>
      <p:sp>
        <p:nvSpPr>
          <p:cNvPr id="351236"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E4AFCE28-62E8-4171-86C7-FDF6D1AB9EB7}" type="slidenum">
              <a:rPr lang="ja-JP" altLang="en-US" sz="1200" i="0" smtClean="0"/>
              <a:pPr eaLnBrk="1" hangingPunct="1"/>
              <a:t>16</a:t>
            </a:fld>
            <a:endParaRPr lang="en-US" altLang="ja-JP" sz="1200" i="0" smtClean="0"/>
          </a:p>
        </p:txBody>
      </p:sp>
      <p:sp>
        <p:nvSpPr>
          <p:cNvPr id="230403" name="Rectangle 2"/>
          <p:cNvSpPr>
            <a:spLocks noGrp="1" noRot="1" noChangeAspect="1" noChangeArrowheads="1" noTextEdit="1"/>
          </p:cNvSpPr>
          <p:nvPr>
            <p:ph type="sldImg"/>
          </p:nvPr>
        </p:nvSpPr>
        <p:spPr>
          <a:xfrm>
            <a:off x="995363" y="769938"/>
            <a:ext cx="5113337" cy="3835400"/>
          </a:xfrm>
          <a:ln/>
        </p:spPr>
      </p:sp>
      <p:sp>
        <p:nvSpPr>
          <p:cNvPr id="230404"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B54D4EF9-A9CA-42A2-9A38-992A080E1B0E}" type="slidenum">
              <a:rPr lang="ja-JP" altLang="en-US" sz="1200" i="0" smtClean="0"/>
              <a:pPr eaLnBrk="1" hangingPunct="1"/>
              <a:t>166</a:t>
            </a:fld>
            <a:endParaRPr lang="en-US" altLang="ja-JP" sz="1200" i="0" smtClean="0"/>
          </a:p>
        </p:txBody>
      </p:sp>
      <p:sp>
        <p:nvSpPr>
          <p:cNvPr id="352259" name="Rectangle 2"/>
          <p:cNvSpPr>
            <a:spLocks noGrp="1" noRot="1" noChangeAspect="1" noChangeArrowheads="1" noTextEdit="1"/>
          </p:cNvSpPr>
          <p:nvPr>
            <p:ph type="sldImg"/>
          </p:nvPr>
        </p:nvSpPr>
        <p:spPr>
          <a:xfrm>
            <a:off x="995363" y="769938"/>
            <a:ext cx="5113337" cy="3835400"/>
          </a:xfrm>
          <a:ln/>
        </p:spPr>
      </p:sp>
      <p:sp>
        <p:nvSpPr>
          <p:cNvPr id="352260"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532CC483-BD8F-43E7-A100-E3D7012FFFC3}" type="slidenum">
              <a:rPr lang="ja-JP" altLang="en-US" sz="1200" i="0" smtClean="0"/>
              <a:pPr eaLnBrk="1" hangingPunct="1"/>
              <a:t>168</a:t>
            </a:fld>
            <a:endParaRPr lang="en-US" altLang="ja-JP" sz="1200" i="0" smtClean="0"/>
          </a:p>
        </p:txBody>
      </p:sp>
      <p:sp>
        <p:nvSpPr>
          <p:cNvPr id="353283" name="Rectangle 2"/>
          <p:cNvSpPr>
            <a:spLocks noGrp="1" noRot="1" noChangeAspect="1" noChangeArrowheads="1" noTextEdit="1"/>
          </p:cNvSpPr>
          <p:nvPr>
            <p:ph type="sldImg"/>
          </p:nvPr>
        </p:nvSpPr>
        <p:spPr>
          <a:xfrm>
            <a:off x="995363" y="769938"/>
            <a:ext cx="5113337" cy="3835400"/>
          </a:xfrm>
          <a:ln/>
        </p:spPr>
      </p:sp>
      <p:sp>
        <p:nvSpPr>
          <p:cNvPr id="353284"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19C69920-548B-4753-916A-C944C56A07A4}" type="slidenum">
              <a:rPr lang="ja-JP" altLang="en-US" sz="1200" i="0" smtClean="0"/>
              <a:pPr eaLnBrk="1" hangingPunct="1"/>
              <a:t>169</a:t>
            </a:fld>
            <a:endParaRPr lang="en-US" altLang="ja-JP" sz="1200" i="0" smtClean="0"/>
          </a:p>
        </p:txBody>
      </p:sp>
      <p:sp>
        <p:nvSpPr>
          <p:cNvPr id="354307" name="Rectangle 2"/>
          <p:cNvSpPr>
            <a:spLocks noGrp="1" noRot="1" noChangeAspect="1" noChangeArrowheads="1" noTextEdit="1"/>
          </p:cNvSpPr>
          <p:nvPr>
            <p:ph type="sldImg"/>
          </p:nvPr>
        </p:nvSpPr>
        <p:spPr>
          <a:xfrm>
            <a:off x="995363" y="769938"/>
            <a:ext cx="5113337" cy="3835400"/>
          </a:xfrm>
          <a:ln/>
        </p:spPr>
      </p:sp>
      <p:sp>
        <p:nvSpPr>
          <p:cNvPr id="354308"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96210D2E-DFD3-4444-B741-5C8D6F453ED6}" type="slidenum">
              <a:rPr lang="ja-JP" altLang="en-US" sz="1200" i="0" smtClean="0"/>
              <a:pPr eaLnBrk="1" hangingPunct="1"/>
              <a:t>170</a:t>
            </a:fld>
            <a:endParaRPr lang="en-US" altLang="ja-JP" sz="1200" i="0" smtClean="0"/>
          </a:p>
        </p:txBody>
      </p:sp>
      <p:sp>
        <p:nvSpPr>
          <p:cNvPr id="355331" name="Rectangle 2"/>
          <p:cNvSpPr>
            <a:spLocks noGrp="1" noRot="1" noChangeAspect="1" noChangeArrowheads="1" noTextEdit="1"/>
          </p:cNvSpPr>
          <p:nvPr>
            <p:ph type="sldImg"/>
          </p:nvPr>
        </p:nvSpPr>
        <p:spPr>
          <a:xfrm>
            <a:off x="995363" y="769938"/>
            <a:ext cx="5113337" cy="3835400"/>
          </a:xfrm>
          <a:ln/>
        </p:spPr>
      </p:sp>
      <p:sp>
        <p:nvSpPr>
          <p:cNvPr id="355332"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7962D854-0ABF-4FD1-A5E7-5098858034FD}" type="slidenum">
              <a:rPr lang="ja-JP" altLang="en-US" sz="1200" i="0" smtClean="0"/>
              <a:pPr eaLnBrk="1" hangingPunct="1"/>
              <a:t>171</a:t>
            </a:fld>
            <a:endParaRPr lang="en-US" altLang="ja-JP" sz="1200" i="0" smtClean="0"/>
          </a:p>
        </p:txBody>
      </p:sp>
      <p:sp>
        <p:nvSpPr>
          <p:cNvPr id="356355" name="Rectangle 2"/>
          <p:cNvSpPr>
            <a:spLocks noGrp="1" noRot="1" noChangeAspect="1" noChangeArrowheads="1" noTextEdit="1"/>
          </p:cNvSpPr>
          <p:nvPr>
            <p:ph type="sldImg"/>
          </p:nvPr>
        </p:nvSpPr>
        <p:spPr>
          <a:xfrm>
            <a:off x="995363" y="769938"/>
            <a:ext cx="5113337" cy="3835400"/>
          </a:xfrm>
          <a:ln/>
        </p:spPr>
      </p:sp>
      <p:sp>
        <p:nvSpPr>
          <p:cNvPr id="356356"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A14DDBDC-9F71-4226-86F5-1A7E408D3FAF}" type="slidenum">
              <a:rPr lang="ja-JP" altLang="en-US" sz="1200" i="0" smtClean="0"/>
              <a:pPr eaLnBrk="1" hangingPunct="1"/>
              <a:t>172</a:t>
            </a:fld>
            <a:endParaRPr lang="en-US" altLang="ja-JP" sz="1200" i="0" smtClean="0"/>
          </a:p>
        </p:txBody>
      </p:sp>
      <p:sp>
        <p:nvSpPr>
          <p:cNvPr id="357379" name="Rectangle 2"/>
          <p:cNvSpPr>
            <a:spLocks noGrp="1" noRot="1" noChangeAspect="1" noChangeArrowheads="1" noTextEdit="1"/>
          </p:cNvSpPr>
          <p:nvPr>
            <p:ph type="sldImg"/>
          </p:nvPr>
        </p:nvSpPr>
        <p:spPr>
          <a:xfrm>
            <a:off x="995363" y="769938"/>
            <a:ext cx="5113337" cy="3835400"/>
          </a:xfrm>
          <a:ln/>
        </p:spPr>
      </p:sp>
      <p:sp>
        <p:nvSpPr>
          <p:cNvPr id="357380"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4305C147-255C-4B7F-A111-5BA85ED8AAEE}" type="slidenum">
              <a:rPr lang="ja-JP" altLang="en-US" sz="1200" i="0" smtClean="0"/>
              <a:pPr eaLnBrk="1" hangingPunct="1"/>
              <a:t>173</a:t>
            </a:fld>
            <a:endParaRPr lang="en-US" altLang="ja-JP" sz="1200" i="0" smtClean="0"/>
          </a:p>
        </p:txBody>
      </p:sp>
      <p:sp>
        <p:nvSpPr>
          <p:cNvPr id="358403" name="Rectangle 2"/>
          <p:cNvSpPr>
            <a:spLocks noGrp="1" noRot="1" noChangeAspect="1" noChangeArrowheads="1" noTextEdit="1"/>
          </p:cNvSpPr>
          <p:nvPr>
            <p:ph type="sldImg"/>
          </p:nvPr>
        </p:nvSpPr>
        <p:spPr>
          <a:xfrm>
            <a:off x="995363" y="769938"/>
            <a:ext cx="5113337" cy="3835400"/>
          </a:xfrm>
          <a:ln/>
        </p:spPr>
      </p:sp>
      <p:sp>
        <p:nvSpPr>
          <p:cNvPr id="358404"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CCA1905F-E01C-446C-8B3D-F724515DF0E1}" type="slidenum">
              <a:rPr lang="ja-JP" altLang="en-US" sz="1200" i="0" smtClean="0"/>
              <a:pPr eaLnBrk="1" hangingPunct="1"/>
              <a:t>174</a:t>
            </a:fld>
            <a:endParaRPr lang="en-US" altLang="ja-JP" sz="1200" i="0" smtClean="0"/>
          </a:p>
        </p:txBody>
      </p:sp>
      <p:sp>
        <p:nvSpPr>
          <p:cNvPr id="359427" name="Rectangle 2"/>
          <p:cNvSpPr>
            <a:spLocks noGrp="1" noRot="1" noChangeAspect="1" noChangeArrowheads="1" noTextEdit="1"/>
          </p:cNvSpPr>
          <p:nvPr>
            <p:ph type="sldImg"/>
          </p:nvPr>
        </p:nvSpPr>
        <p:spPr>
          <a:xfrm>
            <a:off x="995363" y="769938"/>
            <a:ext cx="5113337" cy="3835400"/>
          </a:xfrm>
          <a:ln/>
        </p:spPr>
      </p:sp>
      <p:sp>
        <p:nvSpPr>
          <p:cNvPr id="359428"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7"/>
          <p:cNvSpPr txBox="1">
            <a:spLocks noGrp="1" noChangeArrowheads="1"/>
          </p:cNvSpPr>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98" tIns="46599" rIns="93198" bIns="46599" anchor="b"/>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r" eaLnBrk="1" hangingPunct="1"/>
            <a:fld id="{6D8B85F8-538B-4C27-9A97-AFA009F19727}" type="slidenum">
              <a:rPr lang="ja-JP" altLang="en-US" sz="1200" i="0"/>
              <a:pPr algn="r" eaLnBrk="1" hangingPunct="1"/>
              <a:t>176</a:t>
            </a:fld>
            <a:endParaRPr lang="en-US" altLang="ja-JP" sz="1200" i="0"/>
          </a:p>
        </p:txBody>
      </p:sp>
      <p:sp>
        <p:nvSpPr>
          <p:cNvPr id="360451" name="Rectangle 2"/>
          <p:cNvSpPr>
            <a:spLocks noGrp="1" noRot="1" noChangeAspect="1" noChangeArrowheads="1" noTextEdit="1"/>
          </p:cNvSpPr>
          <p:nvPr>
            <p:ph type="sldImg"/>
          </p:nvPr>
        </p:nvSpPr>
        <p:spPr>
          <a:xfrm>
            <a:off x="995363" y="769938"/>
            <a:ext cx="5113337" cy="3835400"/>
          </a:xfrm>
          <a:ln/>
        </p:spPr>
      </p:sp>
      <p:sp>
        <p:nvSpPr>
          <p:cNvPr id="360452"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4BB6526D-6694-45D9-B854-89D251833A93}" type="slidenum">
              <a:rPr lang="ja-JP" altLang="en-US" sz="1200" i="0" smtClean="0"/>
              <a:pPr eaLnBrk="1" hangingPunct="1"/>
              <a:t>177</a:t>
            </a:fld>
            <a:endParaRPr lang="en-US" altLang="ja-JP" sz="1200" i="0" smtClean="0"/>
          </a:p>
        </p:txBody>
      </p:sp>
      <p:sp>
        <p:nvSpPr>
          <p:cNvPr id="361475" name="Rectangle 2"/>
          <p:cNvSpPr>
            <a:spLocks noGrp="1" noRot="1" noChangeAspect="1" noChangeArrowheads="1" noTextEdit="1"/>
          </p:cNvSpPr>
          <p:nvPr>
            <p:ph type="sldImg"/>
          </p:nvPr>
        </p:nvSpPr>
        <p:spPr>
          <a:xfrm>
            <a:off x="995363" y="769938"/>
            <a:ext cx="5113337" cy="3835400"/>
          </a:xfrm>
          <a:ln/>
        </p:spPr>
      </p:sp>
      <p:sp>
        <p:nvSpPr>
          <p:cNvPr id="361476"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E4AFCE28-62E8-4171-86C7-FDF6D1AB9EB7}" type="slidenum">
              <a:rPr lang="ja-JP" altLang="en-US" sz="1200" i="0" smtClean="0"/>
              <a:pPr eaLnBrk="1" hangingPunct="1"/>
              <a:t>17</a:t>
            </a:fld>
            <a:endParaRPr lang="en-US" altLang="ja-JP" sz="1200" i="0" smtClean="0"/>
          </a:p>
        </p:txBody>
      </p:sp>
      <p:sp>
        <p:nvSpPr>
          <p:cNvPr id="230403" name="Rectangle 2"/>
          <p:cNvSpPr>
            <a:spLocks noGrp="1" noRot="1" noChangeAspect="1" noChangeArrowheads="1" noTextEdit="1"/>
          </p:cNvSpPr>
          <p:nvPr>
            <p:ph type="sldImg"/>
          </p:nvPr>
        </p:nvSpPr>
        <p:spPr>
          <a:xfrm>
            <a:off x="995363" y="769938"/>
            <a:ext cx="5113337" cy="3835400"/>
          </a:xfrm>
          <a:ln/>
        </p:spPr>
      </p:sp>
      <p:sp>
        <p:nvSpPr>
          <p:cNvPr id="230404"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70F1F919-6C8B-4978-8EFE-26CF344D9F9B}" type="slidenum">
              <a:rPr lang="ja-JP" altLang="en-US" sz="1200" i="0" smtClean="0"/>
              <a:pPr eaLnBrk="1" hangingPunct="1"/>
              <a:t>178</a:t>
            </a:fld>
            <a:endParaRPr lang="en-US" altLang="ja-JP" sz="1200" i="0" smtClean="0"/>
          </a:p>
        </p:txBody>
      </p:sp>
      <p:sp>
        <p:nvSpPr>
          <p:cNvPr id="362499" name="Rectangle 2"/>
          <p:cNvSpPr>
            <a:spLocks noGrp="1" noRot="1" noChangeAspect="1" noChangeArrowheads="1" noTextEdit="1"/>
          </p:cNvSpPr>
          <p:nvPr>
            <p:ph type="sldImg"/>
          </p:nvPr>
        </p:nvSpPr>
        <p:spPr>
          <a:xfrm>
            <a:off x="995363" y="769938"/>
            <a:ext cx="5113337" cy="3835400"/>
          </a:xfrm>
          <a:ln/>
        </p:spPr>
      </p:sp>
      <p:sp>
        <p:nvSpPr>
          <p:cNvPr id="362500"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DFEBFC2F-1B2C-4F60-9B04-B52F0BDAB448}" type="slidenum">
              <a:rPr lang="ja-JP" altLang="en-US" sz="1200" i="0" smtClean="0"/>
              <a:pPr eaLnBrk="1" hangingPunct="1"/>
              <a:t>179</a:t>
            </a:fld>
            <a:endParaRPr lang="en-US" altLang="ja-JP" sz="1200" i="0" smtClean="0"/>
          </a:p>
        </p:txBody>
      </p:sp>
      <p:sp>
        <p:nvSpPr>
          <p:cNvPr id="363523" name="Rectangle 2"/>
          <p:cNvSpPr>
            <a:spLocks noGrp="1" noRot="1" noChangeAspect="1" noChangeArrowheads="1" noTextEdit="1"/>
          </p:cNvSpPr>
          <p:nvPr>
            <p:ph type="sldImg"/>
          </p:nvPr>
        </p:nvSpPr>
        <p:spPr>
          <a:xfrm>
            <a:off x="995363" y="769938"/>
            <a:ext cx="5113337" cy="3835400"/>
          </a:xfrm>
          <a:ln/>
        </p:spPr>
      </p:sp>
      <p:sp>
        <p:nvSpPr>
          <p:cNvPr id="363524"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CF889ED3-8439-43A9-8D92-C72EA129A969}" type="slidenum">
              <a:rPr lang="ja-JP" altLang="en-US" sz="1200" i="0" smtClean="0"/>
              <a:pPr eaLnBrk="1" hangingPunct="1"/>
              <a:t>180</a:t>
            </a:fld>
            <a:endParaRPr lang="en-US" altLang="ja-JP" sz="1200" i="0" smtClean="0"/>
          </a:p>
        </p:txBody>
      </p:sp>
      <p:sp>
        <p:nvSpPr>
          <p:cNvPr id="364547" name="Rectangle 2"/>
          <p:cNvSpPr>
            <a:spLocks noGrp="1" noRot="1" noChangeAspect="1" noChangeArrowheads="1" noTextEdit="1"/>
          </p:cNvSpPr>
          <p:nvPr>
            <p:ph type="sldImg"/>
          </p:nvPr>
        </p:nvSpPr>
        <p:spPr>
          <a:xfrm>
            <a:off x="995363" y="769938"/>
            <a:ext cx="5113337" cy="3835400"/>
          </a:xfrm>
          <a:ln/>
        </p:spPr>
      </p:sp>
      <p:sp>
        <p:nvSpPr>
          <p:cNvPr id="364548"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FC6922F1-3036-4BB6-B322-1813F14657B4}" type="slidenum">
              <a:rPr lang="ja-JP" altLang="en-US" sz="1200" i="0" smtClean="0"/>
              <a:pPr eaLnBrk="1" hangingPunct="1"/>
              <a:t>181</a:t>
            </a:fld>
            <a:endParaRPr lang="en-US" altLang="ja-JP" sz="1200" i="0" smtClean="0"/>
          </a:p>
        </p:txBody>
      </p:sp>
      <p:sp>
        <p:nvSpPr>
          <p:cNvPr id="365571" name="Rectangle 2"/>
          <p:cNvSpPr>
            <a:spLocks noGrp="1" noRot="1" noChangeAspect="1" noChangeArrowheads="1" noTextEdit="1"/>
          </p:cNvSpPr>
          <p:nvPr>
            <p:ph type="sldImg"/>
          </p:nvPr>
        </p:nvSpPr>
        <p:spPr>
          <a:xfrm>
            <a:off x="995363" y="769938"/>
            <a:ext cx="5113337" cy="3835400"/>
          </a:xfrm>
          <a:ln/>
        </p:spPr>
      </p:sp>
      <p:sp>
        <p:nvSpPr>
          <p:cNvPr id="365572"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EC6AD38A-4D1E-464D-8C4D-96AA7C6F8C2E}" type="slidenum">
              <a:rPr lang="ja-JP" altLang="en-US" sz="1200" i="0" smtClean="0"/>
              <a:pPr eaLnBrk="1" hangingPunct="1"/>
              <a:t>182</a:t>
            </a:fld>
            <a:endParaRPr lang="en-US" altLang="ja-JP" sz="1200" i="0" smtClean="0"/>
          </a:p>
        </p:txBody>
      </p:sp>
      <p:sp>
        <p:nvSpPr>
          <p:cNvPr id="366595" name="Rectangle 2"/>
          <p:cNvSpPr>
            <a:spLocks noGrp="1" noRot="1" noChangeAspect="1" noChangeArrowheads="1" noTextEdit="1"/>
          </p:cNvSpPr>
          <p:nvPr>
            <p:ph type="sldImg"/>
          </p:nvPr>
        </p:nvSpPr>
        <p:spPr>
          <a:xfrm>
            <a:off x="995363" y="769938"/>
            <a:ext cx="5113337" cy="3835400"/>
          </a:xfrm>
          <a:ln/>
        </p:spPr>
      </p:sp>
      <p:sp>
        <p:nvSpPr>
          <p:cNvPr id="366596"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EC6AD38A-4D1E-464D-8C4D-96AA7C6F8C2E}" type="slidenum">
              <a:rPr lang="ja-JP" altLang="en-US" sz="1200" i="0" smtClean="0"/>
              <a:pPr eaLnBrk="1" hangingPunct="1"/>
              <a:t>183</a:t>
            </a:fld>
            <a:endParaRPr lang="en-US" altLang="ja-JP" sz="1200" i="0" smtClean="0"/>
          </a:p>
        </p:txBody>
      </p:sp>
      <p:sp>
        <p:nvSpPr>
          <p:cNvPr id="366595" name="Rectangle 2"/>
          <p:cNvSpPr>
            <a:spLocks noGrp="1" noRot="1" noChangeAspect="1" noChangeArrowheads="1" noTextEdit="1"/>
          </p:cNvSpPr>
          <p:nvPr>
            <p:ph type="sldImg"/>
          </p:nvPr>
        </p:nvSpPr>
        <p:spPr>
          <a:xfrm>
            <a:off x="995363" y="769938"/>
            <a:ext cx="5113337" cy="3835400"/>
          </a:xfrm>
          <a:ln/>
        </p:spPr>
      </p:sp>
      <p:sp>
        <p:nvSpPr>
          <p:cNvPr id="366596"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8913179D-F1FA-42FD-A936-14D65DE70BDC}" type="slidenum">
              <a:rPr lang="ja-JP" altLang="en-US" sz="1200" i="0" smtClean="0"/>
              <a:pPr eaLnBrk="1" hangingPunct="1"/>
              <a:t>185</a:t>
            </a:fld>
            <a:endParaRPr lang="en-US" altLang="ja-JP" sz="1200" i="0" smtClean="0"/>
          </a:p>
        </p:txBody>
      </p:sp>
      <p:sp>
        <p:nvSpPr>
          <p:cNvPr id="367619" name="Rectangle 2"/>
          <p:cNvSpPr>
            <a:spLocks noGrp="1" noRot="1" noChangeAspect="1" noChangeArrowheads="1" noTextEdit="1"/>
          </p:cNvSpPr>
          <p:nvPr>
            <p:ph type="sldImg"/>
          </p:nvPr>
        </p:nvSpPr>
        <p:spPr>
          <a:xfrm>
            <a:off x="995363" y="769938"/>
            <a:ext cx="5113337" cy="3835400"/>
          </a:xfrm>
          <a:ln/>
        </p:spPr>
      </p:sp>
      <p:sp>
        <p:nvSpPr>
          <p:cNvPr id="367620"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5E61D1A8-3183-4A4A-B461-CA505E9829F9}" type="slidenum">
              <a:rPr lang="ja-JP" altLang="en-US" sz="1200" i="0" smtClean="0"/>
              <a:pPr eaLnBrk="1" hangingPunct="1"/>
              <a:t>186</a:t>
            </a:fld>
            <a:endParaRPr lang="en-US" altLang="ja-JP" sz="1200" i="0" smtClean="0"/>
          </a:p>
        </p:txBody>
      </p:sp>
      <p:sp>
        <p:nvSpPr>
          <p:cNvPr id="368643" name="Rectangle 2"/>
          <p:cNvSpPr>
            <a:spLocks noGrp="1" noRot="1" noChangeAspect="1" noChangeArrowheads="1" noTextEdit="1"/>
          </p:cNvSpPr>
          <p:nvPr>
            <p:ph type="sldImg"/>
          </p:nvPr>
        </p:nvSpPr>
        <p:spPr>
          <a:xfrm>
            <a:off x="995363" y="769938"/>
            <a:ext cx="5113337" cy="3835400"/>
          </a:xfrm>
          <a:ln/>
        </p:spPr>
      </p:sp>
      <p:sp>
        <p:nvSpPr>
          <p:cNvPr id="368644"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1E48C46D-C1AD-4DBF-8761-F7B45B642CB0}" type="slidenum">
              <a:rPr lang="ja-JP" altLang="en-US" sz="1200" i="0" smtClean="0"/>
              <a:pPr eaLnBrk="1" hangingPunct="1"/>
              <a:t>187</a:t>
            </a:fld>
            <a:endParaRPr lang="en-US" altLang="ja-JP" sz="1200" i="0" smtClean="0"/>
          </a:p>
        </p:txBody>
      </p:sp>
      <p:sp>
        <p:nvSpPr>
          <p:cNvPr id="369667" name="Rectangle 2"/>
          <p:cNvSpPr>
            <a:spLocks noGrp="1" noRot="1" noChangeAspect="1" noChangeArrowheads="1" noTextEdit="1"/>
          </p:cNvSpPr>
          <p:nvPr>
            <p:ph type="sldImg"/>
          </p:nvPr>
        </p:nvSpPr>
        <p:spPr>
          <a:xfrm>
            <a:off x="995363" y="769938"/>
            <a:ext cx="5113337" cy="3835400"/>
          </a:xfrm>
          <a:ln/>
        </p:spPr>
      </p:sp>
      <p:sp>
        <p:nvSpPr>
          <p:cNvPr id="369668"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0F6FECB1-6573-4B80-97FD-34CE7EA5FDE5}" type="slidenum">
              <a:rPr lang="ja-JP" altLang="en-US" sz="1200" i="0" smtClean="0"/>
              <a:pPr eaLnBrk="1" hangingPunct="1"/>
              <a:t>188</a:t>
            </a:fld>
            <a:endParaRPr lang="en-US" altLang="ja-JP" sz="1200" i="0" smtClean="0"/>
          </a:p>
        </p:txBody>
      </p:sp>
      <p:sp>
        <p:nvSpPr>
          <p:cNvPr id="370691" name="Rectangle 2"/>
          <p:cNvSpPr>
            <a:spLocks noGrp="1" noRot="1" noChangeAspect="1" noChangeArrowheads="1" noTextEdit="1"/>
          </p:cNvSpPr>
          <p:nvPr>
            <p:ph type="sldImg"/>
          </p:nvPr>
        </p:nvSpPr>
        <p:spPr>
          <a:xfrm>
            <a:off x="995363" y="769938"/>
            <a:ext cx="5113337" cy="3835400"/>
          </a:xfrm>
          <a:ln/>
        </p:spPr>
      </p:sp>
      <p:sp>
        <p:nvSpPr>
          <p:cNvPr id="370692"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03766C9F-1623-4D06-8343-9E6E7FB9AA96}" type="slidenum">
              <a:rPr lang="ja-JP" altLang="en-US" sz="1200" i="0" smtClean="0"/>
              <a:pPr eaLnBrk="1" hangingPunct="1"/>
              <a:t>18</a:t>
            </a:fld>
            <a:endParaRPr lang="en-US" altLang="ja-JP" sz="1200" i="0" smtClean="0"/>
          </a:p>
        </p:txBody>
      </p:sp>
      <p:sp>
        <p:nvSpPr>
          <p:cNvPr id="231427" name="Rectangle 2"/>
          <p:cNvSpPr>
            <a:spLocks noGrp="1" noRot="1" noChangeAspect="1" noChangeArrowheads="1" noTextEdit="1"/>
          </p:cNvSpPr>
          <p:nvPr>
            <p:ph type="sldImg"/>
          </p:nvPr>
        </p:nvSpPr>
        <p:spPr>
          <a:xfrm>
            <a:off x="995363" y="769938"/>
            <a:ext cx="5113337" cy="3835400"/>
          </a:xfrm>
          <a:ln/>
        </p:spPr>
      </p:sp>
      <p:sp>
        <p:nvSpPr>
          <p:cNvPr id="231428"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7A1C87BB-59E2-4CE0-B9AE-0F19B991B8B8}" type="slidenum">
              <a:rPr lang="ja-JP" altLang="en-US" sz="1200" i="0" smtClean="0"/>
              <a:pPr eaLnBrk="1" hangingPunct="1"/>
              <a:t>189</a:t>
            </a:fld>
            <a:endParaRPr lang="en-US" altLang="ja-JP" sz="1200" i="0" smtClean="0"/>
          </a:p>
        </p:txBody>
      </p:sp>
      <p:sp>
        <p:nvSpPr>
          <p:cNvPr id="371715" name="Rectangle 2"/>
          <p:cNvSpPr>
            <a:spLocks noGrp="1" noRot="1" noChangeAspect="1" noChangeArrowheads="1" noTextEdit="1"/>
          </p:cNvSpPr>
          <p:nvPr>
            <p:ph type="sldImg"/>
          </p:nvPr>
        </p:nvSpPr>
        <p:spPr>
          <a:xfrm>
            <a:off x="995363" y="769938"/>
            <a:ext cx="5113337" cy="3835400"/>
          </a:xfrm>
          <a:ln/>
        </p:spPr>
      </p:sp>
      <p:sp>
        <p:nvSpPr>
          <p:cNvPr id="371716"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4AEB84F6-A9DE-4800-9215-35ABDCAA5E25}" type="slidenum">
              <a:rPr lang="ja-JP" altLang="en-US" sz="1200" i="0" smtClean="0"/>
              <a:pPr eaLnBrk="1" hangingPunct="1"/>
              <a:t>190</a:t>
            </a:fld>
            <a:endParaRPr lang="en-US" altLang="ja-JP" sz="1200" i="0" smtClean="0"/>
          </a:p>
        </p:txBody>
      </p:sp>
      <p:sp>
        <p:nvSpPr>
          <p:cNvPr id="372739" name="Rectangle 2"/>
          <p:cNvSpPr>
            <a:spLocks noGrp="1" noRot="1" noChangeAspect="1" noChangeArrowheads="1" noTextEdit="1"/>
          </p:cNvSpPr>
          <p:nvPr>
            <p:ph type="sldImg"/>
          </p:nvPr>
        </p:nvSpPr>
        <p:spPr>
          <a:xfrm>
            <a:off x="995363" y="769938"/>
            <a:ext cx="5113337" cy="3835400"/>
          </a:xfrm>
          <a:ln/>
        </p:spPr>
      </p:sp>
      <p:sp>
        <p:nvSpPr>
          <p:cNvPr id="372740"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10BF05A4-0194-44C3-A162-7EBBD710B87C}" type="slidenum">
              <a:rPr lang="ja-JP" altLang="en-US" sz="1200" i="0" smtClean="0"/>
              <a:pPr eaLnBrk="1" hangingPunct="1"/>
              <a:t>191</a:t>
            </a:fld>
            <a:endParaRPr lang="en-US" altLang="ja-JP" sz="1200" i="0" smtClean="0"/>
          </a:p>
        </p:txBody>
      </p:sp>
      <p:sp>
        <p:nvSpPr>
          <p:cNvPr id="373763" name="Rectangle 2"/>
          <p:cNvSpPr>
            <a:spLocks noGrp="1" noRot="1" noChangeAspect="1" noChangeArrowheads="1" noTextEdit="1"/>
          </p:cNvSpPr>
          <p:nvPr>
            <p:ph type="sldImg"/>
          </p:nvPr>
        </p:nvSpPr>
        <p:spPr>
          <a:xfrm>
            <a:off x="995363" y="769938"/>
            <a:ext cx="5113337" cy="3835400"/>
          </a:xfrm>
          <a:ln/>
        </p:spPr>
      </p:sp>
      <p:sp>
        <p:nvSpPr>
          <p:cNvPr id="373764"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4ACD874E-1998-4A27-9469-1F53BEAB8DBC}" type="slidenum">
              <a:rPr lang="ja-JP" altLang="en-US" sz="1200" i="0" smtClean="0"/>
              <a:pPr eaLnBrk="1" hangingPunct="1"/>
              <a:t>192</a:t>
            </a:fld>
            <a:endParaRPr lang="en-US" altLang="ja-JP" sz="1200" i="0" smtClean="0"/>
          </a:p>
        </p:txBody>
      </p:sp>
      <p:sp>
        <p:nvSpPr>
          <p:cNvPr id="374787" name="Rectangle 2"/>
          <p:cNvSpPr>
            <a:spLocks noGrp="1" noRot="1" noChangeAspect="1" noChangeArrowheads="1" noTextEdit="1"/>
          </p:cNvSpPr>
          <p:nvPr>
            <p:ph type="sldImg"/>
          </p:nvPr>
        </p:nvSpPr>
        <p:spPr>
          <a:xfrm>
            <a:off x="995363" y="769938"/>
            <a:ext cx="5113337" cy="3835400"/>
          </a:xfrm>
          <a:ln/>
        </p:spPr>
      </p:sp>
      <p:sp>
        <p:nvSpPr>
          <p:cNvPr id="374788"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41DB30AE-40D6-4226-B116-9F543643D5DC}" type="slidenum">
              <a:rPr lang="ja-JP" altLang="en-US" sz="1200" i="0" smtClean="0"/>
              <a:pPr eaLnBrk="1" hangingPunct="1"/>
              <a:t>193</a:t>
            </a:fld>
            <a:endParaRPr lang="en-US" altLang="ja-JP" sz="1200" i="0" smtClean="0"/>
          </a:p>
        </p:txBody>
      </p:sp>
      <p:sp>
        <p:nvSpPr>
          <p:cNvPr id="375811" name="Rectangle 2"/>
          <p:cNvSpPr>
            <a:spLocks noGrp="1" noRot="1" noChangeAspect="1" noChangeArrowheads="1" noTextEdit="1"/>
          </p:cNvSpPr>
          <p:nvPr>
            <p:ph type="sldImg"/>
          </p:nvPr>
        </p:nvSpPr>
        <p:spPr>
          <a:xfrm>
            <a:off x="995363" y="769938"/>
            <a:ext cx="5113337" cy="3835400"/>
          </a:xfrm>
          <a:ln/>
        </p:spPr>
      </p:sp>
      <p:sp>
        <p:nvSpPr>
          <p:cNvPr id="375812"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00FFAAB8-CE54-4063-AC1F-F1C8FED3827B}" type="slidenum">
              <a:rPr lang="ja-JP" altLang="en-US" sz="1200" i="0" smtClean="0"/>
              <a:pPr eaLnBrk="1" hangingPunct="1"/>
              <a:t>194</a:t>
            </a:fld>
            <a:endParaRPr lang="en-US" altLang="ja-JP" sz="1200" i="0" smtClean="0"/>
          </a:p>
        </p:txBody>
      </p:sp>
      <p:sp>
        <p:nvSpPr>
          <p:cNvPr id="376835" name="Rectangle 2"/>
          <p:cNvSpPr>
            <a:spLocks noGrp="1" noRot="1" noChangeAspect="1" noChangeArrowheads="1" noTextEdit="1"/>
          </p:cNvSpPr>
          <p:nvPr>
            <p:ph type="sldImg"/>
          </p:nvPr>
        </p:nvSpPr>
        <p:spPr>
          <a:xfrm>
            <a:off x="995363" y="769938"/>
            <a:ext cx="5113337" cy="3835400"/>
          </a:xfrm>
          <a:ln/>
        </p:spPr>
      </p:sp>
      <p:sp>
        <p:nvSpPr>
          <p:cNvPr id="376836"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4BCDE286-EB55-42B1-BDB5-D97D7C872980}" type="slidenum">
              <a:rPr lang="ja-JP" altLang="en-US" sz="1200" i="0" smtClean="0"/>
              <a:pPr eaLnBrk="1" hangingPunct="1"/>
              <a:t>195</a:t>
            </a:fld>
            <a:endParaRPr lang="en-US" altLang="ja-JP" sz="1200" i="0" smtClean="0"/>
          </a:p>
        </p:txBody>
      </p:sp>
      <p:sp>
        <p:nvSpPr>
          <p:cNvPr id="377859" name="Rectangle 2"/>
          <p:cNvSpPr>
            <a:spLocks noGrp="1" noRot="1" noChangeAspect="1" noChangeArrowheads="1" noTextEdit="1"/>
          </p:cNvSpPr>
          <p:nvPr>
            <p:ph type="sldImg"/>
          </p:nvPr>
        </p:nvSpPr>
        <p:spPr>
          <a:xfrm>
            <a:off x="995363" y="769938"/>
            <a:ext cx="5113337" cy="3835400"/>
          </a:xfrm>
          <a:ln/>
        </p:spPr>
      </p:sp>
      <p:sp>
        <p:nvSpPr>
          <p:cNvPr id="377860"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C7446476-519F-4C32-8F0C-69A40FABC4B5}" type="slidenum">
              <a:rPr lang="ja-JP" altLang="en-US" sz="1200" i="0" smtClean="0"/>
              <a:pPr eaLnBrk="1" hangingPunct="1"/>
              <a:t>196</a:t>
            </a:fld>
            <a:endParaRPr lang="en-US" altLang="ja-JP" sz="1200" i="0" smtClean="0"/>
          </a:p>
        </p:txBody>
      </p:sp>
      <p:sp>
        <p:nvSpPr>
          <p:cNvPr id="378883" name="Rectangle 2"/>
          <p:cNvSpPr>
            <a:spLocks noGrp="1" noRot="1" noChangeAspect="1" noChangeArrowheads="1" noTextEdit="1"/>
          </p:cNvSpPr>
          <p:nvPr>
            <p:ph type="sldImg"/>
          </p:nvPr>
        </p:nvSpPr>
        <p:spPr>
          <a:xfrm>
            <a:off x="995363" y="769938"/>
            <a:ext cx="5113337" cy="3835400"/>
          </a:xfrm>
          <a:ln/>
        </p:spPr>
      </p:sp>
      <p:sp>
        <p:nvSpPr>
          <p:cNvPr id="378884"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B2161BC2-167D-4FC1-949C-4F1C21CACEDC}" type="slidenum">
              <a:rPr lang="ja-JP" altLang="en-US" sz="1200" i="0" smtClean="0"/>
              <a:pPr eaLnBrk="1" hangingPunct="1"/>
              <a:t>197</a:t>
            </a:fld>
            <a:endParaRPr lang="en-US" altLang="ja-JP" sz="1200" i="0" smtClean="0"/>
          </a:p>
        </p:txBody>
      </p:sp>
      <p:sp>
        <p:nvSpPr>
          <p:cNvPr id="379907" name="Rectangle 2"/>
          <p:cNvSpPr>
            <a:spLocks noGrp="1" noRot="1" noChangeAspect="1" noChangeArrowheads="1" noTextEdit="1"/>
          </p:cNvSpPr>
          <p:nvPr>
            <p:ph type="sldImg"/>
          </p:nvPr>
        </p:nvSpPr>
        <p:spPr>
          <a:xfrm>
            <a:off x="995363" y="769938"/>
            <a:ext cx="5113337" cy="3835400"/>
          </a:xfrm>
          <a:ln/>
        </p:spPr>
      </p:sp>
      <p:sp>
        <p:nvSpPr>
          <p:cNvPr id="379908"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9DDC1037-4916-482E-9226-C7B479A42FDC}" type="slidenum">
              <a:rPr lang="ja-JP" altLang="en-US" sz="1200" i="0" smtClean="0"/>
              <a:pPr eaLnBrk="1" hangingPunct="1"/>
              <a:t>198</a:t>
            </a:fld>
            <a:endParaRPr lang="en-US" altLang="ja-JP" sz="1200" i="0" smtClean="0"/>
          </a:p>
        </p:txBody>
      </p:sp>
      <p:sp>
        <p:nvSpPr>
          <p:cNvPr id="380931" name="Rectangle 2"/>
          <p:cNvSpPr>
            <a:spLocks noGrp="1" noRot="1" noChangeAspect="1" noChangeArrowheads="1" noTextEdit="1"/>
          </p:cNvSpPr>
          <p:nvPr>
            <p:ph type="sldImg"/>
          </p:nvPr>
        </p:nvSpPr>
        <p:spPr>
          <a:xfrm>
            <a:off x="995363" y="769938"/>
            <a:ext cx="5113337" cy="3835400"/>
          </a:xfrm>
          <a:ln/>
        </p:spPr>
      </p:sp>
      <p:sp>
        <p:nvSpPr>
          <p:cNvPr id="380932"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C9F660F5-39A5-485B-80CE-2870A1120B75}" type="slidenum">
              <a:rPr lang="ja-JP" altLang="en-US" sz="1200" i="0" smtClean="0"/>
              <a:pPr eaLnBrk="1" hangingPunct="1"/>
              <a:t>19</a:t>
            </a:fld>
            <a:endParaRPr lang="en-US" altLang="ja-JP" sz="1200" i="0" smtClean="0"/>
          </a:p>
        </p:txBody>
      </p:sp>
      <p:sp>
        <p:nvSpPr>
          <p:cNvPr id="232451" name="Rectangle 2"/>
          <p:cNvSpPr>
            <a:spLocks noGrp="1" noRot="1" noChangeAspect="1" noChangeArrowheads="1" noTextEdit="1"/>
          </p:cNvSpPr>
          <p:nvPr>
            <p:ph type="sldImg"/>
          </p:nvPr>
        </p:nvSpPr>
        <p:spPr>
          <a:xfrm>
            <a:off x="995363" y="769938"/>
            <a:ext cx="5113337" cy="3835400"/>
          </a:xfrm>
          <a:ln/>
        </p:spPr>
      </p:sp>
      <p:sp>
        <p:nvSpPr>
          <p:cNvPr id="232452"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8E88432F-8752-489D-B881-AA959BA13E8A}" type="slidenum">
              <a:rPr lang="ja-JP" altLang="en-US" sz="1200" i="0" smtClean="0"/>
              <a:pPr eaLnBrk="1" hangingPunct="1"/>
              <a:t>199</a:t>
            </a:fld>
            <a:endParaRPr lang="en-US" altLang="ja-JP" sz="1200" i="0" smtClean="0"/>
          </a:p>
        </p:txBody>
      </p:sp>
      <p:sp>
        <p:nvSpPr>
          <p:cNvPr id="381955" name="Rectangle 2"/>
          <p:cNvSpPr>
            <a:spLocks noGrp="1" noRot="1" noChangeAspect="1" noChangeArrowheads="1" noTextEdit="1"/>
          </p:cNvSpPr>
          <p:nvPr>
            <p:ph type="sldImg"/>
          </p:nvPr>
        </p:nvSpPr>
        <p:spPr>
          <a:xfrm>
            <a:off x="995363" y="769938"/>
            <a:ext cx="5113337" cy="3835400"/>
          </a:xfrm>
          <a:ln/>
        </p:spPr>
      </p:sp>
      <p:sp>
        <p:nvSpPr>
          <p:cNvPr id="381956"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50E3029C-025F-4DBC-9083-D5A48F463516}" type="slidenum">
              <a:rPr lang="ja-JP" altLang="en-US" sz="1200" i="0" smtClean="0"/>
              <a:pPr eaLnBrk="1" hangingPunct="1"/>
              <a:t>200</a:t>
            </a:fld>
            <a:endParaRPr lang="en-US" altLang="ja-JP" sz="1200" i="0" smtClean="0"/>
          </a:p>
        </p:txBody>
      </p:sp>
      <p:sp>
        <p:nvSpPr>
          <p:cNvPr id="382979" name="Rectangle 2"/>
          <p:cNvSpPr>
            <a:spLocks noGrp="1" noRot="1" noChangeAspect="1" noChangeArrowheads="1" noTextEdit="1"/>
          </p:cNvSpPr>
          <p:nvPr>
            <p:ph type="sldImg"/>
          </p:nvPr>
        </p:nvSpPr>
        <p:spPr>
          <a:xfrm>
            <a:off x="995363" y="769938"/>
            <a:ext cx="5113337" cy="3835400"/>
          </a:xfrm>
          <a:ln/>
        </p:spPr>
      </p:sp>
      <p:sp>
        <p:nvSpPr>
          <p:cNvPr id="382980"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73E67A1D-22CF-4F12-936B-CF8578BAB784}" type="slidenum">
              <a:rPr lang="ja-JP" altLang="en-US" sz="1200" i="0" smtClean="0"/>
              <a:pPr eaLnBrk="1" hangingPunct="1"/>
              <a:t>202</a:t>
            </a:fld>
            <a:endParaRPr lang="en-US" altLang="ja-JP" sz="1200" i="0" smtClean="0"/>
          </a:p>
        </p:txBody>
      </p:sp>
      <p:sp>
        <p:nvSpPr>
          <p:cNvPr id="384003" name="Rectangle 2"/>
          <p:cNvSpPr>
            <a:spLocks noGrp="1" noRot="1" noChangeAspect="1" noChangeArrowheads="1" noTextEdit="1"/>
          </p:cNvSpPr>
          <p:nvPr>
            <p:ph type="sldImg"/>
          </p:nvPr>
        </p:nvSpPr>
        <p:spPr>
          <a:xfrm>
            <a:off x="996950" y="768350"/>
            <a:ext cx="5113338" cy="3835400"/>
          </a:xfrm>
          <a:ln/>
        </p:spPr>
      </p:sp>
      <p:sp>
        <p:nvSpPr>
          <p:cNvPr id="384004" name="Rectangle 3"/>
          <p:cNvSpPr>
            <a:spLocks noGrp="1" noChangeArrowheads="1"/>
          </p:cNvSpPr>
          <p:nvPr>
            <p:ph type="body" idx="1"/>
          </p:nvPr>
        </p:nvSpPr>
        <p:spPr>
          <a:xfrm>
            <a:off x="946150" y="4860925"/>
            <a:ext cx="5207000" cy="4605338"/>
          </a:xfrm>
          <a:noFill/>
        </p:spPr>
        <p:txBody>
          <a:bodyPr/>
          <a:lstStyle/>
          <a:p>
            <a:pPr eaLnBrk="1" hangingPunct="1"/>
            <a:endParaRPr lang="ja-JP" altLang="en-US" smtClean="0">
              <a:latin typeface="Arial" charset="0"/>
            </a:endParaRPr>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B49B6A5D-0E82-48F6-ACDE-2F0F6B869E8B}" type="slidenum">
              <a:rPr lang="ja-JP" altLang="en-US" sz="1200" i="0" smtClean="0"/>
              <a:pPr eaLnBrk="1" hangingPunct="1"/>
              <a:t>203</a:t>
            </a:fld>
            <a:endParaRPr lang="en-US" altLang="ja-JP" sz="1200" i="0" smtClean="0"/>
          </a:p>
        </p:txBody>
      </p:sp>
      <p:sp>
        <p:nvSpPr>
          <p:cNvPr id="385027" name="Rectangle 2"/>
          <p:cNvSpPr>
            <a:spLocks noGrp="1" noRot="1" noChangeAspect="1" noChangeArrowheads="1" noTextEdit="1"/>
          </p:cNvSpPr>
          <p:nvPr>
            <p:ph type="sldImg"/>
          </p:nvPr>
        </p:nvSpPr>
        <p:spPr>
          <a:xfrm>
            <a:off x="996950" y="768350"/>
            <a:ext cx="5113338" cy="3835400"/>
          </a:xfrm>
          <a:ln/>
        </p:spPr>
      </p:sp>
      <p:sp>
        <p:nvSpPr>
          <p:cNvPr id="385028" name="Rectangle 3"/>
          <p:cNvSpPr>
            <a:spLocks noGrp="1" noChangeArrowheads="1"/>
          </p:cNvSpPr>
          <p:nvPr>
            <p:ph type="body" idx="1"/>
          </p:nvPr>
        </p:nvSpPr>
        <p:spPr>
          <a:xfrm>
            <a:off x="946150" y="4860925"/>
            <a:ext cx="5207000" cy="4605338"/>
          </a:xfrm>
          <a:noFill/>
        </p:spPr>
        <p:txBody>
          <a:bodyPr/>
          <a:lstStyle/>
          <a:p>
            <a:pPr eaLnBrk="1" hangingPunct="1"/>
            <a:endParaRPr lang="ja-JP" altLang="en-US" smtClean="0">
              <a:latin typeface="Arial" charset="0"/>
            </a:endParaRPr>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783C9E08-2229-47DA-905E-0B5980748D23}" type="slidenum">
              <a:rPr lang="ja-JP" altLang="en-US" sz="1200" i="0" smtClean="0"/>
              <a:pPr eaLnBrk="1" hangingPunct="1"/>
              <a:t>204</a:t>
            </a:fld>
            <a:endParaRPr lang="en-US" altLang="ja-JP" sz="1200" i="0" smtClean="0"/>
          </a:p>
        </p:txBody>
      </p:sp>
      <p:sp>
        <p:nvSpPr>
          <p:cNvPr id="386051" name="Rectangle 2"/>
          <p:cNvSpPr>
            <a:spLocks noGrp="1" noRot="1" noChangeAspect="1" noChangeArrowheads="1" noTextEdit="1"/>
          </p:cNvSpPr>
          <p:nvPr>
            <p:ph type="sldImg"/>
          </p:nvPr>
        </p:nvSpPr>
        <p:spPr>
          <a:xfrm>
            <a:off x="996950" y="768350"/>
            <a:ext cx="5113338" cy="3835400"/>
          </a:xfrm>
          <a:ln/>
        </p:spPr>
      </p:sp>
      <p:sp>
        <p:nvSpPr>
          <p:cNvPr id="386052" name="Rectangle 3"/>
          <p:cNvSpPr>
            <a:spLocks noGrp="1" noChangeArrowheads="1"/>
          </p:cNvSpPr>
          <p:nvPr>
            <p:ph type="body" idx="1"/>
          </p:nvPr>
        </p:nvSpPr>
        <p:spPr>
          <a:xfrm>
            <a:off x="946150" y="4860925"/>
            <a:ext cx="5207000" cy="4605338"/>
          </a:xfrm>
          <a:noFill/>
        </p:spPr>
        <p:txBody>
          <a:bodyPr/>
          <a:lstStyle/>
          <a:p>
            <a:pPr eaLnBrk="1" hangingPunct="1"/>
            <a:endParaRPr lang="ja-JP" altLang="en-US" smtClean="0">
              <a:latin typeface="Arial" charset="0"/>
            </a:endParaRPr>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D57E4220-5730-472A-B359-25018660D09C}" type="slidenum">
              <a:rPr lang="ja-JP" altLang="en-US" sz="1200" i="0" smtClean="0"/>
              <a:pPr eaLnBrk="1" hangingPunct="1"/>
              <a:t>205</a:t>
            </a:fld>
            <a:endParaRPr lang="en-US" altLang="ja-JP" sz="1200" i="0" smtClean="0"/>
          </a:p>
        </p:txBody>
      </p:sp>
      <p:sp>
        <p:nvSpPr>
          <p:cNvPr id="387075" name="Rectangle 2"/>
          <p:cNvSpPr>
            <a:spLocks noGrp="1" noRot="1" noChangeAspect="1" noChangeArrowheads="1" noTextEdit="1"/>
          </p:cNvSpPr>
          <p:nvPr>
            <p:ph type="sldImg"/>
          </p:nvPr>
        </p:nvSpPr>
        <p:spPr>
          <a:xfrm>
            <a:off x="996950" y="768350"/>
            <a:ext cx="5113338" cy="3835400"/>
          </a:xfrm>
          <a:ln/>
        </p:spPr>
      </p:sp>
      <p:sp>
        <p:nvSpPr>
          <p:cNvPr id="387076" name="Rectangle 3"/>
          <p:cNvSpPr>
            <a:spLocks noGrp="1" noChangeArrowheads="1"/>
          </p:cNvSpPr>
          <p:nvPr>
            <p:ph type="body" idx="1"/>
          </p:nvPr>
        </p:nvSpPr>
        <p:spPr>
          <a:xfrm>
            <a:off x="946150" y="4860925"/>
            <a:ext cx="5207000" cy="4605338"/>
          </a:xfrm>
          <a:noFill/>
        </p:spPr>
        <p:txBody>
          <a:bodyPr/>
          <a:lstStyle/>
          <a:p>
            <a:pPr eaLnBrk="1" hangingPunct="1"/>
            <a:endParaRPr lang="ja-JP" altLang="en-US" smtClean="0">
              <a:latin typeface="Arial" charset="0"/>
            </a:endParaRPr>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2F2E2C53-48AB-4C8D-85D4-319ADA68557C}" type="slidenum">
              <a:rPr lang="ja-JP" altLang="en-US" sz="1200" i="0" smtClean="0"/>
              <a:pPr eaLnBrk="1" hangingPunct="1"/>
              <a:t>206</a:t>
            </a:fld>
            <a:endParaRPr lang="en-US" altLang="ja-JP" sz="1200" i="0" smtClean="0"/>
          </a:p>
        </p:txBody>
      </p:sp>
      <p:sp>
        <p:nvSpPr>
          <p:cNvPr id="388099" name="Rectangle 2"/>
          <p:cNvSpPr>
            <a:spLocks noGrp="1" noRot="1" noChangeAspect="1" noChangeArrowheads="1" noTextEdit="1"/>
          </p:cNvSpPr>
          <p:nvPr>
            <p:ph type="sldImg"/>
          </p:nvPr>
        </p:nvSpPr>
        <p:spPr>
          <a:xfrm>
            <a:off x="996950" y="768350"/>
            <a:ext cx="5113338" cy="3835400"/>
          </a:xfrm>
          <a:ln/>
        </p:spPr>
      </p:sp>
      <p:sp>
        <p:nvSpPr>
          <p:cNvPr id="388100" name="Rectangle 3"/>
          <p:cNvSpPr>
            <a:spLocks noGrp="1" noChangeArrowheads="1"/>
          </p:cNvSpPr>
          <p:nvPr>
            <p:ph type="body" idx="1"/>
          </p:nvPr>
        </p:nvSpPr>
        <p:spPr>
          <a:xfrm>
            <a:off x="946150" y="4860925"/>
            <a:ext cx="5207000" cy="4605338"/>
          </a:xfrm>
          <a:noFill/>
        </p:spPr>
        <p:txBody>
          <a:bodyPr/>
          <a:lstStyle/>
          <a:p>
            <a:pPr eaLnBrk="1" hangingPunct="1"/>
            <a:endParaRPr lang="ja-JP" altLang="en-US" smtClean="0">
              <a:latin typeface="Arial" charset="0"/>
            </a:endParaRPr>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E51CAEF3-F175-4F38-B0FD-4D2D804A471D}" type="slidenum">
              <a:rPr lang="ja-JP" altLang="en-US" sz="1200" i="0" smtClean="0"/>
              <a:pPr eaLnBrk="1" hangingPunct="1"/>
              <a:t>207</a:t>
            </a:fld>
            <a:endParaRPr lang="en-US" altLang="ja-JP" sz="1200" i="0" smtClean="0"/>
          </a:p>
        </p:txBody>
      </p:sp>
      <p:sp>
        <p:nvSpPr>
          <p:cNvPr id="389123" name="Rectangle 2"/>
          <p:cNvSpPr>
            <a:spLocks noGrp="1" noRot="1" noChangeAspect="1" noChangeArrowheads="1" noTextEdit="1"/>
          </p:cNvSpPr>
          <p:nvPr>
            <p:ph type="sldImg"/>
          </p:nvPr>
        </p:nvSpPr>
        <p:spPr>
          <a:xfrm>
            <a:off x="996950" y="768350"/>
            <a:ext cx="5113338" cy="3835400"/>
          </a:xfrm>
          <a:ln/>
        </p:spPr>
      </p:sp>
      <p:sp>
        <p:nvSpPr>
          <p:cNvPr id="389124" name="Rectangle 3"/>
          <p:cNvSpPr>
            <a:spLocks noGrp="1" noChangeArrowheads="1"/>
          </p:cNvSpPr>
          <p:nvPr>
            <p:ph type="body" idx="1"/>
          </p:nvPr>
        </p:nvSpPr>
        <p:spPr>
          <a:xfrm>
            <a:off x="946150" y="4860925"/>
            <a:ext cx="5207000" cy="4605338"/>
          </a:xfrm>
          <a:noFill/>
        </p:spPr>
        <p:txBody>
          <a:bodyPr/>
          <a:lstStyle/>
          <a:p>
            <a:pPr eaLnBrk="1" hangingPunct="1"/>
            <a:endParaRPr lang="ja-JP" altLang="en-US" smtClean="0">
              <a:latin typeface="Arial" charset="0"/>
            </a:endParaRPr>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C0435A75-5155-4A27-BE40-37AF385F6CE0}" type="slidenum">
              <a:rPr lang="ja-JP" altLang="en-US" sz="1200" i="0" smtClean="0"/>
              <a:pPr eaLnBrk="1" hangingPunct="1"/>
              <a:t>208</a:t>
            </a:fld>
            <a:endParaRPr lang="en-US" altLang="ja-JP" sz="1200" i="0" smtClean="0"/>
          </a:p>
        </p:txBody>
      </p:sp>
      <p:sp>
        <p:nvSpPr>
          <p:cNvPr id="390147" name="Rectangle 2"/>
          <p:cNvSpPr>
            <a:spLocks noGrp="1" noRot="1" noChangeAspect="1" noChangeArrowheads="1" noTextEdit="1"/>
          </p:cNvSpPr>
          <p:nvPr>
            <p:ph type="sldImg"/>
          </p:nvPr>
        </p:nvSpPr>
        <p:spPr>
          <a:xfrm>
            <a:off x="996950" y="768350"/>
            <a:ext cx="5113338" cy="3835400"/>
          </a:xfrm>
          <a:ln/>
        </p:spPr>
      </p:sp>
      <p:sp>
        <p:nvSpPr>
          <p:cNvPr id="390148" name="Rectangle 3"/>
          <p:cNvSpPr>
            <a:spLocks noGrp="1" noChangeArrowheads="1"/>
          </p:cNvSpPr>
          <p:nvPr>
            <p:ph type="body" idx="1"/>
          </p:nvPr>
        </p:nvSpPr>
        <p:spPr>
          <a:xfrm>
            <a:off x="946150" y="4860925"/>
            <a:ext cx="5207000" cy="4605338"/>
          </a:xfrm>
          <a:noFill/>
        </p:spPr>
        <p:txBody>
          <a:bodyPr/>
          <a:lstStyle/>
          <a:p>
            <a:pPr eaLnBrk="1" hangingPunct="1"/>
            <a:endParaRPr lang="ja-JP" altLang="en-US" smtClean="0">
              <a:latin typeface="Arial" charset="0"/>
            </a:endParaRPr>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AC0673EA-F416-4719-88D9-59CC7D22E240}" type="slidenum">
              <a:rPr lang="ja-JP" altLang="en-US" sz="1200" i="0" smtClean="0"/>
              <a:pPr eaLnBrk="1" hangingPunct="1"/>
              <a:t>209</a:t>
            </a:fld>
            <a:endParaRPr lang="en-US" altLang="ja-JP" sz="1200" i="0" smtClean="0"/>
          </a:p>
        </p:txBody>
      </p:sp>
      <p:sp>
        <p:nvSpPr>
          <p:cNvPr id="391171" name="Rectangle 2"/>
          <p:cNvSpPr>
            <a:spLocks noGrp="1" noRot="1" noChangeAspect="1" noChangeArrowheads="1" noTextEdit="1"/>
          </p:cNvSpPr>
          <p:nvPr>
            <p:ph type="sldImg"/>
          </p:nvPr>
        </p:nvSpPr>
        <p:spPr>
          <a:xfrm>
            <a:off x="996950" y="768350"/>
            <a:ext cx="5113338" cy="3835400"/>
          </a:xfrm>
          <a:ln/>
        </p:spPr>
      </p:sp>
      <p:sp>
        <p:nvSpPr>
          <p:cNvPr id="391172" name="Rectangle 3"/>
          <p:cNvSpPr>
            <a:spLocks noGrp="1" noChangeArrowheads="1"/>
          </p:cNvSpPr>
          <p:nvPr>
            <p:ph type="body" idx="1"/>
          </p:nvPr>
        </p:nvSpPr>
        <p:spPr>
          <a:xfrm>
            <a:off x="946150" y="4860925"/>
            <a:ext cx="5207000" cy="4605338"/>
          </a:xfrm>
          <a:noFill/>
        </p:spPr>
        <p:txBody>
          <a:bodyPr/>
          <a:lstStyle/>
          <a:p>
            <a:pPr eaLnBrk="1" hangingPunct="1"/>
            <a:endParaRPr lang="ja-JP" altLang="en-US"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0CFB79DD-6465-4132-B34D-3890C986F81C}" type="slidenum">
              <a:rPr lang="ja-JP" altLang="en-US" sz="1200" i="0" smtClean="0"/>
              <a:pPr eaLnBrk="1" hangingPunct="1"/>
              <a:t>20</a:t>
            </a:fld>
            <a:endParaRPr lang="en-US" altLang="ja-JP" sz="1200" i="0" smtClean="0"/>
          </a:p>
        </p:txBody>
      </p:sp>
      <p:sp>
        <p:nvSpPr>
          <p:cNvPr id="233475" name="Rectangle 2"/>
          <p:cNvSpPr>
            <a:spLocks noGrp="1" noRot="1" noChangeAspect="1" noChangeArrowheads="1" noTextEdit="1"/>
          </p:cNvSpPr>
          <p:nvPr>
            <p:ph type="sldImg"/>
          </p:nvPr>
        </p:nvSpPr>
        <p:spPr>
          <a:xfrm>
            <a:off x="995363" y="769938"/>
            <a:ext cx="5113337" cy="3835400"/>
          </a:xfrm>
          <a:ln/>
        </p:spPr>
      </p:sp>
      <p:sp>
        <p:nvSpPr>
          <p:cNvPr id="233476"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606527CB-619B-4B3A-8BF4-7E22B72A3C30}" type="slidenum">
              <a:rPr lang="ja-JP" altLang="en-US" sz="1200" i="0" smtClean="0"/>
              <a:pPr eaLnBrk="1" hangingPunct="1"/>
              <a:t>210</a:t>
            </a:fld>
            <a:endParaRPr lang="en-US" altLang="ja-JP" sz="1200" i="0" smtClean="0"/>
          </a:p>
        </p:txBody>
      </p:sp>
      <p:sp>
        <p:nvSpPr>
          <p:cNvPr id="392195" name="Rectangle 2"/>
          <p:cNvSpPr>
            <a:spLocks noGrp="1" noRot="1" noChangeAspect="1" noChangeArrowheads="1" noTextEdit="1"/>
          </p:cNvSpPr>
          <p:nvPr>
            <p:ph type="sldImg"/>
          </p:nvPr>
        </p:nvSpPr>
        <p:spPr>
          <a:xfrm>
            <a:off x="996950" y="768350"/>
            <a:ext cx="5113338" cy="3835400"/>
          </a:xfrm>
          <a:ln/>
        </p:spPr>
      </p:sp>
      <p:sp>
        <p:nvSpPr>
          <p:cNvPr id="392196" name="Rectangle 3"/>
          <p:cNvSpPr>
            <a:spLocks noGrp="1" noChangeArrowheads="1"/>
          </p:cNvSpPr>
          <p:nvPr>
            <p:ph type="body" idx="1"/>
          </p:nvPr>
        </p:nvSpPr>
        <p:spPr>
          <a:xfrm>
            <a:off x="946150" y="4860925"/>
            <a:ext cx="5207000" cy="4605338"/>
          </a:xfrm>
          <a:noFill/>
        </p:spPr>
        <p:txBody>
          <a:bodyPr/>
          <a:lstStyle/>
          <a:p>
            <a:pPr eaLnBrk="1" hangingPunct="1"/>
            <a:endParaRPr lang="ja-JP" altLang="en-US" smtClean="0">
              <a:latin typeface="Arial" charset="0"/>
            </a:endParaRPr>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F2EE4994-9C85-4A0A-8E6E-3BE954438F26}" type="slidenum">
              <a:rPr lang="ja-JP" altLang="en-US" sz="1200" i="0" smtClean="0"/>
              <a:pPr eaLnBrk="1" hangingPunct="1"/>
              <a:t>211</a:t>
            </a:fld>
            <a:endParaRPr lang="en-US" altLang="ja-JP" sz="1200" i="0" smtClean="0"/>
          </a:p>
        </p:txBody>
      </p:sp>
      <p:sp>
        <p:nvSpPr>
          <p:cNvPr id="393219" name="Rectangle 2"/>
          <p:cNvSpPr>
            <a:spLocks noGrp="1" noRot="1" noChangeAspect="1" noChangeArrowheads="1" noTextEdit="1"/>
          </p:cNvSpPr>
          <p:nvPr>
            <p:ph type="sldImg"/>
          </p:nvPr>
        </p:nvSpPr>
        <p:spPr>
          <a:xfrm>
            <a:off x="996950" y="768350"/>
            <a:ext cx="5113338" cy="3835400"/>
          </a:xfrm>
          <a:ln/>
        </p:spPr>
      </p:sp>
      <p:sp>
        <p:nvSpPr>
          <p:cNvPr id="393220" name="Rectangle 3"/>
          <p:cNvSpPr>
            <a:spLocks noGrp="1" noChangeArrowheads="1"/>
          </p:cNvSpPr>
          <p:nvPr>
            <p:ph type="body" idx="1"/>
          </p:nvPr>
        </p:nvSpPr>
        <p:spPr>
          <a:xfrm>
            <a:off x="946150" y="4860925"/>
            <a:ext cx="5207000" cy="4605338"/>
          </a:xfrm>
          <a:noFill/>
        </p:spPr>
        <p:txBody>
          <a:bodyPr/>
          <a:lstStyle/>
          <a:p>
            <a:pPr eaLnBrk="1" hangingPunct="1"/>
            <a:endParaRPr lang="ja-JP" altLang="en-US" smtClean="0">
              <a:latin typeface="Arial" charset="0"/>
            </a:endParaRPr>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3CEF89A9-DCC9-4670-803B-79B36BD72952}" type="slidenum">
              <a:rPr lang="ja-JP" altLang="en-US" sz="1200" i="0" smtClean="0"/>
              <a:pPr eaLnBrk="1" hangingPunct="1"/>
              <a:t>212</a:t>
            </a:fld>
            <a:endParaRPr lang="en-US" altLang="ja-JP" sz="1200" i="0" smtClean="0"/>
          </a:p>
        </p:txBody>
      </p:sp>
      <p:sp>
        <p:nvSpPr>
          <p:cNvPr id="394243" name="Rectangle 2"/>
          <p:cNvSpPr>
            <a:spLocks noGrp="1" noRot="1" noChangeAspect="1" noChangeArrowheads="1" noTextEdit="1"/>
          </p:cNvSpPr>
          <p:nvPr>
            <p:ph type="sldImg"/>
          </p:nvPr>
        </p:nvSpPr>
        <p:spPr>
          <a:xfrm>
            <a:off x="996950" y="768350"/>
            <a:ext cx="5113338" cy="3835400"/>
          </a:xfrm>
          <a:ln/>
        </p:spPr>
      </p:sp>
      <p:sp>
        <p:nvSpPr>
          <p:cNvPr id="394244" name="Rectangle 3"/>
          <p:cNvSpPr>
            <a:spLocks noGrp="1" noChangeArrowheads="1"/>
          </p:cNvSpPr>
          <p:nvPr>
            <p:ph type="body" idx="1"/>
          </p:nvPr>
        </p:nvSpPr>
        <p:spPr>
          <a:xfrm>
            <a:off x="946150" y="4860925"/>
            <a:ext cx="5207000" cy="4605338"/>
          </a:xfrm>
          <a:noFill/>
        </p:spPr>
        <p:txBody>
          <a:bodyPr/>
          <a:lstStyle/>
          <a:p>
            <a:pPr eaLnBrk="1" hangingPunct="1"/>
            <a:endParaRPr lang="ja-JP" altLang="en-US" smtClean="0">
              <a:latin typeface="Arial" charset="0"/>
            </a:endParaRPr>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412A89BF-8FC3-435D-A709-025E9B8F1249}" type="slidenum">
              <a:rPr lang="ja-JP" altLang="en-US" sz="1200" i="0" smtClean="0"/>
              <a:pPr eaLnBrk="1" hangingPunct="1"/>
              <a:t>213</a:t>
            </a:fld>
            <a:endParaRPr lang="en-US" altLang="ja-JP" sz="1200" i="0" smtClean="0"/>
          </a:p>
        </p:txBody>
      </p:sp>
      <p:sp>
        <p:nvSpPr>
          <p:cNvPr id="395267" name="Rectangle 2"/>
          <p:cNvSpPr>
            <a:spLocks noGrp="1" noRot="1" noChangeAspect="1" noChangeArrowheads="1" noTextEdit="1"/>
          </p:cNvSpPr>
          <p:nvPr>
            <p:ph type="sldImg"/>
          </p:nvPr>
        </p:nvSpPr>
        <p:spPr>
          <a:xfrm>
            <a:off x="996950" y="768350"/>
            <a:ext cx="5113338" cy="3835400"/>
          </a:xfrm>
          <a:ln/>
        </p:spPr>
      </p:sp>
      <p:sp>
        <p:nvSpPr>
          <p:cNvPr id="395268" name="Rectangle 3"/>
          <p:cNvSpPr>
            <a:spLocks noGrp="1" noChangeArrowheads="1"/>
          </p:cNvSpPr>
          <p:nvPr>
            <p:ph type="body" idx="1"/>
          </p:nvPr>
        </p:nvSpPr>
        <p:spPr>
          <a:xfrm>
            <a:off x="946150" y="4860925"/>
            <a:ext cx="5207000" cy="4605338"/>
          </a:xfrm>
          <a:noFill/>
        </p:spPr>
        <p:txBody>
          <a:bodyPr/>
          <a:lstStyle/>
          <a:p>
            <a:pPr eaLnBrk="1" hangingPunct="1"/>
            <a:endParaRPr lang="ja-JP" altLang="en-US" smtClean="0">
              <a:latin typeface="Arial" charset="0"/>
            </a:endParaRPr>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7701B468-2740-4F37-9003-7D02796BF41E}" type="slidenum">
              <a:rPr lang="ja-JP" altLang="en-US" sz="1200" i="0" smtClean="0"/>
              <a:pPr eaLnBrk="1" hangingPunct="1"/>
              <a:t>214</a:t>
            </a:fld>
            <a:endParaRPr lang="en-US" altLang="ja-JP" sz="1200" i="0" smtClean="0"/>
          </a:p>
        </p:txBody>
      </p:sp>
      <p:sp>
        <p:nvSpPr>
          <p:cNvPr id="396291" name="Rectangle 2"/>
          <p:cNvSpPr>
            <a:spLocks noGrp="1" noRot="1" noChangeAspect="1" noChangeArrowheads="1" noTextEdit="1"/>
          </p:cNvSpPr>
          <p:nvPr>
            <p:ph type="sldImg"/>
          </p:nvPr>
        </p:nvSpPr>
        <p:spPr>
          <a:xfrm>
            <a:off x="996950" y="768350"/>
            <a:ext cx="5113338" cy="3835400"/>
          </a:xfrm>
          <a:ln/>
        </p:spPr>
      </p:sp>
      <p:sp>
        <p:nvSpPr>
          <p:cNvPr id="396292" name="Rectangle 3"/>
          <p:cNvSpPr>
            <a:spLocks noGrp="1" noChangeArrowheads="1"/>
          </p:cNvSpPr>
          <p:nvPr>
            <p:ph type="body" idx="1"/>
          </p:nvPr>
        </p:nvSpPr>
        <p:spPr>
          <a:xfrm>
            <a:off x="946150" y="4860925"/>
            <a:ext cx="5207000" cy="4605338"/>
          </a:xfrm>
          <a:noFill/>
        </p:spPr>
        <p:txBody>
          <a:bodyPr/>
          <a:lstStyle/>
          <a:p>
            <a:pPr eaLnBrk="1" hangingPunct="1"/>
            <a:endParaRPr lang="ja-JP" altLang="en-US" smtClean="0">
              <a:latin typeface="Arial" charset="0"/>
            </a:endParaRPr>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CA6CDFE7-7413-4C6A-A89B-3A63DB424DA5}" type="slidenum">
              <a:rPr lang="ja-JP" altLang="en-US" sz="1200" i="0" smtClean="0"/>
              <a:pPr eaLnBrk="1" hangingPunct="1"/>
              <a:t>215</a:t>
            </a:fld>
            <a:endParaRPr lang="en-US" altLang="ja-JP" sz="1200" i="0" smtClean="0"/>
          </a:p>
        </p:txBody>
      </p:sp>
      <p:sp>
        <p:nvSpPr>
          <p:cNvPr id="397315" name="Rectangle 2"/>
          <p:cNvSpPr>
            <a:spLocks noGrp="1" noRot="1" noChangeAspect="1" noChangeArrowheads="1" noTextEdit="1"/>
          </p:cNvSpPr>
          <p:nvPr>
            <p:ph type="sldImg"/>
          </p:nvPr>
        </p:nvSpPr>
        <p:spPr>
          <a:xfrm>
            <a:off x="996950" y="768350"/>
            <a:ext cx="5113338" cy="3835400"/>
          </a:xfrm>
          <a:ln/>
        </p:spPr>
      </p:sp>
      <p:sp>
        <p:nvSpPr>
          <p:cNvPr id="397316" name="Rectangle 3"/>
          <p:cNvSpPr>
            <a:spLocks noGrp="1" noChangeArrowheads="1"/>
          </p:cNvSpPr>
          <p:nvPr>
            <p:ph type="body" idx="1"/>
          </p:nvPr>
        </p:nvSpPr>
        <p:spPr>
          <a:xfrm>
            <a:off x="946150" y="4860925"/>
            <a:ext cx="5207000" cy="4605338"/>
          </a:xfrm>
          <a:noFill/>
        </p:spPr>
        <p:txBody>
          <a:bodyPr/>
          <a:lstStyle/>
          <a:p>
            <a:pPr eaLnBrk="1" hangingPunct="1"/>
            <a:endParaRPr lang="ja-JP" altLang="en-US"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E84834F2-610A-4E15-805C-AC15CE2CC95A}" type="slidenum">
              <a:rPr lang="ja-JP" altLang="en-US" sz="1200" i="0" smtClean="0"/>
              <a:pPr eaLnBrk="1" hangingPunct="1"/>
              <a:t>21</a:t>
            </a:fld>
            <a:endParaRPr lang="en-US" altLang="ja-JP" sz="1200" i="0" smtClean="0"/>
          </a:p>
        </p:txBody>
      </p:sp>
      <p:sp>
        <p:nvSpPr>
          <p:cNvPr id="234499" name="Rectangle 2"/>
          <p:cNvSpPr>
            <a:spLocks noGrp="1" noRot="1" noChangeAspect="1" noChangeArrowheads="1" noTextEdit="1"/>
          </p:cNvSpPr>
          <p:nvPr>
            <p:ph type="sldImg"/>
          </p:nvPr>
        </p:nvSpPr>
        <p:spPr>
          <a:xfrm>
            <a:off x="995363" y="769938"/>
            <a:ext cx="5113337" cy="3835400"/>
          </a:xfrm>
          <a:ln/>
        </p:spPr>
      </p:sp>
      <p:sp>
        <p:nvSpPr>
          <p:cNvPr id="234500"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CB57B181-4164-45BE-A285-EFB994298621}" type="slidenum">
              <a:rPr lang="ja-JP" altLang="en-US" sz="1200" i="0" smtClean="0"/>
              <a:pPr eaLnBrk="1" hangingPunct="1"/>
              <a:t>2</a:t>
            </a:fld>
            <a:endParaRPr lang="en-US" altLang="ja-JP" sz="1200" i="0" smtClean="0"/>
          </a:p>
        </p:txBody>
      </p:sp>
      <p:sp>
        <p:nvSpPr>
          <p:cNvPr id="218115" name="Rectangle 2"/>
          <p:cNvSpPr>
            <a:spLocks noGrp="1" noRot="1" noChangeAspect="1" noChangeArrowheads="1" noTextEdit="1"/>
          </p:cNvSpPr>
          <p:nvPr>
            <p:ph type="sldImg"/>
          </p:nvPr>
        </p:nvSpPr>
        <p:spPr>
          <a:xfrm>
            <a:off x="995363" y="769938"/>
            <a:ext cx="5113337" cy="3835400"/>
          </a:xfrm>
          <a:ln/>
        </p:spPr>
      </p:sp>
      <p:sp>
        <p:nvSpPr>
          <p:cNvPr id="218116"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3ADBCADC-847E-4D7F-81B7-41615FA9ADC3}" type="slidenum">
              <a:rPr lang="ja-JP" altLang="en-US" sz="1200" i="0" smtClean="0"/>
              <a:pPr eaLnBrk="1" hangingPunct="1"/>
              <a:t>23</a:t>
            </a:fld>
            <a:endParaRPr lang="en-US" altLang="ja-JP" sz="1200" i="0" smtClean="0"/>
          </a:p>
        </p:txBody>
      </p:sp>
      <p:sp>
        <p:nvSpPr>
          <p:cNvPr id="235523" name="Rectangle 2"/>
          <p:cNvSpPr>
            <a:spLocks noGrp="1" noRot="1" noChangeAspect="1" noChangeArrowheads="1" noTextEdit="1"/>
          </p:cNvSpPr>
          <p:nvPr>
            <p:ph type="sldImg"/>
          </p:nvPr>
        </p:nvSpPr>
        <p:spPr>
          <a:xfrm>
            <a:off x="995363" y="769938"/>
            <a:ext cx="5113337" cy="3835400"/>
          </a:xfrm>
          <a:ln/>
        </p:spPr>
      </p:sp>
      <p:sp>
        <p:nvSpPr>
          <p:cNvPr id="235524"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7B5A4425-A3CA-458B-9221-FFEEB660BDFB}" type="slidenum">
              <a:rPr lang="ja-JP" altLang="en-US" sz="1200" i="0" smtClean="0"/>
              <a:pPr eaLnBrk="1" hangingPunct="1"/>
              <a:t>24</a:t>
            </a:fld>
            <a:endParaRPr lang="en-US" altLang="ja-JP" sz="1200" i="0" smtClean="0"/>
          </a:p>
        </p:txBody>
      </p:sp>
      <p:sp>
        <p:nvSpPr>
          <p:cNvPr id="236547" name="Rectangle 2"/>
          <p:cNvSpPr>
            <a:spLocks noGrp="1" noRot="1" noChangeAspect="1" noChangeArrowheads="1" noTextEdit="1"/>
          </p:cNvSpPr>
          <p:nvPr>
            <p:ph type="sldImg"/>
          </p:nvPr>
        </p:nvSpPr>
        <p:spPr>
          <a:xfrm>
            <a:off x="995363" y="769938"/>
            <a:ext cx="5113337" cy="3835400"/>
          </a:xfrm>
          <a:ln/>
        </p:spPr>
      </p:sp>
      <p:sp>
        <p:nvSpPr>
          <p:cNvPr id="236548"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539580DF-1F12-4026-ACA0-E094F772CD5A}" type="slidenum">
              <a:rPr lang="ja-JP" altLang="en-US" sz="1200" i="0" smtClean="0"/>
              <a:pPr eaLnBrk="1" hangingPunct="1"/>
              <a:t>25</a:t>
            </a:fld>
            <a:endParaRPr lang="en-US" altLang="ja-JP" sz="1200" i="0" smtClean="0"/>
          </a:p>
        </p:txBody>
      </p:sp>
      <p:sp>
        <p:nvSpPr>
          <p:cNvPr id="237571" name="Rectangle 2"/>
          <p:cNvSpPr>
            <a:spLocks noGrp="1" noRot="1" noChangeAspect="1" noChangeArrowheads="1" noTextEdit="1"/>
          </p:cNvSpPr>
          <p:nvPr>
            <p:ph type="sldImg"/>
          </p:nvPr>
        </p:nvSpPr>
        <p:spPr>
          <a:xfrm>
            <a:off x="995363" y="769938"/>
            <a:ext cx="5113337" cy="3835400"/>
          </a:xfrm>
          <a:ln/>
        </p:spPr>
      </p:sp>
      <p:sp>
        <p:nvSpPr>
          <p:cNvPr id="237572"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8D8984C2-B744-45DD-A9B6-303BC014B153}" type="slidenum">
              <a:rPr lang="ja-JP" altLang="en-US" sz="1200" i="0" smtClean="0"/>
              <a:pPr eaLnBrk="1" hangingPunct="1"/>
              <a:t>26</a:t>
            </a:fld>
            <a:endParaRPr lang="en-US" altLang="ja-JP" sz="1200" i="0" smtClean="0"/>
          </a:p>
        </p:txBody>
      </p:sp>
      <p:sp>
        <p:nvSpPr>
          <p:cNvPr id="238595" name="Rectangle 2"/>
          <p:cNvSpPr>
            <a:spLocks noGrp="1" noRot="1" noChangeAspect="1" noChangeArrowheads="1" noTextEdit="1"/>
          </p:cNvSpPr>
          <p:nvPr>
            <p:ph type="sldImg"/>
          </p:nvPr>
        </p:nvSpPr>
        <p:spPr>
          <a:xfrm>
            <a:off x="995363" y="769938"/>
            <a:ext cx="5113337" cy="3835400"/>
          </a:xfrm>
          <a:ln/>
        </p:spPr>
      </p:sp>
      <p:sp>
        <p:nvSpPr>
          <p:cNvPr id="238596"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B76B11A0-7B21-4344-8267-AB59BE758AFC}" type="slidenum">
              <a:rPr lang="ja-JP" altLang="en-US" sz="1200" i="0" smtClean="0"/>
              <a:pPr eaLnBrk="1" hangingPunct="1"/>
              <a:t>27</a:t>
            </a:fld>
            <a:endParaRPr lang="en-US" altLang="ja-JP" sz="1200" i="0" smtClean="0"/>
          </a:p>
        </p:txBody>
      </p:sp>
      <p:sp>
        <p:nvSpPr>
          <p:cNvPr id="239619" name="Rectangle 2"/>
          <p:cNvSpPr>
            <a:spLocks noGrp="1" noRot="1" noChangeAspect="1" noChangeArrowheads="1" noTextEdit="1"/>
          </p:cNvSpPr>
          <p:nvPr>
            <p:ph type="sldImg"/>
          </p:nvPr>
        </p:nvSpPr>
        <p:spPr>
          <a:xfrm>
            <a:off x="995363" y="769938"/>
            <a:ext cx="5113337" cy="3835400"/>
          </a:xfrm>
          <a:ln/>
        </p:spPr>
      </p:sp>
      <p:sp>
        <p:nvSpPr>
          <p:cNvPr id="239620"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46F09958-8B8F-4EA5-9D08-712FA2084FEF}" type="slidenum">
              <a:rPr lang="ja-JP" altLang="en-US" sz="1200" i="0" smtClean="0"/>
              <a:pPr eaLnBrk="1" hangingPunct="1"/>
              <a:t>28</a:t>
            </a:fld>
            <a:endParaRPr lang="en-US" altLang="ja-JP" sz="1200" i="0" smtClean="0"/>
          </a:p>
        </p:txBody>
      </p:sp>
      <p:sp>
        <p:nvSpPr>
          <p:cNvPr id="240643" name="Rectangle 2"/>
          <p:cNvSpPr>
            <a:spLocks noGrp="1" noRot="1" noChangeAspect="1" noChangeArrowheads="1" noTextEdit="1"/>
          </p:cNvSpPr>
          <p:nvPr>
            <p:ph type="sldImg"/>
          </p:nvPr>
        </p:nvSpPr>
        <p:spPr>
          <a:xfrm>
            <a:off x="995363" y="769938"/>
            <a:ext cx="5113337" cy="3835400"/>
          </a:xfrm>
          <a:ln/>
        </p:spPr>
      </p:sp>
      <p:sp>
        <p:nvSpPr>
          <p:cNvPr id="240644"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F8FDAE3A-10CD-4884-90D3-4264F406AB0C}" type="slidenum">
              <a:rPr lang="ja-JP" altLang="en-US" sz="1200" i="0" smtClean="0"/>
              <a:pPr eaLnBrk="1" hangingPunct="1"/>
              <a:t>29</a:t>
            </a:fld>
            <a:endParaRPr lang="en-US" altLang="ja-JP" sz="1200" i="0" smtClean="0"/>
          </a:p>
        </p:txBody>
      </p:sp>
      <p:sp>
        <p:nvSpPr>
          <p:cNvPr id="241667" name="Rectangle 2"/>
          <p:cNvSpPr>
            <a:spLocks noGrp="1" noRot="1" noChangeAspect="1" noChangeArrowheads="1" noTextEdit="1"/>
          </p:cNvSpPr>
          <p:nvPr>
            <p:ph type="sldImg"/>
          </p:nvPr>
        </p:nvSpPr>
        <p:spPr>
          <a:xfrm>
            <a:off x="995363" y="769938"/>
            <a:ext cx="5113337" cy="3835400"/>
          </a:xfrm>
          <a:ln/>
        </p:spPr>
      </p:sp>
      <p:sp>
        <p:nvSpPr>
          <p:cNvPr id="241668"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28623642-66AD-4812-838A-8B52189E9B04}" type="slidenum">
              <a:rPr lang="ja-JP" altLang="en-US" sz="1200" i="0" smtClean="0"/>
              <a:pPr eaLnBrk="1" hangingPunct="1"/>
              <a:t>30</a:t>
            </a:fld>
            <a:endParaRPr lang="en-US" altLang="ja-JP" sz="1200" i="0" smtClean="0"/>
          </a:p>
        </p:txBody>
      </p:sp>
      <p:sp>
        <p:nvSpPr>
          <p:cNvPr id="242691" name="Rectangle 2"/>
          <p:cNvSpPr>
            <a:spLocks noGrp="1" noRot="1" noChangeAspect="1" noChangeArrowheads="1" noTextEdit="1"/>
          </p:cNvSpPr>
          <p:nvPr>
            <p:ph type="sldImg"/>
          </p:nvPr>
        </p:nvSpPr>
        <p:spPr>
          <a:xfrm>
            <a:off x="995363" y="769938"/>
            <a:ext cx="5113337" cy="3835400"/>
          </a:xfrm>
          <a:ln/>
        </p:spPr>
      </p:sp>
      <p:sp>
        <p:nvSpPr>
          <p:cNvPr id="242692"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E9C32BAB-32B7-4828-BFB6-D7F968505372}" type="slidenum">
              <a:rPr lang="ja-JP" altLang="en-US" sz="1200" i="0" smtClean="0"/>
              <a:pPr eaLnBrk="1" hangingPunct="1"/>
              <a:t>31</a:t>
            </a:fld>
            <a:endParaRPr lang="en-US" altLang="ja-JP" sz="1200" i="0" smtClean="0"/>
          </a:p>
        </p:txBody>
      </p:sp>
      <p:sp>
        <p:nvSpPr>
          <p:cNvPr id="243715" name="Rectangle 2"/>
          <p:cNvSpPr>
            <a:spLocks noGrp="1" noRot="1" noChangeAspect="1" noChangeArrowheads="1" noTextEdit="1"/>
          </p:cNvSpPr>
          <p:nvPr>
            <p:ph type="sldImg"/>
          </p:nvPr>
        </p:nvSpPr>
        <p:spPr>
          <a:xfrm>
            <a:off x="995363" y="769938"/>
            <a:ext cx="5113337" cy="3835400"/>
          </a:xfrm>
          <a:ln/>
        </p:spPr>
      </p:sp>
      <p:sp>
        <p:nvSpPr>
          <p:cNvPr id="243716"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D90CDA8B-2077-456F-90FD-B0150432156E}" type="slidenum">
              <a:rPr lang="ja-JP" altLang="en-US" sz="1200" i="0" smtClean="0"/>
              <a:pPr eaLnBrk="1" hangingPunct="1"/>
              <a:t>32</a:t>
            </a:fld>
            <a:endParaRPr lang="en-US" altLang="ja-JP" sz="1200" i="0" smtClean="0"/>
          </a:p>
        </p:txBody>
      </p:sp>
      <p:sp>
        <p:nvSpPr>
          <p:cNvPr id="244739" name="Rectangle 2"/>
          <p:cNvSpPr>
            <a:spLocks noGrp="1" noRot="1" noChangeAspect="1" noChangeArrowheads="1" noTextEdit="1"/>
          </p:cNvSpPr>
          <p:nvPr>
            <p:ph type="sldImg"/>
          </p:nvPr>
        </p:nvSpPr>
        <p:spPr>
          <a:xfrm>
            <a:off x="995363" y="769938"/>
            <a:ext cx="5113337" cy="3835400"/>
          </a:xfrm>
          <a:ln/>
        </p:spPr>
      </p:sp>
      <p:sp>
        <p:nvSpPr>
          <p:cNvPr id="244740"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8B00F3B7-3494-4710-8015-E4236170C871}" type="slidenum">
              <a:rPr lang="ja-JP" altLang="en-US" sz="1200" i="0" smtClean="0"/>
              <a:pPr eaLnBrk="1" hangingPunct="1"/>
              <a:t>3</a:t>
            </a:fld>
            <a:endParaRPr lang="en-US" altLang="ja-JP" sz="1200" i="0" smtClean="0"/>
          </a:p>
        </p:txBody>
      </p:sp>
      <p:sp>
        <p:nvSpPr>
          <p:cNvPr id="219139" name="Rectangle 2"/>
          <p:cNvSpPr>
            <a:spLocks noGrp="1" noRot="1" noChangeAspect="1" noChangeArrowheads="1" noTextEdit="1"/>
          </p:cNvSpPr>
          <p:nvPr>
            <p:ph type="sldImg"/>
          </p:nvPr>
        </p:nvSpPr>
        <p:spPr>
          <a:xfrm>
            <a:off x="996950" y="769938"/>
            <a:ext cx="5113338" cy="3835400"/>
          </a:xfrm>
          <a:ln/>
        </p:spPr>
      </p:sp>
      <p:sp>
        <p:nvSpPr>
          <p:cNvPr id="219140" name="Rectangle 3"/>
          <p:cNvSpPr>
            <a:spLocks noGrp="1" noChangeArrowheads="1"/>
          </p:cNvSpPr>
          <p:nvPr>
            <p:ph type="body" idx="1"/>
          </p:nvPr>
        </p:nvSpPr>
        <p:spPr>
          <a:xfrm>
            <a:off x="946150" y="4857750"/>
            <a:ext cx="5207000" cy="4606925"/>
          </a:xfrm>
          <a:noFill/>
        </p:spPr>
        <p:txBody>
          <a:bodyPr lIns="95990" tIns="47996" rIns="95990" bIns="47996"/>
          <a:lstStyle/>
          <a:p>
            <a:pPr eaLnBrk="1" hangingPunct="1"/>
            <a:endParaRPr lang="ja-JP" altLang="en-US" smtClean="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815DAD55-9A5E-4D40-BEF5-32F7A96A174C}" type="slidenum">
              <a:rPr lang="ja-JP" altLang="en-US" sz="1200" i="0" smtClean="0"/>
              <a:pPr eaLnBrk="1" hangingPunct="1"/>
              <a:t>33</a:t>
            </a:fld>
            <a:endParaRPr lang="en-US" altLang="ja-JP" sz="1200" i="0" smtClean="0"/>
          </a:p>
        </p:txBody>
      </p:sp>
      <p:sp>
        <p:nvSpPr>
          <p:cNvPr id="245763" name="Rectangle 2"/>
          <p:cNvSpPr>
            <a:spLocks noGrp="1" noRot="1" noChangeAspect="1" noChangeArrowheads="1" noTextEdit="1"/>
          </p:cNvSpPr>
          <p:nvPr>
            <p:ph type="sldImg"/>
          </p:nvPr>
        </p:nvSpPr>
        <p:spPr>
          <a:xfrm>
            <a:off x="995363" y="769938"/>
            <a:ext cx="5113337" cy="3835400"/>
          </a:xfrm>
          <a:ln/>
        </p:spPr>
      </p:sp>
      <p:sp>
        <p:nvSpPr>
          <p:cNvPr id="245764"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EA502DC3-5368-4A3C-ABF9-D47F7971D52A}" type="slidenum">
              <a:rPr lang="ja-JP" altLang="en-US" sz="1200" i="0" smtClean="0"/>
              <a:pPr eaLnBrk="1" hangingPunct="1"/>
              <a:t>34</a:t>
            </a:fld>
            <a:endParaRPr lang="en-US" altLang="ja-JP" sz="1200" i="0" smtClean="0"/>
          </a:p>
        </p:txBody>
      </p:sp>
      <p:sp>
        <p:nvSpPr>
          <p:cNvPr id="246787" name="Rectangle 2"/>
          <p:cNvSpPr>
            <a:spLocks noGrp="1" noRot="1" noChangeAspect="1" noChangeArrowheads="1" noTextEdit="1"/>
          </p:cNvSpPr>
          <p:nvPr>
            <p:ph type="sldImg"/>
          </p:nvPr>
        </p:nvSpPr>
        <p:spPr>
          <a:xfrm>
            <a:off x="995363" y="769938"/>
            <a:ext cx="5113337" cy="3835400"/>
          </a:xfrm>
          <a:ln/>
        </p:spPr>
      </p:sp>
      <p:sp>
        <p:nvSpPr>
          <p:cNvPr id="246788"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AAD2BB4A-45BD-4FDD-8718-762A3A2A5AF6}" type="slidenum">
              <a:rPr lang="ja-JP" altLang="en-US" sz="1200" i="0" smtClean="0"/>
              <a:pPr eaLnBrk="1" hangingPunct="1"/>
              <a:t>35</a:t>
            </a:fld>
            <a:endParaRPr lang="en-US" altLang="ja-JP" sz="1200" i="0" smtClean="0"/>
          </a:p>
        </p:txBody>
      </p:sp>
      <p:sp>
        <p:nvSpPr>
          <p:cNvPr id="247811" name="Rectangle 2"/>
          <p:cNvSpPr>
            <a:spLocks noGrp="1" noRot="1" noChangeAspect="1" noChangeArrowheads="1" noTextEdit="1"/>
          </p:cNvSpPr>
          <p:nvPr>
            <p:ph type="sldImg"/>
          </p:nvPr>
        </p:nvSpPr>
        <p:spPr>
          <a:xfrm>
            <a:off x="995363" y="769938"/>
            <a:ext cx="5113337" cy="3835400"/>
          </a:xfrm>
          <a:ln/>
        </p:spPr>
      </p:sp>
      <p:sp>
        <p:nvSpPr>
          <p:cNvPr id="247812"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31181B27-F2C9-4B14-AA0E-4D2F984C2510}" type="slidenum">
              <a:rPr lang="ja-JP" altLang="en-US" sz="1200" i="0" smtClean="0"/>
              <a:pPr eaLnBrk="1" hangingPunct="1"/>
              <a:t>36</a:t>
            </a:fld>
            <a:endParaRPr lang="en-US" altLang="ja-JP" sz="1200" i="0" smtClean="0"/>
          </a:p>
        </p:txBody>
      </p:sp>
      <p:sp>
        <p:nvSpPr>
          <p:cNvPr id="248835" name="Rectangle 2"/>
          <p:cNvSpPr>
            <a:spLocks noGrp="1" noRot="1" noChangeAspect="1" noChangeArrowheads="1" noTextEdit="1"/>
          </p:cNvSpPr>
          <p:nvPr>
            <p:ph type="sldImg"/>
          </p:nvPr>
        </p:nvSpPr>
        <p:spPr>
          <a:xfrm>
            <a:off x="995363" y="769938"/>
            <a:ext cx="5113337" cy="3835400"/>
          </a:xfrm>
          <a:ln/>
        </p:spPr>
      </p:sp>
      <p:sp>
        <p:nvSpPr>
          <p:cNvPr id="248836"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940F8B89-335F-4D34-9BB2-A3A39965126C}" type="slidenum">
              <a:rPr lang="ja-JP" altLang="en-US" sz="1200" i="0" smtClean="0"/>
              <a:pPr eaLnBrk="1" hangingPunct="1"/>
              <a:t>37</a:t>
            </a:fld>
            <a:endParaRPr lang="en-US" altLang="ja-JP" sz="1200" i="0" smtClean="0"/>
          </a:p>
        </p:txBody>
      </p:sp>
      <p:sp>
        <p:nvSpPr>
          <p:cNvPr id="249859" name="Rectangle 2"/>
          <p:cNvSpPr>
            <a:spLocks noGrp="1" noRot="1" noChangeAspect="1" noChangeArrowheads="1" noTextEdit="1"/>
          </p:cNvSpPr>
          <p:nvPr>
            <p:ph type="sldImg"/>
          </p:nvPr>
        </p:nvSpPr>
        <p:spPr>
          <a:xfrm>
            <a:off x="995363" y="769938"/>
            <a:ext cx="5113337" cy="3835400"/>
          </a:xfrm>
          <a:ln/>
        </p:spPr>
      </p:sp>
      <p:sp>
        <p:nvSpPr>
          <p:cNvPr id="249860"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2C96866C-ACEC-44CA-9A54-FFDA3B003A08}" type="slidenum">
              <a:rPr lang="ja-JP" altLang="en-US" sz="1200" i="0" smtClean="0"/>
              <a:pPr eaLnBrk="1" hangingPunct="1"/>
              <a:t>38</a:t>
            </a:fld>
            <a:endParaRPr lang="en-US" altLang="ja-JP" sz="1200" i="0" smtClean="0"/>
          </a:p>
        </p:txBody>
      </p:sp>
      <p:sp>
        <p:nvSpPr>
          <p:cNvPr id="250883" name="Rectangle 2"/>
          <p:cNvSpPr>
            <a:spLocks noGrp="1" noRot="1" noChangeAspect="1" noChangeArrowheads="1" noTextEdit="1"/>
          </p:cNvSpPr>
          <p:nvPr>
            <p:ph type="sldImg"/>
          </p:nvPr>
        </p:nvSpPr>
        <p:spPr>
          <a:xfrm>
            <a:off x="995363" y="769938"/>
            <a:ext cx="5113337" cy="3835400"/>
          </a:xfrm>
          <a:ln/>
        </p:spPr>
      </p:sp>
      <p:sp>
        <p:nvSpPr>
          <p:cNvPr id="250884"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2C96866C-ACEC-44CA-9A54-FFDA3B003A08}" type="slidenum">
              <a:rPr lang="ja-JP" altLang="en-US" sz="1200" i="0" smtClean="0"/>
              <a:pPr eaLnBrk="1" hangingPunct="1"/>
              <a:t>39</a:t>
            </a:fld>
            <a:endParaRPr lang="en-US" altLang="ja-JP" sz="1200" i="0" smtClean="0"/>
          </a:p>
        </p:txBody>
      </p:sp>
      <p:sp>
        <p:nvSpPr>
          <p:cNvPr id="250883" name="Rectangle 2"/>
          <p:cNvSpPr>
            <a:spLocks noGrp="1" noRot="1" noChangeAspect="1" noChangeArrowheads="1" noTextEdit="1"/>
          </p:cNvSpPr>
          <p:nvPr>
            <p:ph type="sldImg"/>
          </p:nvPr>
        </p:nvSpPr>
        <p:spPr>
          <a:xfrm>
            <a:off x="995363" y="769938"/>
            <a:ext cx="5113337" cy="3835400"/>
          </a:xfrm>
          <a:ln/>
        </p:spPr>
      </p:sp>
      <p:sp>
        <p:nvSpPr>
          <p:cNvPr id="250884"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8C80EBEA-07E5-469B-A653-6992F671BBE9}" type="slidenum">
              <a:rPr lang="ja-JP" altLang="en-US" sz="1200" i="0" smtClean="0"/>
              <a:pPr eaLnBrk="1" hangingPunct="1"/>
              <a:t>40</a:t>
            </a:fld>
            <a:endParaRPr lang="en-US" altLang="ja-JP" sz="1200" i="0" smtClean="0"/>
          </a:p>
        </p:txBody>
      </p:sp>
      <p:sp>
        <p:nvSpPr>
          <p:cNvPr id="251907" name="Rectangle 2"/>
          <p:cNvSpPr>
            <a:spLocks noGrp="1" noRot="1" noChangeAspect="1" noChangeArrowheads="1" noTextEdit="1"/>
          </p:cNvSpPr>
          <p:nvPr>
            <p:ph type="sldImg"/>
          </p:nvPr>
        </p:nvSpPr>
        <p:spPr>
          <a:xfrm>
            <a:off x="995363" y="769938"/>
            <a:ext cx="5113337" cy="3835400"/>
          </a:xfrm>
          <a:ln/>
        </p:spPr>
      </p:sp>
      <p:sp>
        <p:nvSpPr>
          <p:cNvPr id="251908"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124D730B-E28C-447A-A435-2C6DD935D268}" type="slidenum">
              <a:rPr lang="ja-JP" altLang="en-US" sz="1200" i="0" smtClean="0"/>
              <a:pPr eaLnBrk="1" hangingPunct="1"/>
              <a:t>41</a:t>
            </a:fld>
            <a:endParaRPr lang="en-US" altLang="ja-JP" sz="1200" i="0" smtClean="0"/>
          </a:p>
        </p:txBody>
      </p:sp>
      <p:sp>
        <p:nvSpPr>
          <p:cNvPr id="252931" name="Rectangle 2"/>
          <p:cNvSpPr>
            <a:spLocks noGrp="1" noRot="1" noChangeAspect="1" noChangeArrowheads="1" noTextEdit="1"/>
          </p:cNvSpPr>
          <p:nvPr>
            <p:ph type="sldImg"/>
          </p:nvPr>
        </p:nvSpPr>
        <p:spPr>
          <a:xfrm>
            <a:off x="995363" y="769938"/>
            <a:ext cx="5113337" cy="3835400"/>
          </a:xfrm>
          <a:ln/>
        </p:spPr>
      </p:sp>
      <p:sp>
        <p:nvSpPr>
          <p:cNvPr id="252932"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89BEC3BF-6D63-46C1-8AE1-BC8483F9CB0F}" type="slidenum">
              <a:rPr lang="ja-JP" altLang="en-US" sz="1200" i="0" smtClean="0"/>
              <a:pPr eaLnBrk="1" hangingPunct="1"/>
              <a:t>42</a:t>
            </a:fld>
            <a:endParaRPr lang="en-US" altLang="ja-JP" sz="1200" i="0" smtClean="0"/>
          </a:p>
        </p:txBody>
      </p:sp>
      <p:sp>
        <p:nvSpPr>
          <p:cNvPr id="253955" name="Rectangle 2"/>
          <p:cNvSpPr>
            <a:spLocks noGrp="1" noRot="1" noChangeAspect="1" noChangeArrowheads="1" noTextEdit="1"/>
          </p:cNvSpPr>
          <p:nvPr>
            <p:ph type="sldImg"/>
          </p:nvPr>
        </p:nvSpPr>
        <p:spPr>
          <a:xfrm>
            <a:off x="995363" y="769938"/>
            <a:ext cx="5113337" cy="3835400"/>
          </a:xfrm>
          <a:ln/>
        </p:spPr>
      </p:sp>
      <p:sp>
        <p:nvSpPr>
          <p:cNvPr id="253956"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24BD5520-DAD2-49F7-A67A-FCACB8D2E0C5}" type="slidenum">
              <a:rPr lang="ja-JP" altLang="en-US" sz="1200" i="0" smtClean="0"/>
              <a:pPr eaLnBrk="1" hangingPunct="1"/>
              <a:t>4</a:t>
            </a:fld>
            <a:endParaRPr lang="en-US" altLang="ja-JP" sz="1200" i="0" smtClean="0"/>
          </a:p>
        </p:txBody>
      </p:sp>
      <p:sp>
        <p:nvSpPr>
          <p:cNvPr id="220163" name="Rectangle 2"/>
          <p:cNvSpPr>
            <a:spLocks noGrp="1" noRot="1" noChangeAspect="1" noChangeArrowheads="1" noTextEdit="1"/>
          </p:cNvSpPr>
          <p:nvPr>
            <p:ph type="sldImg"/>
          </p:nvPr>
        </p:nvSpPr>
        <p:spPr>
          <a:xfrm>
            <a:off x="995363" y="769938"/>
            <a:ext cx="5113337" cy="3835400"/>
          </a:xfrm>
          <a:ln/>
        </p:spPr>
      </p:sp>
      <p:sp>
        <p:nvSpPr>
          <p:cNvPr id="220164"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45F4E0D6-B2DC-42BF-94E9-B55BDD3D20FB}" type="slidenum">
              <a:rPr lang="ja-JP" altLang="en-US" sz="1200" i="0" smtClean="0"/>
              <a:pPr eaLnBrk="1" hangingPunct="1"/>
              <a:t>43</a:t>
            </a:fld>
            <a:endParaRPr lang="en-US" altLang="ja-JP" sz="1200" i="0" smtClean="0"/>
          </a:p>
        </p:txBody>
      </p:sp>
      <p:sp>
        <p:nvSpPr>
          <p:cNvPr id="254979" name="Rectangle 2"/>
          <p:cNvSpPr>
            <a:spLocks noGrp="1" noRot="1" noChangeAspect="1" noChangeArrowheads="1" noTextEdit="1"/>
          </p:cNvSpPr>
          <p:nvPr>
            <p:ph type="sldImg"/>
          </p:nvPr>
        </p:nvSpPr>
        <p:spPr>
          <a:xfrm>
            <a:off x="995363" y="769938"/>
            <a:ext cx="5113337" cy="3835400"/>
          </a:xfrm>
          <a:ln/>
        </p:spPr>
      </p:sp>
      <p:sp>
        <p:nvSpPr>
          <p:cNvPr id="254980"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txBox="1">
            <a:spLocks noGrp="1" noChangeArrowheads="1"/>
          </p:cNvSpPr>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98" tIns="46599" rIns="93198" bIns="46599" anchor="b"/>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r" eaLnBrk="1" hangingPunct="1"/>
            <a:fld id="{7F857C07-D295-4F52-8B3A-5E6BACF7D670}" type="slidenum">
              <a:rPr lang="ja-JP" altLang="en-US" sz="1200" i="0"/>
              <a:pPr algn="r" eaLnBrk="1" hangingPunct="1"/>
              <a:t>44</a:t>
            </a:fld>
            <a:endParaRPr lang="en-US" altLang="ja-JP" sz="1200" i="0"/>
          </a:p>
        </p:txBody>
      </p:sp>
      <p:sp>
        <p:nvSpPr>
          <p:cNvPr id="256003" name="Rectangle 2"/>
          <p:cNvSpPr>
            <a:spLocks noGrp="1" noRot="1" noChangeAspect="1" noChangeArrowheads="1" noTextEdit="1"/>
          </p:cNvSpPr>
          <p:nvPr>
            <p:ph type="sldImg"/>
          </p:nvPr>
        </p:nvSpPr>
        <p:spPr>
          <a:xfrm>
            <a:off x="995363" y="769938"/>
            <a:ext cx="5113337" cy="3835400"/>
          </a:xfrm>
          <a:ln/>
        </p:spPr>
      </p:sp>
      <p:sp>
        <p:nvSpPr>
          <p:cNvPr id="256004"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txBox="1">
            <a:spLocks noGrp="1" noChangeArrowheads="1"/>
          </p:cNvSpPr>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98" tIns="46599" rIns="93198" bIns="46599" anchor="b"/>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r" eaLnBrk="1" hangingPunct="1"/>
            <a:fld id="{7F857C07-D295-4F52-8B3A-5E6BACF7D670}" type="slidenum">
              <a:rPr lang="ja-JP" altLang="en-US" sz="1200" i="0"/>
              <a:pPr algn="r" eaLnBrk="1" hangingPunct="1"/>
              <a:t>45</a:t>
            </a:fld>
            <a:endParaRPr lang="en-US" altLang="ja-JP" sz="1200" i="0"/>
          </a:p>
        </p:txBody>
      </p:sp>
      <p:sp>
        <p:nvSpPr>
          <p:cNvPr id="256003" name="Rectangle 2"/>
          <p:cNvSpPr>
            <a:spLocks noGrp="1" noRot="1" noChangeAspect="1" noChangeArrowheads="1" noTextEdit="1"/>
          </p:cNvSpPr>
          <p:nvPr>
            <p:ph type="sldImg"/>
          </p:nvPr>
        </p:nvSpPr>
        <p:spPr>
          <a:xfrm>
            <a:off x="995363" y="769938"/>
            <a:ext cx="5113337" cy="3835400"/>
          </a:xfrm>
          <a:ln/>
        </p:spPr>
      </p:sp>
      <p:sp>
        <p:nvSpPr>
          <p:cNvPr id="256004"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txBox="1">
            <a:spLocks noGrp="1" noChangeArrowheads="1"/>
          </p:cNvSpPr>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98" tIns="46599" rIns="93198" bIns="46599" anchor="b"/>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r" eaLnBrk="1" hangingPunct="1"/>
            <a:fld id="{483D3A29-3AF4-4F27-B612-B7BBF12A19AC}" type="slidenum">
              <a:rPr lang="ja-JP" altLang="en-US" sz="1200" i="0"/>
              <a:pPr algn="r" eaLnBrk="1" hangingPunct="1"/>
              <a:t>46</a:t>
            </a:fld>
            <a:endParaRPr lang="en-US" altLang="ja-JP" sz="1200" i="0"/>
          </a:p>
        </p:txBody>
      </p:sp>
      <p:sp>
        <p:nvSpPr>
          <p:cNvPr id="257027" name="Rectangle 2"/>
          <p:cNvSpPr>
            <a:spLocks noGrp="1" noRot="1" noChangeAspect="1" noChangeArrowheads="1" noTextEdit="1"/>
          </p:cNvSpPr>
          <p:nvPr>
            <p:ph type="sldImg"/>
          </p:nvPr>
        </p:nvSpPr>
        <p:spPr>
          <a:xfrm>
            <a:off x="995363" y="769938"/>
            <a:ext cx="5113337" cy="3835400"/>
          </a:xfrm>
          <a:ln/>
        </p:spPr>
      </p:sp>
      <p:sp>
        <p:nvSpPr>
          <p:cNvPr id="257028"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p:cNvSpPr txBox="1">
            <a:spLocks noGrp="1" noChangeArrowheads="1"/>
          </p:cNvSpPr>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98" tIns="46599" rIns="93198" bIns="46599" anchor="b"/>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r" eaLnBrk="1" hangingPunct="1"/>
            <a:fld id="{C49EB75D-8A16-4E08-A424-9DABAD0D4566}" type="slidenum">
              <a:rPr lang="ja-JP" altLang="en-US" sz="1200" i="0"/>
              <a:pPr algn="r" eaLnBrk="1" hangingPunct="1"/>
              <a:t>47</a:t>
            </a:fld>
            <a:endParaRPr lang="en-US" altLang="ja-JP" sz="1200" i="0"/>
          </a:p>
        </p:txBody>
      </p:sp>
      <p:sp>
        <p:nvSpPr>
          <p:cNvPr id="258051" name="Rectangle 2"/>
          <p:cNvSpPr>
            <a:spLocks noGrp="1" noRot="1" noChangeAspect="1" noChangeArrowheads="1" noTextEdit="1"/>
          </p:cNvSpPr>
          <p:nvPr>
            <p:ph type="sldImg"/>
          </p:nvPr>
        </p:nvSpPr>
        <p:spPr>
          <a:xfrm>
            <a:off x="995363" y="769938"/>
            <a:ext cx="5113337" cy="3835400"/>
          </a:xfrm>
          <a:ln/>
        </p:spPr>
      </p:sp>
      <p:sp>
        <p:nvSpPr>
          <p:cNvPr id="258052"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txBox="1">
            <a:spLocks noGrp="1" noChangeArrowheads="1"/>
          </p:cNvSpPr>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98" tIns="46599" rIns="93198" bIns="46599" anchor="b"/>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r" eaLnBrk="1" hangingPunct="1"/>
            <a:fld id="{05B1132E-D476-4626-8C6F-295DBA67D588}" type="slidenum">
              <a:rPr lang="ja-JP" altLang="en-US" sz="1200" i="0"/>
              <a:pPr algn="r" eaLnBrk="1" hangingPunct="1"/>
              <a:t>48</a:t>
            </a:fld>
            <a:endParaRPr lang="en-US" altLang="ja-JP" sz="1200" i="0"/>
          </a:p>
        </p:txBody>
      </p:sp>
      <p:sp>
        <p:nvSpPr>
          <p:cNvPr id="259075" name="Rectangle 2"/>
          <p:cNvSpPr>
            <a:spLocks noGrp="1" noRot="1" noChangeAspect="1" noChangeArrowheads="1" noTextEdit="1"/>
          </p:cNvSpPr>
          <p:nvPr>
            <p:ph type="sldImg"/>
          </p:nvPr>
        </p:nvSpPr>
        <p:spPr>
          <a:xfrm>
            <a:off x="995363" y="769938"/>
            <a:ext cx="5113337" cy="3835400"/>
          </a:xfrm>
          <a:ln/>
        </p:spPr>
      </p:sp>
      <p:sp>
        <p:nvSpPr>
          <p:cNvPr id="259076"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txBox="1">
            <a:spLocks noGrp="1" noChangeArrowheads="1"/>
          </p:cNvSpPr>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98" tIns="46599" rIns="93198" bIns="46599" anchor="b"/>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r" eaLnBrk="1" hangingPunct="1"/>
            <a:fld id="{060FED1E-D32D-477D-AA91-2A256832662E}" type="slidenum">
              <a:rPr lang="ja-JP" altLang="en-US" sz="1200" i="0"/>
              <a:pPr algn="r" eaLnBrk="1" hangingPunct="1"/>
              <a:t>49</a:t>
            </a:fld>
            <a:endParaRPr lang="en-US" altLang="ja-JP" sz="1200" i="0"/>
          </a:p>
        </p:txBody>
      </p:sp>
      <p:sp>
        <p:nvSpPr>
          <p:cNvPr id="260099" name="Rectangle 2"/>
          <p:cNvSpPr>
            <a:spLocks noGrp="1" noRot="1" noChangeAspect="1" noChangeArrowheads="1" noTextEdit="1"/>
          </p:cNvSpPr>
          <p:nvPr>
            <p:ph type="sldImg"/>
          </p:nvPr>
        </p:nvSpPr>
        <p:spPr>
          <a:xfrm>
            <a:off x="995363" y="769938"/>
            <a:ext cx="5113337" cy="3835400"/>
          </a:xfrm>
          <a:ln/>
        </p:spPr>
      </p:sp>
      <p:sp>
        <p:nvSpPr>
          <p:cNvPr id="260100"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p:cNvSpPr txBox="1">
            <a:spLocks noGrp="1" noChangeArrowheads="1"/>
          </p:cNvSpPr>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98" tIns="46599" rIns="93198" bIns="46599" anchor="b"/>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r" eaLnBrk="1" hangingPunct="1"/>
            <a:fld id="{DE0B9B70-B00B-4F00-9D39-A69FA0E6D7F7}" type="slidenum">
              <a:rPr lang="ja-JP" altLang="en-US" sz="1200" i="0"/>
              <a:pPr algn="r" eaLnBrk="1" hangingPunct="1"/>
              <a:t>50</a:t>
            </a:fld>
            <a:endParaRPr lang="en-US" altLang="ja-JP" sz="1200" i="0"/>
          </a:p>
        </p:txBody>
      </p:sp>
      <p:sp>
        <p:nvSpPr>
          <p:cNvPr id="261123" name="Rectangle 2"/>
          <p:cNvSpPr>
            <a:spLocks noGrp="1" noRot="1" noChangeAspect="1" noChangeArrowheads="1" noTextEdit="1"/>
          </p:cNvSpPr>
          <p:nvPr>
            <p:ph type="sldImg"/>
          </p:nvPr>
        </p:nvSpPr>
        <p:spPr>
          <a:xfrm>
            <a:off x="995363" y="769938"/>
            <a:ext cx="5113337" cy="3835400"/>
          </a:xfrm>
          <a:ln/>
        </p:spPr>
      </p:sp>
      <p:sp>
        <p:nvSpPr>
          <p:cNvPr id="261124"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txBox="1">
            <a:spLocks noGrp="1" noChangeArrowheads="1"/>
          </p:cNvSpPr>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98" tIns="46599" rIns="93198" bIns="46599" anchor="b"/>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r" eaLnBrk="1" hangingPunct="1"/>
            <a:fld id="{89D03348-4479-4D80-9925-FD527D667DF4}" type="slidenum">
              <a:rPr lang="ja-JP" altLang="en-US" sz="1200" i="0"/>
              <a:pPr algn="r" eaLnBrk="1" hangingPunct="1"/>
              <a:t>51</a:t>
            </a:fld>
            <a:endParaRPr lang="en-US" altLang="ja-JP" sz="1200" i="0"/>
          </a:p>
        </p:txBody>
      </p:sp>
      <p:sp>
        <p:nvSpPr>
          <p:cNvPr id="262147" name="Rectangle 2"/>
          <p:cNvSpPr>
            <a:spLocks noGrp="1" noRot="1" noChangeAspect="1" noChangeArrowheads="1" noTextEdit="1"/>
          </p:cNvSpPr>
          <p:nvPr>
            <p:ph type="sldImg"/>
          </p:nvPr>
        </p:nvSpPr>
        <p:spPr>
          <a:xfrm>
            <a:off x="995363" y="769938"/>
            <a:ext cx="5113337" cy="3835400"/>
          </a:xfrm>
          <a:ln/>
        </p:spPr>
      </p:sp>
      <p:sp>
        <p:nvSpPr>
          <p:cNvPr id="262148"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txBox="1">
            <a:spLocks noGrp="1" noChangeArrowheads="1"/>
          </p:cNvSpPr>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98" tIns="46599" rIns="93198" bIns="46599" anchor="b"/>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r" eaLnBrk="1" hangingPunct="1"/>
            <a:fld id="{9A0019EB-15FC-46E4-B2E1-70D02331C22A}" type="slidenum">
              <a:rPr lang="ja-JP" altLang="en-US" sz="1200" i="0"/>
              <a:pPr algn="r" eaLnBrk="1" hangingPunct="1"/>
              <a:t>52</a:t>
            </a:fld>
            <a:endParaRPr lang="en-US" altLang="ja-JP" sz="1200" i="0"/>
          </a:p>
        </p:txBody>
      </p:sp>
      <p:sp>
        <p:nvSpPr>
          <p:cNvPr id="263171" name="Rectangle 2"/>
          <p:cNvSpPr>
            <a:spLocks noGrp="1" noRot="1" noChangeAspect="1" noChangeArrowheads="1" noTextEdit="1"/>
          </p:cNvSpPr>
          <p:nvPr>
            <p:ph type="sldImg"/>
          </p:nvPr>
        </p:nvSpPr>
        <p:spPr>
          <a:xfrm>
            <a:off x="995363" y="769938"/>
            <a:ext cx="5113337" cy="3835400"/>
          </a:xfrm>
          <a:ln/>
        </p:spPr>
      </p:sp>
      <p:sp>
        <p:nvSpPr>
          <p:cNvPr id="263172"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45E85C00-7182-4AF7-BB0F-DEC8C9A8F639}" type="slidenum">
              <a:rPr lang="ja-JP" altLang="en-US" sz="1200" i="0" smtClean="0"/>
              <a:pPr eaLnBrk="1" hangingPunct="1"/>
              <a:t>5</a:t>
            </a:fld>
            <a:endParaRPr lang="en-US" altLang="ja-JP" sz="1200" i="0" smtClean="0"/>
          </a:p>
        </p:txBody>
      </p:sp>
      <p:sp>
        <p:nvSpPr>
          <p:cNvPr id="221187" name="Rectangle 2"/>
          <p:cNvSpPr>
            <a:spLocks noGrp="1" noRot="1" noChangeAspect="1" noChangeArrowheads="1" noTextEdit="1"/>
          </p:cNvSpPr>
          <p:nvPr>
            <p:ph type="sldImg"/>
          </p:nvPr>
        </p:nvSpPr>
        <p:spPr>
          <a:xfrm>
            <a:off x="995363" y="769938"/>
            <a:ext cx="5113337" cy="3835400"/>
          </a:xfrm>
          <a:ln/>
        </p:spPr>
      </p:sp>
      <p:sp>
        <p:nvSpPr>
          <p:cNvPr id="221188"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txBox="1">
            <a:spLocks noGrp="1" noChangeArrowheads="1"/>
          </p:cNvSpPr>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98" tIns="46599" rIns="93198" bIns="46599" anchor="b"/>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r" eaLnBrk="1" hangingPunct="1"/>
            <a:fld id="{E9D347ED-ACE4-4F34-B6CA-5E8E735D6636}" type="slidenum">
              <a:rPr lang="ja-JP" altLang="en-US" sz="1200" i="0"/>
              <a:pPr algn="r" eaLnBrk="1" hangingPunct="1"/>
              <a:t>53</a:t>
            </a:fld>
            <a:endParaRPr lang="en-US" altLang="ja-JP" sz="1200" i="0"/>
          </a:p>
        </p:txBody>
      </p:sp>
      <p:sp>
        <p:nvSpPr>
          <p:cNvPr id="264195" name="Rectangle 2"/>
          <p:cNvSpPr>
            <a:spLocks noGrp="1" noRot="1" noChangeAspect="1" noChangeArrowheads="1" noTextEdit="1"/>
          </p:cNvSpPr>
          <p:nvPr>
            <p:ph type="sldImg"/>
          </p:nvPr>
        </p:nvSpPr>
        <p:spPr>
          <a:xfrm>
            <a:off x="995363" y="769938"/>
            <a:ext cx="5113337" cy="3835400"/>
          </a:xfrm>
          <a:ln/>
        </p:spPr>
      </p:sp>
      <p:sp>
        <p:nvSpPr>
          <p:cNvPr id="264196"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7"/>
          <p:cNvSpPr txBox="1">
            <a:spLocks noGrp="1" noChangeArrowheads="1"/>
          </p:cNvSpPr>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98" tIns="46599" rIns="93198" bIns="46599" anchor="b"/>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r" eaLnBrk="1" hangingPunct="1"/>
            <a:fld id="{2E74F4BB-04F4-45ED-AECF-361755CB9AB0}" type="slidenum">
              <a:rPr lang="ja-JP" altLang="en-US" sz="1200" i="0"/>
              <a:pPr algn="r" eaLnBrk="1" hangingPunct="1"/>
              <a:t>54</a:t>
            </a:fld>
            <a:endParaRPr lang="en-US" altLang="ja-JP" sz="1200" i="0"/>
          </a:p>
        </p:txBody>
      </p:sp>
      <p:sp>
        <p:nvSpPr>
          <p:cNvPr id="265219" name="Rectangle 2"/>
          <p:cNvSpPr>
            <a:spLocks noGrp="1" noRot="1" noChangeAspect="1" noChangeArrowheads="1" noTextEdit="1"/>
          </p:cNvSpPr>
          <p:nvPr>
            <p:ph type="sldImg"/>
          </p:nvPr>
        </p:nvSpPr>
        <p:spPr>
          <a:xfrm>
            <a:off x="995363" y="769938"/>
            <a:ext cx="5113337" cy="3835400"/>
          </a:xfrm>
          <a:ln/>
        </p:spPr>
      </p:sp>
      <p:sp>
        <p:nvSpPr>
          <p:cNvPr id="265220"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7"/>
          <p:cNvSpPr txBox="1">
            <a:spLocks noGrp="1" noChangeArrowheads="1"/>
          </p:cNvSpPr>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98" tIns="46599" rIns="93198" bIns="46599" anchor="b"/>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r" eaLnBrk="1" hangingPunct="1"/>
            <a:fld id="{F74FF966-2C9A-4259-84BA-0FAF4F228CAB}" type="slidenum">
              <a:rPr lang="ja-JP" altLang="en-US" sz="1200" i="0"/>
              <a:pPr algn="r" eaLnBrk="1" hangingPunct="1"/>
              <a:t>55</a:t>
            </a:fld>
            <a:endParaRPr lang="en-US" altLang="ja-JP" sz="1200" i="0"/>
          </a:p>
        </p:txBody>
      </p:sp>
      <p:sp>
        <p:nvSpPr>
          <p:cNvPr id="266243" name="Rectangle 2"/>
          <p:cNvSpPr>
            <a:spLocks noGrp="1" noRot="1" noChangeAspect="1" noChangeArrowheads="1" noTextEdit="1"/>
          </p:cNvSpPr>
          <p:nvPr>
            <p:ph type="sldImg"/>
          </p:nvPr>
        </p:nvSpPr>
        <p:spPr>
          <a:xfrm>
            <a:off x="995363" y="769938"/>
            <a:ext cx="5113337" cy="3835400"/>
          </a:xfrm>
          <a:ln/>
        </p:spPr>
      </p:sp>
      <p:sp>
        <p:nvSpPr>
          <p:cNvPr id="266244"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453E92E2-3EA1-49AE-B0BC-1C1C9D6C451B}" type="slidenum">
              <a:rPr lang="ja-JP" altLang="en-US" sz="1200" i="0" smtClean="0"/>
              <a:pPr eaLnBrk="1" hangingPunct="1"/>
              <a:t>57</a:t>
            </a:fld>
            <a:endParaRPr lang="en-US" altLang="ja-JP" sz="1200" i="0" smtClean="0"/>
          </a:p>
        </p:txBody>
      </p:sp>
      <p:sp>
        <p:nvSpPr>
          <p:cNvPr id="267267" name="Rectangle 2"/>
          <p:cNvSpPr>
            <a:spLocks noGrp="1" noRot="1" noChangeAspect="1" noChangeArrowheads="1" noTextEdit="1"/>
          </p:cNvSpPr>
          <p:nvPr>
            <p:ph type="sldImg"/>
          </p:nvPr>
        </p:nvSpPr>
        <p:spPr>
          <a:xfrm>
            <a:off x="996950" y="768350"/>
            <a:ext cx="5113338" cy="3835400"/>
          </a:xfrm>
          <a:ln/>
        </p:spPr>
      </p:sp>
      <p:sp>
        <p:nvSpPr>
          <p:cNvPr id="267268" name="Rectangle 3"/>
          <p:cNvSpPr>
            <a:spLocks noGrp="1" noChangeArrowheads="1"/>
          </p:cNvSpPr>
          <p:nvPr>
            <p:ph type="body" idx="1"/>
          </p:nvPr>
        </p:nvSpPr>
        <p:spPr>
          <a:xfrm>
            <a:off x="946150" y="4860925"/>
            <a:ext cx="5207000" cy="4605338"/>
          </a:xfrm>
          <a:noFill/>
        </p:spPr>
        <p:txBody>
          <a:bodyPr/>
          <a:lstStyle/>
          <a:p>
            <a:pPr eaLnBrk="1" hangingPunct="1"/>
            <a:endParaRPr lang="ja-JP" altLang="en-US" smtClean="0">
              <a:latin typeface="Arial"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AD023AB9-61D3-45D0-9926-995BE0CF767B}" type="slidenum">
              <a:rPr lang="ja-JP" altLang="en-US" sz="1200" i="0" smtClean="0"/>
              <a:pPr eaLnBrk="1" hangingPunct="1"/>
              <a:t>58</a:t>
            </a:fld>
            <a:endParaRPr lang="en-US" altLang="ja-JP" sz="1200" i="0" smtClean="0"/>
          </a:p>
        </p:txBody>
      </p:sp>
      <p:sp>
        <p:nvSpPr>
          <p:cNvPr id="268291" name="Rectangle 2"/>
          <p:cNvSpPr>
            <a:spLocks noGrp="1" noRot="1" noChangeAspect="1" noChangeArrowheads="1" noTextEdit="1"/>
          </p:cNvSpPr>
          <p:nvPr>
            <p:ph type="sldImg"/>
          </p:nvPr>
        </p:nvSpPr>
        <p:spPr>
          <a:xfrm>
            <a:off x="996950" y="768350"/>
            <a:ext cx="5113338" cy="3835400"/>
          </a:xfrm>
          <a:ln/>
        </p:spPr>
      </p:sp>
      <p:sp>
        <p:nvSpPr>
          <p:cNvPr id="268292" name="Rectangle 3"/>
          <p:cNvSpPr>
            <a:spLocks noGrp="1" noChangeArrowheads="1"/>
          </p:cNvSpPr>
          <p:nvPr>
            <p:ph type="body" idx="1"/>
          </p:nvPr>
        </p:nvSpPr>
        <p:spPr>
          <a:xfrm>
            <a:off x="946150" y="4860925"/>
            <a:ext cx="5207000" cy="4605338"/>
          </a:xfrm>
          <a:noFill/>
        </p:spPr>
        <p:txBody>
          <a:bodyPr/>
          <a:lstStyle/>
          <a:p>
            <a:pPr eaLnBrk="1" hangingPunct="1"/>
            <a:endParaRPr lang="ja-JP" altLang="en-US" smtClean="0">
              <a:latin typeface="Arial"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7"/>
          <p:cNvSpPr>
            <a:spLocks noGrp="1" noChangeArrowheads="1"/>
          </p:cNvSpPr>
          <p:nvPr>
            <p:ph type="sldNum" sz="quarter" idx="5"/>
          </p:nvPr>
        </p:nvSpPr>
        <p:spPr>
          <a:noFill/>
        </p:spPr>
        <p:txBody>
          <a:bodyPr/>
          <a:lstStyle>
            <a:lvl1pPr defTabSz="930275" eaLnBrk="0" hangingPunct="0">
              <a:defRPr kumimoji="1" sz="2400" i="1">
                <a:solidFill>
                  <a:schemeClr val="tx1"/>
                </a:solidFill>
                <a:latin typeface="Times New Roman" pitchFamily="18" charset="0"/>
                <a:ea typeface="ＭＳ Ｐゴシック" pitchFamily="50" charset="-128"/>
              </a:defRPr>
            </a:lvl1pPr>
            <a:lvl2pPr marL="742950" indent="-285750" defTabSz="930275" eaLnBrk="0" hangingPunct="0">
              <a:defRPr kumimoji="1" sz="2400" i="1">
                <a:solidFill>
                  <a:schemeClr val="tx1"/>
                </a:solidFill>
                <a:latin typeface="Times New Roman" pitchFamily="18" charset="0"/>
                <a:ea typeface="ＭＳ Ｐゴシック" pitchFamily="50" charset="-128"/>
              </a:defRPr>
            </a:lvl2pPr>
            <a:lvl3pPr marL="1143000" indent="-228600" defTabSz="930275" eaLnBrk="0" hangingPunct="0">
              <a:defRPr kumimoji="1" sz="2400" i="1">
                <a:solidFill>
                  <a:schemeClr val="tx1"/>
                </a:solidFill>
                <a:latin typeface="Times New Roman" pitchFamily="18" charset="0"/>
                <a:ea typeface="ＭＳ Ｐゴシック" pitchFamily="50" charset="-128"/>
              </a:defRPr>
            </a:lvl3pPr>
            <a:lvl4pPr marL="1600200" indent="-228600" defTabSz="930275" eaLnBrk="0" hangingPunct="0">
              <a:defRPr kumimoji="1" sz="2400" i="1">
                <a:solidFill>
                  <a:schemeClr val="tx1"/>
                </a:solidFill>
                <a:latin typeface="Times New Roman" pitchFamily="18" charset="0"/>
                <a:ea typeface="ＭＳ Ｐゴシック" pitchFamily="50" charset="-128"/>
              </a:defRPr>
            </a:lvl4pPr>
            <a:lvl5pPr marL="2057400" indent="-228600" defTabSz="930275" eaLnBrk="0" hangingPunct="0">
              <a:defRPr kumimoji="1" sz="2400" i="1">
                <a:solidFill>
                  <a:schemeClr val="tx1"/>
                </a:solidFill>
                <a:latin typeface="Times New Roman" pitchFamily="18" charset="0"/>
                <a:ea typeface="ＭＳ Ｐゴシック" pitchFamily="50" charset="-128"/>
              </a:defRPr>
            </a:lvl5pPr>
            <a:lvl6pPr marL="2514600" indent="-228600" algn="ctr" defTabSz="930275"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0275"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0275"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0275"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FACBF6A5-E0B7-4284-B0D6-1031887A9288}" type="slidenum">
              <a:rPr lang="ja-JP" altLang="en-US" sz="1200" i="0" smtClean="0"/>
              <a:pPr eaLnBrk="1" hangingPunct="1"/>
              <a:t>59</a:t>
            </a:fld>
            <a:endParaRPr lang="en-US" altLang="ja-JP" sz="1200" i="0" smtClean="0"/>
          </a:p>
        </p:txBody>
      </p:sp>
      <p:sp>
        <p:nvSpPr>
          <p:cNvPr id="269315" name="Rectangle 2"/>
          <p:cNvSpPr>
            <a:spLocks noGrp="1" noRot="1" noChangeAspect="1" noChangeArrowheads="1" noTextEdit="1"/>
          </p:cNvSpPr>
          <p:nvPr>
            <p:ph type="sldImg"/>
          </p:nvPr>
        </p:nvSpPr>
        <p:spPr>
          <a:xfrm>
            <a:off x="996950" y="769938"/>
            <a:ext cx="5113338" cy="3835400"/>
          </a:xfrm>
          <a:ln/>
        </p:spPr>
      </p:sp>
      <p:sp>
        <p:nvSpPr>
          <p:cNvPr id="269316" name="Rectangle 3"/>
          <p:cNvSpPr>
            <a:spLocks noGrp="1" noChangeArrowheads="1"/>
          </p:cNvSpPr>
          <p:nvPr>
            <p:ph type="body" idx="1"/>
          </p:nvPr>
        </p:nvSpPr>
        <p:spPr>
          <a:xfrm>
            <a:off x="946150" y="4857750"/>
            <a:ext cx="5207000" cy="4606925"/>
          </a:xfrm>
          <a:noFill/>
        </p:spPr>
        <p:txBody>
          <a:bodyPr lIns="95990" tIns="47996" rIns="95990" bIns="47996"/>
          <a:lstStyle/>
          <a:p>
            <a:pPr eaLnBrk="1" hangingPunct="1"/>
            <a:endParaRPr lang="ja-JP" altLang="en-US" smtClean="0">
              <a:latin typeface="Arial"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7"/>
          <p:cNvSpPr>
            <a:spLocks noGrp="1" noChangeArrowheads="1"/>
          </p:cNvSpPr>
          <p:nvPr>
            <p:ph type="sldNum" sz="quarter" idx="5"/>
          </p:nvPr>
        </p:nvSpPr>
        <p:spPr>
          <a:noFill/>
        </p:spPr>
        <p:txBody>
          <a:bodyPr/>
          <a:lstStyle>
            <a:lvl1pPr defTabSz="930275" eaLnBrk="0" hangingPunct="0">
              <a:defRPr kumimoji="1" sz="2400" i="1">
                <a:solidFill>
                  <a:schemeClr val="tx1"/>
                </a:solidFill>
                <a:latin typeface="Times New Roman" pitchFamily="18" charset="0"/>
                <a:ea typeface="ＭＳ Ｐゴシック" pitchFamily="50" charset="-128"/>
              </a:defRPr>
            </a:lvl1pPr>
            <a:lvl2pPr marL="742950" indent="-285750" defTabSz="930275" eaLnBrk="0" hangingPunct="0">
              <a:defRPr kumimoji="1" sz="2400" i="1">
                <a:solidFill>
                  <a:schemeClr val="tx1"/>
                </a:solidFill>
                <a:latin typeface="Times New Roman" pitchFamily="18" charset="0"/>
                <a:ea typeface="ＭＳ Ｐゴシック" pitchFamily="50" charset="-128"/>
              </a:defRPr>
            </a:lvl2pPr>
            <a:lvl3pPr marL="1143000" indent="-228600" defTabSz="930275" eaLnBrk="0" hangingPunct="0">
              <a:defRPr kumimoji="1" sz="2400" i="1">
                <a:solidFill>
                  <a:schemeClr val="tx1"/>
                </a:solidFill>
                <a:latin typeface="Times New Roman" pitchFamily="18" charset="0"/>
                <a:ea typeface="ＭＳ Ｐゴシック" pitchFamily="50" charset="-128"/>
              </a:defRPr>
            </a:lvl3pPr>
            <a:lvl4pPr marL="1600200" indent="-228600" defTabSz="930275" eaLnBrk="0" hangingPunct="0">
              <a:defRPr kumimoji="1" sz="2400" i="1">
                <a:solidFill>
                  <a:schemeClr val="tx1"/>
                </a:solidFill>
                <a:latin typeface="Times New Roman" pitchFamily="18" charset="0"/>
                <a:ea typeface="ＭＳ Ｐゴシック" pitchFamily="50" charset="-128"/>
              </a:defRPr>
            </a:lvl4pPr>
            <a:lvl5pPr marL="2057400" indent="-228600" defTabSz="930275" eaLnBrk="0" hangingPunct="0">
              <a:defRPr kumimoji="1" sz="2400" i="1">
                <a:solidFill>
                  <a:schemeClr val="tx1"/>
                </a:solidFill>
                <a:latin typeface="Times New Roman" pitchFamily="18" charset="0"/>
                <a:ea typeface="ＭＳ Ｐゴシック" pitchFamily="50" charset="-128"/>
              </a:defRPr>
            </a:lvl5pPr>
            <a:lvl6pPr marL="2514600" indent="-228600" algn="ctr" defTabSz="930275"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0275"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0275"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0275"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FACBF6A5-E0B7-4284-B0D6-1031887A9288}" type="slidenum">
              <a:rPr lang="ja-JP" altLang="en-US" sz="1200" i="0" smtClean="0"/>
              <a:pPr eaLnBrk="1" hangingPunct="1"/>
              <a:t>60</a:t>
            </a:fld>
            <a:endParaRPr lang="en-US" altLang="ja-JP" sz="1200" i="0" smtClean="0"/>
          </a:p>
        </p:txBody>
      </p:sp>
      <p:sp>
        <p:nvSpPr>
          <p:cNvPr id="269315" name="Rectangle 2"/>
          <p:cNvSpPr>
            <a:spLocks noGrp="1" noRot="1" noChangeAspect="1" noChangeArrowheads="1" noTextEdit="1"/>
          </p:cNvSpPr>
          <p:nvPr>
            <p:ph type="sldImg"/>
          </p:nvPr>
        </p:nvSpPr>
        <p:spPr>
          <a:xfrm>
            <a:off x="996950" y="769938"/>
            <a:ext cx="5113338" cy="3835400"/>
          </a:xfrm>
          <a:ln/>
        </p:spPr>
      </p:sp>
      <p:sp>
        <p:nvSpPr>
          <p:cNvPr id="269316" name="Rectangle 3"/>
          <p:cNvSpPr>
            <a:spLocks noGrp="1" noChangeArrowheads="1"/>
          </p:cNvSpPr>
          <p:nvPr>
            <p:ph type="body" idx="1"/>
          </p:nvPr>
        </p:nvSpPr>
        <p:spPr>
          <a:xfrm>
            <a:off x="946150" y="4857750"/>
            <a:ext cx="5207000" cy="4606925"/>
          </a:xfrm>
          <a:noFill/>
        </p:spPr>
        <p:txBody>
          <a:bodyPr lIns="95990" tIns="47996" rIns="95990" bIns="47996"/>
          <a:lstStyle/>
          <a:p>
            <a:pPr eaLnBrk="1" hangingPunct="1"/>
            <a:endParaRPr lang="ja-JP" altLang="en-US" smtClean="0">
              <a:latin typeface="Arial"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4736AB66-4DD4-4DA1-B605-2D66CC3E4FA4}" type="slidenum">
              <a:rPr lang="ja-JP" altLang="en-US" sz="1200" i="0" smtClean="0"/>
              <a:pPr eaLnBrk="1" hangingPunct="1"/>
              <a:t>61</a:t>
            </a:fld>
            <a:endParaRPr lang="en-US" altLang="ja-JP" sz="1200" i="0" smtClean="0"/>
          </a:p>
        </p:txBody>
      </p:sp>
      <p:sp>
        <p:nvSpPr>
          <p:cNvPr id="270339" name="Rectangle 2"/>
          <p:cNvSpPr>
            <a:spLocks noGrp="1" noRot="1" noChangeAspect="1" noChangeArrowheads="1" noTextEdit="1"/>
          </p:cNvSpPr>
          <p:nvPr>
            <p:ph type="sldImg"/>
          </p:nvPr>
        </p:nvSpPr>
        <p:spPr>
          <a:xfrm>
            <a:off x="996950" y="768350"/>
            <a:ext cx="5113338" cy="3835400"/>
          </a:xfrm>
          <a:ln/>
        </p:spPr>
      </p:sp>
      <p:sp>
        <p:nvSpPr>
          <p:cNvPr id="270340" name="Rectangle 3"/>
          <p:cNvSpPr>
            <a:spLocks noGrp="1" noChangeArrowheads="1"/>
          </p:cNvSpPr>
          <p:nvPr>
            <p:ph type="body" idx="1"/>
          </p:nvPr>
        </p:nvSpPr>
        <p:spPr>
          <a:xfrm>
            <a:off x="946150" y="4860925"/>
            <a:ext cx="5207000" cy="4605338"/>
          </a:xfrm>
          <a:noFill/>
        </p:spPr>
        <p:txBody>
          <a:bodyPr/>
          <a:lstStyle/>
          <a:p>
            <a:pPr eaLnBrk="1" hangingPunct="1"/>
            <a:endParaRPr lang="ja-JP" altLang="en-US" smtClean="0">
              <a:latin typeface="Arial"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3D137DF0-D5F5-4F13-B821-06ACB85D105A}" type="slidenum">
              <a:rPr lang="ja-JP" altLang="en-US" sz="1200" i="0" smtClean="0"/>
              <a:pPr eaLnBrk="1" hangingPunct="1"/>
              <a:t>62</a:t>
            </a:fld>
            <a:endParaRPr lang="en-US" altLang="ja-JP" sz="1200" i="0" smtClean="0"/>
          </a:p>
        </p:txBody>
      </p:sp>
      <p:sp>
        <p:nvSpPr>
          <p:cNvPr id="271363" name="Rectangle 2"/>
          <p:cNvSpPr>
            <a:spLocks noGrp="1" noRot="1" noChangeAspect="1" noChangeArrowheads="1" noTextEdit="1"/>
          </p:cNvSpPr>
          <p:nvPr>
            <p:ph type="sldImg"/>
          </p:nvPr>
        </p:nvSpPr>
        <p:spPr>
          <a:xfrm>
            <a:off x="996950" y="768350"/>
            <a:ext cx="5113338" cy="3835400"/>
          </a:xfrm>
          <a:ln/>
        </p:spPr>
      </p:sp>
      <p:sp>
        <p:nvSpPr>
          <p:cNvPr id="271364" name="Rectangle 3"/>
          <p:cNvSpPr>
            <a:spLocks noGrp="1" noChangeArrowheads="1"/>
          </p:cNvSpPr>
          <p:nvPr>
            <p:ph type="body" idx="1"/>
          </p:nvPr>
        </p:nvSpPr>
        <p:spPr>
          <a:xfrm>
            <a:off x="946150" y="4860925"/>
            <a:ext cx="5207000" cy="4605338"/>
          </a:xfrm>
          <a:noFill/>
        </p:spPr>
        <p:txBody>
          <a:bodyPr/>
          <a:lstStyle/>
          <a:p>
            <a:pPr eaLnBrk="1" hangingPunct="1"/>
            <a:endParaRPr lang="ja-JP" altLang="en-US" smtClean="0">
              <a:latin typeface="Arial"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A0882EEC-D504-4647-9023-A70EA5E28647}" type="slidenum">
              <a:rPr lang="ja-JP" altLang="en-US" sz="1200" i="0" smtClean="0"/>
              <a:pPr eaLnBrk="1" hangingPunct="1"/>
              <a:t>63</a:t>
            </a:fld>
            <a:endParaRPr lang="en-US" altLang="ja-JP" sz="1200" i="0" smtClean="0"/>
          </a:p>
        </p:txBody>
      </p:sp>
      <p:sp>
        <p:nvSpPr>
          <p:cNvPr id="272387" name="Rectangle 2"/>
          <p:cNvSpPr>
            <a:spLocks noGrp="1" noRot="1" noChangeAspect="1" noChangeArrowheads="1" noTextEdit="1"/>
          </p:cNvSpPr>
          <p:nvPr>
            <p:ph type="sldImg"/>
          </p:nvPr>
        </p:nvSpPr>
        <p:spPr>
          <a:xfrm>
            <a:off x="995363" y="769938"/>
            <a:ext cx="5113337" cy="3835400"/>
          </a:xfrm>
          <a:ln/>
        </p:spPr>
      </p:sp>
      <p:sp>
        <p:nvSpPr>
          <p:cNvPr id="272388"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471785BE-EC65-45F8-B99B-53F69BC375B9}" type="slidenum">
              <a:rPr lang="ja-JP" altLang="en-US" sz="1200" i="0" smtClean="0"/>
              <a:pPr eaLnBrk="1" hangingPunct="1"/>
              <a:t>6</a:t>
            </a:fld>
            <a:endParaRPr lang="en-US" altLang="ja-JP" sz="1200" i="0" smtClean="0"/>
          </a:p>
        </p:txBody>
      </p:sp>
      <p:sp>
        <p:nvSpPr>
          <p:cNvPr id="222211" name="Rectangle 2"/>
          <p:cNvSpPr>
            <a:spLocks noGrp="1" noRot="1" noChangeAspect="1" noChangeArrowheads="1" noTextEdit="1"/>
          </p:cNvSpPr>
          <p:nvPr>
            <p:ph type="sldImg"/>
          </p:nvPr>
        </p:nvSpPr>
        <p:spPr>
          <a:xfrm>
            <a:off x="995363" y="769938"/>
            <a:ext cx="5113337" cy="3835400"/>
          </a:xfrm>
          <a:ln/>
        </p:spPr>
      </p:sp>
      <p:sp>
        <p:nvSpPr>
          <p:cNvPr id="222212"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35225E2D-129A-4EBF-A450-5D47759C2B18}" type="slidenum">
              <a:rPr lang="ja-JP" altLang="en-US" sz="1200" i="0" smtClean="0"/>
              <a:pPr eaLnBrk="1" hangingPunct="1"/>
              <a:t>64</a:t>
            </a:fld>
            <a:endParaRPr lang="en-US" altLang="ja-JP" sz="1200" i="0" smtClean="0"/>
          </a:p>
        </p:txBody>
      </p:sp>
      <p:sp>
        <p:nvSpPr>
          <p:cNvPr id="273411" name="Rectangle 2"/>
          <p:cNvSpPr>
            <a:spLocks noGrp="1" noRot="1" noChangeAspect="1" noChangeArrowheads="1" noTextEdit="1"/>
          </p:cNvSpPr>
          <p:nvPr>
            <p:ph type="sldImg"/>
          </p:nvPr>
        </p:nvSpPr>
        <p:spPr>
          <a:xfrm>
            <a:off x="995363" y="769938"/>
            <a:ext cx="5113337" cy="3835400"/>
          </a:xfrm>
          <a:ln/>
        </p:spPr>
      </p:sp>
      <p:sp>
        <p:nvSpPr>
          <p:cNvPr id="273412"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4FF15533-D534-4224-9E52-4BE284BAF278}" type="slidenum">
              <a:rPr lang="ja-JP" altLang="en-US" sz="1200" i="0" smtClean="0"/>
              <a:pPr eaLnBrk="1" hangingPunct="1"/>
              <a:t>65</a:t>
            </a:fld>
            <a:endParaRPr lang="en-US" altLang="ja-JP" sz="1200" i="0" smtClean="0"/>
          </a:p>
        </p:txBody>
      </p:sp>
      <p:sp>
        <p:nvSpPr>
          <p:cNvPr id="274435" name="Rectangle 2"/>
          <p:cNvSpPr>
            <a:spLocks noGrp="1" noRot="1" noChangeAspect="1" noChangeArrowheads="1" noTextEdit="1"/>
          </p:cNvSpPr>
          <p:nvPr>
            <p:ph type="sldImg"/>
          </p:nvPr>
        </p:nvSpPr>
        <p:spPr>
          <a:xfrm>
            <a:off x="995363" y="769938"/>
            <a:ext cx="5113337" cy="3835400"/>
          </a:xfrm>
          <a:ln/>
        </p:spPr>
      </p:sp>
      <p:sp>
        <p:nvSpPr>
          <p:cNvPr id="274436"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723207E3-EDC0-4359-9B2D-0B5394286DAC}" type="slidenum">
              <a:rPr lang="ja-JP" altLang="en-US" sz="1200" i="0" smtClean="0"/>
              <a:pPr eaLnBrk="1" hangingPunct="1"/>
              <a:t>66</a:t>
            </a:fld>
            <a:endParaRPr lang="en-US" altLang="ja-JP" sz="1200" i="0" smtClean="0"/>
          </a:p>
        </p:txBody>
      </p:sp>
      <p:sp>
        <p:nvSpPr>
          <p:cNvPr id="280579" name="Rectangle 2"/>
          <p:cNvSpPr>
            <a:spLocks noGrp="1" noRot="1" noChangeAspect="1" noChangeArrowheads="1" noTextEdit="1"/>
          </p:cNvSpPr>
          <p:nvPr>
            <p:ph type="sldImg"/>
          </p:nvPr>
        </p:nvSpPr>
        <p:spPr>
          <a:xfrm>
            <a:off x="995363" y="769938"/>
            <a:ext cx="5113337" cy="3835400"/>
          </a:xfrm>
          <a:ln/>
        </p:spPr>
      </p:sp>
      <p:sp>
        <p:nvSpPr>
          <p:cNvPr id="280580"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723207E3-EDC0-4359-9B2D-0B5394286DAC}" type="slidenum">
              <a:rPr lang="ja-JP" altLang="en-US" sz="1200" i="0" smtClean="0"/>
              <a:pPr eaLnBrk="1" hangingPunct="1"/>
              <a:t>67</a:t>
            </a:fld>
            <a:endParaRPr lang="en-US" altLang="ja-JP" sz="1200" i="0" smtClean="0"/>
          </a:p>
        </p:txBody>
      </p:sp>
      <p:sp>
        <p:nvSpPr>
          <p:cNvPr id="280579" name="Rectangle 2"/>
          <p:cNvSpPr>
            <a:spLocks noGrp="1" noRot="1" noChangeAspect="1" noChangeArrowheads="1" noTextEdit="1"/>
          </p:cNvSpPr>
          <p:nvPr>
            <p:ph type="sldImg"/>
          </p:nvPr>
        </p:nvSpPr>
        <p:spPr>
          <a:xfrm>
            <a:off x="995363" y="769938"/>
            <a:ext cx="5113337" cy="3835400"/>
          </a:xfrm>
          <a:ln/>
        </p:spPr>
      </p:sp>
      <p:sp>
        <p:nvSpPr>
          <p:cNvPr id="280580"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35E23E47-086A-4D1C-9774-9CA3060FB1A0}" type="slidenum">
              <a:rPr lang="ja-JP" altLang="en-US" sz="1200" i="0" smtClean="0"/>
              <a:pPr eaLnBrk="1" hangingPunct="1"/>
              <a:t>68</a:t>
            </a:fld>
            <a:endParaRPr lang="en-US" altLang="ja-JP" sz="1200" i="0" smtClean="0"/>
          </a:p>
        </p:txBody>
      </p:sp>
      <p:sp>
        <p:nvSpPr>
          <p:cNvPr id="275459" name="Rectangle 2"/>
          <p:cNvSpPr>
            <a:spLocks noGrp="1" noRot="1" noChangeAspect="1" noChangeArrowheads="1" noTextEdit="1"/>
          </p:cNvSpPr>
          <p:nvPr>
            <p:ph type="sldImg"/>
          </p:nvPr>
        </p:nvSpPr>
        <p:spPr>
          <a:xfrm>
            <a:off x="995363" y="769938"/>
            <a:ext cx="5113337" cy="3835400"/>
          </a:xfrm>
          <a:ln/>
        </p:spPr>
      </p:sp>
      <p:sp>
        <p:nvSpPr>
          <p:cNvPr id="275460"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E34764C2-4F98-4E01-83A7-7A7D0FE64E3D}" type="slidenum">
              <a:rPr lang="ja-JP" altLang="en-US" sz="1200" i="0" smtClean="0"/>
              <a:pPr eaLnBrk="1" hangingPunct="1"/>
              <a:t>69</a:t>
            </a:fld>
            <a:endParaRPr lang="en-US" altLang="ja-JP" sz="1200" i="0" smtClean="0"/>
          </a:p>
        </p:txBody>
      </p:sp>
      <p:sp>
        <p:nvSpPr>
          <p:cNvPr id="276483" name="Rectangle 2"/>
          <p:cNvSpPr>
            <a:spLocks noGrp="1" noRot="1" noChangeAspect="1" noChangeArrowheads="1" noTextEdit="1"/>
          </p:cNvSpPr>
          <p:nvPr>
            <p:ph type="sldImg"/>
          </p:nvPr>
        </p:nvSpPr>
        <p:spPr>
          <a:xfrm>
            <a:off x="995363" y="769938"/>
            <a:ext cx="5113337" cy="3835400"/>
          </a:xfrm>
          <a:ln/>
        </p:spPr>
      </p:sp>
      <p:sp>
        <p:nvSpPr>
          <p:cNvPr id="276484"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p:cNvSpPr>
            <a:spLocks noGrp="1" noChangeArrowheads="1"/>
          </p:cNvSpPr>
          <p:nvPr>
            <p:ph type="sldNum" sz="quarter" idx="5"/>
          </p:nvPr>
        </p:nvSpPr>
        <p:spPr>
          <a:noFill/>
        </p:spPr>
        <p:txBody>
          <a:bodyPr/>
          <a:lstStyle>
            <a:lvl1pPr defTabSz="930275" eaLnBrk="0" hangingPunct="0">
              <a:defRPr kumimoji="1" sz="2400" i="1">
                <a:solidFill>
                  <a:schemeClr val="tx1"/>
                </a:solidFill>
                <a:latin typeface="Times New Roman" pitchFamily="18" charset="0"/>
                <a:ea typeface="ＭＳ Ｐゴシック" pitchFamily="50" charset="-128"/>
              </a:defRPr>
            </a:lvl1pPr>
            <a:lvl2pPr marL="742950" indent="-285750" defTabSz="930275" eaLnBrk="0" hangingPunct="0">
              <a:defRPr kumimoji="1" sz="2400" i="1">
                <a:solidFill>
                  <a:schemeClr val="tx1"/>
                </a:solidFill>
                <a:latin typeface="Times New Roman" pitchFamily="18" charset="0"/>
                <a:ea typeface="ＭＳ Ｐゴシック" pitchFamily="50" charset="-128"/>
              </a:defRPr>
            </a:lvl2pPr>
            <a:lvl3pPr marL="1143000" indent="-228600" defTabSz="930275" eaLnBrk="0" hangingPunct="0">
              <a:defRPr kumimoji="1" sz="2400" i="1">
                <a:solidFill>
                  <a:schemeClr val="tx1"/>
                </a:solidFill>
                <a:latin typeface="Times New Roman" pitchFamily="18" charset="0"/>
                <a:ea typeface="ＭＳ Ｐゴシック" pitchFamily="50" charset="-128"/>
              </a:defRPr>
            </a:lvl3pPr>
            <a:lvl4pPr marL="1600200" indent="-228600" defTabSz="930275" eaLnBrk="0" hangingPunct="0">
              <a:defRPr kumimoji="1" sz="2400" i="1">
                <a:solidFill>
                  <a:schemeClr val="tx1"/>
                </a:solidFill>
                <a:latin typeface="Times New Roman" pitchFamily="18" charset="0"/>
                <a:ea typeface="ＭＳ Ｐゴシック" pitchFamily="50" charset="-128"/>
              </a:defRPr>
            </a:lvl4pPr>
            <a:lvl5pPr marL="2057400" indent="-228600" defTabSz="930275" eaLnBrk="0" hangingPunct="0">
              <a:defRPr kumimoji="1" sz="2400" i="1">
                <a:solidFill>
                  <a:schemeClr val="tx1"/>
                </a:solidFill>
                <a:latin typeface="Times New Roman" pitchFamily="18" charset="0"/>
                <a:ea typeface="ＭＳ Ｐゴシック" pitchFamily="50" charset="-128"/>
              </a:defRPr>
            </a:lvl5pPr>
            <a:lvl6pPr marL="2514600" indent="-228600" algn="ctr" defTabSz="930275"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0275"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0275"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0275"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32003876-F9F3-47A9-A05E-F2ACCAD30204}" type="slidenum">
              <a:rPr lang="ja-JP" altLang="en-US" sz="1200" i="0" smtClean="0"/>
              <a:pPr eaLnBrk="1" hangingPunct="1"/>
              <a:t>70</a:t>
            </a:fld>
            <a:endParaRPr lang="en-US" altLang="ja-JP" sz="1200" i="0" smtClean="0"/>
          </a:p>
        </p:txBody>
      </p:sp>
      <p:sp>
        <p:nvSpPr>
          <p:cNvPr id="277507" name="Rectangle 2"/>
          <p:cNvSpPr>
            <a:spLocks noGrp="1" noRot="1" noChangeAspect="1" noChangeArrowheads="1" noTextEdit="1"/>
          </p:cNvSpPr>
          <p:nvPr>
            <p:ph type="sldImg"/>
          </p:nvPr>
        </p:nvSpPr>
        <p:spPr>
          <a:xfrm>
            <a:off x="996950" y="769938"/>
            <a:ext cx="5113338" cy="3835400"/>
          </a:xfrm>
          <a:ln/>
        </p:spPr>
      </p:sp>
      <p:sp>
        <p:nvSpPr>
          <p:cNvPr id="277508" name="Rectangle 3"/>
          <p:cNvSpPr>
            <a:spLocks noGrp="1" noChangeArrowheads="1"/>
          </p:cNvSpPr>
          <p:nvPr>
            <p:ph type="body" idx="1"/>
          </p:nvPr>
        </p:nvSpPr>
        <p:spPr>
          <a:xfrm>
            <a:off x="946150" y="4857750"/>
            <a:ext cx="5207000" cy="4606925"/>
          </a:xfrm>
          <a:noFill/>
        </p:spPr>
        <p:txBody>
          <a:bodyPr lIns="95990" tIns="47996" rIns="95990" bIns="47996"/>
          <a:lstStyle/>
          <a:p>
            <a:pPr eaLnBrk="1" hangingPunct="1"/>
            <a:endParaRPr lang="ja-JP" altLang="en-US" smtClean="0">
              <a:latin typeface="Arial"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DCDDCB7B-527C-4E7A-A25F-E9DCD421E1DB}" type="slidenum">
              <a:rPr lang="ja-JP" altLang="en-US" sz="1200" i="0" smtClean="0"/>
              <a:pPr eaLnBrk="1" hangingPunct="1"/>
              <a:t>71</a:t>
            </a:fld>
            <a:endParaRPr lang="en-US" altLang="ja-JP" sz="1200" i="0" smtClean="0"/>
          </a:p>
        </p:txBody>
      </p:sp>
      <p:sp>
        <p:nvSpPr>
          <p:cNvPr id="278531" name="Rectangle 2"/>
          <p:cNvSpPr>
            <a:spLocks noGrp="1" noRot="1" noChangeAspect="1" noChangeArrowheads="1" noTextEdit="1"/>
          </p:cNvSpPr>
          <p:nvPr>
            <p:ph type="sldImg"/>
          </p:nvPr>
        </p:nvSpPr>
        <p:spPr>
          <a:xfrm>
            <a:off x="995363" y="769938"/>
            <a:ext cx="5113337" cy="3835400"/>
          </a:xfrm>
          <a:ln/>
        </p:spPr>
      </p:sp>
      <p:sp>
        <p:nvSpPr>
          <p:cNvPr id="278532"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428EB7F3-B719-4281-A68A-D143ED6E4A06}" type="slidenum">
              <a:rPr lang="ja-JP" altLang="en-US" sz="1200" i="0" smtClean="0"/>
              <a:pPr eaLnBrk="1" hangingPunct="1"/>
              <a:t>72</a:t>
            </a:fld>
            <a:endParaRPr lang="en-US" altLang="ja-JP" sz="1200" i="0" smtClean="0"/>
          </a:p>
        </p:txBody>
      </p:sp>
      <p:sp>
        <p:nvSpPr>
          <p:cNvPr id="279555" name="Rectangle 2"/>
          <p:cNvSpPr>
            <a:spLocks noGrp="1" noRot="1" noChangeAspect="1" noChangeArrowheads="1" noTextEdit="1"/>
          </p:cNvSpPr>
          <p:nvPr>
            <p:ph type="sldImg"/>
          </p:nvPr>
        </p:nvSpPr>
        <p:spPr>
          <a:xfrm>
            <a:off x="995363" y="769938"/>
            <a:ext cx="5113337" cy="3835400"/>
          </a:xfrm>
          <a:ln/>
        </p:spPr>
      </p:sp>
      <p:sp>
        <p:nvSpPr>
          <p:cNvPr id="279556"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A6AC1EEF-8EE2-4B4F-A626-57D7AE3098E9}" type="slidenum">
              <a:rPr lang="ja-JP" altLang="en-US" sz="1200" i="0" smtClean="0"/>
              <a:pPr eaLnBrk="1" hangingPunct="1"/>
              <a:t>73</a:t>
            </a:fld>
            <a:endParaRPr lang="en-US" altLang="ja-JP" sz="1200" i="0" smtClean="0"/>
          </a:p>
        </p:txBody>
      </p:sp>
      <p:sp>
        <p:nvSpPr>
          <p:cNvPr id="281603" name="Rectangle 2"/>
          <p:cNvSpPr>
            <a:spLocks noGrp="1" noRot="1" noChangeAspect="1" noChangeArrowheads="1" noTextEdit="1"/>
          </p:cNvSpPr>
          <p:nvPr>
            <p:ph type="sldImg"/>
          </p:nvPr>
        </p:nvSpPr>
        <p:spPr>
          <a:xfrm>
            <a:off x="995363" y="769938"/>
            <a:ext cx="5113337" cy="3835400"/>
          </a:xfrm>
          <a:ln/>
        </p:spPr>
      </p:sp>
      <p:sp>
        <p:nvSpPr>
          <p:cNvPr id="281604"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CA1BD504-12EB-4832-BA4A-8DF0D2E8790C}" type="slidenum">
              <a:rPr lang="ja-JP" altLang="en-US" sz="1200" i="0" smtClean="0"/>
              <a:pPr eaLnBrk="1" hangingPunct="1"/>
              <a:t>7</a:t>
            </a:fld>
            <a:endParaRPr lang="en-US" altLang="ja-JP" sz="1200" i="0" smtClean="0"/>
          </a:p>
        </p:txBody>
      </p:sp>
      <p:sp>
        <p:nvSpPr>
          <p:cNvPr id="223235" name="Rectangle 2"/>
          <p:cNvSpPr>
            <a:spLocks noGrp="1" noRot="1" noChangeAspect="1" noChangeArrowheads="1" noTextEdit="1"/>
          </p:cNvSpPr>
          <p:nvPr>
            <p:ph type="sldImg"/>
          </p:nvPr>
        </p:nvSpPr>
        <p:spPr>
          <a:xfrm>
            <a:off x="996950" y="769938"/>
            <a:ext cx="5113338" cy="3835400"/>
          </a:xfrm>
          <a:ln/>
        </p:spPr>
      </p:sp>
      <p:sp>
        <p:nvSpPr>
          <p:cNvPr id="223236" name="Rectangle 3"/>
          <p:cNvSpPr>
            <a:spLocks noGrp="1" noChangeArrowheads="1"/>
          </p:cNvSpPr>
          <p:nvPr>
            <p:ph type="body" idx="1"/>
          </p:nvPr>
        </p:nvSpPr>
        <p:spPr>
          <a:xfrm>
            <a:off x="946150" y="4857750"/>
            <a:ext cx="5207000" cy="4606925"/>
          </a:xfrm>
          <a:noFill/>
        </p:spPr>
        <p:txBody>
          <a:bodyPr lIns="95990" tIns="47996" rIns="95990" bIns="47996"/>
          <a:lstStyle/>
          <a:p>
            <a:pPr eaLnBrk="1" hangingPunct="1"/>
            <a:endParaRPr lang="ja-JP" altLang="en-US" smtClean="0">
              <a:latin typeface="Arial"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0366A793-D5E3-4E39-B7B0-85AC09D64F2B}" type="slidenum">
              <a:rPr lang="ja-JP" altLang="en-US" sz="1200" i="0" smtClean="0"/>
              <a:pPr eaLnBrk="1" hangingPunct="1"/>
              <a:t>74</a:t>
            </a:fld>
            <a:endParaRPr lang="en-US" altLang="ja-JP" sz="1200" i="0" smtClean="0"/>
          </a:p>
        </p:txBody>
      </p:sp>
      <p:sp>
        <p:nvSpPr>
          <p:cNvPr id="282627" name="Rectangle 2"/>
          <p:cNvSpPr>
            <a:spLocks noGrp="1" noRot="1" noChangeAspect="1" noChangeArrowheads="1" noTextEdit="1"/>
          </p:cNvSpPr>
          <p:nvPr>
            <p:ph type="sldImg"/>
          </p:nvPr>
        </p:nvSpPr>
        <p:spPr>
          <a:xfrm>
            <a:off x="995363" y="769938"/>
            <a:ext cx="5113337" cy="3835400"/>
          </a:xfrm>
          <a:ln/>
        </p:spPr>
      </p:sp>
      <p:sp>
        <p:nvSpPr>
          <p:cNvPr id="282628"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9C20E6ED-B484-41CD-9873-DE5AF8FB5EFA}" type="slidenum">
              <a:rPr lang="ja-JP" altLang="en-US" sz="1200" i="0" smtClean="0"/>
              <a:pPr eaLnBrk="1" hangingPunct="1"/>
              <a:t>75</a:t>
            </a:fld>
            <a:endParaRPr lang="en-US" altLang="ja-JP" sz="1200" i="0" smtClean="0"/>
          </a:p>
        </p:txBody>
      </p:sp>
      <p:sp>
        <p:nvSpPr>
          <p:cNvPr id="283651" name="Rectangle 2"/>
          <p:cNvSpPr>
            <a:spLocks noGrp="1" noRot="1" noChangeAspect="1" noChangeArrowheads="1" noTextEdit="1"/>
          </p:cNvSpPr>
          <p:nvPr>
            <p:ph type="sldImg"/>
          </p:nvPr>
        </p:nvSpPr>
        <p:spPr>
          <a:xfrm>
            <a:off x="995363" y="769938"/>
            <a:ext cx="5113337" cy="3835400"/>
          </a:xfrm>
          <a:ln/>
        </p:spPr>
      </p:sp>
      <p:sp>
        <p:nvSpPr>
          <p:cNvPr id="283652"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E6382570-F045-44ED-A6FC-2696C1A6F374}" type="slidenum">
              <a:rPr lang="ja-JP" altLang="en-US" sz="1200" i="0" smtClean="0"/>
              <a:pPr eaLnBrk="1" hangingPunct="1"/>
              <a:t>76</a:t>
            </a:fld>
            <a:endParaRPr lang="en-US" altLang="ja-JP" sz="1200" i="0" smtClean="0"/>
          </a:p>
        </p:txBody>
      </p:sp>
      <p:sp>
        <p:nvSpPr>
          <p:cNvPr id="284675" name="Rectangle 2"/>
          <p:cNvSpPr>
            <a:spLocks noGrp="1" noRot="1" noChangeAspect="1" noChangeArrowheads="1" noTextEdit="1"/>
          </p:cNvSpPr>
          <p:nvPr>
            <p:ph type="sldImg"/>
          </p:nvPr>
        </p:nvSpPr>
        <p:spPr>
          <a:xfrm>
            <a:off x="995363" y="769938"/>
            <a:ext cx="5113337" cy="3835400"/>
          </a:xfrm>
          <a:ln/>
        </p:spPr>
      </p:sp>
      <p:sp>
        <p:nvSpPr>
          <p:cNvPr id="284676"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7"/>
          <p:cNvSpPr txBox="1">
            <a:spLocks noGrp="1" noChangeArrowheads="1"/>
          </p:cNvSpPr>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98" tIns="46599" rIns="93198" bIns="46599" anchor="b"/>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r" eaLnBrk="1" hangingPunct="1"/>
            <a:fld id="{9740A4CC-C9F5-431B-BE9B-64605DED03B5}" type="slidenum">
              <a:rPr lang="ja-JP" altLang="en-US" sz="1200" i="0"/>
              <a:pPr algn="r" eaLnBrk="1" hangingPunct="1"/>
              <a:t>77</a:t>
            </a:fld>
            <a:endParaRPr lang="en-US" altLang="ja-JP" sz="1200" i="0"/>
          </a:p>
        </p:txBody>
      </p:sp>
      <p:sp>
        <p:nvSpPr>
          <p:cNvPr id="285699" name="Rectangle 2"/>
          <p:cNvSpPr>
            <a:spLocks noGrp="1" noRot="1" noChangeAspect="1" noChangeArrowheads="1" noTextEdit="1"/>
          </p:cNvSpPr>
          <p:nvPr>
            <p:ph type="sldImg"/>
          </p:nvPr>
        </p:nvSpPr>
        <p:spPr>
          <a:xfrm>
            <a:off x="995363" y="769938"/>
            <a:ext cx="5113337" cy="3835400"/>
          </a:xfrm>
          <a:ln/>
        </p:spPr>
      </p:sp>
      <p:sp>
        <p:nvSpPr>
          <p:cNvPr id="285700"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D2181382-4C65-4673-8019-6E82152DF4E6}" type="slidenum">
              <a:rPr lang="ja-JP" altLang="en-US" sz="1200" i="0" smtClean="0"/>
              <a:pPr eaLnBrk="1" hangingPunct="1"/>
              <a:t>78</a:t>
            </a:fld>
            <a:endParaRPr lang="en-US" altLang="ja-JP" sz="1200" i="0" smtClean="0"/>
          </a:p>
        </p:txBody>
      </p:sp>
      <p:sp>
        <p:nvSpPr>
          <p:cNvPr id="286723" name="Rectangle 2"/>
          <p:cNvSpPr>
            <a:spLocks noGrp="1" noRot="1" noChangeAspect="1" noChangeArrowheads="1" noTextEdit="1"/>
          </p:cNvSpPr>
          <p:nvPr>
            <p:ph type="sldImg"/>
          </p:nvPr>
        </p:nvSpPr>
        <p:spPr>
          <a:xfrm>
            <a:off x="995363" y="769938"/>
            <a:ext cx="5113337" cy="3835400"/>
          </a:xfrm>
          <a:ln/>
        </p:spPr>
      </p:sp>
      <p:sp>
        <p:nvSpPr>
          <p:cNvPr id="286724"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F408E5BA-0ED3-4EDB-8235-9B3DC8EE0E3A}" type="slidenum">
              <a:rPr lang="ja-JP" altLang="en-US" sz="1200" i="0" smtClean="0"/>
              <a:pPr eaLnBrk="1" hangingPunct="1"/>
              <a:t>79</a:t>
            </a:fld>
            <a:endParaRPr lang="en-US" altLang="ja-JP" sz="1200" i="0" smtClean="0"/>
          </a:p>
        </p:txBody>
      </p:sp>
      <p:sp>
        <p:nvSpPr>
          <p:cNvPr id="287747" name="Rectangle 2"/>
          <p:cNvSpPr>
            <a:spLocks noGrp="1" noRot="1" noChangeAspect="1" noChangeArrowheads="1" noTextEdit="1"/>
          </p:cNvSpPr>
          <p:nvPr>
            <p:ph type="sldImg"/>
          </p:nvPr>
        </p:nvSpPr>
        <p:spPr>
          <a:xfrm>
            <a:off x="995363" y="769938"/>
            <a:ext cx="5113337" cy="3835400"/>
          </a:xfrm>
          <a:ln/>
        </p:spPr>
      </p:sp>
      <p:sp>
        <p:nvSpPr>
          <p:cNvPr id="287748"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8094C042-34B4-4DC1-B05D-3E73AB83E02D}" type="slidenum">
              <a:rPr lang="ja-JP" altLang="en-US" sz="1200" i="0" smtClean="0"/>
              <a:pPr eaLnBrk="1" hangingPunct="1"/>
              <a:t>80</a:t>
            </a:fld>
            <a:endParaRPr lang="en-US" altLang="ja-JP" sz="1200" i="0" smtClean="0"/>
          </a:p>
        </p:txBody>
      </p:sp>
      <p:sp>
        <p:nvSpPr>
          <p:cNvPr id="288771" name="Rectangle 2"/>
          <p:cNvSpPr>
            <a:spLocks noGrp="1" noRot="1" noChangeAspect="1" noChangeArrowheads="1" noTextEdit="1"/>
          </p:cNvSpPr>
          <p:nvPr>
            <p:ph type="sldImg"/>
          </p:nvPr>
        </p:nvSpPr>
        <p:spPr>
          <a:xfrm>
            <a:off x="995363" y="769938"/>
            <a:ext cx="5113337" cy="3835400"/>
          </a:xfrm>
          <a:ln/>
        </p:spPr>
      </p:sp>
      <p:sp>
        <p:nvSpPr>
          <p:cNvPr id="288772"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56970EA2-A6A7-460E-863D-0A5C08A9F645}" type="slidenum">
              <a:rPr lang="ja-JP" altLang="en-US" sz="1200" i="0" smtClean="0"/>
              <a:pPr eaLnBrk="1" hangingPunct="1"/>
              <a:t>81</a:t>
            </a:fld>
            <a:endParaRPr lang="en-US" altLang="ja-JP" sz="1200" i="0" smtClean="0"/>
          </a:p>
        </p:txBody>
      </p:sp>
      <p:sp>
        <p:nvSpPr>
          <p:cNvPr id="289795" name="Rectangle 2"/>
          <p:cNvSpPr>
            <a:spLocks noGrp="1" noRot="1" noChangeAspect="1" noChangeArrowheads="1" noTextEdit="1"/>
          </p:cNvSpPr>
          <p:nvPr>
            <p:ph type="sldImg"/>
          </p:nvPr>
        </p:nvSpPr>
        <p:spPr>
          <a:xfrm>
            <a:off x="995363" y="769938"/>
            <a:ext cx="5113337" cy="3835400"/>
          </a:xfrm>
          <a:ln/>
        </p:spPr>
      </p:sp>
      <p:sp>
        <p:nvSpPr>
          <p:cNvPr id="289796"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84933711-32B0-42FE-B863-9D3673F09797}" type="slidenum">
              <a:rPr lang="ja-JP" altLang="en-US" sz="1200" i="0" smtClean="0"/>
              <a:pPr eaLnBrk="1" hangingPunct="1"/>
              <a:t>82</a:t>
            </a:fld>
            <a:endParaRPr lang="en-US" altLang="ja-JP" sz="1200" i="0" smtClean="0"/>
          </a:p>
        </p:txBody>
      </p:sp>
      <p:sp>
        <p:nvSpPr>
          <p:cNvPr id="290819" name="Rectangle 2"/>
          <p:cNvSpPr>
            <a:spLocks noGrp="1" noRot="1" noChangeAspect="1" noChangeArrowheads="1" noTextEdit="1"/>
          </p:cNvSpPr>
          <p:nvPr>
            <p:ph type="sldImg"/>
          </p:nvPr>
        </p:nvSpPr>
        <p:spPr>
          <a:xfrm>
            <a:off x="995363" y="769938"/>
            <a:ext cx="5113337" cy="3835400"/>
          </a:xfrm>
          <a:ln/>
        </p:spPr>
      </p:sp>
      <p:sp>
        <p:nvSpPr>
          <p:cNvPr id="290820"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p:cNvSpPr>
            <a:spLocks noGrp="1" noChangeArrowheads="1"/>
          </p:cNvSpPr>
          <p:nvPr>
            <p:ph type="sldNum" sz="quarter" idx="5"/>
          </p:nvPr>
        </p:nvSpPr>
        <p:spPr>
          <a:noFill/>
        </p:spPr>
        <p:txBody>
          <a:bodyPr/>
          <a:lstStyle>
            <a:lvl1pPr defTabSz="930275" eaLnBrk="0" hangingPunct="0">
              <a:defRPr kumimoji="1" sz="2400" i="1">
                <a:solidFill>
                  <a:schemeClr val="tx1"/>
                </a:solidFill>
                <a:latin typeface="Times New Roman" pitchFamily="18" charset="0"/>
                <a:ea typeface="ＭＳ Ｐゴシック" pitchFamily="50" charset="-128"/>
              </a:defRPr>
            </a:lvl1pPr>
            <a:lvl2pPr marL="742950" indent="-285750" defTabSz="930275" eaLnBrk="0" hangingPunct="0">
              <a:defRPr kumimoji="1" sz="2400" i="1">
                <a:solidFill>
                  <a:schemeClr val="tx1"/>
                </a:solidFill>
                <a:latin typeface="Times New Roman" pitchFamily="18" charset="0"/>
                <a:ea typeface="ＭＳ Ｐゴシック" pitchFamily="50" charset="-128"/>
              </a:defRPr>
            </a:lvl2pPr>
            <a:lvl3pPr marL="1143000" indent="-228600" defTabSz="930275" eaLnBrk="0" hangingPunct="0">
              <a:defRPr kumimoji="1" sz="2400" i="1">
                <a:solidFill>
                  <a:schemeClr val="tx1"/>
                </a:solidFill>
                <a:latin typeface="Times New Roman" pitchFamily="18" charset="0"/>
                <a:ea typeface="ＭＳ Ｐゴシック" pitchFamily="50" charset="-128"/>
              </a:defRPr>
            </a:lvl3pPr>
            <a:lvl4pPr marL="1600200" indent="-228600" defTabSz="930275" eaLnBrk="0" hangingPunct="0">
              <a:defRPr kumimoji="1" sz="2400" i="1">
                <a:solidFill>
                  <a:schemeClr val="tx1"/>
                </a:solidFill>
                <a:latin typeface="Times New Roman" pitchFamily="18" charset="0"/>
                <a:ea typeface="ＭＳ Ｐゴシック" pitchFamily="50" charset="-128"/>
              </a:defRPr>
            </a:lvl4pPr>
            <a:lvl5pPr marL="2057400" indent="-228600" defTabSz="930275" eaLnBrk="0" hangingPunct="0">
              <a:defRPr kumimoji="1" sz="2400" i="1">
                <a:solidFill>
                  <a:schemeClr val="tx1"/>
                </a:solidFill>
                <a:latin typeface="Times New Roman" pitchFamily="18" charset="0"/>
                <a:ea typeface="ＭＳ Ｐゴシック" pitchFamily="50" charset="-128"/>
              </a:defRPr>
            </a:lvl5pPr>
            <a:lvl6pPr marL="2514600" indent="-228600" algn="ctr" defTabSz="930275"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0275"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0275"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0275"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030BDEA4-FE4F-4B67-951D-D17B6AB75F37}" type="slidenum">
              <a:rPr lang="ja-JP" altLang="en-US" sz="1200" i="0" smtClean="0"/>
              <a:pPr eaLnBrk="1" hangingPunct="1"/>
              <a:t>83</a:t>
            </a:fld>
            <a:endParaRPr lang="en-US" altLang="ja-JP" sz="1200" i="0" smtClean="0"/>
          </a:p>
        </p:txBody>
      </p:sp>
      <p:sp>
        <p:nvSpPr>
          <p:cNvPr id="291843" name="Rectangle 2"/>
          <p:cNvSpPr>
            <a:spLocks noGrp="1" noRot="1" noChangeAspect="1" noChangeArrowheads="1" noTextEdit="1"/>
          </p:cNvSpPr>
          <p:nvPr>
            <p:ph type="sldImg"/>
          </p:nvPr>
        </p:nvSpPr>
        <p:spPr>
          <a:xfrm>
            <a:off x="996950" y="769938"/>
            <a:ext cx="5113338" cy="3835400"/>
          </a:xfrm>
          <a:ln/>
        </p:spPr>
      </p:sp>
      <p:sp>
        <p:nvSpPr>
          <p:cNvPr id="291844" name="Rectangle 3"/>
          <p:cNvSpPr>
            <a:spLocks noGrp="1" noChangeArrowheads="1"/>
          </p:cNvSpPr>
          <p:nvPr>
            <p:ph type="body" idx="1"/>
          </p:nvPr>
        </p:nvSpPr>
        <p:spPr>
          <a:xfrm>
            <a:off x="946150" y="4857750"/>
            <a:ext cx="5207000" cy="4606925"/>
          </a:xfrm>
          <a:noFill/>
        </p:spPr>
        <p:txBody>
          <a:bodyPr lIns="95990" tIns="47996" rIns="95990" bIns="47996"/>
          <a:lstStyle/>
          <a:p>
            <a:pPr eaLnBrk="1" hangingPunct="1"/>
            <a:endParaRPr lang="ja-JP" alt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180AD213-6C5B-4335-9C84-C8CB24474732}" type="slidenum">
              <a:rPr lang="ja-JP" altLang="en-US" sz="1200" i="0" smtClean="0"/>
              <a:pPr eaLnBrk="1" hangingPunct="1"/>
              <a:t>8</a:t>
            </a:fld>
            <a:endParaRPr lang="en-US" altLang="ja-JP" sz="1200" i="0" smtClean="0"/>
          </a:p>
        </p:txBody>
      </p:sp>
      <p:sp>
        <p:nvSpPr>
          <p:cNvPr id="224259" name="Rectangle 2"/>
          <p:cNvSpPr>
            <a:spLocks noGrp="1" noRot="1" noChangeAspect="1" noChangeArrowheads="1" noTextEdit="1"/>
          </p:cNvSpPr>
          <p:nvPr>
            <p:ph type="sldImg"/>
          </p:nvPr>
        </p:nvSpPr>
        <p:spPr>
          <a:xfrm>
            <a:off x="996950" y="769938"/>
            <a:ext cx="5113338" cy="3835400"/>
          </a:xfrm>
          <a:ln/>
        </p:spPr>
      </p:sp>
      <p:sp>
        <p:nvSpPr>
          <p:cNvPr id="224260" name="Rectangle 3"/>
          <p:cNvSpPr>
            <a:spLocks noGrp="1" noChangeArrowheads="1"/>
          </p:cNvSpPr>
          <p:nvPr>
            <p:ph type="body" idx="1"/>
          </p:nvPr>
        </p:nvSpPr>
        <p:spPr>
          <a:xfrm>
            <a:off x="946150" y="4857750"/>
            <a:ext cx="5207000" cy="4606925"/>
          </a:xfrm>
          <a:noFill/>
        </p:spPr>
        <p:txBody>
          <a:bodyPr lIns="95990" tIns="47996" rIns="95990" bIns="47996"/>
          <a:lstStyle/>
          <a:p>
            <a:pPr eaLnBrk="1" hangingPunct="1"/>
            <a:endParaRPr lang="ja-JP" altLang="en-US" smtClean="0">
              <a:latin typeface="Arial"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C46E572B-F11E-4405-9904-7577D11BF1E5}" type="slidenum">
              <a:rPr lang="ja-JP" altLang="en-US" sz="1200" i="0" smtClean="0"/>
              <a:pPr eaLnBrk="1" hangingPunct="1"/>
              <a:t>84</a:t>
            </a:fld>
            <a:endParaRPr lang="en-US" altLang="ja-JP" sz="1200" i="0" smtClean="0"/>
          </a:p>
        </p:txBody>
      </p:sp>
      <p:sp>
        <p:nvSpPr>
          <p:cNvPr id="292867" name="Rectangle 2"/>
          <p:cNvSpPr>
            <a:spLocks noGrp="1" noRot="1" noChangeAspect="1" noChangeArrowheads="1" noTextEdit="1"/>
          </p:cNvSpPr>
          <p:nvPr>
            <p:ph type="sldImg"/>
          </p:nvPr>
        </p:nvSpPr>
        <p:spPr>
          <a:xfrm>
            <a:off x="995363" y="769938"/>
            <a:ext cx="5113337" cy="3835400"/>
          </a:xfrm>
          <a:ln/>
        </p:spPr>
      </p:sp>
      <p:sp>
        <p:nvSpPr>
          <p:cNvPr id="292868"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91A51D4E-23FD-4DD4-BEFE-EC95A4C68F4E}" type="slidenum">
              <a:rPr lang="ja-JP" altLang="en-US" sz="1200" i="0" smtClean="0"/>
              <a:pPr eaLnBrk="1" hangingPunct="1"/>
              <a:t>85</a:t>
            </a:fld>
            <a:endParaRPr lang="en-US" altLang="ja-JP" sz="1200" i="0" smtClean="0"/>
          </a:p>
        </p:txBody>
      </p:sp>
      <p:sp>
        <p:nvSpPr>
          <p:cNvPr id="293891" name="Rectangle 2"/>
          <p:cNvSpPr>
            <a:spLocks noGrp="1" noRot="1" noChangeAspect="1" noChangeArrowheads="1" noTextEdit="1"/>
          </p:cNvSpPr>
          <p:nvPr>
            <p:ph type="sldImg"/>
          </p:nvPr>
        </p:nvSpPr>
        <p:spPr>
          <a:xfrm>
            <a:off x="995363" y="769938"/>
            <a:ext cx="5113337" cy="3835400"/>
          </a:xfrm>
          <a:ln/>
        </p:spPr>
      </p:sp>
      <p:sp>
        <p:nvSpPr>
          <p:cNvPr id="293892"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1A38D284-C249-4084-A4DD-FF7306A45F9B}" type="slidenum">
              <a:rPr lang="ja-JP" altLang="en-US" sz="1200" i="0" smtClean="0"/>
              <a:pPr eaLnBrk="1" hangingPunct="1"/>
              <a:t>86</a:t>
            </a:fld>
            <a:endParaRPr lang="en-US" altLang="ja-JP" sz="1200" i="0" smtClean="0"/>
          </a:p>
        </p:txBody>
      </p:sp>
      <p:sp>
        <p:nvSpPr>
          <p:cNvPr id="294915" name="Rectangle 2"/>
          <p:cNvSpPr>
            <a:spLocks noGrp="1" noRot="1" noChangeAspect="1" noChangeArrowheads="1" noTextEdit="1"/>
          </p:cNvSpPr>
          <p:nvPr>
            <p:ph type="sldImg"/>
          </p:nvPr>
        </p:nvSpPr>
        <p:spPr>
          <a:xfrm>
            <a:off x="995363" y="769938"/>
            <a:ext cx="5113337" cy="3835400"/>
          </a:xfrm>
          <a:ln/>
        </p:spPr>
      </p:sp>
      <p:sp>
        <p:nvSpPr>
          <p:cNvPr id="294916"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7"/>
          <p:cNvSpPr>
            <a:spLocks noGrp="1" noChangeArrowheads="1"/>
          </p:cNvSpPr>
          <p:nvPr>
            <p:ph type="sldNum" sz="quarter" idx="5"/>
          </p:nvPr>
        </p:nvSpPr>
        <p:spPr>
          <a:noFill/>
        </p:spPr>
        <p:txBody>
          <a:bodyPr/>
          <a:lstStyle>
            <a:lvl1pPr defTabSz="930275" eaLnBrk="0" hangingPunct="0">
              <a:defRPr kumimoji="1" sz="2400" i="1">
                <a:solidFill>
                  <a:schemeClr val="tx1"/>
                </a:solidFill>
                <a:latin typeface="Times New Roman" pitchFamily="18" charset="0"/>
                <a:ea typeface="ＭＳ Ｐゴシック" pitchFamily="50" charset="-128"/>
              </a:defRPr>
            </a:lvl1pPr>
            <a:lvl2pPr marL="742950" indent="-285750" defTabSz="930275" eaLnBrk="0" hangingPunct="0">
              <a:defRPr kumimoji="1" sz="2400" i="1">
                <a:solidFill>
                  <a:schemeClr val="tx1"/>
                </a:solidFill>
                <a:latin typeface="Times New Roman" pitchFamily="18" charset="0"/>
                <a:ea typeface="ＭＳ Ｐゴシック" pitchFamily="50" charset="-128"/>
              </a:defRPr>
            </a:lvl2pPr>
            <a:lvl3pPr marL="1143000" indent="-228600" defTabSz="930275" eaLnBrk="0" hangingPunct="0">
              <a:defRPr kumimoji="1" sz="2400" i="1">
                <a:solidFill>
                  <a:schemeClr val="tx1"/>
                </a:solidFill>
                <a:latin typeface="Times New Roman" pitchFamily="18" charset="0"/>
                <a:ea typeface="ＭＳ Ｐゴシック" pitchFamily="50" charset="-128"/>
              </a:defRPr>
            </a:lvl3pPr>
            <a:lvl4pPr marL="1600200" indent="-228600" defTabSz="930275" eaLnBrk="0" hangingPunct="0">
              <a:defRPr kumimoji="1" sz="2400" i="1">
                <a:solidFill>
                  <a:schemeClr val="tx1"/>
                </a:solidFill>
                <a:latin typeface="Times New Roman" pitchFamily="18" charset="0"/>
                <a:ea typeface="ＭＳ Ｐゴシック" pitchFamily="50" charset="-128"/>
              </a:defRPr>
            </a:lvl4pPr>
            <a:lvl5pPr marL="2057400" indent="-228600" defTabSz="930275" eaLnBrk="0" hangingPunct="0">
              <a:defRPr kumimoji="1" sz="2400" i="1">
                <a:solidFill>
                  <a:schemeClr val="tx1"/>
                </a:solidFill>
                <a:latin typeface="Times New Roman" pitchFamily="18" charset="0"/>
                <a:ea typeface="ＭＳ Ｐゴシック" pitchFamily="50" charset="-128"/>
              </a:defRPr>
            </a:lvl5pPr>
            <a:lvl6pPr marL="2514600" indent="-228600" algn="ctr" defTabSz="930275"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0275"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0275"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0275"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CED8017E-2D42-4462-8D50-24710335381E}" type="slidenum">
              <a:rPr lang="ja-JP" altLang="en-US" sz="1200" i="0" smtClean="0"/>
              <a:pPr eaLnBrk="1" hangingPunct="1"/>
              <a:t>88</a:t>
            </a:fld>
            <a:endParaRPr lang="en-US" altLang="ja-JP" sz="1200" i="0" smtClean="0"/>
          </a:p>
        </p:txBody>
      </p:sp>
      <p:sp>
        <p:nvSpPr>
          <p:cNvPr id="295939" name="Rectangle 2"/>
          <p:cNvSpPr>
            <a:spLocks noGrp="1" noRot="1" noChangeAspect="1" noChangeArrowheads="1" noTextEdit="1"/>
          </p:cNvSpPr>
          <p:nvPr>
            <p:ph type="sldImg"/>
          </p:nvPr>
        </p:nvSpPr>
        <p:spPr>
          <a:xfrm>
            <a:off x="995363" y="769938"/>
            <a:ext cx="5113337" cy="3835400"/>
          </a:xfrm>
          <a:ln/>
        </p:spPr>
      </p:sp>
      <p:sp>
        <p:nvSpPr>
          <p:cNvPr id="295940"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7"/>
          <p:cNvSpPr txBox="1">
            <a:spLocks noGrp="1" noChangeArrowheads="1"/>
          </p:cNvSpPr>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98" tIns="46599" rIns="93198" bIns="46599" anchor="b"/>
          <a:lstStyle>
            <a:lvl1pPr defTabSz="903288" eaLnBrk="0" hangingPunct="0">
              <a:defRPr kumimoji="1" sz="2400" i="1">
                <a:solidFill>
                  <a:schemeClr val="tx1"/>
                </a:solidFill>
                <a:latin typeface="Times New Roman" pitchFamily="18" charset="0"/>
                <a:ea typeface="ＭＳ Ｐゴシック" pitchFamily="50" charset="-128"/>
              </a:defRPr>
            </a:lvl1pPr>
            <a:lvl2pPr marL="742950" indent="-285750" defTabSz="903288" eaLnBrk="0" hangingPunct="0">
              <a:defRPr kumimoji="1" sz="2400" i="1">
                <a:solidFill>
                  <a:schemeClr val="tx1"/>
                </a:solidFill>
                <a:latin typeface="Times New Roman" pitchFamily="18" charset="0"/>
                <a:ea typeface="ＭＳ Ｐゴシック" pitchFamily="50" charset="-128"/>
              </a:defRPr>
            </a:lvl2pPr>
            <a:lvl3pPr marL="1143000" indent="-228600" defTabSz="903288" eaLnBrk="0" hangingPunct="0">
              <a:defRPr kumimoji="1" sz="2400" i="1">
                <a:solidFill>
                  <a:schemeClr val="tx1"/>
                </a:solidFill>
                <a:latin typeface="Times New Roman" pitchFamily="18" charset="0"/>
                <a:ea typeface="ＭＳ Ｐゴシック" pitchFamily="50" charset="-128"/>
              </a:defRPr>
            </a:lvl3pPr>
            <a:lvl4pPr marL="1600200" indent="-228600" defTabSz="903288" eaLnBrk="0" hangingPunct="0">
              <a:defRPr kumimoji="1" sz="2400" i="1">
                <a:solidFill>
                  <a:schemeClr val="tx1"/>
                </a:solidFill>
                <a:latin typeface="Times New Roman" pitchFamily="18" charset="0"/>
                <a:ea typeface="ＭＳ Ｐゴシック" pitchFamily="50" charset="-128"/>
              </a:defRPr>
            </a:lvl4pPr>
            <a:lvl5pPr marL="2057400" indent="-228600" defTabSz="903288" eaLnBrk="0" hangingPunct="0">
              <a:defRPr kumimoji="1" sz="2400" i="1">
                <a:solidFill>
                  <a:schemeClr val="tx1"/>
                </a:solidFill>
                <a:latin typeface="Times New Roman" pitchFamily="18" charset="0"/>
                <a:ea typeface="ＭＳ Ｐゴシック" pitchFamily="50" charset="-128"/>
              </a:defRPr>
            </a:lvl5pPr>
            <a:lvl6pPr marL="2514600" indent="-228600" algn="ctr" defTabSz="903288"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03288"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03288"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03288"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r" eaLnBrk="1" hangingPunct="1"/>
            <a:fld id="{A6DD89A5-145F-4A54-B800-ABF2670F43B0}" type="slidenum">
              <a:rPr lang="ja-JP" altLang="en-US" sz="1200" i="0"/>
              <a:pPr algn="r" eaLnBrk="1" hangingPunct="1"/>
              <a:t>89</a:t>
            </a:fld>
            <a:endParaRPr lang="en-US" altLang="ja-JP" sz="1200" i="0"/>
          </a:p>
        </p:txBody>
      </p:sp>
      <p:sp>
        <p:nvSpPr>
          <p:cNvPr id="296963" name="Rectangle 2"/>
          <p:cNvSpPr>
            <a:spLocks noGrp="1" noRot="1" noChangeAspect="1" noChangeArrowheads="1" noTextEdit="1"/>
          </p:cNvSpPr>
          <p:nvPr>
            <p:ph type="sldImg"/>
          </p:nvPr>
        </p:nvSpPr>
        <p:spPr>
          <a:xfrm>
            <a:off x="995363" y="769938"/>
            <a:ext cx="5113337" cy="3835400"/>
          </a:xfrm>
          <a:ln/>
        </p:spPr>
      </p:sp>
      <p:sp>
        <p:nvSpPr>
          <p:cNvPr id="296964"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18061476-D41B-498C-B552-05EABBCD67E3}" type="slidenum">
              <a:rPr lang="ja-JP" altLang="en-US" sz="1200" i="0" smtClean="0"/>
              <a:pPr eaLnBrk="1" hangingPunct="1"/>
              <a:t>91</a:t>
            </a:fld>
            <a:endParaRPr lang="en-US" altLang="ja-JP" sz="1200" i="0" smtClean="0"/>
          </a:p>
        </p:txBody>
      </p:sp>
      <p:sp>
        <p:nvSpPr>
          <p:cNvPr id="297987" name="Rectangle 2"/>
          <p:cNvSpPr>
            <a:spLocks noGrp="1" noRot="1" noChangeAspect="1" noChangeArrowheads="1" noTextEdit="1"/>
          </p:cNvSpPr>
          <p:nvPr>
            <p:ph type="sldImg"/>
          </p:nvPr>
        </p:nvSpPr>
        <p:spPr>
          <a:xfrm>
            <a:off x="995363" y="769938"/>
            <a:ext cx="5113337" cy="3835400"/>
          </a:xfrm>
          <a:ln/>
        </p:spPr>
      </p:sp>
      <p:sp>
        <p:nvSpPr>
          <p:cNvPr id="297988"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95F46443-F504-4AE3-9789-1BFDB19DED46}" type="slidenum">
              <a:rPr lang="ja-JP" altLang="en-US" sz="1200" i="0" smtClean="0"/>
              <a:pPr eaLnBrk="1" hangingPunct="1"/>
              <a:t>92</a:t>
            </a:fld>
            <a:endParaRPr lang="en-US" altLang="ja-JP" sz="1200" i="0" smtClean="0"/>
          </a:p>
        </p:txBody>
      </p:sp>
      <p:sp>
        <p:nvSpPr>
          <p:cNvPr id="299011" name="Rectangle 2"/>
          <p:cNvSpPr>
            <a:spLocks noGrp="1" noRot="1" noChangeAspect="1" noChangeArrowheads="1" noTextEdit="1"/>
          </p:cNvSpPr>
          <p:nvPr>
            <p:ph type="sldImg"/>
          </p:nvPr>
        </p:nvSpPr>
        <p:spPr>
          <a:xfrm>
            <a:off x="995363" y="769938"/>
            <a:ext cx="5113337" cy="3835400"/>
          </a:xfrm>
          <a:ln/>
        </p:spPr>
      </p:sp>
      <p:sp>
        <p:nvSpPr>
          <p:cNvPr id="299012"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F2AADD45-AEC8-416E-BA5D-293437A9C2D6}" type="slidenum">
              <a:rPr lang="ja-JP" altLang="en-US" sz="1200" i="0" smtClean="0"/>
              <a:pPr eaLnBrk="1" hangingPunct="1"/>
              <a:t>105</a:t>
            </a:fld>
            <a:endParaRPr lang="en-US" altLang="ja-JP" sz="1200" i="0" smtClean="0"/>
          </a:p>
        </p:txBody>
      </p:sp>
      <p:sp>
        <p:nvSpPr>
          <p:cNvPr id="300035" name="Rectangle 2"/>
          <p:cNvSpPr>
            <a:spLocks noGrp="1" noRot="1" noChangeAspect="1" noChangeArrowheads="1" noTextEdit="1"/>
          </p:cNvSpPr>
          <p:nvPr>
            <p:ph type="sldImg"/>
          </p:nvPr>
        </p:nvSpPr>
        <p:spPr>
          <a:xfrm>
            <a:off x="995363" y="769938"/>
            <a:ext cx="5113337" cy="3835400"/>
          </a:xfrm>
          <a:ln/>
        </p:spPr>
      </p:sp>
      <p:sp>
        <p:nvSpPr>
          <p:cNvPr id="300036"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5AF33FB1-61CF-4909-87EC-8BC662989AFF}" type="slidenum">
              <a:rPr lang="ja-JP" altLang="en-US" sz="1200" i="0" smtClean="0"/>
              <a:pPr eaLnBrk="1" hangingPunct="1"/>
              <a:t>106</a:t>
            </a:fld>
            <a:endParaRPr lang="en-US" altLang="ja-JP" sz="1200" i="0" smtClean="0"/>
          </a:p>
        </p:txBody>
      </p:sp>
      <p:sp>
        <p:nvSpPr>
          <p:cNvPr id="301059" name="Rectangle 2"/>
          <p:cNvSpPr>
            <a:spLocks noGrp="1" noRot="1" noChangeAspect="1" noChangeArrowheads="1" noTextEdit="1"/>
          </p:cNvSpPr>
          <p:nvPr>
            <p:ph type="sldImg"/>
          </p:nvPr>
        </p:nvSpPr>
        <p:spPr>
          <a:xfrm>
            <a:off x="995363" y="769938"/>
            <a:ext cx="5113337" cy="3835400"/>
          </a:xfrm>
          <a:ln/>
        </p:spPr>
      </p:sp>
      <p:sp>
        <p:nvSpPr>
          <p:cNvPr id="301060"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D3F56FF6-0565-417D-BBBE-E9CE21A86E51}" type="slidenum">
              <a:rPr lang="ja-JP" altLang="en-US" sz="1200" i="0" smtClean="0"/>
              <a:pPr eaLnBrk="1" hangingPunct="1"/>
              <a:t>107</a:t>
            </a:fld>
            <a:endParaRPr lang="en-US" altLang="ja-JP" sz="1200" i="0" smtClean="0"/>
          </a:p>
        </p:txBody>
      </p:sp>
      <p:sp>
        <p:nvSpPr>
          <p:cNvPr id="302083" name="Rectangle 2"/>
          <p:cNvSpPr>
            <a:spLocks noGrp="1" noRot="1" noChangeAspect="1" noChangeArrowheads="1" noTextEdit="1"/>
          </p:cNvSpPr>
          <p:nvPr>
            <p:ph type="sldImg"/>
          </p:nvPr>
        </p:nvSpPr>
        <p:spPr>
          <a:xfrm>
            <a:off x="995363" y="769938"/>
            <a:ext cx="5113337" cy="3835400"/>
          </a:xfrm>
          <a:ln/>
        </p:spPr>
      </p:sp>
      <p:sp>
        <p:nvSpPr>
          <p:cNvPr id="302084"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7C6A2A2F-547F-48C2-9068-84F3F98924B3}" type="slidenum">
              <a:rPr lang="ja-JP" altLang="en-US" sz="1200" i="0" smtClean="0"/>
              <a:pPr eaLnBrk="1" hangingPunct="1"/>
              <a:t>9</a:t>
            </a:fld>
            <a:endParaRPr lang="en-US" altLang="ja-JP" sz="1200" i="0" smtClean="0"/>
          </a:p>
        </p:txBody>
      </p:sp>
      <p:sp>
        <p:nvSpPr>
          <p:cNvPr id="225283" name="Rectangle 2"/>
          <p:cNvSpPr>
            <a:spLocks noGrp="1" noRot="1" noChangeAspect="1" noChangeArrowheads="1" noTextEdit="1"/>
          </p:cNvSpPr>
          <p:nvPr>
            <p:ph type="sldImg"/>
          </p:nvPr>
        </p:nvSpPr>
        <p:spPr>
          <a:xfrm>
            <a:off x="996950" y="769938"/>
            <a:ext cx="5113338" cy="3835400"/>
          </a:xfrm>
          <a:ln/>
        </p:spPr>
      </p:sp>
      <p:sp>
        <p:nvSpPr>
          <p:cNvPr id="225284" name="Rectangle 3"/>
          <p:cNvSpPr>
            <a:spLocks noGrp="1" noChangeArrowheads="1"/>
          </p:cNvSpPr>
          <p:nvPr>
            <p:ph type="body" idx="1"/>
          </p:nvPr>
        </p:nvSpPr>
        <p:spPr>
          <a:xfrm>
            <a:off x="946150" y="4857750"/>
            <a:ext cx="5207000" cy="4606925"/>
          </a:xfrm>
          <a:noFill/>
        </p:spPr>
        <p:txBody>
          <a:bodyPr lIns="95990" tIns="47996" rIns="95990" bIns="47996"/>
          <a:lstStyle/>
          <a:p>
            <a:pPr eaLnBrk="1" hangingPunct="1"/>
            <a:endParaRPr lang="ja-JP" altLang="en-US" smtClean="0">
              <a:latin typeface="Arial" charset="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CC470651-7293-4BB1-AD50-6EBA635B80E7}" type="slidenum">
              <a:rPr lang="ja-JP" altLang="en-US" sz="1200" i="0" smtClean="0"/>
              <a:pPr eaLnBrk="1" hangingPunct="1"/>
              <a:t>108</a:t>
            </a:fld>
            <a:endParaRPr lang="en-US" altLang="ja-JP" sz="1200" i="0" smtClean="0"/>
          </a:p>
        </p:txBody>
      </p:sp>
      <p:sp>
        <p:nvSpPr>
          <p:cNvPr id="303107" name="Rectangle 2"/>
          <p:cNvSpPr>
            <a:spLocks noGrp="1" noRot="1" noChangeAspect="1" noChangeArrowheads="1" noTextEdit="1"/>
          </p:cNvSpPr>
          <p:nvPr>
            <p:ph type="sldImg"/>
          </p:nvPr>
        </p:nvSpPr>
        <p:spPr>
          <a:xfrm>
            <a:off x="995363" y="769938"/>
            <a:ext cx="5113337" cy="3835400"/>
          </a:xfrm>
          <a:ln/>
        </p:spPr>
      </p:sp>
      <p:sp>
        <p:nvSpPr>
          <p:cNvPr id="303108"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37C2B49D-253F-4004-B035-EC4A359A6E64}" type="slidenum">
              <a:rPr lang="ja-JP" altLang="en-US" sz="1200" i="0" smtClean="0"/>
              <a:pPr eaLnBrk="1" hangingPunct="1"/>
              <a:t>109</a:t>
            </a:fld>
            <a:endParaRPr lang="en-US" altLang="ja-JP" sz="1200" i="0" smtClean="0"/>
          </a:p>
        </p:txBody>
      </p:sp>
      <p:sp>
        <p:nvSpPr>
          <p:cNvPr id="304131" name="Rectangle 2"/>
          <p:cNvSpPr>
            <a:spLocks noGrp="1" noRot="1" noChangeAspect="1" noChangeArrowheads="1" noTextEdit="1"/>
          </p:cNvSpPr>
          <p:nvPr>
            <p:ph type="sldImg"/>
          </p:nvPr>
        </p:nvSpPr>
        <p:spPr>
          <a:xfrm>
            <a:off x="995363" y="769938"/>
            <a:ext cx="5113337" cy="3835400"/>
          </a:xfrm>
          <a:ln/>
        </p:spPr>
      </p:sp>
      <p:sp>
        <p:nvSpPr>
          <p:cNvPr id="304132"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B20A2584-148B-4F8A-8974-38313DA0BAB6}" type="slidenum">
              <a:rPr lang="ja-JP" altLang="en-US" sz="1200" i="0" smtClean="0"/>
              <a:pPr eaLnBrk="1" hangingPunct="1"/>
              <a:t>110</a:t>
            </a:fld>
            <a:endParaRPr lang="en-US" altLang="ja-JP" sz="1200" i="0" smtClean="0"/>
          </a:p>
        </p:txBody>
      </p:sp>
      <p:sp>
        <p:nvSpPr>
          <p:cNvPr id="305155" name="Rectangle 2"/>
          <p:cNvSpPr>
            <a:spLocks noGrp="1" noRot="1" noChangeAspect="1" noChangeArrowheads="1" noTextEdit="1"/>
          </p:cNvSpPr>
          <p:nvPr>
            <p:ph type="sldImg"/>
          </p:nvPr>
        </p:nvSpPr>
        <p:spPr>
          <a:xfrm>
            <a:off x="995363" y="769938"/>
            <a:ext cx="5113337" cy="3835400"/>
          </a:xfrm>
          <a:ln/>
        </p:spPr>
      </p:sp>
      <p:sp>
        <p:nvSpPr>
          <p:cNvPr id="305156"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6DF53F29-F765-4550-A30B-0403E01303C7}" type="slidenum">
              <a:rPr lang="ja-JP" altLang="en-US" sz="1200" i="0" smtClean="0"/>
              <a:pPr eaLnBrk="1" hangingPunct="1"/>
              <a:t>111</a:t>
            </a:fld>
            <a:endParaRPr lang="en-US" altLang="ja-JP" sz="1200" i="0" smtClean="0"/>
          </a:p>
        </p:txBody>
      </p:sp>
      <p:sp>
        <p:nvSpPr>
          <p:cNvPr id="306179" name="Rectangle 2"/>
          <p:cNvSpPr>
            <a:spLocks noGrp="1" noRot="1" noChangeAspect="1" noChangeArrowheads="1" noTextEdit="1"/>
          </p:cNvSpPr>
          <p:nvPr>
            <p:ph type="sldImg"/>
          </p:nvPr>
        </p:nvSpPr>
        <p:spPr>
          <a:xfrm>
            <a:off x="995363" y="769938"/>
            <a:ext cx="5113337" cy="3835400"/>
          </a:xfrm>
          <a:ln/>
        </p:spPr>
      </p:sp>
      <p:sp>
        <p:nvSpPr>
          <p:cNvPr id="306180"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57970370-94F6-49A8-A46F-0CB4F0821529}" type="slidenum">
              <a:rPr lang="ja-JP" altLang="en-US" sz="1200" i="0" smtClean="0"/>
              <a:pPr eaLnBrk="1" hangingPunct="1"/>
              <a:t>112</a:t>
            </a:fld>
            <a:endParaRPr lang="en-US" altLang="ja-JP" sz="1200" i="0" smtClean="0"/>
          </a:p>
        </p:txBody>
      </p:sp>
      <p:sp>
        <p:nvSpPr>
          <p:cNvPr id="307203" name="Rectangle 2"/>
          <p:cNvSpPr>
            <a:spLocks noGrp="1" noRot="1" noChangeAspect="1" noChangeArrowheads="1" noTextEdit="1"/>
          </p:cNvSpPr>
          <p:nvPr>
            <p:ph type="sldImg"/>
          </p:nvPr>
        </p:nvSpPr>
        <p:spPr>
          <a:xfrm>
            <a:off x="995363" y="769938"/>
            <a:ext cx="5113337" cy="3835400"/>
          </a:xfrm>
          <a:ln/>
        </p:spPr>
      </p:sp>
      <p:sp>
        <p:nvSpPr>
          <p:cNvPr id="307204"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CA42A2C0-9BDD-4E24-A3D3-51C5E66C1C0F}" type="slidenum">
              <a:rPr lang="ja-JP" altLang="en-US" sz="1200" i="0" smtClean="0"/>
              <a:pPr eaLnBrk="1" hangingPunct="1"/>
              <a:t>116</a:t>
            </a:fld>
            <a:endParaRPr lang="en-US" altLang="ja-JP" sz="1200" i="0" smtClean="0"/>
          </a:p>
        </p:txBody>
      </p:sp>
      <p:sp>
        <p:nvSpPr>
          <p:cNvPr id="308227" name="Rectangle 2"/>
          <p:cNvSpPr>
            <a:spLocks noGrp="1" noRot="1" noChangeAspect="1" noChangeArrowheads="1" noTextEdit="1"/>
          </p:cNvSpPr>
          <p:nvPr>
            <p:ph type="sldImg"/>
          </p:nvPr>
        </p:nvSpPr>
        <p:spPr>
          <a:xfrm>
            <a:off x="995363" y="769938"/>
            <a:ext cx="5113337" cy="3835400"/>
          </a:xfrm>
          <a:ln/>
        </p:spPr>
      </p:sp>
      <p:sp>
        <p:nvSpPr>
          <p:cNvPr id="308228"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230D1053-D033-45D1-86FE-75DABEABFC35}" type="slidenum">
              <a:rPr lang="ja-JP" altLang="en-US" sz="1200" i="0" smtClean="0"/>
              <a:pPr eaLnBrk="1" hangingPunct="1"/>
              <a:t>117</a:t>
            </a:fld>
            <a:endParaRPr lang="en-US" altLang="ja-JP" sz="1200" i="0" smtClean="0"/>
          </a:p>
        </p:txBody>
      </p:sp>
      <p:sp>
        <p:nvSpPr>
          <p:cNvPr id="309251" name="Rectangle 2"/>
          <p:cNvSpPr>
            <a:spLocks noGrp="1" noRot="1" noChangeAspect="1" noChangeArrowheads="1" noTextEdit="1"/>
          </p:cNvSpPr>
          <p:nvPr>
            <p:ph type="sldImg"/>
          </p:nvPr>
        </p:nvSpPr>
        <p:spPr>
          <a:xfrm>
            <a:off x="995363" y="769938"/>
            <a:ext cx="5113337" cy="3835400"/>
          </a:xfrm>
          <a:ln/>
        </p:spPr>
      </p:sp>
      <p:sp>
        <p:nvSpPr>
          <p:cNvPr id="309252"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00BC3F23-E67B-438A-A57E-64427E0B0FD7}" type="slidenum">
              <a:rPr lang="ja-JP" altLang="en-US" sz="1200" i="0" smtClean="0"/>
              <a:pPr eaLnBrk="1" hangingPunct="1"/>
              <a:t>119</a:t>
            </a:fld>
            <a:endParaRPr lang="en-US" altLang="ja-JP" sz="1200" i="0" smtClean="0"/>
          </a:p>
        </p:txBody>
      </p:sp>
      <p:sp>
        <p:nvSpPr>
          <p:cNvPr id="310275" name="Rectangle 2"/>
          <p:cNvSpPr>
            <a:spLocks noGrp="1" noRot="1" noChangeAspect="1" noChangeArrowheads="1" noTextEdit="1"/>
          </p:cNvSpPr>
          <p:nvPr>
            <p:ph type="sldImg"/>
          </p:nvPr>
        </p:nvSpPr>
        <p:spPr>
          <a:xfrm>
            <a:off x="995363" y="769938"/>
            <a:ext cx="5113337" cy="3835400"/>
          </a:xfrm>
          <a:ln/>
        </p:spPr>
      </p:sp>
      <p:sp>
        <p:nvSpPr>
          <p:cNvPr id="310276"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4570E673-2F93-4E9D-9859-D1D0FAEFE95F}" type="slidenum">
              <a:rPr lang="ja-JP" altLang="en-US" sz="1200" i="0" smtClean="0"/>
              <a:pPr eaLnBrk="1" hangingPunct="1"/>
              <a:t>120</a:t>
            </a:fld>
            <a:endParaRPr lang="en-US" altLang="ja-JP" sz="1200" i="0" smtClean="0"/>
          </a:p>
        </p:txBody>
      </p:sp>
      <p:sp>
        <p:nvSpPr>
          <p:cNvPr id="311299" name="Rectangle 2"/>
          <p:cNvSpPr>
            <a:spLocks noGrp="1" noRot="1" noChangeAspect="1" noChangeArrowheads="1" noTextEdit="1"/>
          </p:cNvSpPr>
          <p:nvPr>
            <p:ph type="sldImg"/>
          </p:nvPr>
        </p:nvSpPr>
        <p:spPr>
          <a:xfrm>
            <a:off x="995363" y="769938"/>
            <a:ext cx="5113337" cy="3835400"/>
          </a:xfrm>
          <a:ln/>
        </p:spPr>
      </p:sp>
      <p:sp>
        <p:nvSpPr>
          <p:cNvPr id="311300"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7D044B26-A203-4452-AB55-EF49E43A6DA0}" type="slidenum">
              <a:rPr lang="ja-JP" altLang="en-US" sz="1200" i="0" smtClean="0"/>
              <a:pPr eaLnBrk="1" hangingPunct="1"/>
              <a:t>122</a:t>
            </a:fld>
            <a:endParaRPr lang="en-US" altLang="ja-JP" sz="1200" i="0" smtClean="0"/>
          </a:p>
        </p:txBody>
      </p:sp>
      <p:sp>
        <p:nvSpPr>
          <p:cNvPr id="312323" name="Rectangle 2"/>
          <p:cNvSpPr>
            <a:spLocks noGrp="1" noRot="1" noChangeAspect="1" noChangeArrowheads="1" noTextEdit="1"/>
          </p:cNvSpPr>
          <p:nvPr>
            <p:ph type="sldImg"/>
          </p:nvPr>
        </p:nvSpPr>
        <p:spPr>
          <a:xfrm>
            <a:off x="995363" y="769938"/>
            <a:ext cx="5113337" cy="3835400"/>
          </a:xfrm>
          <a:ln/>
        </p:spPr>
      </p:sp>
      <p:sp>
        <p:nvSpPr>
          <p:cNvPr id="312324"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3106"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pPr lvl="0"/>
            <a:r>
              <a:rPr lang="ja-JP" altLang="en-US" noProof="0" smtClean="0"/>
              <a:t>マスタ タイトルの書式設定</a:t>
            </a:r>
          </a:p>
        </p:txBody>
      </p:sp>
      <p:sp>
        <p:nvSpPr>
          <p:cNvPr id="310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pPr lvl="0"/>
            <a:r>
              <a:rPr lang="ja-JP" altLang="en-US" noProof="0" smtClean="0"/>
              <a:t>マスタ サブタイトルの書式設定</a:t>
            </a:r>
          </a:p>
        </p:txBody>
      </p:sp>
      <p:sp>
        <p:nvSpPr>
          <p:cNvPr id="4" name="Rectangle 36"/>
          <p:cNvSpPr>
            <a:spLocks noGrp="1" noChangeArrowheads="1"/>
          </p:cNvSpPr>
          <p:nvPr>
            <p:ph type="dt" sz="quarter" idx="10"/>
          </p:nvPr>
        </p:nvSpPr>
        <p:spPr/>
        <p:txBody>
          <a:bodyPr/>
          <a:lstStyle>
            <a:lvl1pPr>
              <a:defRPr>
                <a:solidFill>
                  <a:srgbClr val="FFFFFF"/>
                </a:solidFill>
              </a:defRPr>
            </a:lvl1pPr>
          </a:lstStyle>
          <a:p>
            <a:pPr>
              <a:defRPr/>
            </a:pPr>
            <a:endParaRPr lang="en-US" altLang="ja-JP"/>
          </a:p>
        </p:txBody>
      </p:sp>
      <p:sp>
        <p:nvSpPr>
          <p:cNvPr id="5"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ltLang="ja-JP"/>
          </a:p>
        </p:txBody>
      </p:sp>
      <p:sp>
        <p:nvSpPr>
          <p:cNvPr id="6" name="Rectangle 38"/>
          <p:cNvSpPr>
            <a:spLocks noGrp="1" noChangeArrowheads="1"/>
          </p:cNvSpPr>
          <p:nvPr>
            <p:ph type="sldNum" sz="quarter" idx="12"/>
          </p:nvPr>
        </p:nvSpPr>
        <p:spPr>
          <a:xfrm>
            <a:off x="7010400" y="6248400"/>
            <a:ext cx="1905000" cy="457200"/>
          </a:xfrm>
        </p:spPr>
        <p:txBody>
          <a:bodyPr/>
          <a:lstStyle>
            <a:lvl1pPr algn="r">
              <a:defRPr sz="1400">
                <a:solidFill>
                  <a:srgbClr val="FFFFFF"/>
                </a:solidFill>
              </a:defRPr>
            </a:lvl1pPr>
          </a:lstStyle>
          <a:p>
            <a:pPr>
              <a:defRPr/>
            </a:pPr>
            <a:fld id="{6B7EE8A5-B1E9-41EF-BB13-EE069E6A3DE1}" type="slidenum">
              <a:rPr lang="ja-JP" altLang="en-US"/>
              <a:pPr>
                <a:defRPr/>
              </a:pPr>
              <a:t>‹#›</a:t>
            </a:fld>
            <a:endParaRPr lang="en-US" altLang="ja-JP"/>
          </a:p>
        </p:txBody>
      </p:sp>
    </p:spTree>
    <p:extLst>
      <p:ext uri="{BB962C8B-B14F-4D97-AF65-F5344CB8AC3E}">
        <p14:creationId xmlns:p14="http://schemas.microsoft.com/office/powerpoint/2010/main" val="4146476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3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3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38"/>
          <p:cNvSpPr>
            <a:spLocks noGrp="1" noChangeArrowheads="1"/>
          </p:cNvSpPr>
          <p:nvPr>
            <p:ph type="sldNum" sz="quarter" idx="12"/>
          </p:nvPr>
        </p:nvSpPr>
        <p:spPr>
          <a:ln/>
        </p:spPr>
        <p:txBody>
          <a:bodyPr/>
          <a:lstStyle>
            <a:lvl1pPr>
              <a:defRPr/>
            </a:lvl1pPr>
          </a:lstStyle>
          <a:p>
            <a:pPr>
              <a:defRPr/>
            </a:pPr>
            <a:fld id="{603535EA-B4A6-4D8E-ACEC-D0785195B9EF}" type="slidenum">
              <a:rPr lang="ja-JP" altLang="en-US"/>
              <a:pPr>
                <a:defRPr/>
              </a:pPr>
              <a:t>‹#›</a:t>
            </a:fld>
            <a:endParaRPr lang="en-US" altLang="ja-JP"/>
          </a:p>
        </p:txBody>
      </p:sp>
    </p:spTree>
    <p:extLst>
      <p:ext uri="{BB962C8B-B14F-4D97-AF65-F5344CB8AC3E}">
        <p14:creationId xmlns:p14="http://schemas.microsoft.com/office/powerpoint/2010/main" val="1700316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992938" y="609600"/>
            <a:ext cx="1949450" cy="545147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1143000" y="609600"/>
            <a:ext cx="5697538" cy="545147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3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3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38"/>
          <p:cNvSpPr>
            <a:spLocks noGrp="1" noChangeArrowheads="1"/>
          </p:cNvSpPr>
          <p:nvPr>
            <p:ph type="sldNum" sz="quarter" idx="12"/>
          </p:nvPr>
        </p:nvSpPr>
        <p:spPr>
          <a:ln/>
        </p:spPr>
        <p:txBody>
          <a:bodyPr/>
          <a:lstStyle>
            <a:lvl1pPr>
              <a:defRPr/>
            </a:lvl1pPr>
          </a:lstStyle>
          <a:p>
            <a:pPr>
              <a:defRPr/>
            </a:pPr>
            <a:fld id="{2983C612-B143-4324-9F28-1F3BC6B4170C}" type="slidenum">
              <a:rPr lang="ja-JP" altLang="en-US"/>
              <a:pPr>
                <a:defRPr/>
              </a:pPr>
              <a:t>‹#›</a:t>
            </a:fld>
            <a:endParaRPr lang="en-US" altLang="ja-JP"/>
          </a:p>
        </p:txBody>
      </p:sp>
    </p:spTree>
    <p:extLst>
      <p:ext uri="{BB962C8B-B14F-4D97-AF65-F5344CB8AC3E}">
        <p14:creationId xmlns:p14="http://schemas.microsoft.com/office/powerpoint/2010/main" val="3513368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3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3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38"/>
          <p:cNvSpPr>
            <a:spLocks noGrp="1" noChangeArrowheads="1"/>
          </p:cNvSpPr>
          <p:nvPr>
            <p:ph type="sldNum" sz="quarter" idx="12"/>
          </p:nvPr>
        </p:nvSpPr>
        <p:spPr>
          <a:ln/>
        </p:spPr>
        <p:txBody>
          <a:bodyPr/>
          <a:lstStyle>
            <a:lvl1pPr>
              <a:defRPr/>
            </a:lvl1pPr>
          </a:lstStyle>
          <a:p>
            <a:pPr>
              <a:defRPr/>
            </a:pPr>
            <a:fld id="{E9BA8D60-EFBF-45E2-9AD0-1970A253E076}" type="slidenum">
              <a:rPr lang="ja-JP" altLang="en-US"/>
              <a:pPr>
                <a:defRPr/>
              </a:pPr>
              <a:t>‹#›</a:t>
            </a:fld>
            <a:endParaRPr lang="en-US" altLang="ja-JP"/>
          </a:p>
        </p:txBody>
      </p:sp>
    </p:spTree>
    <p:extLst>
      <p:ext uri="{BB962C8B-B14F-4D97-AF65-F5344CB8AC3E}">
        <p14:creationId xmlns:p14="http://schemas.microsoft.com/office/powerpoint/2010/main" val="1278417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3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3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38"/>
          <p:cNvSpPr>
            <a:spLocks noGrp="1" noChangeArrowheads="1"/>
          </p:cNvSpPr>
          <p:nvPr>
            <p:ph type="sldNum" sz="quarter" idx="12"/>
          </p:nvPr>
        </p:nvSpPr>
        <p:spPr>
          <a:ln/>
        </p:spPr>
        <p:txBody>
          <a:bodyPr/>
          <a:lstStyle>
            <a:lvl1pPr>
              <a:defRPr/>
            </a:lvl1pPr>
          </a:lstStyle>
          <a:p>
            <a:pPr>
              <a:defRPr/>
            </a:pPr>
            <a:fld id="{2155C267-8F61-48D5-9836-4CF0F55DB23A}" type="slidenum">
              <a:rPr lang="ja-JP" altLang="en-US"/>
              <a:pPr>
                <a:defRPr/>
              </a:pPr>
              <a:t>‹#›</a:t>
            </a:fld>
            <a:endParaRPr lang="en-US" altLang="ja-JP"/>
          </a:p>
        </p:txBody>
      </p:sp>
    </p:spTree>
    <p:extLst>
      <p:ext uri="{BB962C8B-B14F-4D97-AF65-F5344CB8AC3E}">
        <p14:creationId xmlns:p14="http://schemas.microsoft.com/office/powerpoint/2010/main" val="3167610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3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3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38"/>
          <p:cNvSpPr>
            <a:spLocks noGrp="1" noChangeArrowheads="1"/>
          </p:cNvSpPr>
          <p:nvPr>
            <p:ph type="sldNum" sz="quarter" idx="12"/>
          </p:nvPr>
        </p:nvSpPr>
        <p:spPr>
          <a:ln/>
        </p:spPr>
        <p:txBody>
          <a:bodyPr/>
          <a:lstStyle>
            <a:lvl1pPr>
              <a:defRPr/>
            </a:lvl1pPr>
          </a:lstStyle>
          <a:p>
            <a:pPr>
              <a:defRPr/>
            </a:pPr>
            <a:fld id="{8C3FE989-B435-4C05-AB7C-09084BE58F04}" type="slidenum">
              <a:rPr lang="ja-JP" altLang="en-US"/>
              <a:pPr>
                <a:defRPr/>
              </a:pPr>
              <a:t>‹#›</a:t>
            </a:fld>
            <a:endParaRPr lang="en-US" altLang="ja-JP"/>
          </a:p>
        </p:txBody>
      </p:sp>
    </p:spTree>
    <p:extLst>
      <p:ext uri="{BB962C8B-B14F-4D97-AF65-F5344CB8AC3E}">
        <p14:creationId xmlns:p14="http://schemas.microsoft.com/office/powerpoint/2010/main" val="2157817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36"/>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37"/>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38"/>
          <p:cNvSpPr>
            <a:spLocks noGrp="1" noChangeArrowheads="1"/>
          </p:cNvSpPr>
          <p:nvPr>
            <p:ph type="sldNum" sz="quarter" idx="12"/>
          </p:nvPr>
        </p:nvSpPr>
        <p:spPr>
          <a:ln/>
        </p:spPr>
        <p:txBody>
          <a:bodyPr/>
          <a:lstStyle>
            <a:lvl1pPr>
              <a:defRPr/>
            </a:lvl1pPr>
          </a:lstStyle>
          <a:p>
            <a:pPr>
              <a:defRPr/>
            </a:pPr>
            <a:fld id="{8D1E5B3A-188E-4D57-A907-64CD76682286}" type="slidenum">
              <a:rPr lang="ja-JP" altLang="en-US"/>
              <a:pPr>
                <a:defRPr/>
              </a:pPr>
              <a:t>‹#›</a:t>
            </a:fld>
            <a:endParaRPr lang="en-US" altLang="ja-JP"/>
          </a:p>
        </p:txBody>
      </p:sp>
    </p:spTree>
    <p:extLst>
      <p:ext uri="{BB962C8B-B14F-4D97-AF65-F5344CB8AC3E}">
        <p14:creationId xmlns:p14="http://schemas.microsoft.com/office/powerpoint/2010/main" val="3511236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36"/>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37"/>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38"/>
          <p:cNvSpPr>
            <a:spLocks noGrp="1" noChangeArrowheads="1"/>
          </p:cNvSpPr>
          <p:nvPr>
            <p:ph type="sldNum" sz="quarter" idx="12"/>
          </p:nvPr>
        </p:nvSpPr>
        <p:spPr>
          <a:ln/>
        </p:spPr>
        <p:txBody>
          <a:bodyPr/>
          <a:lstStyle>
            <a:lvl1pPr>
              <a:defRPr/>
            </a:lvl1pPr>
          </a:lstStyle>
          <a:p>
            <a:pPr>
              <a:defRPr/>
            </a:pPr>
            <a:fld id="{DDC15158-B9AF-4792-A8C0-02CE0D2D49E2}" type="slidenum">
              <a:rPr lang="ja-JP" altLang="en-US"/>
              <a:pPr>
                <a:defRPr/>
              </a:pPr>
              <a:t>‹#›</a:t>
            </a:fld>
            <a:endParaRPr lang="en-US" altLang="ja-JP"/>
          </a:p>
        </p:txBody>
      </p:sp>
    </p:spTree>
    <p:extLst>
      <p:ext uri="{BB962C8B-B14F-4D97-AF65-F5344CB8AC3E}">
        <p14:creationId xmlns:p14="http://schemas.microsoft.com/office/powerpoint/2010/main" val="2740419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36"/>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37"/>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38"/>
          <p:cNvSpPr>
            <a:spLocks noGrp="1" noChangeArrowheads="1"/>
          </p:cNvSpPr>
          <p:nvPr>
            <p:ph type="sldNum" sz="quarter" idx="12"/>
          </p:nvPr>
        </p:nvSpPr>
        <p:spPr>
          <a:ln/>
        </p:spPr>
        <p:txBody>
          <a:bodyPr/>
          <a:lstStyle>
            <a:lvl1pPr>
              <a:defRPr/>
            </a:lvl1pPr>
          </a:lstStyle>
          <a:p>
            <a:pPr>
              <a:defRPr/>
            </a:pPr>
            <a:fld id="{8B877E0F-3DE4-45CF-9C18-2C452B1DA12E}" type="slidenum">
              <a:rPr lang="ja-JP" altLang="en-US"/>
              <a:pPr>
                <a:defRPr/>
              </a:pPr>
              <a:t>‹#›</a:t>
            </a:fld>
            <a:endParaRPr lang="en-US" altLang="ja-JP"/>
          </a:p>
        </p:txBody>
      </p:sp>
    </p:spTree>
    <p:extLst>
      <p:ext uri="{BB962C8B-B14F-4D97-AF65-F5344CB8AC3E}">
        <p14:creationId xmlns:p14="http://schemas.microsoft.com/office/powerpoint/2010/main" val="1470520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3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3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38"/>
          <p:cNvSpPr>
            <a:spLocks noGrp="1" noChangeArrowheads="1"/>
          </p:cNvSpPr>
          <p:nvPr>
            <p:ph type="sldNum" sz="quarter" idx="12"/>
          </p:nvPr>
        </p:nvSpPr>
        <p:spPr>
          <a:ln/>
        </p:spPr>
        <p:txBody>
          <a:bodyPr/>
          <a:lstStyle>
            <a:lvl1pPr>
              <a:defRPr/>
            </a:lvl1pPr>
          </a:lstStyle>
          <a:p>
            <a:pPr>
              <a:defRPr/>
            </a:pPr>
            <a:fld id="{9A1A463B-29D6-4CD1-9A3E-16E1B9BEA8A4}" type="slidenum">
              <a:rPr lang="ja-JP" altLang="en-US"/>
              <a:pPr>
                <a:defRPr/>
              </a:pPr>
              <a:t>‹#›</a:t>
            </a:fld>
            <a:endParaRPr lang="en-US" altLang="ja-JP"/>
          </a:p>
        </p:txBody>
      </p:sp>
    </p:spTree>
    <p:extLst>
      <p:ext uri="{BB962C8B-B14F-4D97-AF65-F5344CB8AC3E}">
        <p14:creationId xmlns:p14="http://schemas.microsoft.com/office/powerpoint/2010/main" val="3060545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3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3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38"/>
          <p:cNvSpPr>
            <a:spLocks noGrp="1" noChangeArrowheads="1"/>
          </p:cNvSpPr>
          <p:nvPr>
            <p:ph type="sldNum" sz="quarter" idx="12"/>
          </p:nvPr>
        </p:nvSpPr>
        <p:spPr>
          <a:ln/>
        </p:spPr>
        <p:txBody>
          <a:bodyPr/>
          <a:lstStyle>
            <a:lvl1pPr>
              <a:defRPr/>
            </a:lvl1pPr>
          </a:lstStyle>
          <a:p>
            <a:pPr>
              <a:defRPr/>
            </a:pPr>
            <a:fld id="{2F6F31C5-BEBB-4CE3-9EBF-230733DDBAC2}" type="slidenum">
              <a:rPr lang="ja-JP" altLang="en-US"/>
              <a:pPr>
                <a:defRPr/>
              </a:pPr>
              <a:t>‹#›</a:t>
            </a:fld>
            <a:endParaRPr lang="en-US" altLang="ja-JP"/>
          </a:p>
        </p:txBody>
      </p:sp>
    </p:spTree>
    <p:extLst>
      <p:ext uri="{BB962C8B-B14F-4D97-AF65-F5344CB8AC3E}">
        <p14:creationId xmlns:p14="http://schemas.microsoft.com/office/powerpoint/2010/main" val="1912566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Rectangle 34"/>
          <p:cNvSpPr>
            <a:spLocks noGrp="1" noChangeArrowheads="1"/>
          </p:cNvSpPr>
          <p:nvPr>
            <p:ph type="title"/>
          </p:nvPr>
        </p:nvSpPr>
        <p:spPr bwMode="auto">
          <a:xfrm>
            <a:off x="11430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smtClean="0"/>
              <a:t>マスタ タイトルの書式設定</a:t>
            </a:r>
          </a:p>
        </p:txBody>
      </p:sp>
      <p:sp>
        <p:nvSpPr>
          <p:cNvPr id="2084" name="Rectangle 36"/>
          <p:cNvSpPr>
            <a:spLocks noGrp="1" noChangeArrowheads="1"/>
          </p:cNvSpPr>
          <p:nvPr>
            <p:ph type="dt" sz="half" idx="2"/>
          </p:nvPr>
        </p:nvSpPr>
        <p:spPr bwMode="auto">
          <a:xfrm>
            <a:off x="1143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l">
              <a:spcBef>
                <a:spcPct val="0"/>
              </a:spcBef>
              <a:defRPr kumimoji="0" sz="1400" i="0"/>
            </a:lvl1pPr>
          </a:lstStyle>
          <a:p>
            <a:pPr>
              <a:defRPr/>
            </a:pPr>
            <a:endParaRPr lang="en-US" altLang="ja-JP"/>
          </a:p>
        </p:txBody>
      </p:sp>
      <p:sp>
        <p:nvSpPr>
          <p:cNvPr id="2085" name="Rectangle 37"/>
          <p:cNvSpPr>
            <a:spLocks noGrp="1" noChangeArrowheads="1"/>
          </p:cNvSpPr>
          <p:nvPr>
            <p:ph type="ftr" sz="quarter" idx="3"/>
          </p:nvPr>
        </p:nvSpPr>
        <p:spPr bwMode="auto">
          <a:xfrm>
            <a:off x="35814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spcBef>
                <a:spcPct val="0"/>
              </a:spcBef>
              <a:defRPr kumimoji="0" sz="1400" i="0"/>
            </a:lvl1pPr>
          </a:lstStyle>
          <a:p>
            <a:pPr>
              <a:defRPr/>
            </a:pPr>
            <a:endParaRPr lang="en-US" altLang="ja-JP"/>
          </a:p>
        </p:txBody>
      </p:sp>
      <p:sp>
        <p:nvSpPr>
          <p:cNvPr id="2086" name="Rectangle 38"/>
          <p:cNvSpPr>
            <a:spLocks noGrp="1" noChangeArrowheads="1"/>
          </p:cNvSpPr>
          <p:nvPr>
            <p:ph type="sldNum" sz="quarter" idx="4"/>
          </p:nvPr>
        </p:nvSpPr>
        <p:spPr bwMode="auto">
          <a:xfrm>
            <a:off x="0" y="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l">
              <a:spcBef>
                <a:spcPct val="0"/>
              </a:spcBef>
              <a:defRPr kumimoji="0" sz="2000" i="0"/>
            </a:lvl1pPr>
          </a:lstStyle>
          <a:p>
            <a:pPr>
              <a:defRPr/>
            </a:pPr>
            <a:fld id="{EB25C25C-7A65-4462-A9BB-78BA94613D8A}" type="slidenum">
              <a:rPr lang="ja-JP" altLang="en-US"/>
              <a:pPr>
                <a:defRPr/>
              </a:pPr>
              <a:t>‹#›</a:t>
            </a:fld>
            <a:endParaRPr lang="en-US" altLang="ja-JP"/>
          </a:p>
        </p:txBody>
      </p:sp>
      <p:sp>
        <p:nvSpPr>
          <p:cNvPr id="1030" name="Rectangle 39"/>
          <p:cNvSpPr>
            <a:spLocks noGrp="1" noChangeArrowheads="1"/>
          </p:cNvSpPr>
          <p:nvPr>
            <p:ph type="body" idx="1"/>
          </p:nvPr>
        </p:nvSpPr>
        <p:spPr bwMode="auto">
          <a:xfrm>
            <a:off x="1169988" y="1946275"/>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2 レベル</a:t>
            </a:r>
          </a:p>
          <a:p>
            <a:pPr lvl="2"/>
            <a:r>
              <a:rPr lang="ja-JP" altLang="en-US" smtClean="0"/>
              <a:t>第 3 レベル</a:t>
            </a:r>
          </a:p>
          <a:p>
            <a:pPr lvl="3"/>
            <a:r>
              <a:rPr lang="ja-JP" altLang="en-US" smtClean="0"/>
              <a:t>第 4 レベル</a:t>
            </a:r>
          </a:p>
          <a:p>
            <a:pPr lvl="4"/>
            <a:r>
              <a:rPr lang="ja-JP" altLang="en-US" smtClean="0"/>
              <a:t>第 5 レベル</a:t>
            </a:r>
          </a:p>
        </p:txBody>
      </p:sp>
    </p:spTree>
  </p:cSld>
  <p:clrMap bg1="dk2" tx1="lt1" bg2="dk1" tx2="lt2" accent1="accent1" accent2="accent2" accent3="accent3" accent4="accent4" accent5="accent5" accent6="accent6" hlink="hlink" folHlink="folHlink"/>
  <p:sldLayoutIdLst>
    <p:sldLayoutId id="2147484020"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hf hdr="0" ftr="0" dt="0"/>
  <p:txStyles>
    <p:titleStyle>
      <a:lvl1pPr algn="l" rtl="0" eaLnBrk="0" fontAlgn="base" hangingPunct="0">
        <a:spcBef>
          <a:spcPct val="0"/>
        </a:spcBef>
        <a:spcAft>
          <a:spcPct val="0"/>
        </a:spcAft>
        <a:defRPr kumimoji="1" sz="3600">
          <a:solidFill>
            <a:schemeClr val="tx2"/>
          </a:solidFill>
          <a:latin typeface="+mj-lt"/>
          <a:ea typeface="+mj-ea"/>
          <a:cs typeface="+mj-cs"/>
        </a:defRPr>
      </a:lvl1pPr>
      <a:lvl2pPr algn="l" rtl="0" eaLnBrk="0" fontAlgn="base" hangingPunct="0">
        <a:spcBef>
          <a:spcPct val="0"/>
        </a:spcBef>
        <a:spcAft>
          <a:spcPct val="0"/>
        </a:spcAft>
        <a:defRPr kumimoji="1" sz="3600">
          <a:solidFill>
            <a:schemeClr val="tx2"/>
          </a:solidFill>
          <a:latin typeface="Times New Roman" pitchFamily="18" charset="0"/>
          <a:ea typeface="ＭＳ Ｐゴシック" pitchFamily="50" charset="-128"/>
        </a:defRPr>
      </a:lvl2pPr>
      <a:lvl3pPr algn="l" rtl="0" eaLnBrk="0" fontAlgn="base" hangingPunct="0">
        <a:spcBef>
          <a:spcPct val="0"/>
        </a:spcBef>
        <a:spcAft>
          <a:spcPct val="0"/>
        </a:spcAft>
        <a:defRPr kumimoji="1" sz="3600">
          <a:solidFill>
            <a:schemeClr val="tx2"/>
          </a:solidFill>
          <a:latin typeface="Times New Roman" pitchFamily="18" charset="0"/>
          <a:ea typeface="ＭＳ Ｐゴシック" pitchFamily="50" charset="-128"/>
        </a:defRPr>
      </a:lvl3pPr>
      <a:lvl4pPr algn="l" rtl="0" eaLnBrk="0" fontAlgn="base" hangingPunct="0">
        <a:spcBef>
          <a:spcPct val="0"/>
        </a:spcBef>
        <a:spcAft>
          <a:spcPct val="0"/>
        </a:spcAft>
        <a:defRPr kumimoji="1" sz="3600">
          <a:solidFill>
            <a:schemeClr val="tx2"/>
          </a:solidFill>
          <a:latin typeface="Times New Roman" pitchFamily="18" charset="0"/>
          <a:ea typeface="ＭＳ Ｐゴシック" pitchFamily="50" charset="-128"/>
        </a:defRPr>
      </a:lvl4pPr>
      <a:lvl5pPr algn="l" rtl="0" eaLnBrk="0" fontAlgn="base" hangingPunct="0">
        <a:spcBef>
          <a:spcPct val="0"/>
        </a:spcBef>
        <a:spcAft>
          <a:spcPct val="0"/>
        </a:spcAft>
        <a:defRPr kumimoji="1" sz="3600">
          <a:solidFill>
            <a:schemeClr val="tx2"/>
          </a:solidFill>
          <a:latin typeface="Times New Roman" pitchFamily="18" charset="0"/>
          <a:ea typeface="ＭＳ Ｐゴシック" pitchFamily="50" charset="-128"/>
        </a:defRPr>
      </a:lvl5pPr>
      <a:lvl6pPr marL="457200" algn="l" rtl="0" fontAlgn="base">
        <a:spcBef>
          <a:spcPct val="0"/>
        </a:spcBef>
        <a:spcAft>
          <a:spcPct val="0"/>
        </a:spcAft>
        <a:defRPr kumimoji="1" sz="3600">
          <a:solidFill>
            <a:schemeClr val="tx2"/>
          </a:solidFill>
          <a:latin typeface="Times New Roman" pitchFamily="18" charset="0"/>
          <a:ea typeface="ＭＳ Ｐゴシック" pitchFamily="50" charset="-128"/>
        </a:defRPr>
      </a:lvl6pPr>
      <a:lvl7pPr marL="914400" algn="l" rtl="0" fontAlgn="base">
        <a:spcBef>
          <a:spcPct val="0"/>
        </a:spcBef>
        <a:spcAft>
          <a:spcPct val="0"/>
        </a:spcAft>
        <a:defRPr kumimoji="1" sz="3600">
          <a:solidFill>
            <a:schemeClr val="tx2"/>
          </a:solidFill>
          <a:latin typeface="Times New Roman" pitchFamily="18" charset="0"/>
          <a:ea typeface="ＭＳ Ｐゴシック" pitchFamily="50" charset="-128"/>
        </a:defRPr>
      </a:lvl7pPr>
      <a:lvl8pPr marL="1371600" algn="l" rtl="0" fontAlgn="base">
        <a:spcBef>
          <a:spcPct val="0"/>
        </a:spcBef>
        <a:spcAft>
          <a:spcPct val="0"/>
        </a:spcAft>
        <a:defRPr kumimoji="1" sz="3600">
          <a:solidFill>
            <a:schemeClr val="tx2"/>
          </a:solidFill>
          <a:latin typeface="Times New Roman" pitchFamily="18" charset="0"/>
          <a:ea typeface="ＭＳ Ｐゴシック" pitchFamily="50" charset="-128"/>
        </a:defRPr>
      </a:lvl8pPr>
      <a:lvl9pPr marL="1828800" algn="l" rtl="0" fontAlgn="base">
        <a:spcBef>
          <a:spcPct val="0"/>
        </a:spcBef>
        <a:spcAft>
          <a:spcPct val="0"/>
        </a:spcAft>
        <a:defRPr kumimoji="1" sz="36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lr>
          <a:srgbClr val="FFFF66"/>
        </a:buClr>
        <a:buSzPct val="75000"/>
        <a:buFont typeface="Wingdings" pitchFamily="2" charset="2"/>
        <a:buChar char="u"/>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0000"/>
        <a:buFont typeface="Wingdings 3" pitchFamily="18" charset="2"/>
        <a:buChar char="u"/>
        <a:defRPr kumimoji="1" sz="2400">
          <a:solidFill>
            <a:schemeClr val="tx1"/>
          </a:solidFill>
          <a:latin typeface="+mn-lt"/>
          <a:ea typeface="+mn-ea"/>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kumimoji="1" sz="2000">
          <a:solidFill>
            <a:schemeClr val="tx1"/>
          </a:solidFill>
          <a:latin typeface="+mn-lt"/>
          <a:ea typeface="+mn-ea"/>
        </a:defRPr>
      </a:lvl3pPr>
      <a:lvl4pPr marL="1600200" indent="-228600" algn="l" rtl="0" eaLnBrk="0" fontAlgn="base" hangingPunct="0">
        <a:spcBef>
          <a:spcPct val="20000"/>
        </a:spcBef>
        <a:spcAft>
          <a:spcPct val="0"/>
        </a:spcAft>
        <a:buClr>
          <a:schemeClr val="tx1"/>
        </a:buClr>
        <a:buSzPct val="75000"/>
        <a:buFont typeface="Wingdings 3" pitchFamily="18" charset="2"/>
        <a:buChar char="Ú"/>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SzPct val="10000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SzPct val="10000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SzPct val="10000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SzPct val="10000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SzPct val="100000"/>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1.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1.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1.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1.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1.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1.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1.xml"/></Relationships>
</file>

<file path=ppt/slides/_rels/slide1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0.xml"/><Relationship Id="rId1" Type="http://schemas.openxmlformats.org/officeDocument/2006/relationships/slideLayout" Target="../slideLayouts/slideLayout11.xml"/></Relationships>
</file>

<file path=ppt/slides/_rels/slide1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1.xml"/><Relationship Id="rId1" Type="http://schemas.openxmlformats.org/officeDocument/2006/relationships/slideLayout" Target="../slideLayouts/slideLayout11.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1.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1.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15.xml"/><Relationship Id="rId1" Type="http://schemas.openxmlformats.org/officeDocument/2006/relationships/slideLayout" Target="../slideLayouts/slideLayout11.xml"/><Relationship Id="rId5" Type="http://schemas.openxmlformats.org/officeDocument/2006/relationships/image" Target="../media/image7.wmf"/><Relationship Id="rId4" Type="http://schemas.openxmlformats.org/officeDocument/2006/relationships/image" Target="../media/image6.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1.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1.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1.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1.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1.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1.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1.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1.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1.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1.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1.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1.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1.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1.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1.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1.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1.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1.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1.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9.xml"/><Relationship Id="rId1" Type="http://schemas.openxmlformats.org/officeDocument/2006/relationships/slideLayout" Target="../slideLayouts/slideLayout11.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1.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1.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1.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1.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11.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1.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1.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1.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1.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1.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1.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1.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1.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1.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1.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1.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1.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1.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24nyuin.ppt"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hyperlink" Target="http://kouseikyoku.mhlw.go.jp/kantoshinetsu/about/index.html"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228600" y="1524000"/>
            <a:ext cx="8686800" cy="2514600"/>
          </a:xfrm>
        </p:spPr>
        <p:txBody>
          <a:bodyPr/>
          <a:lstStyle/>
          <a:p>
            <a:pPr eaLnBrk="1" hangingPunct="1">
              <a:defRPr/>
            </a:pPr>
            <a:r>
              <a:rPr lang="ja-JP" altLang="en-US" sz="4000" dirty="0">
                <a:solidFill>
                  <a:srgbClr val="FFFF00"/>
                </a:solidFill>
              </a:rPr>
              <a:t>平成２４年度</a:t>
            </a:r>
            <a:r>
              <a:rPr lang="en-US" altLang="ja-JP" sz="4000" dirty="0">
                <a:solidFill>
                  <a:srgbClr val="FFFF00"/>
                </a:solidFill>
              </a:rPr>
              <a:t/>
            </a:r>
            <a:br>
              <a:rPr lang="en-US" altLang="ja-JP" sz="4000" dirty="0">
                <a:solidFill>
                  <a:srgbClr val="FFFF00"/>
                </a:solidFill>
              </a:rPr>
            </a:br>
            <a:r>
              <a:rPr lang="ja-JP" altLang="en-US" sz="4000" dirty="0">
                <a:solidFill>
                  <a:srgbClr val="FFFF00"/>
                </a:solidFill>
              </a:rPr>
              <a:t>診療報酬・介護報酬</a:t>
            </a:r>
            <a:r>
              <a:rPr lang="en-US" altLang="ja-JP" sz="4000" dirty="0">
                <a:solidFill>
                  <a:srgbClr val="FFFF00"/>
                </a:solidFill>
              </a:rPr>
              <a:t/>
            </a:r>
            <a:br>
              <a:rPr lang="en-US" altLang="ja-JP" sz="4000" dirty="0">
                <a:solidFill>
                  <a:srgbClr val="FFFF00"/>
                </a:solidFill>
              </a:rPr>
            </a:br>
            <a:r>
              <a:rPr lang="ja-JP" altLang="en-US" sz="4000" dirty="0">
                <a:solidFill>
                  <a:srgbClr val="FFFF00"/>
                </a:solidFill>
              </a:rPr>
              <a:t>Ｗ改定のポイント</a:t>
            </a:r>
            <a:r>
              <a:rPr lang="en-US" altLang="ja-JP" sz="3200" dirty="0" smtClean="0">
                <a:solidFill>
                  <a:srgbClr val="FFFF00"/>
                </a:solidFill>
                <a:effectLst>
                  <a:outerShdw blurRad="38100" dist="38100" dir="2700000" algn="tl">
                    <a:srgbClr val="FFFFFF"/>
                  </a:outerShdw>
                </a:effectLst>
              </a:rPr>
              <a:t/>
            </a:r>
            <a:br>
              <a:rPr lang="en-US" altLang="ja-JP" sz="3200" dirty="0" smtClean="0">
                <a:solidFill>
                  <a:srgbClr val="FFFF00"/>
                </a:solidFill>
                <a:effectLst>
                  <a:outerShdw blurRad="38100" dist="38100" dir="2700000" algn="tl">
                    <a:srgbClr val="FFFFFF"/>
                  </a:outerShdw>
                </a:effectLst>
              </a:rPr>
            </a:br>
            <a:r>
              <a:rPr lang="en-US" altLang="ja-JP" sz="2400" dirty="0" smtClean="0">
                <a:solidFill>
                  <a:srgbClr val="FFFF00"/>
                </a:solidFill>
                <a:effectLst>
                  <a:outerShdw blurRad="38100" dist="38100" dir="2700000" algn="tl">
                    <a:srgbClr val="FFFFFF"/>
                  </a:outerShdw>
                </a:effectLst>
              </a:rPr>
              <a:t/>
            </a:r>
            <a:br>
              <a:rPr lang="en-US" altLang="ja-JP" sz="2400" dirty="0" smtClean="0">
                <a:solidFill>
                  <a:srgbClr val="FFFF00"/>
                </a:solidFill>
                <a:effectLst>
                  <a:outerShdw blurRad="38100" dist="38100" dir="2700000" algn="tl">
                    <a:srgbClr val="FFFFFF"/>
                  </a:outerShdw>
                </a:effectLst>
              </a:rPr>
            </a:br>
            <a:r>
              <a:rPr lang="ja-JP" altLang="en-US" sz="2800" dirty="0" smtClean="0">
                <a:solidFill>
                  <a:srgbClr val="FFFF00"/>
                </a:solidFill>
              </a:rPr>
              <a:t>～　外　来　編　～</a:t>
            </a:r>
          </a:p>
        </p:txBody>
      </p:sp>
      <p:sp>
        <p:nvSpPr>
          <p:cNvPr id="27654" name="Rectangle 6"/>
          <p:cNvSpPr>
            <a:spLocks noGrp="1" noChangeArrowheads="1"/>
          </p:cNvSpPr>
          <p:nvPr/>
        </p:nvSpPr>
        <p:spPr bwMode="auto">
          <a:xfrm>
            <a:off x="4284663" y="5229225"/>
            <a:ext cx="4859337" cy="1620838"/>
          </a:xfrm>
          <a:prstGeom prst="rect">
            <a:avLst/>
          </a:prstGeom>
          <a:noFill/>
          <a:ln>
            <a:noFill/>
          </a:ln>
          <a:effectLst/>
          <a:extLst>
            <a:ext uri="{909E8E84-426E-40DD-AFC4-6F175D3DCCD1}">
              <a14:hiddenFill xmlns:a14="http://schemas.microsoft.com/office/drawing/2010/main">
                <a:solidFill>
                  <a:srgbClr val="00CCCC"/>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92075" tIns="46038" rIns="92075" bIns="46038"/>
          <a:lstStyle/>
          <a:p>
            <a:pPr algn="l" eaLnBrk="0" hangingPunct="0">
              <a:spcBef>
                <a:spcPct val="0"/>
              </a:spcBef>
              <a:defRPr/>
            </a:pPr>
            <a:r>
              <a:rPr kumimoji="0" lang="ja-JP" altLang="en-US" sz="2000" i="0" dirty="0">
                <a:solidFill>
                  <a:srgbClr val="FFFFFF"/>
                </a:solidFill>
                <a:effectLst>
                  <a:outerShdw blurRad="38100" dist="38100" dir="2700000" algn="tl">
                    <a:srgbClr val="000000"/>
                  </a:outerShdw>
                </a:effectLst>
              </a:rPr>
              <a:t>平成２４年　</a:t>
            </a:r>
            <a:r>
              <a:rPr kumimoji="0" lang="ja-JP" altLang="en-US" sz="2000" i="0" dirty="0" smtClean="0">
                <a:solidFill>
                  <a:srgbClr val="FFFFFF"/>
                </a:solidFill>
                <a:effectLst>
                  <a:outerShdw blurRad="38100" dist="38100" dir="2700000" algn="tl">
                    <a:srgbClr val="000000"/>
                  </a:outerShdw>
                </a:effectLst>
              </a:rPr>
              <a:t>４月　８日</a:t>
            </a:r>
            <a:endParaRPr kumimoji="0" lang="ja-JP" altLang="en-US" sz="2000" i="0" dirty="0">
              <a:solidFill>
                <a:srgbClr val="FFFFFF"/>
              </a:solidFill>
              <a:effectLst>
                <a:outerShdw blurRad="38100" dist="38100" dir="2700000" algn="tl">
                  <a:srgbClr val="000000"/>
                </a:outerShdw>
              </a:effectLst>
            </a:endParaRPr>
          </a:p>
          <a:p>
            <a:pPr algn="l" eaLnBrk="0" hangingPunct="0">
              <a:spcBef>
                <a:spcPct val="0"/>
              </a:spcBef>
              <a:defRPr/>
            </a:pPr>
            <a:r>
              <a:rPr kumimoji="0" lang="ja-JP" altLang="en-US" sz="2000" i="0" dirty="0">
                <a:solidFill>
                  <a:srgbClr val="FFFFFF"/>
                </a:solidFill>
                <a:effectLst>
                  <a:outerShdw blurRad="38100" dist="38100" dir="2700000" algn="tl">
                    <a:srgbClr val="000000"/>
                  </a:outerShdw>
                </a:effectLst>
              </a:rPr>
              <a:t>　　有限会社メディカルサポートシステムズ</a:t>
            </a:r>
            <a:r>
              <a:rPr kumimoji="0" lang="ja-JP" altLang="en-US" sz="1600" i="0" dirty="0">
                <a:solidFill>
                  <a:srgbClr val="FFFFFF"/>
                </a:solidFill>
                <a:effectLst>
                  <a:outerShdw blurRad="38100" dist="38100" dir="2700000" algn="tl">
                    <a:srgbClr val="000000"/>
                  </a:outerShdw>
                </a:effectLst>
              </a:rPr>
              <a:t>　　　　　　　　</a:t>
            </a:r>
          </a:p>
          <a:p>
            <a:pPr algn="l" eaLnBrk="0" hangingPunct="0">
              <a:spcBef>
                <a:spcPct val="0"/>
              </a:spcBef>
              <a:defRPr/>
            </a:pPr>
            <a:r>
              <a:rPr kumimoji="0" lang="ja-JP" altLang="en-US" sz="1600" i="0" dirty="0">
                <a:solidFill>
                  <a:srgbClr val="FFFFFF"/>
                </a:solidFill>
                <a:effectLst>
                  <a:outerShdw blurRad="38100" dist="38100" dir="2700000" algn="tl">
                    <a:srgbClr val="000000"/>
                  </a:outerShdw>
                </a:effectLst>
              </a:rPr>
              <a:t>　　　　　　　認定医業経営ｺﾝｻﾙﾀﾝﾄ　第</a:t>
            </a:r>
            <a:r>
              <a:rPr kumimoji="0" lang="ja-JP" altLang="en-US" sz="1600" i="0" dirty="0">
                <a:solidFill>
                  <a:srgbClr val="FFFFFF"/>
                </a:solidFill>
                <a:effectLst>
                  <a:outerShdw blurRad="38100" dist="38100" dir="2700000" algn="tl">
                    <a:srgbClr val="000000"/>
                  </a:outerShdw>
                </a:effectLst>
                <a:latin typeface="ＭＳ ゴシック" pitchFamily="49" charset="-128"/>
                <a:ea typeface="ＭＳ ゴシック" pitchFamily="49" charset="-128"/>
              </a:rPr>
              <a:t>5590</a:t>
            </a:r>
            <a:r>
              <a:rPr kumimoji="0" lang="ja-JP" altLang="en-US" sz="1600" i="0" dirty="0">
                <a:solidFill>
                  <a:srgbClr val="FFFFFF"/>
                </a:solidFill>
                <a:effectLst>
                  <a:outerShdw blurRad="38100" dist="38100" dir="2700000" algn="tl">
                    <a:srgbClr val="000000"/>
                  </a:outerShdw>
                </a:effectLst>
              </a:rPr>
              <a:t>号</a:t>
            </a:r>
            <a:r>
              <a:rPr kumimoji="0" lang="ja-JP" altLang="en-US" i="0" dirty="0">
                <a:solidFill>
                  <a:srgbClr val="FFFFFF"/>
                </a:solidFill>
                <a:effectLst>
                  <a:outerShdw blurRad="38100" dist="38100" dir="2700000" algn="tl">
                    <a:srgbClr val="000000"/>
                  </a:outerShdw>
                </a:effectLst>
              </a:rPr>
              <a:t>　</a:t>
            </a:r>
          </a:p>
          <a:p>
            <a:pPr algn="l" eaLnBrk="0" hangingPunct="0">
              <a:spcBef>
                <a:spcPct val="0"/>
              </a:spcBef>
              <a:defRPr/>
            </a:pPr>
            <a:r>
              <a:rPr kumimoji="0" lang="ja-JP" altLang="en-US" i="0" dirty="0">
                <a:solidFill>
                  <a:srgbClr val="FFFFFF"/>
                </a:solidFill>
                <a:effectLst>
                  <a:outerShdw blurRad="38100" dist="38100" dir="2700000" algn="tl">
                    <a:srgbClr val="000000"/>
                  </a:outerShdw>
                </a:effectLst>
              </a:rPr>
              <a:t>　　　　　　　　</a:t>
            </a:r>
            <a:r>
              <a:rPr kumimoji="0" lang="ja-JP" altLang="en-US" sz="2000" i="0" dirty="0">
                <a:solidFill>
                  <a:srgbClr val="FFFFFF"/>
                </a:solidFill>
                <a:effectLst>
                  <a:outerShdw blurRad="38100" dist="38100" dir="2700000" algn="tl">
                    <a:srgbClr val="000000"/>
                  </a:outerShdw>
                </a:effectLst>
              </a:rPr>
              <a:t>細　谷　　邦　夫</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3"/>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D685071D-53CE-4982-A814-A1E58A401769}" type="slidenum">
              <a:rPr kumimoji="0" lang="ja-JP" altLang="en-US" sz="2000" i="0" smtClean="0"/>
              <a:pPr eaLnBrk="1" hangingPunct="1"/>
              <a:t>10</a:t>
            </a:fld>
            <a:endParaRPr kumimoji="0" lang="en-US" altLang="ja-JP" sz="2000" i="0" smtClean="0"/>
          </a:p>
        </p:txBody>
      </p:sp>
      <p:sp>
        <p:nvSpPr>
          <p:cNvPr id="12291" name="Rectangle 2"/>
          <p:cNvSpPr>
            <a:spLocks noChangeArrowheads="1"/>
          </p:cNvSpPr>
          <p:nvPr/>
        </p:nvSpPr>
        <p:spPr bwMode="auto">
          <a:xfrm>
            <a:off x="2849563" y="3136900"/>
            <a:ext cx="3498850" cy="641350"/>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3600" i="0">
                <a:solidFill>
                  <a:srgbClr val="FFFF00"/>
                </a:solidFill>
              </a:rPr>
              <a:t>療 養 担 当 規 則</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スライド番号プレースホルダー 3"/>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7422816C-86E2-4B8F-BB74-4D0B2C804638}" type="slidenum">
              <a:rPr kumimoji="0" lang="ja-JP" altLang="en-US" sz="2000" i="0" smtClean="0"/>
              <a:pPr eaLnBrk="1" hangingPunct="1"/>
              <a:t>100</a:t>
            </a:fld>
            <a:endParaRPr kumimoji="0" lang="en-US" altLang="ja-JP" sz="2000" i="0" smtClean="0"/>
          </a:p>
        </p:txBody>
      </p:sp>
      <p:sp>
        <p:nvSpPr>
          <p:cNvPr id="99331" name="Rectangle 2"/>
          <p:cNvSpPr>
            <a:spLocks noChangeArrowheads="1"/>
          </p:cNvSpPr>
          <p:nvPr/>
        </p:nvSpPr>
        <p:spPr bwMode="auto">
          <a:xfrm>
            <a:off x="3117850" y="3108325"/>
            <a:ext cx="2922588" cy="641350"/>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3600" i="0">
                <a:solidFill>
                  <a:srgbClr val="FFFF00"/>
                </a:solidFill>
              </a:rPr>
              <a:t>生　体　検　査</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スライド番号プレースホルダー 3"/>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84CC2D31-366F-4252-A7F4-5716ED886981}" type="slidenum">
              <a:rPr kumimoji="0" lang="ja-JP" altLang="en-US" sz="2000" i="0" smtClean="0"/>
              <a:pPr eaLnBrk="1" hangingPunct="1"/>
              <a:t>101</a:t>
            </a:fld>
            <a:endParaRPr kumimoji="0" lang="en-US" altLang="ja-JP" sz="2000" i="0" smtClean="0"/>
          </a:p>
        </p:txBody>
      </p:sp>
      <p:sp>
        <p:nvSpPr>
          <p:cNvPr id="100355" name="Rectangle 2"/>
          <p:cNvSpPr>
            <a:spLocks noChangeArrowheads="1"/>
          </p:cNvSpPr>
          <p:nvPr/>
        </p:nvSpPr>
        <p:spPr bwMode="auto">
          <a:xfrm>
            <a:off x="14288" y="796925"/>
            <a:ext cx="533400" cy="545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lIns="92075" tIns="46038" rIns="92075" bIns="46038" anchor="ctr"/>
          <a:lstStyle/>
          <a:p>
            <a:pPr>
              <a:spcBef>
                <a:spcPct val="0"/>
              </a:spcBef>
            </a:pPr>
            <a:r>
              <a:rPr lang="ja-JP" altLang="en-US" sz="2800" i="0">
                <a:solidFill>
                  <a:srgbClr val="FFFF66"/>
                </a:solidFill>
              </a:rPr>
              <a:t>検　査　料</a:t>
            </a:r>
          </a:p>
        </p:txBody>
      </p:sp>
      <p:sp>
        <p:nvSpPr>
          <p:cNvPr id="1259523" name="Rectangle 3"/>
          <p:cNvSpPr>
            <a:spLocks noChangeArrowheads="1"/>
          </p:cNvSpPr>
          <p:nvPr/>
        </p:nvSpPr>
        <p:spPr bwMode="auto">
          <a:xfrm>
            <a:off x="576263" y="762000"/>
            <a:ext cx="85344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spcBef>
                <a:spcPct val="20000"/>
              </a:spcBef>
              <a:buClr>
                <a:srgbClr val="FFFF66"/>
              </a:buClr>
              <a:buSzPct val="75000"/>
              <a:buFont typeface="Wingdings" pitchFamily="2" charset="2"/>
              <a:buChar char="u"/>
              <a:defRPr/>
            </a:pPr>
            <a:r>
              <a:rPr lang="ja-JP" altLang="en-US" sz="2800" i="0" dirty="0">
                <a:latin typeface="ＭＳ ゴシック" pitchFamily="49" charset="-128"/>
                <a:ea typeface="ＭＳ ゴシック" pitchFamily="49" charset="-128"/>
              </a:rPr>
              <a:t>耳鼻咽喉科学的検査</a:t>
            </a:r>
          </a:p>
          <a:p>
            <a:pPr marL="742950" lvl="1" indent="-285750" algn="l">
              <a:spcBef>
                <a:spcPct val="20000"/>
              </a:spcBef>
              <a:buClr>
                <a:schemeClr val="tx1"/>
              </a:buClr>
              <a:buSzPct val="70000"/>
              <a:buFont typeface="Wingdings 3" pitchFamily="18" charset="2"/>
              <a:buChar char="u"/>
              <a:defRPr/>
            </a:pPr>
            <a:r>
              <a:rPr lang="ja-JP" altLang="en-US" i="0" dirty="0">
                <a:latin typeface="ＭＳ ゴシック" pitchFamily="49" charset="-128"/>
                <a:ea typeface="ＭＳ ゴシック" pitchFamily="49" charset="-128"/>
              </a:rPr>
              <a:t>他覚的聴力検査又は行動観察による聴力検査</a:t>
            </a:r>
          </a:p>
          <a:p>
            <a:pPr marL="1143000" lvl="2" indent="-228600" algn="l">
              <a:spcBef>
                <a:spcPct val="20000"/>
              </a:spcBef>
              <a:buClr>
                <a:schemeClr val="tx1"/>
              </a:buClr>
              <a:buSzPct val="70000"/>
              <a:buFont typeface="Wingdings 3" pitchFamily="18" charset="2"/>
              <a:buChar char="u"/>
              <a:defRPr/>
            </a:pPr>
            <a:r>
              <a:rPr lang="ja-JP" altLang="en-US" i="0" dirty="0">
                <a:latin typeface="ＭＳ ゴシック" pitchFamily="49" charset="-128"/>
                <a:ea typeface="ＭＳ ゴシック" pitchFamily="49" charset="-128"/>
              </a:rPr>
              <a:t>鼓膜音響インピーダンス検査 ３００点 ⇒ ２９０点</a:t>
            </a:r>
          </a:p>
          <a:p>
            <a:pPr marL="1143000" lvl="2" indent="-228600" algn="l">
              <a:spcBef>
                <a:spcPct val="20000"/>
              </a:spcBef>
              <a:buClr>
                <a:schemeClr val="tx1"/>
              </a:buClr>
              <a:buSzPct val="70000"/>
              <a:buFont typeface="Wingdings 3" pitchFamily="18" charset="2"/>
              <a:buChar char="u"/>
              <a:defRPr/>
            </a:pPr>
            <a:r>
              <a:rPr lang="ja-JP" altLang="en-US" i="0" dirty="0">
                <a:latin typeface="ＭＳ ゴシック" pitchFamily="49" charset="-128"/>
                <a:ea typeface="ＭＳ ゴシック" pitchFamily="49" charset="-128"/>
              </a:rPr>
              <a:t>チンパノメトリー　　　　   ３５０点 ⇒ ３４０点</a:t>
            </a:r>
          </a:p>
          <a:p>
            <a:pPr marL="685800" lvl="1" indent="-228600" algn="l">
              <a:spcBef>
                <a:spcPct val="20000"/>
              </a:spcBef>
              <a:buClr>
                <a:schemeClr val="tx1"/>
              </a:buClr>
              <a:buSzPct val="70000"/>
              <a:buFont typeface="Wingdings 3" pitchFamily="18" charset="2"/>
              <a:buChar char="u"/>
              <a:defRPr/>
            </a:pPr>
            <a:r>
              <a:rPr lang="ja-JP" altLang="en-US" i="0" dirty="0">
                <a:latin typeface="ＭＳ ゴシック" pitchFamily="49" charset="-128"/>
                <a:ea typeface="ＭＳ ゴシック" pitchFamily="49" charset="-128"/>
              </a:rPr>
              <a:t>頭位及び頭位変換眼振検査</a:t>
            </a:r>
            <a:endParaRPr lang="en-US" altLang="ja-JP" i="0" dirty="0">
              <a:latin typeface="ＭＳ ゴシック" pitchFamily="49" charset="-128"/>
              <a:ea typeface="ＭＳ ゴシック" pitchFamily="49" charset="-128"/>
            </a:endParaRPr>
          </a:p>
          <a:p>
            <a:pPr lvl="1" algn="l">
              <a:spcBef>
                <a:spcPct val="20000"/>
              </a:spcBef>
              <a:buClr>
                <a:schemeClr val="tx1"/>
              </a:buClr>
              <a:buSzPct val="70000"/>
              <a:defRPr/>
            </a:pPr>
            <a:r>
              <a:rPr lang="ja-JP" altLang="en-US" i="0" dirty="0">
                <a:latin typeface="ＭＳ ゴシック" pitchFamily="49" charset="-128"/>
                <a:ea typeface="ＭＳ ゴシック" pitchFamily="49" charset="-128"/>
              </a:rPr>
              <a:t>　　　　　　　 その他の場合　　１５０点 ⇒ １４０点</a:t>
            </a:r>
            <a:endParaRPr lang="en-US" altLang="ja-JP" i="0" dirty="0">
              <a:latin typeface="ＭＳ ゴシック" pitchFamily="49" charset="-128"/>
              <a:ea typeface="ＭＳ ゴシック" pitchFamily="49" charset="-128"/>
            </a:endParaRPr>
          </a:p>
          <a:p>
            <a:pPr lvl="1" algn="l">
              <a:spcBef>
                <a:spcPct val="20000"/>
              </a:spcBef>
              <a:buClr>
                <a:schemeClr val="tx1"/>
              </a:buClr>
              <a:buSzPct val="70000"/>
              <a:defRPr/>
            </a:pPr>
            <a:r>
              <a:rPr lang="ja-JP" altLang="en-US" i="0" dirty="0">
                <a:latin typeface="ＭＳ ゴシック" pitchFamily="49" charset="-128"/>
                <a:ea typeface="ＭＳ ゴシック" pitchFamily="49" charset="-128"/>
              </a:rPr>
              <a:t>　　浮遊耳石置換法は別途算定不可</a:t>
            </a:r>
            <a:endParaRPr lang="en-US" altLang="ja-JP" i="0" dirty="0">
              <a:latin typeface="ＭＳ ゴシック" pitchFamily="49" charset="-128"/>
              <a:ea typeface="ＭＳ ゴシック" pitchFamily="49" charset="-128"/>
            </a:endParaRPr>
          </a:p>
          <a:p>
            <a:pPr lvl="1" algn="l">
              <a:spcBef>
                <a:spcPct val="20000"/>
              </a:spcBef>
              <a:buClr>
                <a:schemeClr val="tx1"/>
              </a:buClr>
              <a:buSzPct val="70000"/>
              <a:defRPr/>
            </a:pPr>
            <a:endParaRPr lang="en-US" altLang="ja-JP" i="0" dirty="0">
              <a:latin typeface="ＭＳ ゴシック" pitchFamily="49" charset="-128"/>
              <a:ea typeface="ＭＳ ゴシック" pitchFamily="49" charset="-128"/>
            </a:endParaRPr>
          </a:p>
          <a:p>
            <a:pPr marL="342900" indent="-342900" algn="l">
              <a:spcBef>
                <a:spcPct val="20000"/>
              </a:spcBef>
              <a:buClr>
                <a:srgbClr val="FFFF66"/>
              </a:buClr>
              <a:buSzPct val="75000"/>
              <a:buFont typeface="Wingdings" pitchFamily="2" charset="2"/>
              <a:buChar char="u"/>
              <a:defRPr/>
            </a:pPr>
            <a:r>
              <a:rPr lang="ja-JP" altLang="en-US" sz="2800" i="0" dirty="0">
                <a:latin typeface="ＭＳ ゴシック" pitchFamily="49" charset="-128"/>
                <a:ea typeface="ＭＳ ゴシック" pitchFamily="49" charset="-128"/>
              </a:rPr>
              <a:t>眼科学的検査</a:t>
            </a:r>
            <a:endParaRPr lang="ja-JP" altLang="en-US" i="0" dirty="0">
              <a:latin typeface="ＭＳ ゴシック" pitchFamily="49" charset="-128"/>
              <a:ea typeface="ＭＳ ゴシック" pitchFamily="49" charset="-128"/>
            </a:endParaRPr>
          </a:p>
          <a:p>
            <a:pPr marL="742950" lvl="1" indent="-285750" algn="l">
              <a:spcBef>
                <a:spcPct val="20000"/>
              </a:spcBef>
              <a:buClr>
                <a:schemeClr val="tx1"/>
              </a:buClr>
              <a:buSzPct val="70000"/>
              <a:buFont typeface="Wingdings 3" pitchFamily="18" charset="2"/>
              <a:buChar char="u"/>
              <a:defRPr/>
            </a:pPr>
            <a:r>
              <a:rPr lang="ja-JP" altLang="en-US" i="0" dirty="0">
                <a:latin typeface="ＭＳ ゴシック" pitchFamily="49" charset="-128"/>
                <a:ea typeface="ＭＳ ゴシック" pitchFamily="49" charset="-128"/>
              </a:rPr>
              <a:t>静的量的視野検査　　　　　３００点　⇒　２９０点</a:t>
            </a:r>
          </a:p>
          <a:p>
            <a:pPr marL="742950" lvl="1" indent="-285750" algn="l">
              <a:spcBef>
                <a:spcPct val="20000"/>
              </a:spcBef>
              <a:buClr>
                <a:schemeClr val="tx1"/>
              </a:buClr>
              <a:buSzPct val="70000"/>
              <a:buFont typeface="Wingdings 3" pitchFamily="18" charset="2"/>
              <a:buChar char="u"/>
              <a:defRPr/>
            </a:pPr>
            <a:r>
              <a:rPr lang="ja-JP" altLang="en-US" i="0" dirty="0">
                <a:latin typeface="ＭＳ ゴシック" pitchFamily="49" charset="-128"/>
                <a:ea typeface="ＭＳ ゴシック" pitchFamily="49" charset="-128"/>
              </a:rPr>
              <a:t>調節検査　　　　　　　　　　７４点　⇒　　７０点</a:t>
            </a:r>
          </a:p>
          <a:p>
            <a:pPr marL="742950" lvl="1" indent="-285750" algn="l">
              <a:spcBef>
                <a:spcPct val="20000"/>
              </a:spcBef>
              <a:buClr>
                <a:schemeClr val="tx1"/>
              </a:buClr>
              <a:buSzPct val="70000"/>
              <a:buFont typeface="Wingdings 3" pitchFamily="18" charset="2"/>
              <a:buChar char="u"/>
              <a:defRPr/>
            </a:pPr>
            <a:r>
              <a:rPr lang="ja-JP" altLang="en-US" i="0" dirty="0">
                <a:latin typeface="ＭＳ ゴシック" pitchFamily="49" charset="-128"/>
                <a:ea typeface="ＭＳ ゴシック" pitchFamily="49" charset="-128"/>
              </a:rPr>
              <a:t>角膜形状解析検査　　　　　１１０点　⇒　１０５点</a:t>
            </a:r>
          </a:p>
          <a:p>
            <a:pPr lvl="1" algn="l">
              <a:spcBef>
                <a:spcPct val="20000"/>
              </a:spcBef>
              <a:buClr>
                <a:schemeClr val="tx1"/>
              </a:buClr>
              <a:buSzPct val="70000"/>
              <a:defRPr/>
            </a:pPr>
            <a:endParaRPr lang="ja-JP" altLang="en-US" i="0" dirty="0">
              <a:latin typeface="ＭＳ ゴシック" pitchFamily="49" charset="-128"/>
              <a:ea typeface="ＭＳ ゴシック" pitchFamily="49" charset="-128"/>
            </a:endParaRPr>
          </a:p>
        </p:txBody>
      </p:sp>
      <p:sp>
        <p:nvSpPr>
          <p:cNvPr id="100357" name="Text Box 4"/>
          <p:cNvSpPr txBox="1">
            <a:spLocks noChangeArrowheads="1"/>
          </p:cNvSpPr>
          <p:nvPr/>
        </p:nvSpPr>
        <p:spPr bwMode="auto">
          <a:xfrm>
            <a:off x="652463"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生体検査（引下げ）</a:t>
            </a:r>
          </a:p>
        </p:txBody>
      </p:sp>
      <p:grpSp>
        <p:nvGrpSpPr>
          <p:cNvPr id="100358" name="Group 5"/>
          <p:cNvGrpSpPr>
            <a:grpSpLocks/>
          </p:cNvGrpSpPr>
          <p:nvPr/>
        </p:nvGrpSpPr>
        <p:grpSpPr bwMode="auto">
          <a:xfrm>
            <a:off x="576263" y="400050"/>
            <a:ext cx="8567737" cy="6457950"/>
            <a:chOff x="384" y="252"/>
            <a:chExt cx="5397" cy="4068"/>
          </a:xfrm>
        </p:grpSpPr>
        <p:sp>
          <p:nvSpPr>
            <p:cNvPr id="100360"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00361"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00359" name="Oval 8"/>
          <p:cNvSpPr>
            <a:spLocks noChangeArrowheads="1"/>
          </p:cNvSpPr>
          <p:nvPr/>
        </p:nvSpPr>
        <p:spPr bwMode="auto">
          <a:xfrm>
            <a:off x="8607425" y="76200"/>
            <a:ext cx="503238"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スライド番号プレースホルダー 3"/>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BFBEF5E9-8D44-467A-8B86-B545F08A742D}" type="slidenum">
              <a:rPr kumimoji="0" lang="ja-JP" altLang="en-US" sz="2000" i="0" smtClean="0"/>
              <a:pPr eaLnBrk="1" hangingPunct="1"/>
              <a:t>102</a:t>
            </a:fld>
            <a:endParaRPr kumimoji="0" lang="en-US" altLang="ja-JP" sz="2000" i="0" smtClean="0"/>
          </a:p>
        </p:txBody>
      </p:sp>
      <p:sp>
        <p:nvSpPr>
          <p:cNvPr id="101379" name="Rectangle 2"/>
          <p:cNvSpPr>
            <a:spLocks noChangeArrowheads="1"/>
          </p:cNvSpPr>
          <p:nvPr/>
        </p:nvSpPr>
        <p:spPr bwMode="auto">
          <a:xfrm>
            <a:off x="14288" y="796925"/>
            <a:ext cx="533400" cy="545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lIns="92075" tIns="46038" rIns="92075" bIns="46038" anchor="ctr"/>
          <a:lstStyle/>
          <a:p>
            <a:pPr>
              <a:spcBef>
                <a:spcPct val="0"/>
              </a:spcBef>
            </a:pPr>
            <a:r>
              <a:rPr lang="ja-JP" altLang="en-US" sz="2800" i="0">
                <a:solidFill>
                  <a:srgbClr val="FFFF66"/>
                </a:solidFill>
              </a:rPr>
              <a:t>検　査　料</a:t>
            </a:r>
          </a:p>
        </p:txBody>
      </p:sp>
      <p:sp>
        <p:nvSpPr>
          <p:cNvPr id="101380" name="Rectangle 3"/>
          <p:cNvSpPr>
            <a:spLocks noChangeArrowheads="1"/>
          </p:cNvSpPr>
          <p:nvPr/>
        </p:nvSpPr>
        <p:spPr bwMode="auto">
          <a:xfrm>
            <a:off x="576263" y="762000"/>
            <a:ext cx="85344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spcBef>
                <a:spcPct val="20000"/>
              </a:spcBef>
              <a:buClr>
                <a:srgbClr val="FFFF66"/>
              </a:buClr>
              <a:buSzPct val="75000"/>
              <a:buFont typeface="Wingdings" pitchFamily="2" charset="2"/>
              <a:buChar char="u"/>
            </a:pPr>
            <a:endParaRPr lang="ja-JP" altLang="en-US" i="0">
              <a:latin typeface="ＭＳ ゴシック" pitchFamily="49" charset="-128"/>
              <a:ea typeface="ＭＳ ゴシック" pitchFamily="49" charset="-128"/>
            </a:endParaRPr>
          </a:p>
        </p:txBody>
      </p:sp>
      <p:sp>
        <p:nvSpPr>
          <p:cNvPr id="101381" name="Text Box 4"/>
          <p:cNvSpPr txBox="1">
            <a:spLocks noChangeArrowheads="1"/>
          </p:cNvSpPr>
          <p:nvPr/>
        </p:nvSpPr>
        <p:spPr bwMode="auto">
          <a:xfrm>
            <a:off x="652463"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生体検査（引上げ）</a:t>
            </a:r>
          </a:p>
        </p:txBody>
      </p:sp>
      <p:grpSp>
        <p:nvGrpSpPr>
          <p:cNvPr id="101382" name="Group 5"/>
          <p:cNvGrpSpPr>
            <a:grpSpLocks/>
          </p:cNvGrpSpPr>
          <p:nvPr/>
        </p:nvGrpSpPr>
        <p:grpSpPr bwMode="auto">
          <a:xfrm>
            <a:off x="576263" y="400050"/>
            <a:ext cx="8567737" cy="6457950"/>
            <a:chOff x="384" y="252"/>
            <a:chExt cx="5397" cy="4068"/>
          </a:xfrm>
        </p:grpSpPr>
        <p:sp>
          <p:nvSpPr>
            <p:cNvPr id="10138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0138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01383" name="Oval 8"/>
          <p:cNvSpPr>
            <a:spLocks noChangeArrowheads="1"/>
          </p:cNvSpPr>
          <p:nvPr/>
        </p:nvSpPr>
        <p:spPr bwMode="auto">
          <a:xfrm>
            <a:off x="8607425" y="76200"/>
            <a:ext cx="503238"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
        <p:nvSpPr>
          <p:cNvPr id="12" name="Rectangle 3"/>
          <p:cNvSpPr>
            <a:spLocks noChangeArrowheads="1"/>
          </p:cNvSpPr>
          <p:nvPr/>
        </p:nvSpPr>
        <p:spPr bwMode="auto">
          <a:xfrm>
            <a:off x="671513" y="777875"/>
            <a:ext cx="85344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spcBef>
                <a:spcPct val="20000"/>
              </a:spcBef>
              <a:buClr>
                <a:srgbClr val="FFFF66"/>
              </a:buClr>
              <a:buSzPct val="75000"/>
              <a:buFont typeface="Wingdings" pitchFamily="2" charset="2"/>
              <a:buChar char="u"/>
              <a:defRPr/>
            </a:pPr>
            <a:r>
              <a:rPr lang="ja-JP" altLang="en-US" sz="2800" i="0" dirty="0">
                <a:latin typeface="ＭＳ ゴシック" pitchFamily="49" charset="-128"/>
                <a:ea typeface="ＭＳ ゴシック" pitchFamily="49" charset="-128"/>
              </a:rPr>
              <a:t>スパイログラフィー等検査</a:t>
            </a:r>
          </a:p>
          <a:p>
            <a:pPr marL="742950" lvl="1" indent="-285750" algn="l">
              <a:spcBef>
                <a:spcPct val="20000"/>
              </a:spcBef>
              <a:buClr>
                <a:schemeClr val="tx1"/>
              </a:buClr>
              <a:buSzPct val="70000"/>
              <a:buFont typeface="Wingdings 3" pitchFamily="18" charset="2"/>
              <a:buChar char="u"/>
              <a:defRPr/>
            </a:pPr>
            <a:r>
              <a:rPr lang="ja-JP" altLang="en-US" i="0" dirty="0">
                <a:latin typeface="ＭＳ ゴシック" pitchFamily="49" charset="-128"/>
                <a:ea typeface="ＭＳ ゴシック" pitchFamily="49" charset="-128"/>
              </a:rPr>
              <a:t>肺気量分画測定 　　　　　　　　８０点 ⇒　 ９０点</a:t>
            </a:r>
          </a:p>
          <a:p>
            <a:pPr marL="685800" lvl="1" indent="-228600" algn="l">
              <a:spcBef>
                <a:spcPct val="20000"/>
              </a:spcBef>
              <a:buClr>
                <a:schemeClr val="tx1"/>
              </a:buClr>
              <a:buSzPct val="70000"/>
              <a:buFont typeface="Wingdings 3" pitchFamily="18" charset="2"/>
              <a:buChar char="u"/>
              <a:defRPr/>
            </a:pPr>
            <a:r>
              <a:rPr lang="ja-JP" altLang="en-US" i="0" dirty="0">
                <a:latin typeface="ＭＳ ゴシック" pitchFamily="49" charset="-128"/>
                <a:ea typeface="ＭＳ ゴシック" pitchFamily="49" charset="-128"/>
              </a:rPr>
              <a:t>フローボリュームカーブ　　   　８０点 ⇒ １００点</a:t>
            </a:r>
          </a:p>
          <a:p>
            <a:pPr marL="685800" lvl="1" indent="-228600" algn="l">
              <a:spcBef>
                <a:spcPct val="20000"/>
              </a:spcBef>
              <a:buClr>
                <a:schemeClr val="tx1"/>
              </a:buClr>
              <a:buSzPct val="70000"/>
              <a:buFont typeface="Wingdings 3" pitchFamily="18" charset="2"/>
              <a:buChar char="u"/>
              <a:defRPr/>
            </a:pPr>
            <a:r>
              <a:rPr lang="ja-JP" altLang="en-US" i="0" dirty="0">
                <a:latin typeface="ＭＳ ゴシック" pitchFamily="49" charset="-128"/>
                <a:ea typeface="ＭＳ ゴシック" pitchFamily="49" charset="-128"/>
              </a:rPr>
              <a:t>機能的残気量測定　　　　　　 １３０点 ⇒ １４０点</a:t>
            </a:r>
            <a:endParaRPr lang="en-US" altLang="ja-JP" i="0" dirty="0">
              <a:latin typeface="ＭＳ ゴシック" pitchFamily="49" charset="-128"/>
              <a:ea typeface="ＭＳ ゴシック" pitchFamily="49" charset="-128"/>
            </a:endParaRPr>
          </a:p>
          <a:p>
            <a:pPr lvl="1" algn="l">
              <a:spcBef>
                <a:spcPct val="20000"/>
              </a:spcBef>
              <a:buClr>
                <a:schemeClr val="tx1"/>
              </a:buClr>
              <a:buSzPct val="70000"/>
              <a:defRPr/>
            </a:pPr>
            <a:endParaRPr lang="en-US" altLang="ja-JP" sz="800" i="0" dirty="0">
              <a:latin typeface="ＭＳ ゴシック" pitchFamily="49" charset="-128"/>
              <a:ea typeface="ＭＳ ゴシック" pitchFamily="49" charset="-128"/>
            </a:endParaRPr>
          </a:p>
          <a:p>
            <a:pPr marL="342900" indent="-342900" algn="l">
              <a:spcBef>
                <a:spcPct val="20000"/>
              </a:spcBef>
              <a:buClr>
                <a:srgbClr val="FFFF66"/>
              </a:buClr>
              <a:buSzPct val="75000"/>
              <a:buFont typeface="Wingdings" pitchFamily="2" charset="2"/>
              <a:buChar char="u"/>
              <a:defRPr/>
            </a:pPr>
            <a:r>
              <a:rPr lang="ja-JP" altLang="en-US" sz="2800" i="0" dirty="0">
                <a:latin typeface="ＭＳ ゴシック" pitchFamily="49" charset="-128"/>
                <a:ea typeface="ＭＳ ゴシック" pitchFamily="49" charset="-128"/>
              </a:rPr>
              <a:t>肺胞機能検査</a:t>
            </a:r>
            <a:endParaRPr lang="ja-JP" altLang="en-US" i="0" dirty="0">
              <a:latin typeface="ＭＳ ゴシック" pitchFamily="49" charset="-128"/>
              <a:ea typeface="ＭＳ ゴシック" pitchFamily="49" charset="-128"/>
            </a:endParaRPr>
          </a:p>
          <a:p>
            <a:pPr marL="742950" lvl="1" indent="-285750" algn="l">
              <a:spcBef>
                <a:spcPct val="20000"/>
              </a:spcBef>
              <a:buClr>
                <a:schemeClr val="tx1"/>
              </a:buClr>
              <a:buSzPct val="70000"/>
              <a:buFont typeface="Wingdings 3" pitchFamily="18" charset="2"/>
              <a:buChar char="u"/>
              <a:defRPr/>
            </a:pPr>
            <a:r>
              <a:rPr lang="ja-JP" altLang="en-US" i="0" dirty="0">
                <a:latin typeface="ＭＳ ゴシック" pitchFamily="49" charset="-128"/>
                <a:ea typeface="ＭＳ ゴシック" pitchFamily="49" charset="-128"/>
              </a:rPr>
              <a:t>肺拡散能力検査　　　　　　１３５点　⇒　１５０点</a:t>
            </a:r>
          </a:p>
          <a:p>
            <a:pPr marL="742950" lvl="1" indent="-285750" algn="l">
              <a:spcBef>
                <a:spcPct val="20000"/>
              </a:spcBef>
              <a:buClr>
                <a:schemeClr val="tx1"/>
              </a:buClr>
              <a:buSzPct val="70000"/>
              <a:buFont typeface="Wingdings 3" pitchFamily="18" charset="2"/>
              <a:buChar char="u"/>
              <a:defRPr/>
            </a:pPr>
            <a:r>
              <a:rPr lang="ja-JP" altLang="en-US" i="0" dirty="0">
                <a:latin typeface="ＭＳ ゴシック" pitchFamily="49" charset="-128"/>
                <a:ea typeface="ＭＳ ゴシック" pitchFamily="49" charset="-128"/>
              </a:rPr>
              <a:t>調節検査　　　　　　　　　　７４点　⇒　　７０点</a:t>
            </a:r>
          </a:p>
          <a:p>
            <a:pPr marL="742950" lvl="1" indent="-285750" algn="l">
              <a:spcBef>
                <a:spcPct val="20000"/>
              </a:spcBef>
              <a:buClr>
                <a:schemeClr val="tx1"/>
              </a:buClr>
              <a:buSzPct val="70000"/>
              <a:buFont typeface="Wingdings 3" pitchFamily="18" charset="2"/>
              <a:buChar char="u"/>
              <a:defRPr/>
            </a:pPr>
            <a:r>
              <a:rPr lang="ja-JP" altLang="en-US" i="0" dirty="0">
                <a:latin typeface="ＭＳ ゴシック" pitchFamily="49" charset="-128"/>
                <a:ea typeface="ＭＳ ゴシック" pitchFamily="49" charset="-128"/>
              </a:rPr>
              <a:t>角膜形状解析検査　　　　　１１０点　⇒　１０５点</a:t>
            </a:r>
            <a:endParaRPr lang="en-US" altLang="ja-JP" i="0" dirty="0">
              <a:latin typeface="ＭＳ ゴシック" pitchFamily="49" charset="-128"/>
              <a:ea typeface="ＭＳ ゴシック" pitchFamily="49" charset="-128"/>
            </a:endParaRPr>
          </a:p>
          <a:p>
            <a:pPr marL="342900" indent="-342900" algn="l">
              <a:spcBef>
                <a:spcPct val="20000"/>
              </a:spcBef>
              <a:buClr>
                <a:srgbClr val="FFFF66"/>
              </a:buClr>
              <a:buSzPct val="75000"/>
              <a:buFont typeface="Wingdings" pitchFamily="2" charset="2"/>
              <a:buChar char="u"/>
              <a:defRPr/>
            </a:pPr>
            <a:r>
              <a:rPr lang="ja-JP" altLang="en-US" sz="2800" i="0" dirty="0">
                <a:latin typeface="ＭＳ ゴシック" pitchFamily="49" charset="-128"/>
                <a:ea typeface="ＭＳ ゴシック" pitchFamily="49" charset="-128"/>
              </a:rPr>
              <a:t>神経学的検査　　　　　　</a:t>
            </a:r>
            <a:r>
              <a:rPr lang="ja-JP" altLang="en-US" i="0" dirty="0">
                <a:latin typeface="ＭＳ ゴシック" pitchFamily="49" charset="-128"/>
                <a:ea typeface="ＭＳ ゴシック" pitchFamily="49" charset="-128"/>
              </a:rPr>
              <a:t>３００点　⇒　４００点</a:t>
            </a:r>
            <a:endParaRPr lang="en-US" altLang="ja-JP" i="0" dirty="0">
              <a:latin typeface="ＭＳ ゴシック" pitchFamily="49" charset="-128"/>
              <a:ea typeface="ＭＳ ゴシック" pitchFamily="49" charset="-128"/>
            </a:endParaRPr>
          </a:p>
          <a:p>
            <a:pPr marL="342900" indent="-342900" algn="l">
              <a:spcBef>
                <a:spcPct val="20000"/>
              </a:spcBef>
              <a:buClr>
                <a:srgbClr val="FFFF66"/>
              </a:buClr>
              <a:buSzPct val="75000"/>
              <a:buFont typeface="Wingdings" pitchFamily="2" charset="2"/>
              <a:buChar char="u"/>
              <a:defRPr/>
            </a:pPr>
            <a:r>
              <a:rPr lang="ja-JP" altLang="en-US" sz="2800" i="0" dirty="0">
                <a:latin typeface="ＭＳ ゴシック" pitchFamily="49" charset="-128"/>
                <a:ea typeface="ＭＳ ゴシック" pitchFamily="49" charset="-128"/>
              </a:rPr>
              <a:t>判断料</a:t>
            </a:r>
          </a:p>
          <a:p>
            <a:pPr marL="742950" lvl="1" indent="-285750" algn="l">
              <a:spcBef>
                <a:spcPct val="20000"/>
              </a:spcBef>
              <a:buClr>
                <a:schemeClr val="tx1"/>
              </a:buClr>
              <a:buSzPct val="70000"/>
              <a:buFont typeface="Wingdings 3" pitchFamily="18" charset="2"/>
              <a:buChar char="u"/>
              <a:defRPr/>
            </a:pPr>
            <a:r>
              <a:rPr lang="ja-JP" altLang="en-US" i="0" dirty="0">
                <a:latin typeface="ＭＳ ゴシック" pitchFamily="49" charset="-128"/>
                <a:ea typeface="ＭＳ ゴシック" pitchFamily="49" charset="-128"/>
              </a:rPr>
              <a:t>脳波検査判断料　　　　 　　１４０点 ⇒　 １８０点</a:t>
            </a:r>
            <a:endParaRPr lang="en-US" altLang="ja-JP" i="0" dirty="0">
              <a:latin typeface="ＭＳ ゴシック" pitchFamily="49" charset="-128"/>
              <a:ea typeface="ＭＳ ゴシック" pitchFamily="49" charset="-128"/>
            </a:endParaRPr>
          </a:p>
          <a:p>
            <a:pPr marL="742950" lvl="1" indent="-285750" algn="l">
              <a:spcBef>
                <a:spcPct val="20000"/>
              </a:spcBef>
              <a:buClr>
                <a:schemeClr val="tx1"/>
              </a:buClr>
              <a:buSzPct val="70000"/>
              <a:buFont typeface="Wingdings 3" pitchFamily="18" charset="2"/>
              <a:buChar char="u"/>
              <a:defRPr/>
            </a:pPr>
            <a:r>
              <a:rPr lang="ja-JP" altLang="en-US" i="0" dirty="0">
                <a:latin typeface="ＭＳ ゴシック" pitchFamily="49" charset="-128"/>
                <a:ea typeface="ＭＳ ゴシック" pitchFamily="49" charset="-128"/>
              </a:rPr>
              <a:t>神経・筋検査判断料　　　　 １４０点 ⇒　 １８０点</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スライド番号プレースホルダー 3"/>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8858C187-4949-4BBB-A2C2-8FE44F8D9D68}" type="slidenum">
              <a:rPr kumimoji="0" lang="ja-JP" altLang="en-US" sz="2000" i="0" smtClean="0"/>
              <a:pPr eaLnBrk="1" hangingPunct="1"/>
              <a:t>103</a:t>
            </a:fld>
            <a:endParaRPr kumimoji="0" lang="en-US" altLang="ja-JP" sz="2000" i="0" smtClean="0"/>
          </a:p>
        </p:txBody>
      </p:sp>
      <p:sp>
        <p:nvSpPr>
          <p:cNvPr id="102403" name="Rectangle 2"/>
          <p:cNvSpPr>
            <a:spLocks noChangeArrowheads="1"/>
          </p:cNvSpPr>
          <p:nvPr/>
        </p:nvSpPr>
        <p:spPr bwMode="auto">
          <a:xfrm>
            <a:off x="14288" y="796925"/>
            <a:ext cx="533400" cy="545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lIns="92075" tIns="46038" rIns="92075" bIns="46038" anchor="ctr"/>
          <a:lstStyle/>
          <a:p>
            <a:pPr>
              <a:spcBef>
                <a:spcPct val="0"/>
              </a:spcBef>
            </a:pPr>
            <a:r>
              <a:rPr lang="ja-JP" altLang="en-US" sz="2800" i="0">
                <a:solidFill>
                  <a:srgbClr val="FFFF66"/>
                </a:solidFill>
              </a:rPr>
              <a:t>検　査　料</a:t>
            </a:r>
          </a:p>
        </p:txBody>
      </p:sp>
      <p:sp>
        <p:nvSpPr>
          <p:cNvPr id="102404" name="Rectangle 3"/>
          <p:cNvSpPr>
            <a:spLocks noChangeArrowheads="1"/>
          </p:cNvSpPr>
          <p:nvPr/>
        </p:nvSpPr>
        <p:spPr bwMode="auto">
          <a:xfrm>
            <a:off x="576263" y="762000"/>
            <a:ext cx="85344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spcBef>
                <a:spcPct val="20000"/>
              </a:spcBef>
              <a:buClr>
                <a:srgbClr val="FFFF66"/>
              </a:buClr>
              <a:buSzPct val="75000"/>
              <a:buFont typeface="Wingdings" pitchFamily="2" charset="2"/>
              <a:buChar char="u"/>
            </a:pPr>
            <a:endParaRPr lang="ja-JP" altLang="en-US" i="0">
              <a:latin typeface="ＭＳ ゴシック" pitchFamily="49" charset="-128"/>
              <a:ea typeface="ＭＳ ゴシック" pitchFamily="49" charset="-128"/>
            </a:endParaRPr>
          </a:p>
        </p:txBody>
      </p:sp>
      <p:sp>
        <p:nvSpPr>
          <p:cNvPr id="102405" name="Text Box 4"/>
          <p:cNvSpPr txBox="1">
            <a:spLocks noChangeArrowheads="1"/>
          </p:cNvSpPr>
          <p:nvPr/>
        </p:nvSpPr>
        <p:spPr bwMode="auto">
          <a:xfrm>
            <a:off x="652463"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生体検査（引上げ）</a:t>
            </a:r>
          </a:p>
        </p:txBody>
      </p:sp>
      <p:grpSp>
        <p:nvGrpSpPr>
          <p:cNvPr id="102406" name="Group 5"/>
          <p:cNvGrpSpPr>
            <a:grpSpLocks/>
          </p:cNvGrpSpPr>
          <p:nvPr/>
        </p:nvGrpSpPr>
        <p:grpSpPr bwMode="auto">
          <a:xfrm>
            <a:off x="576263" y="400050"/>
            <a:ext cx="8567737" cy="6457950"/>
            <a:chOff x="384" y="252"/>
            <a:chExt cx="5397" cy="4068"/>
          </a:xfrm>
        </p:grpSpPr>
        <p:sp>
          <p:nvSpPr>
            <p:cNvPr id="102409"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02410"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02407" name="Oval 8"/>
          <p:cNvSpPr>
            <a:spLocks noChangeArrowheads="1"/>
          </p:cNvSpPr>
          <p:nvPr/>
        </p:nvSpPr>
        <p:spPr bwMode="auto">
          <a:xfrm>
            <a:off x="8607425" y="76200"/>
            <a:ext cx="503238"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
        <p:nvSpPr>
          <p:cNvPr id="12" name="Rectangle 3"/>
          <p:cNvSpPr>
            <a:spLocks noChangeArrowheads="1"/>
          </p:cNvSpPr>
          <p:nvPr/>
        </p:nvSpPr>
        <p:spPr bwMode="auto">
          <a:xfrm>
            <a:off x="671513" y="777875"/>
            <a:ext cx="85344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spcBef>
                <a:spcPct val="20000"/>
              </a:spcBef>
              <a:buClr>
                <a:srgbClr val="FFFF66"/>
              </a:buClr>
              <a:buSzPct val="75000"/>
              <a:buFont typeface="Wingdings" pitchFamily="2" charset="2"/>
              <a:buChar char="u"/>
              <a:defRPr/>
            </a:pPr>
            <a:r>
              <a:rPr lang="ja-JP" altLang="en-US" sz="2800" i="0" dirty="0">
                <a:latin typeface="ＭＳ ゴシック" pitchFamily="49" charset="-128"/>
                <a:ea typeface="ＭＳ ゴシック" pitchFamily="49" charset="-128"/>
              </a:rPr>
              <a:t>耳鼻咽喉科学的検査</a:t>
            </a:r>
          </a:p>
          <a:p>
            <a:pPr marL="685800" lvl="1" indent="-228600" algn="l">
              <a:spcBef>
                <a:spcPct val="20000"/>
              </a:spcBef>
              <a:buClr>
                <a:schemeClr val="tx1"/>
              </a:buClr>
              <a:buSzPct val="70000"/>
              <a:buFont typeface="Wingdings 3" pitchFamily="18" charset="2"/>
              <a:buChar char="u"/>
              <a:defRPr/>
            </a:pPr>
            <a:r>
              <a:rPr lang="ja-JP" altLang="en-US" i="0" dirty="0">
                <a:latin typeface="ＭＳ ゴシック" pitchFamily="49" charset="-128"/>
                <a:ea typeface="ＭＳ ゴシック" pitchFamily="49" charset="-128"/>
              </a:rPr>
              <a:t>頭位及び頭位変換眼振検査</a:t>
            </a:r>
            <a:endParaRPr lang="en-US" altLang="ja-JP" i="0" dirty="0">
              <a:latin typeface="ＭＳ ゴシック" pitchFamily="49" charset="-128"/>
              <a:ea typeface="ＭＳ ゴシック" pitchFamily="49" charset="-128"/>
            </a:endParaRPr>
          </a:p>
          <a:p>
            <a:pPr lvl="1" algn="l">
              <a:spcBef>
                <a:spcPct val="20000"/>
              </a:spcBef>
              <a:buClr>
                <a:schemeClr val="tx1"/>
              </a:buClr>
              <a:buSzPct val="70000"/>
              <a:defRPr/>
            </a:pPr>
            <a:r>
              <a:rPr lang="ja-JP" altLang="en-US" i="0" dirty="0">
                <a:latin typeface="ＭＳ ゴシック" pitchFamily="49" charset="-128"/>
                <a:ea typeface="ＭＳ ゴシック" pitchFamily="49" charset="-128"/>
              </a:rPr>
              <a:t>　赤外線</a:t>
            </a:r>
            <a:r>
              <a:rPr lang="en-US" altLang="ja-JP" i="0" dirty="0">
                <a:latin typeface="ＭＳ ゴシック" pitchFamily="49" charset="-128"/>
                <a:ea typeface="ＭＳ ゴシック" pitchFamily="49" charset="-128"/>
              </a:rPr>
              <a:t>CCD</a:t>
            </a:r>
            <a:r>
              <a:rPr lang="ja-JP" altLang="en-US" i="0" dirty="0">
                <a:latin typeface="ＭＳ ゴシック" pitchFamily="49" charset="-128"/>
                <a:ea typeface="ＭＳ ゴシック" pitchFamily="49" charset="-128"/>
              </a:rPr>
              <a:t>カメラ等による場合　１５０点 ⇒ ３００点</a:t>
            </a:r>
            <a:endParaRPr lang="en-US" altLang="ja-JP" i="0" dirty="0">
              <a:latin typeface="ＭＳ ゴシック" pitchFamily="49" charset="-128"/>
              <a:ea typeface="ＭＳ ゴシック" pitchFamily="49" charset="-128"/>
            </a:endParaRPr>
          </a:p>
          <a:p>
            <a:pPr lvl="1" algn="l">
              <a:spcBef>
                <a:spcPct val="20000"/>
              </a:spcBef>
              <a:buClr>
                <a:schemeClr val="tx1"/>
              </a:buClr>
              <a:buSzPct val="70000"/>
              <a:defRPr/>
            </a:pPr>
            <a:r>
              <a:rPr lang="ja-JP" altLang="en-US" i="0" dirty="0">
                <a:latin typeface="ＭＳ ゴシック" pitchFamily="49" charset="-128"/>
                <a:ea typeface="ＭＳ ゴシック" pitchFamily="49" charset="-128"/>
              </a:rPr>
              <a:t>　　浮遊耳石置換法は別途算定不可</a:t>
            </a:r>
            <a:endParaRPr lang="en-US" altLang="ja-JP" i="0" dirty="0">
              <a:latin typeface="ＭＳ ゴシック" pitchFamily="49" charset="-128"/>
              <a:ea typeface="ＭＳ ゴシック" pitchFamily="49" charset="-128"/>
            </a:endParaRPr>
          </a:p>
          <a:p>
            <a:pPr marL="342900" indent="-342900" algn="l">
              <a:spcBef>
                <a:spcPct val="20000"/>
              </a:spcBef>
              <a:buClr>
                <a:srgbClr val="FFFF66"/>
              </a:buClr>
              <a:buSzPct val="75000"/>
              <a:buFont typeface="Wingdings" pitchFamily="2" charset="2"/>
              <a:buChar char="u"/>
              <a:defRPr/>
            </a:pPr>
            <a:r>
              <a:rPr lang="ja-JP" altLang="en-US" sz="2800" i="0" dirty="0">
                <a:latin typeface="ＭＳ ゴシック" pitchFamily="49" charset="-128"/>
                <a:ea typeface="ＭＳ ゴシック" pitchFamily="49" charset="-128"/>
              </a:rPr>
              <a:t>眼科学的検査</a:t>
            </a:r>
            <a:endParaRPr lang="ja-JP" altLang="en-US" i="0" dirty="0">
              <a:latin typeface="ＭＳ ゴシック" pitchFamily="49" charset="-128"/>
              <a:ea typeface="ＭＳ ゴシック" pitchFamily="49" charset="-128"/>
            </a:endParaRPr>
          </a:p>
          <a:p>
            <a:pPr marL="742950" lvl="1" indent="-285750" algn="l">
              <a:spcBef>
                <a:spcPct val="20000"/>
              </a:spcBef>
              <a:buClr>
                <a:schemeClr val="tx1"/>
              </a:buClr>
              <a:buSzPct val="70000"/>
              <a:buFont typeface="Wingdings 3" pitchFamily="18" charset="2"/>
              <a:buChar char="u"/>
              <a:defRPr/>
            </a:pPr>
            <a:r>
              <a:rPr lang="ja-JP" altLang="en-US" i="0" dirty="0">
                <a:latin typeface="ＭＳ ゴシック" pitchFamily="49" charset="-128"/>
                <a:ea typeface="ＭＳ ゴシック" pitchFamily="49" charset="-128"/>
              </a:rPr>
              <a:t>色覚検査</a:t>
            </a:r>
            <a:endParaRPr lang="en-US" altLang="ja-JP" i="0" dirty="0">
              <a:latin typeface="ＭＳ ゴシック" pitchFamily="49" charset="-128"/>
              <a:ea typeface="ＭＳ ゴシック" pitchFamily="49" charset="-128"/>
            </a:endParaRPr>
          </a:p>
          <a:p>
            <a:pPr marL="1200150" lvl="2" indent="-285750" algn="l">
              <a:spcBef>
                <a:spcPct val="20000"/>
              </a:spcBef>
              <a:buClr>
                <a:schemeClr val="tx1"/>
              </a:buClr>
              <a:buSzPct val="70000"/>
              <a:buFont typeface="Wingdings 3" pitchFamily="18" charset="2"/>
              <a:buChar char="u"/>
              <a:defRPr/>
            </a:pPr>
            <a:r>
              <a:rPr lang="ja-JP" altLang="en-US" i="0" dirty="0">
                <a:latin typeface="ＭＳ ゴシック" pitchFamily="49" charset="-128"/>
                <a:ea typeface="ＭＳ ゴシック" pitchFamily="49" charset="-128"/>
              </a:rPr>
              <a:t>アロマノスコープ等　　　　６０点　⇒　７０点</a:t>
            </a:r>
            <a:endParaRPr lang="en-US" altLang="ja-JP" i="0" dirty="0">
              <a:latin typeface="ＭＳ ゴシック" pitchFamily="49" charset="-128"/>
              <a:ea typeface="ＭＳ ゴシック" pitchFamily="49" charset="-128"/>
            </a:endParaRPr>
          </a:p>
          <a:p>
            <a:pPr marL="1200150" lvl="2" indent="-285750" algn="l">
              <a:spcBef>
                <a:spcPct val="20000"/>
              </a:spcBef>
              <a:buClr>
                <a:schemeClr val="tx1"/>
              </a:buClr>
              <a:buSzPct val="70000"/>
              <a:buFont typeface="Wingdings 3" pitchFamily="18" charset="2"/>
              <a:buChar char="u"/>
              <a:defRPr/>
            </a:pPr>
            <a:r>
              <a:rPr lang="ja-JP" altLang="en-US" i="0" dirty="0">
                <a:latin typeface="ＭＳ ゴシック" pitchFamily="49" charset="-128"/>
                <a:ea typeface="ＭＳ ゴシック" pitchFamily="49" charset="-128"/>
              </a:rPr>
              <a:t>上記以外　　　　　　　　　３８点　⇒　４８点</a:t>
            </a:r>
          </a:p>
          <a:p>
            <a:pPr marL="742950" lvl="1" indent="-285750" algn="l">
              <a:spcBef>
                <a:spcPct val="20000"/>
              </a:spcBef>
              <a:buClr>
                <a:schemeClr val="tx1"/>
              </a:buClr>
              <a:buSzPct val="70000"/>
              <a:buFont typeface="Wingdings 3" pitchFamily="18" charset="2"/>
              <a:buChar char="u"/>
              <a:defRPr/>
            </a:pPr>
            <a:r>
              <a:rPr lang="ja-JP" altLang="en-US" i="0" dirty="0">
                <a:latin typeface="ＭＳ ゴシック" pitchFamily="49" charset="-128"/>
                <a:ea typeface="ＭＳ ゴシック" pitchFamily="49" charset="-128"/>
              </a:rPr>
              <a:t>眼筋機能精密検査及び輻輳検査</a:t>
            </a:r>
            <a:endParaRPr lang="en-US" altLang="ja-JP" i="0" dirty="0">
              <a:latin typeface="ＭＳ ゴシック" pitchFamily="49" charset="-128"/>
              <a:ea typeface="ＭＳ ゴシック" pitchFamily="49" charset="-128"/>
            </a:endParaRPr>
          </a:p>
          <a:p>
            <a:pPr lvl="1" algn="l">
              <a:spcBef>
                <a:spcPct val="20000"/>
              </a:spcBef>
              <a:buClr>
                <a:schemeClr val="tx1"/>
              </a:buClr>
              <a:buSzPct val="70000"/>
              <a:defRPr/>
            </a:pPr>
            <a:r>
              <a:rPr lang="ja-JP" altLang="en-US" i="0" dirty="0">
                <a:latin typeface="ＭＳ ゴシック" pitchFamily="49" charset="-128"/>
                <a:ea typeface="ＭＳ ゴシック" pitchFamily="49" charset="-128"/>
              </a:rPr>
              <a:t>　　　　　　　　　　　　　　　 ３８点　⇒　４８点</a:t>
            </a:r>
          </a:p>
          <a:p>
            <a:pPr marL="742950" lvl="1" indent="-285750" algn="l">
              <a:spcBef>
                <a:spcPct val="20000"/>
              </a:spcBef>
              <a:buClr>
                <a:schemeClr val="tx1"/>
              </a:buClr>
              <a:buSzPct val="70000"/>
              <a:buFont typeface="Wingdings 3" pitchFamily="18" charset="2"/>
              <a:buChar char="u"/>
              <a:defRPr/>
            </a:pPr>
            <a:r>
              <a:rPr lang="ja-JP" altLang="en-US" i="0" dirty="0">
                <a:latin typeface="ＭＳ ゴシック" pitchFamily="49" charset="-128"/>
                <a:ea typeface="ＭＳ ゴシック" pitchFamily="49" charset="-128"/>
              </a:rPr>
              <a:t>両眼視機能精密権検 　　　　  ３８点　⇒　４８点</a:t>
            </a:r>
            <a:endParaRPr lang="en-US" altLang="ja-JP" i="0" dirty="0">
              <a:latin typeface="ＭＳ ゴシック" pitchFamily="49" charset="-128"/>
              <a:ea typeface="ＭＳ ゴシック" pitchFamily="49" charset="-128"/>
            </a:endParaRPr>
          </a:p>
          <a:p>
            <a:pPr marL="742950" lvl="1" indent="-285750" algn="l">
              <a:spcBef>
                <a:spcPct val="20000"/>
              </a:spcBef>
              <a:buClr>
                <a:schemeClr val="tx1"/>
              </a:buClr>
              <a:buSzPct val="70000"/>
              <a:buFont typeface="Wingdings 3" pitchFamily="18" charset="2"/>
              <a:buChar char="u"/>
              <a:defRPr/>
            </a:pPr>
            <a:r>
              <a:rPr lang="ja-JP" altLang="en-US" i="0" dirty="0">
                <a:latin typeface="ＭＳ ゴシック" pitchFamily="49" charset="-128"/>
                <a:ea typeface="ＭＳ ゴシック" pitchFamily="49" charset="-128"/>
              </a:rPr>
              <a:t>立体視検査　　　　　　　　　 ３８点　⇒　４８点</a:t>
            </a:r>
            <a:endParaRPr lang="en-US" altLang="ja-JP" i="0" dirty="0">
              <a:latin typeface="ＭＳ ゴシック" pitchFamily="49" charset="-128"/>
              <a:ea typeface="ＭＳ ゴシック" pitchFamily="49" charset="-128"/>
            </a:endParaRPr>
          </a:p>
          <a:p>
            <a:pPr marL="742950" lvl="1" indent="-285750" algn="l">
              <a:spcBef>
                <a:spcPct val="20000"/>
              </a:spcBef>
              <a:buClr>
                <a:schemeClr val="tx1"/>
              </a:buClr>
              <a:buSzPct val="70000"/>
              <a:buFont typeface="Wingdings 3" pitchFamily="18" charset="2"/>
              <a:buChar char="u"/>
              <a:defRPr/>
            </a:pPr>
            <a:r>
              <a:rPr lang="ja-JP" altLang="en-US" i="0" dirty="0">
                <a:latin typeface="ＭＳ ゴシック" pitchFamily="49" charset="-128"/>
                <a:ea typeface="ＭＳ ゴシック" pitchFamily="49" charset="-128"/>
              </a:rPr>
              <a:t>網膜対応検査　　　　　　　　 ３８点　⇒　４８点</a:t>
            </a:r>
          </a:p>
          <a:p>
            <a:pPr lvl="1" algn="l">
              <a:spcBef>
                <a:spcPct val="20000"/>
              </a:spcBef>
              <a:buClr>
                <a:schemeClr val="tx1"/>
              </a:buClr>
              <a:buSzPct val="70000"/>
              <a:defRPr/>
            </a:pPr>
            <a:endParaRPr lang="ja-JP" altLang="en-US" i="0" dirty="0">
              <a:latin typeface="ＭＳ ゴシック" pitchFamily="49" charset="-128"/>
              <a:ea typeface="ＭＳ ゴシック" pitchFamily="49" charset="-128"/>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スライド番号プレースホルダー 3"/>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61DDCD22-B9D2-4798-BDAA-3C8E64538307}" type="slidenum">
              <a:rPr kumimoji="0" lang="ja-JP" altLang="en-US" sz="2000" i="0" smtClean="0"/>
              <a:pPr eaLnBrk="1" hangingPunct="1"/>
              <a:t>104</a:t>
            </a:fld>
            <a:endParaRPr kumimoji="0" lang="en-US" altLang="ja-JP" sz="2000" i="0" smtClean="0"/>
          </a:p>
        </p:txBody>
      </p:sp>
      <p:sp>
        <p:nvSpPr>
          <p:cNvPr id="103427" name="Rectangle 2"/>
          <p:cNvSpPr>
            <a:spLocks noChangeArrowheads="1"/>
          </p:cNvSpPr>
          <p:nvPr/>
        </p:nvSpPr>
        <p:spPr bwMode="auto">
          <a:xfrm>
            <a:off x="14288" y="796925"/>
            <a:ext cx="533400" cy="545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lIns="92075" tIns="46038" rIns="92075" bIns="46038" anchor="ctr"/>
          <a:lstStyle/>
          <a:p>
            <a:pPr>
              <a:spcBef>
                <a:spcPct val="0"/>
              </a:spcBef>
            </a:pPr>
            <a:r>
              <a:rPr lang="ja-JP" altLang="en-US" sz="2800" i="0">
                <a:solidFill>
                  <a:srgbClr val="FFFF66"/>
                </a:solidFill>
              </a:rPr>
              <a:t>検　査　料</a:t>
            </a:r>
          </a:p>
        </p:txBody>
      </p:sp>
      <p:sp>
        <p:nvSpPr>
          <p:cNvPr id="1254403" name="Rectangle 3"/>
          <p:cNvSpPr>
            <a:spLocks noChangeArrowheads="1"/>
          </p:cNvSpPr>
          <p:nvPr/>
        </p:nvSpPr>
        <p:spPr bwMode="auto">
          <a:xfrm>
            <a:off x="576263" y="762000"/>
            <a:ext cx="85344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spcBef>
                <a:spcPct val="20000"/>
              </a:spcBef>
              <a:buClr>
                <a:srgbClr val="FFFF66"/>
              </a:buClr>
              <a:buSzPct val="75000"/>
              <a:buFont typeface="Wingdings" pitchFamily="2" charset="2"/>
              <a:buChar char="u"/>
              <a:defRPr/>
            </a:pPr>
            <a:r>
              <a:rPr lang="ja-JP" altLang="en-US" sz="2800" i="0" dirty="0">
                <a:latin typeface="ＭＳ ゴシック" pitchFamily="49" charset="-128"/>
                <a:ea typeface="ＭＳ ゴシック" pitchFamily="49" charset="-128"/>
              </a:rPr>
              <a:t>診断穿刺・検体採取料</a:t>
            </a:r>
          </a:p>
          <a:p>
            <a:pPr marL="742950" lvl="1" indent="-285750" algn="l">
              <a:spcBef>
                <a:spcPct val="20000"/>
              </a:spcBef>
              <a:buClr>
                <a:schemeClr val="tx1"/>
              </a:buClr>
              <a:buSzPct val="70000"/>
              <a:buFont typeface="Wingdings 3" pitchFamily="18" charset="2"/>
              <a:buChar char="u"/>
              <a:defRPr/>
            </a:pPr>
            <a:r>
              <a:rPr lang="ja-JP" altLang="en-US" i="0" dirty="0">
                <a:latin typeface="ＭＳ ゴシック" pitchFamily="49" charset="-128"/>
                <a:ea typeface="ＭＳ ゴシック" pitchFamily="49" charset="-128"/>
              </a:rPr>
              <a:t>血液採取（1日につき）</a:t>
            </a:r>
          </a:p>
          <a:p>
            <a:pPr marL="1143000" lvl="2" indent="-228600" algn="l">
              <a:spcBef>
                <a:spcPct val="20000"/>
              </a:spcBef>
              <a:buClr>
                <a:schemeClr val="tx1"/>
              </a:buClr>
              <a:buSzPct val="70000"/>
              <a:buFont typeface="Wingdings 3" pitchFamily="18" charset="2"/>
              <a:buChar char="u"/>
              <a:defRPr/>
            </a:pPr>
            <a:r>
              <a:rPr lang="ja-JP" altLang="en-US" i="0" dirty="0">
                <a:latin typeface="ＭＳ ゴシック" pitchFamily="49" charset="-128"/>
                <a:ea typeface="ＭＳ ゴシック" pitchFamily="49" charset="-128"/>
              </a:rPr>
              <a:t>静　脈　　　　　　　　　　１３点　⇒　　１６点</a:t>
            </a:r>
          </a:p>
          <a:p>
            <a:pPr marL="742950" lvl="1" indent="-285750" algn="l">
              <a:spcBef>
                <a:spcPct val="20000"/>
              </a:spcBef>
              <a:buClr>
                <a:schemeClr val="tx1"/>
              </a:buClr>
              <a:buSzPct val="70000"/>
              <a:buFont typeface="Wingdings 3" pitchFamily="18" charset="2"/>
              <a:buChar char="u"/>
              <a:defRPr/>
            </a:pPr>
            <a:r>
              <a:rPr lang="ja-JP" altLang="en-US" i="0" dirty="0">
                <a:latin typeface="ＭＳ ゴシック" pitchFamily="49" charset="-128"/>
                <a:ea typeface="ＭＳ ゴシック" pitchFamily="49" charset="-128"/>
              </a:rPr>
              <a:t>乳腺穿刺又は針生検（２００点）</a:t>
            </a:r>
          </a:p>
          <a:p>
            <a:pPr lvl="2" algn="l">
              <a:spcBef>
                <a:spcPct val="20000"/>
              </a:spcBef>
              <a:buClr>
                <a:schemeClr val="tx1"/>
              </a:buClr>
              <a:buSzPct val="70000"/>
              <a:defRPr/>
            </a:pPr>
            <a:r>
              <a:rPr lang="ja-JP" altLang="en-US" i="0" dirty="0">
                <a:latin typeface="ＭＳ ゴシック" pitchFamily="49" charset="-128"/>
                <a:ea typeface="ＭＳ ゴシック" pitchFamily="49" charset="-128"/>
              </a:rPr>
              <a:t>⇒生検針によるもの　　　　　　　 　⇒　６５０点</a:t>
            </a:r>
          </a:p>
          <a:p>
            <a:pPr lvl="2" algn="l">
              <a:spcBef>
                <a:spcPct val="20000"/>
              </a:spcBef>
              <a:buClr>
                <a:schemeClr val="tx1"/>
              </a:buClr>
              <a:buSzPct val="70000"/>
              <a:defRPr/>
            </a:pPr>
            <a:r>
              <a:rPr lang="ja-JP" altLang="en-US" i="0" dirty="0">
                <a:latin typeface="ＭＳ ゴシック" pitchFamily="49" charset="-128"/>
                <a:ea typeface="ＭＳ ゴシック" pitchFamily="49" charset="-128"/>
              </a:rPr>
              <a:t>⇒その他　　　　　　　　　　　　 　⇒　２００点</a:t>
            </a:r>
          </a:p>
          <a:p>
            <a:pPr marL="742950" lvl="1" indent="-285750" algn="l">
              <a:spcBef>
                <a:spcPct val="20000"/>
              </a:spcBef>
              <a:buClr>
                <a:schemeClr val="tx1"/>
              </a:buClr>
              <a:buSzPct val="70000"/>
              <a:buFont typeface="Wingdings 3" pitchFamily="18" charset="2"/>
              <a:buChar char="u"/>
              <a:defRPr/>
            </a:pPr>
            <a:endParaRPr lang="ja-JP" altLang="en-US" i="0" dirty="0">
              <a:latin typeface="ＭＳ ゴシック" pitchFamily="49" charset="-128"/>
              <a:ea typeface="ＭＳ ゴシック" pitchFamily="49" charset="-128"/>
            </a:endParaRPr>
          </a:p>
          <a:p>
            <a:pPr marL="342900" indent="-342900" algn="l">
              <a:spcBef>
                <a:spcPct val="20000"/>
              </a:spcBef>
              <a:buClr>
                <a:srgbClr val="FFFF66"/>
              </a:buClr>
              <a:buSzPct val="75000"/>
              <a:buFont typeface="Wingdings" pitchFamily="2" charset="2"/>
              <a:buChar char="u"/>
              <a:defRPr/>
            </a:pPr>
            <a:r>
              <a:rPr lang="ja-JP" altLang="en-US" sz="2800" i="0" dirty="0">
                <a:latin typeface="ＭＳ ゴシック" pitchFamily="49" charset="-128"/>
                <a:ea typeface="ＭＳ ゴシック" pitchFamily="49" charset="-128"/>
              </a:rPr>
              <a:t>筋電図検査</a:t>
            </a:r>
          </a:p>
          <a:p>
            <a:pPr marL="742950" lvl="1" indent="-285750" algn="l">
              <a:spcBef>
                <a:spcPct val="20000"/>
              </a:spcBef>
              <a:buClr>
                <a:schemeClr val="tx1"/>
              </a:buClr>
              <a:buSzPct val="70000"/>
              <a:buFont typeface="Wingdings 3" pitchFamily="18" charset="2"/>
              <a:buChar char="u"/>
              <a:defRPr/>
            </a:pPr>
            <a:r>
              <a:rPr lang="ja-JP" altLang="en-US" i="0" dirty="0">
                <a:latin typeface="ＭＳ ゴシック" pitchFamily="49" charset="-128"/>
                <a:ea typeface="ＭＳ ゴシック" pitchFamily="49" charset="-128"/>
              </a:rPr>
              <a:t>２神経以上の加算　　上限４５０点　⇒　１０５０点</a:t>
            </a:r>
          </a:p>
          <a:p>
            <a:pPr marL="742950" lvl="1" indent="-285750" algn="l">
              <a:spcBef>
                <a:spcPct val="20000"/>
              </a:spcBef>
              <a:buClr>
                <a:schemeClr val="tx1"/>
              </a:buClr>
              <a:buSzPct val="70000"/>
              <a:buFont typeface="Wingdings 3" pitchFamily="18" charset="2"/>
              <a:buChar char="u"/>
              <a:defRPr/>
            </a:pPr>
            <a:endParaRPr lang="ja-JP" altLang="en-US" i="0" dirty="0">
              <a:latin typeface="ＭＳ ゴシック" pitchFamily="49" charset="-128"/>
              <a:ea typeface="ＭＳ ゴシック" pitchFamily="49" charset="-128"/>
            </a:endParaRPr>
          </a:p>
          <a:p>
            <a:pPr marL="342900" indent="-342900" algn="l">
              <a:spcBef>
                <a:spcPct val="20000"/>
              </a:spcBef>
              <a:buClr>
                <a:srgbClr val="FFFF66"/>
              </a:buClr>
              <a:buSzPct val="75000"/>
              <a:buFont typeface="Wingdings" pitchFamily="2" charset="2"/>
              <a:buNone/>
              <a:defRPr/>
            </a:pPr>
            <a:endParaRPr lang="ja-JP" altLang="en-US" i="0" dirty="0">
              <a:latin typeface="ＭＳ ゴシック" pitchFamily="49" charset="-128"/>
              <a:ea typeface="ＭＳ ゴシック" pitchFamily="49" charset="-128"/>
            </a:endParaRPr>
          </a:p>
        </p:txBody>
      </p:sp>
      <p:sp>
        <p:nvSpPr>
          <p:cNvPr id="103429" name="Text Box 4"/>
          <p:cNvSpPr txBox="1">
            <a:spLocks noChangeArrowheads="1"/>
          </p:cNvSpPr>
          <p:nvPr/>
        </p:nvSpPr>
        <p:spPr bwMode="auto">
          <a:xfrm>
            <a:off x="652463"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生体検査（引上げ）</a:t>
            </a:r>
          </a:p>
        </p:txBody>
      </p:sp>
      <p:grpSp>
        <p:nvGrpSpPr>
          <p:cNvPr id="103430" name="Group 5"/>
          <p:cNvGrpSpPr>
            <a:grpSpLocks/>
          </p:cNvGrpSpPr>
          <p:nvPr/>
        </p:nvGrpSpPr>
        <p:grpSpPr bwMode="auto">
          <a:xfrm>
            <a:off x="576263" y="400050"/>
            <a:ext cx="8567737" cy="6457950"/>
            <a:chOff x="384" y="252"/>
            <a:chExt cx="5397" cy="4068"/>
          </a:xfrm>
        </p:grpSpPr>
        <p:sp>
          <p:nvSpPr>
            <p:cNvPr id="103432"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03433"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03431" name="Oval 8"/>
          <p:cNvSpPr>
            <a:spLocks noChangeArrowheads="1"/>
          </p:cNvSpPr>
          <p:nvPr/>
        </p:nvSpPr>
        <p:spPr bwMode="auto">
          <a:xfrm>
            <a:off x="8607425" y="76200"/>
            <a:ext cx="503238"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0F6365A0-BE25-440D-933A-AD3764E9BF4F}" type="slidenum">
              <a:rPr kumimoji="0" lang="ja-JP" altLang="en-US" sz="2000" i="0" smtClean="0"/>
              <a:pPr eaLnBrk="1" hangingPunct="1"/>
              <a:t>105</a:t>
            </a:fld>
            <a:endParaRPr kumimoji="0" lang="en-US" altLang="ja-JP" sz="2000" i="0" smtClean="0"/>
          </a:p>
        </p:txBody>
      </p:sp>
      <p:sp>
        <p:nvSpPr>
          <p:cNvPr id="104451" name="Rectangle 1026"/>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検　査　料</a:t>
            </a:r>
          </a:p>
        </p:txBody>
      </p:sp>
      <p:sp>
        <p:nvSpPr>
          <p:cNvPr id="1338371" name="Rectangle 1027"/>
          <p:cNvSpPr>
            <a:spLocks noGrp="1" noChangeArrowheads="1"/>
          </p:cNvSpPr>
          <p:nvPr>
            <p:ph type="body" orient="vert" idx="1"/>
          </p:nvPr>
        </p:nvSpPr>
        <p:spPr>
          <a:xfrm>
            <a:off x="609600" y="762000"/>
            <a:ext cx="8534400" cy="6096000"/>
          </a:xfrm>
        </p:spPr>
        <p:txBody>
          <a:bodyPr vert="horz"/>
          <a:lstStyle/>
          <a:p>
            <a:pPr eaLnBrk="1" hangingPunct="1">
              <a:defRPr/>
            </a:pPr>
            <a:r>
              <a:rPr lang="ja-JP" altLang="en-US" dirty="0" smtClean="0"/>
              <a:t>呼吸抵抗測定</a:t>
            </a:r>
            <a:endParaRPr lang="en-US" altLang="ja-JP" dirty="0" smtClean="0"/>
          </a:p>
          <a:p>
            <a:pPr lvl="1" eaLnBrk="1" hangingPunct="1">
              <a:defRPr/>
            </a:pPr>
            <a:r>
              <a:rPr lang="ja-JP" altLang="en-US" dirty="0" smtClean="0"/>
              <a:t>広域周波オシレーション法を用いた場合　　１５０点</a:t>
            </a:r>
            <a:endParaRPr lang="en-US" altLang="ja-JP" dirty="0" smtClean="0"/>
          </a:p>
          <a:p>
            <a:pPr lvl="1" eaLnBrk="1" hangingPunct="1">
              <a:defRPr/>
            </a:pPr>
            <a:r>
              <a:rPr lang="ja-JP" altLang="en-US" dirty="0" smtClean="0"/>
              <a:t>その他の場合　　　　　　　　　　　　　　　６０点</a:t>
            </a:r>
            <a:endParaRPr lang="en-US" altLang="ja-JP" dirty="0" smtClean="0"/>
          </a:p>
          <a:p>
            <a:pPr eaLnBrk="1" hangingPunct="1">
              <a:defRPr/>
            </a:pPr>
            <a:r>
              <a:rPr lang="ja-JP" altLang="en-US" dirty="0" smtClean="0"/>
              <a:t>血管内皮機能検査（一連につき）　　　２００点</a:t>
            </a:r>
            <a:endParaRPr lang="en-US" altLang="ja-JP" dirty="0" smtClean="0"/>
          </a:p>
          <a:p>
            <a:pPr lvl="1" eaLnBrk="1" hangingPunct="1">
              <a:defRPr/>
            </a:pPr>
            <a:r>
              <a:rPr lang="ja-JP" altLang="en-US" dirty="0" smtClean="0"/>
              <a:t>局所</a:t>
            </a:r>
            <a:r>
              <a:rPr lang="ja-JP" altLang="en-US" dirty="0"/>
              <a:t>ボディプレティスモグラフ又は超音波検査等、血管内皮反応の検査方法及び部位数にかかわらず、１月に１回に</a:t>
            </a:r>
            <a:r>
              <a:rPr lang="ja-JP" altLang="en-US" dirty="0" smtClean="0"/>
              <a:t>限り一連</a:t>
            </a:r>
            <a:r>
              <a:rPr lang="ja-JP" altLang="en-US" dirty="0"/>
              <a:t>と</a:t>
            </a:r>
            <a:r>
              <a:rPr lang="ja-JP" altLang="en-US" dirty="0" smtClean="0"/>
              <a:t>して算定</a:t>
            </a:r>
            <a:endParaRPr lang="en-US" altLang="ja-JP" dirty="0" smtClean="0"/>
          </a:p>
          <a:p>
            <a:pPr lvl="1" eaLnBrk="1" hangingPunct="1">
              <a:defRPr/>
            </a:pPr>
            <a:r>
              <a:rPr lang="ja-JP" altLang="en-US" dirty="0"/>
              <a:t>超音波検査を用いても、超音波検査の費用は算定</a:t>
            </a:r>
            <a:r>
              <a:rPr lang="ja-JP" altLang="en-US" dirty="0" smtClean="0"/>
              <a:t>不可</a:t>
            </a:r>
            <a:endParaRPr lang="en-US" altLang="ja-JP" dirty="0" smtClean="0"/>
          </a:p>
          <a:p>
            <a:pPr eaLnBrk="1" hangingPunct="1">
              <a:defRPr/>
            </a:pPr>
            <a:r>
              <a:rPr lang="ja-JP" altLang="en-US" dirty="0" smtClean="0"/>
              <a:t>加算平均心電図による心室遅延電位測定</a:t>
            </a:r>
            <a:endParaRPr lang="en-US" altLang="ja-JP" dirty="0" smtClean="0"/>
          </a:p>
          <a:p>
            <a:pPr marL="0" indent="0" eaLnBrk="1" hangingPunct="1">
              <a:buFont typeface="Wingdings" pitchFamily="2" charset="2"/>
              <a:buNone/>
              <a:defRPr/>
            </a:pPr>
            <a:r>
              <a:rPr lang="ja-JP" altLang="en-US" dirty="0" smtClean="0"/>
              <a:t>　　　　　　　　　　　　　　　　　　　２００点</a:t>
            </a:r>
            <a:endParaRPr lang="en-US" altLang="ja-JP" dirty="0" smtClean="0"/>
          </a:p>
          <a:p>
            <a:pPr lvl="1" eaLnBrk="1" hangingPunct="1">
              <a:defRPr/>
            </a:pPr>
            <a:r>
              <a:rPr lang="ja-JP" altLang="en-US" dirty="0" smtClean="0"/>
              <a:t>心筋</a:t>
            </a:r>
            <a:r>
              <a:rPr lang="ja-JP" altLang="en-US" dirty="0"/>
              <a:t>梗塞、心筋症、</a:t>
            </a:r>
            <a:r>
              <a:rPr lang="en-US" altLang="ja-JP" dirty="0" err="1"/>
              <a:t>Brugada</a:t>
            </a:r>
            <a:r>
              <a:rPr lang="ja-JP" altLang="en-US" dirty="0"/>
              <a:t>症候群等により、致死性の心室性不整脈が誘発される可能性がある</a:t>
            </a:r>
            <a:r>
              <a:rPr lang="ja-JP" altLang="en-US" dirty="0" smtClean="0"/>
              <a:t>患者</a:t>
            </a:r>
            <a:endParaRPr lang="ja-JP" altLang="en-US" dirty="0"/>
          </a:p>
          <a:p>
            <a:pPr lvl="1" eaLnBrk="1" hangingPunct="1">
              <a:defRPr/>
            </a:pPr>
            <a:r>
              <a:rPr lang="ja-JP" altLang="en-US" dirty="0" smtClean="0"/>
              <a:t>他</a:t>
            </a:r>
            <a:r>
              <a:rPr lang="ja-JP" altLang="en-US" dirty="0"/>
              <a:t>の心電図検査</a:t>
            </a:r>
            <a:r>
              <a:rPr lang="ja-JP" altLang="en-US" dirty="0" smtClean="0"/>
              <a:t>は別</a:t>
            </a:r>
            <a:r>
              <a:rPr lang="ja-JP" altLang="en-US" dirty="0"/>
              <a:t>に</a:t>
            </a:r>
            <a:r>
              <a:rPr lang="ja-JP" altLang="en-US" dirty="0" smtClean="0"/>
              <a:t>算定不可</a:t>
            </a:r>
            <a:endParaRPr lang="en-US" altLang="ja-JP" dirty="0" smtClean="0"/>
          </a:p>
        </p:txBody>
      </p:sp>
      <p:sp>
        <p:nvSpPr>
          <p:cNvPr id="104453" name="Text Box 1028"/>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生体検査（新規項目）</a:t>
            </a:r>
          </a:p>
        </p:txBody>
      </p:sp>
      <p:grpSp>
        <p:nvGrpSpPr>
          <p:cNvPr id="104454" name="Group 1029"/>
          <p:cNvGrpSpPr>
            <a:grpSpLocks/>
          </p:cNvGrpSpPr>
          <p:nvPr/>
        </p:nvGrpSpPr>
        <p:grpSpPr bwMode="auto">
          <a:xfrm>
            <a:off x="609600" y="400050"/>
            <a:ext cx="8567738" cy="6457950"/>
            <a:chOff x="384" y="252"/>
            <a:chExt cx="5397" cy="4068"/>
          </a:xfrm>
        </p:grpSpPr>
        <p:sp>
          <p:nvSpPr>
            <p:cNvPr id="104456" name="Line 1030"/>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04457" name="Line 1031"/>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04455" name="Oval 1032"/>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新</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5419FEC5-44D9-4A75-9823-AFF1D9558266}" type="slidenum">
              <a:rPr kumimoji="0" lang="ja-JP" altLang="en-US" sz="2000" i="0" smtClean="0"/>
              <a:pPr eaLnBrk="1" hangingPunct="1"/>
              <a:t>106</a:t>
            </a:fld>
            <a:endParaRPr kumimoji="0" lang="en-US" altLang="ja-JP" sz="2000" i="0" smtClean="0"/>
          </a:p>
        </p:txBody>
      </p:sp>
      <p:sp>
        <p:nvSpPr>
          <p:cNvPr id="105475" name="Rectangle 1026"/>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検　査　料</a:t>
            </a:r>
          </a:p>
        </p:txBody>
      </p:sp>
      <p:sp>
        <p:nvSpPr>
          <p:cNvPr id="1338371" name="Rectangle 1027"/>
          <p:cNvSpPr>
            <a:spLocks noGrp="1" noChangeArrowheads="1"/>
          </p:cNvSpPr>
          <p:nvPr>
            <p:ph type="body" orient="vert" idx="1"/>
          </p:nvPr>
        </p:nvSpPr>
        <p:spPr>
          <a:xfrm>
            <a:off x="609600" y="762000"/>
            <a:ext cx="8534400" cy="6096000"/>
          </a:xfrm>
        </p:spPr>
        <p:txBody>
          <a:bodyPr vert="horz"/>
          <a:lstStyle/>
          <a:p>
            <a:pPr eaLnBrk="1" hangingPunct="1">
              <a:defRPr/>
            </a:pPr>
            <a:r>
              <a:rPr lang="ja-JP" altLang="en-US" dirty="0" smtClean="0"/>
              <a:t>Ｔ波オルタナンス検査　　　　　　　１１００点</a:t>
            </a:r>
            <a:endParaRPr lang="en-US" altLang="ja-JP" dirty="0" smtClean="0"/>
          </a:p>
          <a:p>
            <a:pPr lvl="1" eaLnBrk="1" hangingPunct="1">
              <a:defRPr/>
            </a:pPr>
            <a:r>
              <a:rPr lang="ja-JP" altLang="en-US" dirty="0"/>
              <a:t>心筋梗塞、心筋症、</a:t>
            </a:r>
            <a:r>
              <a:rPr lang="en-US" altLang="ja-JP" dirty="0" err="1"/>
              <a:t>Brugada</a:t>
            </a:r>
            <a:r>
              <a:rPr lang="ja-JP" altLang="en-US" dirty="0"/>
              <a:t>症候群等により、致死性の心室性不整脈が誘発される可能性がある患者</a:t>
            </a:r>
          </a:p>
          <a:p>
            <a:pPr lvl="1" eaLnBrk="1" hangingPunct="1">
              <a:defRPr/>
            </a:pPr>
            <a:r>
              <a:rPr lang="ja-JP" altLang="en-US" dirty="0"/>
              <a:t>心電図検査、負荷心電図検査、ホルタ</a:t>
            </a:r>
            <a:r>
              <a:rPr lang="en-US" altLang="ja-JP" dirty="0"/>
              <a:t>―</a:t>
            </a:r>
            <a:r>
              <a:rPr lang="ja-JP" altLang="en-US" dirty="0"/>
              <a:t>型心電図、トレッドミルによる負荷心肺機能検査、サイクルエルゴメーターによる心肺機能検査は併算定不可</a:t>
            </a:r>
            <a:endParaRPr lang="en-US" altLang="ja-JP" dirty="0" smtClean="0"/>
          </a:p>
          <a:p>
            <a:pPr eaLnBrk="1" hangingPunct="1">
              <a:defRPr/>
            </a:pPr>
            <a:r>
              <a:rPr lang="ja-JP" altLang="en-US" dirty="0" smtClean="0"/>
              <a:t>肝硬度測定　　　　　　　　　　　　　２００点</a:t>
            </a:r>
            <a:endParaRPr lang="en-US" altLang="ja-JP" dirty="0" smtClean="0"/>
          </a:p>
          <a:p>
            <a:pPr lvl="1" eaLnBrk="1" hangingPunct="1">
              <a:defRPr/>
            </a:pPr>
            <a:r>
              <a:rPr lang="ja-JP" altLang="en-US" dirty="0"/>
              <a:t>算定要件</a:t>
            </a:r>
          </a:p>
          <a:p>
            <a:pPr lvl="2" eaLnBrk="1" hangingPunct="1">
              <a:defRPr/>
            </a:pPr>
            <a:r>
              <a:rPr lang="ja-JP" altLang="en-US" dirty="0"/>
              <a:t>肝硬変の患者（肝硬変が疑われる患者を含む）</a:t>
            </a:r>
          </a:p>
          <a:p>
            <a:pPr lvl="2" eaLnBrk="1" hangingPunct="1">
              <a:defRPr/>
            </a:pPr>
            <a:r>
              <a:rPr lang="ja-JP" altLang="en-US" dirty="0"/>
              <a:t>汎用超音波画像診断装置のうち、使用目的、効能又は効果として、肝臓の硬さについて、</a:t>
            </a:r>
            <a:r>
              <a:rPr lang="ja-JP" altLang="en-US" dirty="0" smtClean="0"/>
              <a:t>非侵襲</a:t>
            </a:r>
            <a:r>
              <a:rPr lang="ja-JP" altLang="en-US" dirty="0"/>
              <a:t>的に計測するものとして薬事法上の承認を得ているものを使用し、肝臓の硬さを非侵襲的に測定した</a:t>
            </a:r>
            <a:r>
              <a:rPr lang="ja-JP" altLang="en-US" dirty="0" smtClean="0"/>
              <a:t>場合に原則</a:t>
            </a:r>
            <a:r>
              <a:rPr lang="ja-JP" altLang="en-US" dirty="0"/>
              <a:t>として３月に１回に限り算定</a:t>
            </a:r>
          </a:p>
          <a:p>
            <a:pPr lvl="2" eaLnBrk="1" hangingPunct="1">
              <a:defRPr/>
            </a:pPr>
            <a:r>
              <a:rPr lang="ja-JP" altLang="en-US" dirty="0"/>
              <a:t>医学的な必要性から３月に２回以上算定する場合には、診療報酬明細書の摘要欄にその理由及び医学的根拠を詳細に記載</a:t>
            </a:r>
            <a:endParaRPr lang="en-US" altLang="ja-JP" dirty="0" smtClean="0"/>
          </a:p>
          <a:p>
            <a:pPr lvl="1" eaLnBrk="1" hangingPunct="1">
              <a:defRPr/>
            </a:pPr>
            <a:endParaRPr lang="en-US" altLang="ja-JP" dirty="0" smtClean="0"/>
          </a:p>
          <a:p>
            <a:pPr marL="0" indent="0" eaLnBrk="1" hangingPunct="1">
              <a:buFont typeface="Wingdings" pitchFamily="2" charset="2"/>
              <a:buNone/>
              <a:defRPr/>
            </a:pPr>
            <a:endParaRPr lang="en-US" altLang="ja-JP" dirty="0" smtClean="0"/>
          </a:p>
          <a:p>
            <a:pPr eaLnBrk="1" hangingPunct="1">
              <a:defRPr/>
            </a:pPr>
            <a:endParaRPr lang="en-US" altLang="ja-JP" dirty="0" smtClean="0"/>
          </a:p>
        </p:txBody>
      </p:sp>
      <p:sp>
        <p:nvSpPr>
          <p:cNvPr id="105477" name="Text Box 1028"/>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生体検査（新規項目）</a:t>
            </a:r>
          </a:p>
        </p:txBody>
      </p:sp>
      <p:grpSp>
        <p:nvGrpSpPr>
          <p:cNvPr id="105478" name="Group 1029"/>
          <p:cNvGrpSpPr>
            <a:grpSpLocks/>
          </p:cNvGrpSpPr>
          <p:nvPr/>
        </p:nvGrpSpPr>
        <p:grpSpPr bwMode="auto">
          <a:xfrm>
            <a:off x="609600" y="400050"/>
            <a:ext cx="8567738" cy="6457950"/>
            <a:chOff x="384" y="252"/>
            <a:chExt cx="5397" cy="4068"/>
          </a:xfrm>
        </p:grpSpPr>
        <p:sp>
          <p:nvSpPr>
            <p:cNvPr id="105480" name="Line 1030"/>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05481" name="Line 1031"/>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05479" name="Oval 1032"/>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新</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C59ECB8F-E4B1-415A-8443-ECA404CC3C6B}" type="slidenum">
              <a:rPr kumimoji="0" lang="ja-JP" altLang="en-US" sz="2000" i="0" smtClean="0"/>
              <a:pPr eaLnBrk="1" hangingPunct="1"/>
              <a:t>107</a:t>
            </a:fld>
            <a:endParaRPr kumimoji="0" lang="en-US" altLang="ja-JP" sz="2000" i="0" smtClean="0"/>
          </a:p>
        </p:txBody>
      </p:sp>
      <p:sp>
        <p:nvSpPr>
          <p:cNvPr id="106499" name="Rectangle 1026"/>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検　査　料</a:t>
            </a:r>
          </a:p>
        </p:txBody>
      </p:sp>
      <p:sp>
        <p:nvSpPr>
          <p:cNvPr id="106500" name="Rectangle 1027"/>
          <p:cNvSpPr>
            <a:spLocks noGrp="1" noChangeArrowheads="1"/>
          </p:cNvSpPr>
          <p:nvPr>
            <p:ph type="body" orient="vert" idx="1"/>
          </p:nvPr>
        </p:nvSpPr>
        <p:spPr>
          <a:xfrm>
            <a:off x="609600" y="762000"/>
            <a:ext cx="8534400" cy="6096000"/>
          </a:xfrm>
        </p:spPr>
        <p:txBody>
          <a:bodyPr vert="horz"/>
          <a:lstStyle/>
          <a:p>
            <a:pPr eaLnBrk="1" hangingPunct="1"/>
            <a:r>
              <a:rPr lang="ja-JP" altLang="en-US" smtClean="0"/>
              <a:t>時間内歩行試験（要届出）　　　　　　５６０点</a:t>
            </a:r>
            <a:endParaRPr lang="en-US" altLang="ja-JP" smtClean="0"/>
          </a:p>
          <a:p>
            <a:pPr lvl="1" eaLnBrk="1" hangingPunct="1"/>
            <a:r>
              <a:rPr lang="ja-JP" altLang="en-US" smtClean="0"/>
              <a:t>対象患者</a:t>
            </a:r>
          </a:p>
          <a:p>
            <a:pPr lvl="2" eaLnBrk="1" hangingPunct="1"/>
            <a:r>
              <a:rPr lang="ja-JP" altLang="en-US" smtClean="0"/>
              <a:t>在宅酸素療法の導入を検討している患者又は施行している患者</a:t>
            </a:r>
          </a:p>
          <a:p>
            <a:pPr lvl="1" eaLnBrk="1" hangingPunct="1"/>
            <a:r>
              <a:rPr lang="ja-JP" altLang="en-US" smtClean="0"/>
              <a:t>算定要件</a:t>
            </a:r>
          </a:p>
          <a:p>
            <a:pPr lvl="2" eaLnBrk="1" hangingPunct="1"/>
            <a:r>
              <a:rPr lang="ja-JP" altLang="en-US" smtClean="0"/>
              <a:t>医師が呼吸状態等の観察を行いながら</a:t>
            </a:r>
            <a:r>
              <a:rPr lang="en-US" altLang="ja-JP" smtClean="0"/>
              <a:t>6</a:t>
            </a:r>
            <a:r>
              <a:rPr lang="ja-JP" altLang="en-US" smtClean="0"/>
              <a:t>分間の歩行を行わせ、到達した距離及び血液ガス分析、呼吸・循環機能検査等の結果を記録し、患者の運動耐容能等の評価及び治療方針の決定を行った場合に、年に４回を限度として算定</a:t>
            </a:r>
          </a:p>
          <a:p>
            <a:pPr lvl="2" eaLnBrk="1" hangingPunct="1"/>
            <a:r>
              <a:rPr lang="ja-JP" altLang="en-US" smtClean="0"/>
              <a:t>以下の事項を診療録に記載すること</a:t>
            </a:r>
          </a:p>
          <a:p>
            <a:pPr lvl="2" eaLnBrk="1" hangingPunct="1"/>
            <a:r>
              <a:rPr lang="ja-JP" altLang="en-US" smtClean="0"/>
              <a:t>当該検査結果の評価</a:t>
            </a:r>
          </a:p>
          <a:p>
            <a:pPr lvl="2" eaLnBrk="1" hangingPunct="1"/>
            <a:r>
              <a:rPr lang="ja-JP" altLang="en-US" smtClean="0"/>
              <a:t>到達した距離、施行前後の血液ガス分析、呼吸・循環機能検査等の結果</a:t>
            </a:r>
          </a:p>
          <a:p>
            <a:pPr lvl="2" eaLnBrk="1" hangingPunct="1"/>
            <a:r>
              <a:rPr lang="ja-JP" altLang="en-US" smtClean="0"/>
              <a:t>以下の事項を診療報酬明細書の摘要欄に記載</a:t>
            </a:r>
          </a:p>
          <a:p>
            <a:pPr lvl="2" eaLnBrk="1" hangingPunct="1"/>
            <a:r>
              <a:rPr lang="ja-JP" altLang="en-US" smtClean="0"/>
              <a:t>過去の実施日</a:t>
            </a:r>
          </a:p>
          <a:p>
            <a:pPr lvl="2" eaLnBrk="1" hangingPunct="1"/>
            <a:r>
              <a:rPr lang="ja-JP" altLang="en-US" smtClean="0"/>
              <a:t>在宅酸素療法の実施の有無又は流量の変更を含む患者の治療方針</a:t>
            </a:r>
          </a:p>
        </p:txBody>
      </p:sp>
      <p:sp>
        <p:nvSpPr>
          <p:cNvPr id="106501" name="Text Box 1028"/>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生体検査（新規項目）</a:t>
            </a:r>
          </a:p>
        </p:txBody>
      </p:sp>
      <p:grpSp>
        <p:nvGrpSpPr>
          <p:cNvPr id="106502" name="Group 1029"/>
          <p:cNvGrpSpPr>
            <a:grpSpLocks/>
          </p:cNvGrpSpPr>
          <p:nvPr/>
        </p:nvGrpSpPr>
        <p:grpSpPr bwMode="auto">
          <a:xfrm>
            <a:off x="609600" y="400050"/>
            <a:ext cx="8567738" cy="6457950"/>
            <a:chOff x="384" y="252"/>
            <a:chExt cx="5397" cy="4068"/>
          </a:xfrm>
        </p:grpSpPr>
        <p:sp>
          <p:nvSpPr>
            <p:cNvPr id="106504" name="Line 1030"/>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06505" name="Line 1031"/>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06503" name="Oval 1032"/>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新</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18F7F2F8-A289-46F3-B426-8EFF43C695C9}" type="slidenum">
              <a:rPr kumimoji="0" lang="ja-JP" altLang="en-US" sz="2000" i="0" smtClean="0"/>
              <a:pPr eaLnBrk="1" hangingPunct="1"/>
              <a:t>108</a:t>
            </a:fld>
            <a:endParaRPr kumimoji="0" lang="en-US" altLang="ja-JP" sz="2000" i="0" smtClean="0"/>
          </a:p>
        </p:txBody>
      </p:sp>
      <p:sp>
        <p:nvSpPr>
          <p:cNvPr id="107523" name="Rectangle 1026"/>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検　査　料</a:t>
            </a:r>
          </a:p>
        </p:txBody>
      </p:sp>
      <p:sp>
        <p:nvSpPr>
          <p:cNvPr id="107524" name="Rectangle 1027"/>
          <p:cNvSpPr>
            <a:spLocks noGrp="1" noChangeArrowheads="1"/>
          </p:cNvSpPr>
          <p:nvPr>
            <p:ph type="body" orient="vert" idx="1"/>
          </p:nvPr>
        </p:nvSpPr>
        <p:spPr>
          <a:xfrm>
            <a:off x="609600" y="762000"/>
            <a:ext cx="8534400" cy="6096000"/>
          </a:xfrm>
        </p:spPr>
        <p:txBody>
          <a:bodyPr vert="horz"/>
          <a:lstStyle/>
          <a:p>
            <a:pPr eaLnBrk="1" hangingPunct="1"/>
            <a:r>
              <a:rPr lang="ja-JP" altLang="en-US" smtClean="0"/>
              <a:t>時間内歩行試験（要届出）　　　　　　５６０点</a:t>
            </a:r>
            <a:endParaRPr lang="en-US" altLang="ja-JP" smtClean="0"/>
          </a:p>
          <a:p>
            <a:pPr lvl="1" eaLnBrk="1" hangingPunct="1"/>
            <a:r>
              <a:rPr lang="ja-JP" altLang="en-US" smtClean="0"/>
              <a:t>施設基準</a:t>
            </a:r>
          </a:p>
          <a:p>
            <a:pPr lvl="2" eaLnBrk="1" hangingPunct="1"/>
            <a:r>
              <a:rPr lang="ja-JP" altLang="en-US" smtClean="0"/>
              <a:t>当該検査の経験を有し、循環器内科又は呼吸器内科の経験を５年以上有する常勤医師が</a:t>
            </a:r>
            <a:r>
              <a:rPr lang="en-US" altLang="ja-JP" smtClean="0"/>
              <a:t>1</a:t>
            </a:r>
            <a:r>
              <a:rPr lang="ja-JP" altLang="en-US" smtClean="0"/>
              <a:t>名以上勤務</a:t>
            </a:r>
          </a:p>
          <a:p>
            <a:pPr lvl="2" eaLnBrk="1" hangingPunct="1"/>
            <a:r>
              <a:rPr lang="ja-JP" altLang="en-US" smtClean="0"/>
              <a:t>急変時等の緊急事態に対応するための体制その他当該検査を行うための体制が整備</a:t>
            </a:r>
          </a:p>
          <a:p>
            <a:pPr lvl="2" eaLnBrk="1" hangingPunct="1"/>
            <a:r>
              <a:rPr lang="ja-JP" altLang="en-US" smtClean="0"/>
              <a:t>次に掲げる緊急の検査又は画像診断が当該保険医療機関内で実施できる体制</a:t>
            </a:r>
          </a:p>
          <a:p>
            <a:pPr lvl="2" eaLnBrk="1" hangingPunct="1"/>
            <a:r>
              <a:rPr lang="ja-JP" altLang="en-US" smtClean="0"/>
              <a:t>生化学的検査のうち、血液ガス分析</a:t>
            </a:r>
          </a:p>
          <a:p>
            <a:pPr lvl="2" eaLnBrk="1" hangingPunct="1"/>
            <a:r>
              <a:rPr lang="ja-JP" altLang="en-US" smtClean="0"/>
              <a:t>画像診断のうち、単純撮影（胸部）</a:t>
            </a:r>
          </a:p>
          <a:p>
            <a:pPr lvl="1" eaLnBrk="1" hangingPunct="1"/>
            <a:r>
              <a:rPr lang="ja-JP" altLang="en-US" smtClean="0"/>
              <a:t>届出の留意事項</a:t>
            </a:r>
          </a:p>
          <a:p>
            <a:pPr lvl="2" eaLnBrk="1" hangingPunct="1"/>
            <a:r>
              <a:rPr lang="ja-JP" altLang="en-US" smtClean="0"/>
              <a:t>別添２の様式</a:t>
            </a:r>
            <a:r>
              <a:rPr lang="en-US" altLang="ja-JP" smtClean="0"/>
              <a:t>24</a:t>
            </a:r>
            <a:r>
              <a:rPr lang="ja-JP" altLang="en-US" smtClean="0"/>
              <a:t>の６を使用</a:t>
            </a:r>
            <a:endParaRPr lang="en-US" altLang="ja-JP" smtClean="0"/>
          </a:p>
          <a:p>
            <a:pPr eaLnBrk="1" hangingPunct="1"/>
            <a:endParaRPr lang="en-US" altLang="ja-JP" smtClean="0"/>
          </a:p>
        </p:txBody>
      </p:sp>
      <p:sp>
        <p:nvSpPr>
          <p:cNvPr id="107525" name="Text Box 1028"/>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生体検査（新規項目）</a:t>
            </a:r>
          </a:p>
        </p:txBody>
      </p:sp>
      <p:grpSp>
        <p:nvGrpSpPr>
          <p:cNvPr id="107526" name="Group 1029"/>
          <p:cNvGrpSpPr>
            <a:grpSpLocks/>
          </p:cNvGrpSpPr>
          <p:nvPr/>
        </p:nvGrpSpPr>
        <p:grpSpPr bwMode="auto">
          <a:xfrm>
            <a:off x="609600" y="400050"/>
            <a:ext cx="8567738" cy="6457950"/>
            <a:chOff x="384" y="252"/>
            <a:chExt cx="5397" cy="4068"/>
          </a:xfrm>
        </p:grpSpPr>
        <p:sp>
          <p:nvSpPr>
            <p:cNvPr id="107528" name="Line 1030"/>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07529" name="Line 1031"/>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07527" name="Oval 1032"/>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新</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7DD19267-8866-4251-B666-6E9C52ED6ADC}" type="slidenum">
              <a:rPr kumimoji="0" lang="ja-JP" altLang="en-US" sz="2000" i="0" smtClean="0"/>
              <a:pPr eaLnBrk="1" hangingPunct="1"/>
              <a:t>109</a:t>
            </a:fld>
            <a:endParaRPr kumimoji="0" lang="en-US" altLang="ja-JP" sz="2000" i="0" smtClean="0"/>
          </a:p>
        </p:txBody>
      </p:sp>
      <p:sp>
        <p:nvSpPr>
          <p:cNvPr id="108547" name="Rectangle 1026"/>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検　査　料</a:t>
            </a:r>
          </a:p>
        </p:txBody>
      </p:sp>
      <p:sp>
        <p:nvSpPr>
          <p:cNvPr id="108548" name="Rectangle 1027"/>
          <p:cNvSpPr>
            <a:spLocks noGrp="1" noChangeArrowheads="1"/>
          </p:cNvSpPr>
          <p:nvPr>
            <p:ph type="body" orient="vert" idx="1"/>
          </p:nvPr>
        </p:nvSpPr>
        <p:spPr>
          <a:xfrm>
            <a:off x="609600" y="762000"/>
            <a:ext cx="8534400" cy="6096000"/>
          </a:xfrm>
        </p:spPr>
        <p:txBody>
          <a:bodyPr vert="horz"/>
          <a:lstStyle/>
          <a:p>
            <a:pPr eaLnBrk="1" hangingPunct="1"/>
            <a:r>
              <a:rPr lang="ja-JP" altLang="en-US" smtClean="0"/>
              <a:t>心臓超音波検査</a:t>
            </a:r>
            <a:endParaRPr lang="en-US" altLang="ja-JP" smtClean="0"/>
          </a:p>
          <a:p>
            <a:pPr lvl="1" eaLnBrk="1" hangingPunct="1"/>
            <a:r>
              <a:rPr lang="ja-JP" altLang="en-US" smtClean="0"/>
              <a:t>負荷心エコー法　　　　　　　　　　　　１６８０点</a:t>
            </a:r>
            <a:endParaRPr lang="en-US" altLang="ja-JP" smtClean="0"/>
          </a:p>
          <a:p>
            <a:pPr lvl="1" eaLnBrk="1" hangingPunct="1"/>
            <a:endParaRPr lang="en-US" altLang="ja-JP" smtClean="0"/>
          </a:p>
          <a:p>
            <a:pPr eaLnBrk="1" hangingPunct="1"/>
            <a:r>
              <a:rPr lang="ja-JP" altLang="en-US" smtClean="0"/>
              <a:t>筋肉コンパートメント内圧測定　　　　６２０点</a:t>
            </a:r>
            <a:endParaRPr lang="en-US" altLang="ja-JP" smtClean="0"/>
          </a:p>
          <a:p>
            <a:pPr lvl="1" eaLnBrk="1" hangingPunct="1"/>
            <a:r>
              <a:rPr lang="ja-JP" altLang="en-US" smtClean="0"/>
              <a:t>急性のコンパートメント症候群が疑われる患者</a:t>
            </a:r>
          </a:p>
          <a:p>
            <a:pPr lvl="2" eaLnBrk="1" hangingPunct="1"/>
            <a:r>
              <a:rPr lang="ja-JP" altLang="en-US" smtClean="0"/>
              <a:t>骨折、外傷性の筋肉内出血、長時間の圧迫又は動脈損傷等により、臨床的に疼痛、皮膚蒼白、脈拍消失、感覚異常及び麻痺を認める等</a:t>
            </a:r>
          </a:p>
          <a:p>
            <a:pPr lvl="2" eaLnBrk="1" hangingPunct="1"/>
            <a:r>
              <a:rPr lang="ja-JP" altLang="en-US" smtClean="0"/>
              <a:t>同一部位の診断では測定の回数にかかわらず１回のみ算定</a:t>
            </a:r>
            <a:endParaRPr lang="en-US" altLang="ja-JP" smtClean="0"/>
          </a:p>
        </p:txBody>
      </p:sp>
      <p:sp>
        <p:nvSpPr>
          <p:cNvPr id="108549" name="Text Box 1028"/>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生体検査（新規項目）</a:t>
            </a:r>
          </a:p>
        </p:txBody>
      </p:sp>
      <p:grpSp>
        <p:nvGrpSpPr>
          <p:cNvPr id="108550" name="Group 1029"/>
          <p:cNvGrpSpPr>
            <a:grpSpLocks/>
          </p:cNvGrpSpPr>
          <p:nvPr/>
        </p:nvGrpSpPr>
        <p:grpSpPr bwMode="auto">
          <a:xfrm>
            <a:off x="609600" y="400050"/>
            <a:ext cx="8567738" cy="6457950"/>
            <a:chOff x="384" y="252"/>
            <a:chExt cx="5397" cy="4068"/>
          </a:xfrm>
        </p:grpSpPr>
        <p:sp>
          <p:nvSpPr>
            <p:cNvPr id="108552" name="Line 1030"/>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08553" name="Line 1031"/>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08551" name="Oval 1032"/>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新</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48ADAE5F-E6E5-4418-ADD7-3712BF43613A}" type="slidenum">
              <a:rPr kumimoji="0" lang="ja-JP" altLang="en-US" sz="2000" i="0" smtClean="0"/>
              <a:pPr eaLnBrk="1" hangingPunct="1"/>
              <a:t>11</a:t>
            </a:fld>
            <a:endParaRPr kumimoji="0" lang="en-US" altLang="ja-JP" sz="2000" i="0" smtClean="0"/>
          </a:p>
        </p:txBody>
      </p:sp>
      <p:sp>
        <p:nvSpPr>
          <p:cNvPr id="13315"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療　養　担　当　規　則</a:t>
            </a:r>
          </a:p>
        </p:txBody>
      </p:sp>
      <p:sp>
        <p:nvSpPr>
          <p:cNvPr id="13316"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smtClean="0"/>
              <a:t>明細書発行についてのルール変更</a:t>
            </a:r>
          </a:p>
          <a:p>
            <a:pPr lvl="1" eaLnBrk="1" hangingPunct="1"/>
            <a:r>
              <a:rPr lang="en-US" altLang="ja-JP" smtClean="0"/>
              <a:t>400</a:t>
            </a:r>
            <a:r>
              <a:rPr lang="ja-JP" altLang="en-US" smtClean="0"/>
              <a:t>床以上の病院については、平成</a:t>
            </a:r>
            <a:r>
              <a:rPr lang="en-US" altLang="ja-JP" smtClean="0"/>
              <a:t>26</a:t>
            </a:r>
            <a:r>
              <a:rPr lang="ja-JP" altLang="en-US" smtClean="0"/>
              <a:t>年度以降は全医療機関が発行（平成２６年４月施行）</a:t>
            </a:r>
          </a:p>
          <a:p>
            <a:pPr lvl="1" eaLnBrk="1" hangingPunct="1"/>
            <a:r>
              <a:rPr lang="ja-JP" altLang="en-US" u="sng" smtClean="0"/>
              <a:t>「正当な理由」に該当する医療機関（次ページ参照）</a:t>
            </a:r>
            <a:r>
              <a:rPr lang="ja-JP" altLang="en-US" smtClean="0"/>
              <a:t>は明細書無料発行の対応の有無、正当な理由に該当している旨等を毎年</a:t>
            </a:r>
            <a:r>
              <a:rPr lang="en-US" altLang="ja-JP" smtClean="0"/>
              <a:t>7</a:t>
            </a:r>
            <a:r>
              <a:rPr lang="ja-JP" altLang="en-US" smtClean="0"/>
              <a:t>月</a:t>
            </a:r>
            <a:r>
              <a:rPr lang="en-US" altLang="ja-JP" smtClean="0"/>
              <a:t>1</a:t>
            </a:r>
            <a:r>
              <a:rPr lang="ja-JP" altLang="en-US" smtClean="0"/>
              <a:t>日現在の状況を報告</a:t>
            </a:r>
            <a:endParaRPr lang="en-US" altLang="ja-JP" smtClean="0"/>
          </a:p>
          <a:p>
            <a:pPr lvl="1" eaLnBrk="1" hangingPunct="1"/>
            <a:endParaRPr lang="ja-JP" altLang="en-US" smtClean="0"/>
          </a:p>
          <a:p>
            <a:pPr lvl="1" eaLnBrk="1" hangingPunct="1"/>
            <a:r>
              <a:rPr lang="ja-JP" altLang="en-US" smtClean="0"/>
              <a:t>実費徴収する際は１０００円を限度</a:t>
            </a:r>
          </a:p>
          <a:p>
            <a:pPr lvl="1" eaLnBrk="1" hangingPunct="1"/>
            <a:r>
              <a:rPr lang="ja-JP" altLang="en-US" smtClean="0"/>
              <a:t>公費等により一部負担金が発生しない患者に対しても明細書の発行に努める</a:t>
            </a:r>
          </a:p>
          <a:p>
            <a:pPr lvl="1" eaLnBrk="1" hangingPunct="1"/>
            <a:r>
              <a:rPr lang="ja-JP" altLang="en-US" smtClean="0"/>
              <a:t>記載内容が毎回同一であるとの理由で明細書の発行を希望しない患者に対しても、診療内容が変更された場合等明細書の記載内容が変わる場合には、その旨を患者に情報提供する</a:t>
            </a:r>
          </a:p>
        </p:txBody>
      </p:sp>
      <p:sp>
        <p:nvSpPr>
          <p:cNvPr id="13317"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明細書発行について</a:t>
            </a:r>
          </a:p>
        </p:txBody>
      </p:sp>
      <p:grpSp>
        <p:nvGrpSpPr>
          <p:cNvPr id="13318" name="Group 5"/>
          <p:cNvGrpSpPr>
            <a:grpSpLocks/>
          </p:cNvGrpSpPr>
          <p:nvPr/>
        </p:nvGrpSpPr>
        <p:grpSpPr bwMode="auto">
          <a:xfrm>
            <a:off x="609600" y="400050"/>
            <a:ext cx="8567738" cy="6457950"/>
            <a:chOff x="384" y="252"/>
            <a:chExt cx="5397" cy="4068"/>
          </a:xfrm>
        </p:grpSpPr>
        <p:sp>
          <p:nvSpPr>
            <p:cNvPr id="13320"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3321"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3319"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D1E8A4E6-5810-4F39-A8F2-D3B37224D00C}" type="slidenum">
              <a:rPr kumimoji="0" lang="ja-JP" altLang="en-US" sz="2000" i="0" smtClean="0"/>
              <a:pPr eaLnBrk="1" hangingPunct="1"/>
              <a:t>110</a:t>
            </a:fld>
            <a:endParaRPr kumimoji="0" lang="en-US" altLang="ja-JP" sz="2000" i="0" smtClean="0"/>
          </a:p>
        </p:txBody>
      </p:sp>
      <p:sp>
        <p:nvSpPr>
          <p:cNvPr id="109571" name="Rectangle 1026"/>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検　査　料</a:t>
            </a:r>
          </a:p>
        </p:txBody>
      </p:sp>
      <p:sp>
        <p:nvSpPr>
          <p:cNvPr id="109572" name="Rectangle 1027"/>
          <p:cNvSpPr>
            <a:spLocks noGrp="1" noChangeArrowheads="1"/>
          </p:cNvSpPr>
          <p:nvPr>
            <p:ph type="body" orient="vert" idx="1"/>
          </p:nvPr>
        </p:nvSpPr>
        <p:spPr>
          <a:xfrm>
            <a:off x="609600" y="762000"/>
            <a:ext cx="8534400" cy="6096000"/>
          </a:xfrm>
        </p:spPr>
        <p:txBody>
          <a:bodyPr vert="horz"/>
          <a:lstStyle/>
          <a:p>
            <a:pPr eaLnBrk="1" hangingPunct="1"/>
            <a:r>
              <a:rPr lang="ja-JP" altLang="en-US" smtClean="0"/>
              <a:t>ロービジョン検査判断料（要届出）　　２５０点</a:t>
            </a:r>
          </a:p>
          <a:p>
            <a:pPr lvl="1" eaLnBrk="1" hangingPunct="1"/>
            <a:r>
              <a:rPr lang="ja-JP" altLang="en-US" smtClean="0"/>
              <a:t>対象患者</a:t>
            </a:r>
          </a:p>
          <a:p>
            <a:pPr lvl="2" eaLnBrk="1" hangingPunct="1"/>
            <a:r>
              <a:rPr lang="ja-JP" altLang="en-US" smtClean="0"/>
              <a:t>身体障害福祉法別表に定める障害程度の視覚障害を有するもの（身体障害者手帳の所持の有無を問わない）</a:t>
            </a:r>
          </a:p>
          <a:p>
            <a:pPr lvl="1" eaLnBrk="1" hangingPunct="1"/>
            <a:r>
              <a:rPr lang="ja-JP" altLang="en-US" smtClean="0"/>
              <a:t>算定要件</a:t>
            </a:r>
          </a:p>
          <a:p>
            <a:pPr lvl="2" eaLnBrk="1" hangingPunct="1"/>
            <a:r>
              <a:rPr lang="ja-JP" altLang="en-US" smtClean="0"/>
              <a:t>１月に１回限り算定</a:t>
            </a:r>
          </a:p>
          <a:p>
            <a:pPr lvl="2" eaLnBrk="1" hangingPunct="1"/>
            <a:r>
              <a:rPr lang="ja-JP" altLang="en-US" smtClean="0"/>
              <a:t>眼科学的検査（Ｄ２８２－３を除く）を行い、その結果を踏まえ、患者の保有視機能を評価し、適切な視覚的補助具（補装具を含む）の選定と、生活訓練・職業訓練を行っている施設等との連携を含め、療養上の指導管理</a:t>
            </a:r>
          </a:p>
          <a:p>
            <a:pPr lvl="1" eaLnBrk="1" hangingPunct="1"/>
            <a:r>
              <a:rPr lang="ja-JP" altLang="en-US" smtClean="0"/>
              <a:t>施設基準</a:t>
            </a:r>
          </a:p>
          <a:p>
            <a:pPr lvl="2" eaLnBrk="1" hangingPunct="1"/>
            <a:r>
              <a:rPr lang="ja-JP" altLang="en-US" smtClean="0"/>
              <a:t>眼科を標榜している保険医療機関</a:t>
            </a:r>
          </a:p>
          <a:p>
            <a:pPr lvl="2" eaLnBrk="1" hangingPunct="1"/>
            <a:r>
              <a:rPr lang="ja-JP" altLang="en-US" smtClean="0"/>
              <a:t>眼鏡等適合判定医師研修会を修了した眼科を担当する常勤の医師を１名以上配置</a:t>
            </a:r>
          </a:p>
          <a:p>
            <a:pPr lvl="1" eaLnBrk="1" hangingPunct="1"/>
            <a:r>
              <a:rPr lang="ja-JP" altLang="en-US" smtClean="0"/>
              <a:t>届出の留意事項</a:t>
            </a:r>
          </a:p>
          <a:p>
            <a:pPr lvl="2" eaLnBrk="1" hangingPunct="1"/>
            <a:r>
              <a:rPr lang="ja-JP" altLang="en-US" smtClean="0"/>
              <a:t>別添２の様式</a:t>
            </a:r>
            <a:r>
              <a:rPr lang="en-US" altLang="ja-JP" smtClean="0"/>
              <a:t>29</a:t>
            </a:r>
            <a:r>
              <a:rPr lang="ja-JP" altLang="en-US" smtClean="0"/>
              <a:t>の２に準ずる様式を使用</a:t>
            </a:r>
          </a:p>
        </p:txBody>
      </p:sp>
      <p:sp>
        <p:nvSpPr>
          <p:cNvPr id="109573" name="Text Box 1028"/>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生体検査（新規項目）</a:t>
            </a:r>
          </a:p>
        </p:txBody>
      </p:sp>
      <p:grpSp>
        <p:nvGrpSpPr>
          <p:cNvPr id="109574" name="Group 1029"/>
          <p:cNvGrpSpPr>
            <a:grpSpLocks/>
          </p:cNvGrpSpPr>
          <p:nvPr/>
        </p:nvGrpSpPr>
        <p:grpSpPr bwMode="auto">
          <a:xfrm>
            <a:off x="609600" y="400050"/>
            <a:ext cx="8567738" cy="6457950"/>
            <a:chOff x="384" y="252"/>
            <a:chExt cx="5397" cy="4068"/>
          </a:xfrm>
        </p:grpSpPr>
        <p:sp>
          <p:nvSpPr>
            <p:cNvPr id="109576" name="Line 1030"/>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09577" name="Line 1031"/>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09575" name="Oval 1032"/>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新</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E32BDB73-AAD2-4347-AA68-DF16BF19CDFB}" type="slidenum">
              <a:rPr kumimoji="0" lang="ja-JP" altLang="en-US" sz="2000" i="0" smtClean="0"/>
              <a:pPr eaLnBrk="1" hangingPunct="1"/>
              <a:t>111</a:t>
            </a:fld>
            <a:endParaRPr kumimoji="0" lang="en-US" altLang="ja-JP" sz="2000" i="0" smtClean="0"/>
          </a:p>
        </p:txBody>
      </p:sp>
      <p:sp>
        <p:nvSpPr>
          <p:cNvPr id="110595" name="Rectangle 1026"/>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検　査　料</a:t>
            </a:r>
          </a:p>
        </p:txBody>
      </p:sp>
      <p:sp>
        <p:nvSpPr>
          <p:cNvPr id="110596" name="Rectangle 1027"/>
          <p:cNvSpPr>
            <a:spLocks noGrp="1" noChangeArrowheads="1"/>
          </p:cNvSpPr>
          <p:nvPr>
            <p:ph type="body" orient="vert" idx="1"/>
          </p:nvPr>
        </p:nvSpPr>
        <p:spPr>
          <a:xfrm>
            <a:off x="609600" y="762000"/>
            <a:ext cx="8534400" cy="6096000"/>
          </a:xfrm>
        </p:spPr>
        <p:txBody>
          <a:bodyPr vert="horz"/>
          <a:lstStyle/>
          <a:p>
            <a:pPr eaLnBrk="1" hangingPunct="1"/>
            <a:r>
              <a:rPr lang="ja-JP" altLang="en-US" smtClean="0"/>
              <a:t>ヘッドアップティルト試験（要届出）　９８０点</a:t>
            </a:r>
          </a:p>
          <a:p>
            <a:pPr lvl="1" eaLnBrk="1" hangingPunct="1"/>
            <a:r>
              <a:rPr lang="ja-JP" altLang="en-US" smtClean="0"/>
              <a:t>対象患者</a:t>
            </a:r>
          </a:p>
          <a:p>
            <a:pPr lvl="2" eaLnBrk="1" hangingPunct="1"/>
            <a:r>
              <a:rPr lang="ja-JP" altLang="en-US" smtClean="0"/>
              <a:t>失神発作があり、他の原因が特定されずに神経調節性失神が疑われる患者</a:t>
            </a:r>
          </a:p>
          <a:p>
            <a:pPr lvl="1" eaLnBrk="1" hangingPunct="1"/>
            <a:r>
              <a:rPr lang="ja-JP" altLang="en-US" smtClean="0"/>
              <a:t>算定要件</a:t>
            </a:r>
          </a:p>
          <a:p>
            <a:pPr lvl="2" eaLnBrk="1" hangingPunct="1"/>
            <a:r>
              <a:rPr lang="ja-JP" altLang="en-US" smtClean="0"/>
              <a:t>ヘッドアップティルト試験は、患者を臥位から傾斜位の状態に起こし、傾斜位の状態に保ちながら、連続的に血圧、脈拍及び症状の推移等を測定及び観察する検査</a:t>
            </a:r>
          </a:p>
          <a:p>
            <a:pPr lvl="2" eaLnBrk="1" hangingPunct="1"/>
            <a:r>
              <a:rPr lang="ja-JP" altLang="en-US" smtClean="0"/>
              <a:t>単に臥位及び立位又は座位時の血圧等を測定するだけのものは当該検査に非該当</a:t>
            </a:r>
          </a:p>
          <a:p>
            <a:pPr lvl="2" eaLnBrk="1" hangingPunct="1"/>
            <a:r>
              <a:rPr lang="ja-JP" altLang="en-US" smtClean="0"/>
              <a:t>医師が行った場合に限り算定</a:t>
            </a:r>
          </a:p>
          <a:p>
            <a:pPr lvl="2" eaLnBrk="1" hangingPunct="1"/>
            <a:r>
              <a:rPr lang="ja-JP" altLang="en-US" smtClean="0"/>
              <a:t>使用する薬剤、検査に伴い施行した心電図の費用は別途算定不可</a:t>
            </a:r>
          </a:p>
          <a:p>
            <a:pPr lvl="2" eaLnBrk="1" hangingPunct="1"/>
            <a:r>
              <a:rPr lang="ja-JP" altLang="en-US" smtClean="0"/>
              <a:t>当該検査中に測定された指標等を診療録に記載</a:t>
            </a:r>
          </a:p>
        </p:txBody>
      </p:sp>
      <p:sp>
        <p:nvSpPr>
          <p:cNvPr id="110597" name="Text Box 1028"/>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生体検査（新規項目）</a:t>
            </a:r>
          </a:p>
        </p:txBody>
      </p:sp>
      <p:grpSp>
        <p:nvGrpSpPr>
          <p:cNvPr id="110598" name="Group 1029"/>
          <p:cNvGrpSpPr>
            <a:grpSpLocks/>
          </p:cNvGrpSpPr>
          <p:nvPr/>
        </p:nvGrpSpPr>
        <p:grpSpPr bwMode="auto">
          <a:xfrm>
            <a:off x="609600" y="400050"/>
            <a:ext cx="8567738" cy="6457950"/>
            <a:chOff x="384" y="252"/>
            <a:chExt cx="5397" cy="4068"/>
          </a:xfrm>
        </p:grpSpPr>
        <p:sp>
          <p:nvSpPr>
            <p:cNvPr id="110600" name="Line 1030"/>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10601" name="Line 1031"/>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10599" name="Oval 1032"/>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新</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271C8F49-8DF2-4DEA-91C7-19F4930E43FF}" type="slidenum">
              <a:rPr kumimoji="0" lang="ja-JP" altLang="en-US" sz="2000" i="0" smtClean="0"/>
              <a:pPr eaLnBrk="1" hangingPunct="1"/>
              <a:t>112</a:t>
            </a:fld>
            <a:endParaRPr kumimoji="0" lang="en-US" altLang="ja-JP" sz="2000" i="0" smtClean="0"/>
          </a:p>
        </p:txBody>
      </p:sp>
      <p:sp>
        <p:nvSpPr>
          <p:cNvPr id="111619" name="Rectangle 1026"/>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検　査　料</a:t>
            </a:r>
          </a:p>
        </p:txBody>
      </p:sp>
      <p:sp>
        <p:nvSpPr>
          <p:cNvPr id="111620" name="Rectangle 1027"/>
          <p:cNvSpPr>
            <a:spLocks noGrp="1" noChangeArrowheads="1"/>
          </p:cNvSpPr>
          <p:nvPr>
            <p:ph type="body" orient="vert" idx="1"/>
          </p:nvPr>
        </p:nvSpPr>
        <p:spPr>
          <a:xfrm>
            <a:off x="609600" y="762000"/>
            <a:ext cx="8534400" cy="6096000"/>
          </a:xfrm>
        </p:spPr>
        <p:txBody>
          <a:bodyPr vert="horz"/>
          <a:lstStyle/>
          <a:p>
            <a:pPr eaLnBrk="1" hangingPunct="1"/>
            <a:r>
              <a:rPr lang="ja-JP" altLang="en-US" smtClean="0"/>
              <a:t>ヘッドアップティルト試験（要届出）　９８０点</a:t>
            </a:r>
          </a:p>
          <a:p>
            <a:pPr lvl="1" eaLnBrk="1" hangingPunct="1"/>
            <a:r>
              <a:rPr lang="ja-JP" altLang="en-US" smtClean="0"/>
              <a:t>施設基準</a:t>
            </a:r>
          </a:p>
          <a:p>
            <a:pPr lvl="2" eaLnBrk="1" hangingPunct="1"/>
            <a:r>
              <a:rPr lang="ja-JP" altLang="en-US" smtClean="0"/>
              <a:t>当該検査の経験を有し、神経内科又は循環器内科の経験を５年以上有する常勤医師</a:t>
            </a:r>
          </a:p>
          <a:p>
            <a:pPr lvl="2" eaLnBrk="1" hangingPunct="1"/>
            <a:r>
              <a:rPr lang="ja-JP" altLang="en-US" smtClean="0"/>
              <a:t>急変時等の緊急事態に対応するための体制その他当該検査を行うための体制が整備</a:t>
            </a:r>
          </a:p>
          <a:p>
            <a:pPr lvl="1" eaLnBrk="1" hangingPunct="1"/>
            <a:r>
              <a:rPr lang="ja-JP" altLang="en-US" smtClean="0"/>
              <a:t>届出の留意事項</a:t>
            </a:r>
          </a:p>
          <a:p>
            <a:pPr lvl="2" eaLnBrk="1" hangingPunct="1"/>
            <a:r>
              <a:rPr lang="ja-JP" altLang="en-US" smtClean="0"/>
              <a:t>別添２の様式</a:t>
            </a:r>
            <a:r>
              <a:rPr lang="en-US" altLang="ja-JP" smtClean="0"/>
              <a:t>24</a:t>
            </a:r>
            <a:r>
              <a:rPr lang="ja-JP" altLang="en-US" smtClean="0"/>
              <a:t>の７を使用</a:t>
            </a:r>
          </a:p>
        </p:txBody>
      </p:sp>
      <p:sp>
        <p:nvSpPr>
          <p:cNvPr id="111621" name="Text Box 1028"/>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生体検査（新規項目）</a:t>
            </a:r>
          </a:p>
        </p:txBody>
      </p:sp>
      <p:grpSp>
        <p:nvGrpSpPr>
          <p:cNvPr id="111622" name="Group 1029"/>
          <p:cNvGrpSpPr>
            <a:grpSpLocks/>
          </p:cNvGrpSpPr>
          <p:nvPr/>
        </p:nvGrpSpPr>
        <p:grpSpPr bwMode="auto">
          <a:xfrm>
            <a:off x="609600" y="400050"/>
            <a:ext cx="8567738" cy="6457950"/>
            <a:chOff x="384" y="252"/>
            <a:chExt cx="5397" cy="4068"/>
          </a:xfrm>
        </p:grpSpPr>
        <p:sp>
          <p:nvSpPr>
            <p:cNvPr id="111624" name="Line 1030"/>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11625" name="Line 1031"/>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11623" name="Oval 1032"/>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新</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スライド番号プレースホルダー 3"/>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523BB790-DD79-4F18-AEDF-0CEDB27F230F}" type="slidenum">
              <a:rPr kumimoji="0" lang="ja-JP" altLang="en-US" sz="2000" i="0" smtClean="0"/>
              <a:pPr eaLnBrk="1" hangingPunct="1"/>
              <a:t>113</a:t>
            </a:fld>
            <a:endParaRPr kumimoji="0" lang="en-US" altLang="ja-JP" sz="2000" i="0" smtClean="0"/>
          </a:p>
        </p:txBody>
      </p:sp>
      <p:sp>
        <p:nvSpPr>
          <p:cNvPr id="112643" name="Rectangle 2"/>
          <p:cNvSpPr>
            <a:spLocks noChangeArrowheads="1"/>
          </p:cNvSpPr>
          <p:nvPr/>
        </p:nvSpPr>
        <p:spPr bwMode="auto">
          <a:xfrm>
            <a:off x="14288" y="796925"/>
            <a:ext cx="533400" cy="545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lIns="92075" tIns="46038" rIns="92075" bIns="46038" anchor="ctr"/>
          <a:lstStyle/>
          <a:p>
            <a:pPr>
              <a:spcBef>
                <a:spcPct val="0"/>
              </a:spcBef>
            </a:pPr>
            <a:r>
              <a:rPr lang="ja-JP" altLang="en-US" sz="2800" i="0">
                <a:solidFill>
                  <a:srgbClr val="FFFF66"/>
                </a:solidFill>
              </a:rPr>
              <a:t>検　査　料</a:t>
            </a:r>
          </a:p>
        </p:txBody>
      </p:sp>
      <p:sp>
        <p:nvSpPr>
          <p:cNvPr id="1255427" name="Rectangle 3"/>
          <p:cNvSpPr>
            <a:spLocks noChangeArrowheads="1"/>
          </p:cNvSpPr>
          <p:nvPr/>
        </p:nvSpPr>
        <p:spPr bwMode="auto">
          <a:xfrm>
            <a:off x="576263" y="762000"/>
            <a:ext cx="85344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spcBef>
                <a:spcPct val="20000"/>
              </a:spcBef>
              <a:buClr>
                <a:srgbClr val="FFFF66"/>
              </a:buClr>
              <a:buSzPct val="75000"/>
              <a:buFont typeface="Wingdings" pitchFamily="2" charset="2"/>
              <a:buChar char="u"/>
              <a:defRPr/>
            </a:pPr>
            <a:r>
              <a:rPr lang="ja-JP" altLang="en-US" sz="2800" i="0" dirty="0">
                <a:latin typeface="ＭＳ ゴシック" pitchFamily="49" charset="-128"/>
                <a:ea typeface="ＭＳ ゴシック" pitchFamily="49" charset="-128"/>
              </a:rPr>
              <a:t>終夜睡眠ポリグラフィー</a:t>
            </a:r>
          </a:p>
          <a:p>
            <a:pPr marL="742950" lvl="1" indent="-285750" algn="l">
              <a:spcBef>
                <a:spcPct val="20000"/>
              </a:spcBef>
              <a:buClr>
                <a:schemeClr val="tx1"/>
              </a:buClr>
              <a:buSzPct val="70000"/>
              <a:buFont typeface="Wingdings 3" pitchFamily="18" charset="2"/>
              <a:buChar char="u"/>
              <a:defRPr/>
            </a:pPr>
            <a:r>
              <a:rPr lang="ja-JP" altLang="en-US" i="0" dirty="0">
                <a:latin typeface="ＭＳ ゴシック" pitchFamily="49" charset="-128"/>
                <a:ea typeface="ＭＳ ゴシック" pitchFamily="49" charset="-128"/>
              </a:rPr>
              <a:t>多点感圧センサーを有する</a:t>
            </a:r>
            <a:endParaRPr lang="en-US" altLang="ja-JP" i="0" dirty="0">
              <a:latin typeface="ＭＳ ゴシック" pitchFamily="49" charset="-128"/>
              <a:ea typeface="ＭＳ ゴシック" pitchFamily="49" charset="-128"/>
            </a:endParaRPr>
          </a:p>
          <a:p>
            <a:pPr lvl="1" algn="l">
              <a:spcBef>
                <a:spcPct val="20000"/>
              </a:spcBef>
              <a:buClr>
                <a:schemeClr val="tx1"/>
              </a:buClr>
              <a:buSzPct val="70000"/>
              <a:defRPr/>
            </a:pPr>
            <a:r>
              <a:rPr lang="ja-JP" altLang="en-US" i="0" dirty="0">
                <a:latin typeface="ＭＳ ゴシック" pitchFamily="49" charset="-128"/>
                <a:ea typeface="ＭＳ ゴシック" pitchFamily="49" charset="-128"/>
              </a:rPr>
              <a:t>　　　　睡眠評価装置を使用した場合　　　　２５０点</a:t>
            </a:r>
            <a:endParaRPr lang="en-US" altLang="ja-JP" i="0" dirty="0">
              <a:latin typeface="ＭＳ ゴシック" pitchFamily="49" charset="-128"/>
              <a:ea typeface="ＭＳ ゴシック" pitchFamily="49" charset="-128"/>
            </a:endParaRPr>
          </a:p>
          <a:p>
            <a:pPr marL="1200150" lvl="2" indent="-285750" algn="l">
              <a:spcBef>
                <a:spcPct val="20000"/>
              </a:spcBef>
              <a:buClr>
                <a:schemeClr val="tx1"/>
              </a:buClr>
              <a:buSzPct val="70000"/>
              <a:buFont typeface="Wingdings 3" pitchFamily="18" charset="2"/>
              <a:buChar char="u"/>
              <a:defRPr/>
            </a:pPr>
            <a:r>
              <a:rPr lang="ja-JP" altLang="en-US" i="0" dirty="0">
                <a:latin typeface="ＭＳ ゴシック" pitchFamily="49" charset="-128"/>
                <a:ea typeface="ＭＳ ゴシック" pitchFamily="49" charset="-128"/>
              </a:rPr>
              <a:t>パルスオキシメーターモジュールを組み合わせて行い、問診、身体所見又は他の検査所見から睡眠時呼吸障害が強く疑われる患者に対し、睡眠時無呼吸症候群の診断を目的として使用し、解析を行った場合</a:t>
            </a:r>
          </a:p>
          <a:p>
            <a:pPr marL="1200150" lvl="2" indent="-285750" algn="l">
              <a:spcBef>
                <a:spcPct val="20000"/>
              </a:spcBef>
              <a:buClr>
                <a:schemeClr val="tx1"/>
              </a:buClr>
              <a:buSzPct val="70000"/>
              <a:buFont typeface="Wingdings 3" pitchFamily="18" charset="2"/>
              <a:buChar char="u"/>
              <a:defRPr/>
            </a:pPr>
            <a:r>
              <a:rPr lang="ja-JP" altLang="en-US" i="0" dirty="0">
                <a:latin typeface="ＭＳ ゴシック" pitchFamily="49" charset="-128"/>
                <a:ea typeface="ＭＳ ゴシック" pitchFamily="49" charset="-128"/>
              </a:rPr>
              <a:t>在宅持続陽圧呼吸療法指導管理料を算定している患者については、治療の効果を判定するため、６月に１回を限度として算定可</a:t>
            </a:r>
          </a:p>
          <a:p>
            <a:pPr marL="1200150" lvl="2" indent="-285750" algn="l">
              <a:spcBef>
                <a:spcPct val="20000"/>
              </a:spcBef>
              <a:buClr>
                <a:schemeClr val="tx1"/>
              </a:buClr>
              <a:buSzPct val="70000"/>
              <a:buFont typeface="Wingdings 3" pitchFamily="18" charset="2"/>
              <a:buChar char="u"/>
              <a:defRPr/>
            </a:pPr>
            <a:r>
              <a:rPr lang="ja-JP" altLang="en-US" i="0" dirty="0">
                <a:latin typeface="ＭＳ ゴシック" pitchFamily="49" charset="-128"/>
                <a:ea typeface="ＭＳ ゴシック" pitchFamily="49" charset="-128"/>
              </a:rPr>
              <a:t>経皮的動脈血酸素飽和度測定、終夜経皮的動脈血酸素飽和度測定は別途算定不可</a:t>
            </a:r>
          </a:p>
          <a:p>
            <a:pPr marL="1200150" lvl="2" indent="-285750" algn="l">
              <a:spcBef>
                <a:spcPct val="20000"/>
              </a:spcBef>
              <a:buClr>
                <a:schemeClr val="tx1"/>
              </a:buClr>
              <a:buSzPct val="70000"/>
              <a:buFont typeface="Wingdings 3" pitchFamily="18" charset="2"/>
              <a:buChar char="u"/>
              <a:defRPr/>
            </a:pPr>
            <a:r>
              <a:rPr lang="ja-JP" altLang="en-US" i="0" dirty="0">
                <a:latin typeface="ＭＳ ゴシック" pitchFamily="49" charset="-128"/>
                <a:ea typeface="ＭＳ ゴシック" pitchFamily="49" charset="-128"/>
              </a:rPr>
              <a:t>数日間連続して測定しても、一連として算定</a:t>
            </a:r>
          </a:p>
          <a:p>
            <a:pPr marL="1200150" lvl="2" indent="-285750" algn="l">
              <a:spcBef>
                <a:spcPct val="20000"/>
              </a:spcBef>
              <a:buClr>
                <a:schemeClr val="tx1"/>
              </a:buClr>
              <a:buSzPct val="70000"/>
              <a:buFont typeface="Wingdings 3" pitchFamily="18" charset="2"/>
              <a:buChar char="u"/>
              <a:defRPr/>
            </a:pPr>
            <a:r>
              <a:rPr lang="ja-JP" altLang="en-US" i="0" dirty="0">
                <a:latin typeface="ＭＳ ゴシック" pitchFamily="49" charset="-128"/>
                <a:ea typeface="ＭＳ ゴシック" pitchFamily="49" charset="-128"/>
              </a:rPr>
              <a:t>診療録に検査結果の要点を記載</a:t>
            </a:r>
            <a:endParaRPr lang="en-US" altLang="ja-JP" i="0" dirty="0">
              <a:latin typeface="ＭＳ ゴシック" pitchFamily="49" charset="-128"/>
              <a:ea typeface="ＭＳ ゴシック" pitchFamily="49" charset="-128"/>
            </a:endParaRPr>
          </a:p>
          <a:p>
            <a:pPr lvl="1" algn="l">
              <a:spcBef>
                <a:spcPct val="20000"/>
              </a:spcBef>
              <a:buClr>
                <a:schemeClr val="tx1"/>
              </a:buClr>
              <a:buSzPct val="70000"/>
              <a:defRPr/>
            </a:pPr>
            <a:endParaRPr lang="en-US" altLang="ja-JP" i="0" dirty="0">
              <a:latin typeface="ＭＳ ゴシック" pitchFamily="49" charset="-128"/>
              <a:ea typeface="ＭＳ ゴシック" pitchFamily="49" charset="-128"/>
            </a:endParaRPr>
          </a:p>
        </p:txBody>
      </p:sp>
      <p:sp>
        <p:nvSpPr>
          <p:cNvPr id="112645" name="Text Box 4"/>
          <p:cNvSpPr txBox="1">
            <a:spLocks noChangeArrowheads="1"/>
          </p:cNvSpPr>
          <p:nvPr/>
        </p:nvSpPr>
        <p:spPr bwMode="auto">
          <a:xfrm>
            <a:off x="652463"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生体検査（新規項目）</a:t>
            </a:r>
          </a:p>
        </p:txBody>
      </p:sp>
      <p:grpSp>
        <p:nvGrpSpPr>
          <p:cNvPr id="112646" name="Group 5"/>
          <p:cNvGrpSpPr>
            <a:grpSpLocks/>
          </p:cNvGrpSpPr>
          <p:nvPr/>
        </p:nvGrpSpPr>
        <p:grpSpPr bwMode="auto">
          <a:xfrm>
            <a:off x="576263" y="400050"/>
            <a:ext cx="8567737" cy="6457950"/>
            <a:chOff x="384" y="252"/>
            <a:chExt cx="5397" cy="4068"/>
          </a:xfrm>
        </p:grpSpPr>
        <p:sp>
          <p:nvSpPr>
            <p:cNvPr id="112648"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12649"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12647" name="Oval 8"/>
          <p:cNvSpPr>
            <a:spLocks noChangeArrowheads="1"/>
          </p:cNvSpPr>
          <p:nvPr/>
        </p:nvSpPr>
        <p:spPr bwMode="auto">
          <a:xfrm>
            <a:off x="8607425" y="76200"/>
            <a:ext cx="503238"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新</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スライド番号プレースホルダー 3"/>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8D370B8D-D559-4C5D-AE5B-3C8C384B3571}" type="slidenum">
              <a:rPr kumimoji="0" lang="ja-JP" altLang="en-US" sz="2000" i="0" smtClean="0"/>
              <a:pPr eaLnBrk="1" hangingPunct="1"/>
              <a:t>114</a:t>
            </a:fld>
            <a:endParaRPr kumimoji="0" lang="en-US" altLang="ja-JP" sz="2000" i="0" smtClean="0"/>
          </a:p>
        </p:txBody>
      </p:sp>
      <p:sp>
        <p:nvSpPr>
          <p:cNvPr id="113667" name="Rectangle 2"/>
          <p:cNvSpPr>
            <a:spLocks noChangeArrowheads="1"/>
          </p:cNvSpPr>
          <p:nvPr/>
        </p:nvSpPr>
        <p:spPr bwMode="auto">
          <a:xfrm>
            <a:off x="14288" y="796925"/>
            <a:ext cx="533400" cy="545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lIns="92075" tIns="46038" rIns="92075" bIns="46038" anchor="ctr"/>
          <a:lstStyle/>
          <a:p>
            <a:pPr>
              <a:spcBef>
                <a:spcPct val="0"/>
              </a:spcBef>
            </a:pPr>
            <a:r>
              <a:rPr lang="ja-JP" altLang="en-US" sz="2800" i="0">
                <a:solidFill>
                  <a:srgbClr val="FFFF66"/>
                </a:solidFill>
              </a:rPr>
              <a:t>検　査　料</a:t>
            </a:r>
          </a:p>
        </p:txBody>
      </p:sp>
      <p:sp>
        <p:nvSpPr>
          <p:cNvPr id="1255427" name="Rectangle 3"/>
          <p:cNvSpPr>
            <a:spLocks noChangeArrowheads="1"/>
          </p:cNvSpPr>
          <p:nvPr/>
        </p:nvSpPr>
        <p:spPr bwMode="auto">
          <a:xfrm>
            <a:off x="576263" y="762000"/>
            <a:ext cx="85344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spcBef>
                <a:spcPct val="20000"/>
              </a:spcBef>
              <a:buClr>
                <a:srgbClr val="FFFF66"/>
              </a:buClr>
              <a:buSzPct val="75000"/>
              <a:buFont typeface="Wingdings" pitchFamily="2" charset="2"/>
              <a:buChar char="u"/>
              <a:defRPr/>
            </a:pPr>
            <a:r>
              <a:rPr lang="ja-JP" altLang="en-US" sz="2800" i="0" dirty="0">
                <a:latin typeface="ＭＳ ゴシック" pitchFamily="49" charset="-128"/>
                <a:ea typeface="ＭＳ ゴシック" pitchFamily="49" charset="-128"/>
              </a:rPr>
              <a:t>眼底カメラ撮影</a:t>
            </a:r>
          </a:p>
          <a:p>
            <a:pPr marL="742950" lvl="1" indent="-285750" algn="l">
              <a:spcBef>
                <a:spcPct val="20000"/>
              </a:spcBef>
              <a:buClr>
                <a:schemeClr val="tx1"/>
              </a:buClr>
              <a:buSzPct val="70000"/>
              <a:buFont typeface="Wingdings 3" pitchFamily="18" charset="2"/>
              <a:buChar char="u"/>
              <a:defRPr/>
            </a:pPr>
            <a:r>
              <a:rPr lang="ja-JP" altLang="en-US" i="0" dirty="0">
                <a:latin typeface="ＭＳ ゴシック" pitchFamily="49" charset="-128"/>
                <a:ea typeface="ＭＳ ゴシック" pitchFamily="49" charset="-128"/>
              </a:rPr>
              <a:t>自発蛍光撮影法の場合　　　　　　　　　　５１０点</a:t>
            </a:r>
            <a:endParaRPr lang="en-US" altLang="ja-JP" i="0" dirty="0">
              <a:latin typeface="ＭＳ ゴシック" pitchFamily="49" charset="-128"/>
              <a:ea typeface="ＭＳ ゴシック" pitchFamily="49" charset="-128"/>
            </a:endParaRPr>
          </a:p>
          <a:p>
            <a:pPr marL="742950" lvl="1" indent="-285750" algn="l">
              <a:spcBef>
                <a:spcPct val="20000"/>
              </a:spcBef>
              <a:buClr>
                <a:schemeClr val="tx1"/>
              </a:buClr>
              <a:buSzPct val="70000"/>
              <a:buFont typeface="Wingdings 3" pitchFamily="18" charset="2"/>
              <a:buChar char="u"/>
              <a:defRPr/>
            </a:pPr>
            <a:r>
              <a:rPr lang="ja-JP" altLang="en-US" i="0" dirty="0">
                <a:latin typeface="ＭＳ ゴシック" pitchFamily="49" charset="-128"/>
                <a:ea typeface="ＭＳ ゴシック" pitchFamily="49" charset="-128"/>
              </a:rPr>
              <a:t>広角眼底撮影加算　　　　　　　　　　　　１００点</a:t>
            </a:r>
            <a:endParaRPr lang="en-US" altLang="ja-JP" i="0" dirty="0">
              <a:latin typeface="ＭＳ ゴシック" pitchFamily="49" charset="-128"/>
              <a:ea typeface="ＭＳ ゴシック" pitchFamily="49" charset="-128"/>
            </a:endParaRPr>
          </a:p>
          <a:p>
            <a:pPr marL="1200150" lvl="2" indent="-285750" algn="l">
              <a:spcBef>
                <a:spcPct val="20000"/>
              </a:spcBef>
              <a:buClr>
                <a:schemeClr val="tx1"/>
              </a:buClr>
              <a:buSzPct val="70000"/>
              <a:buFont typeface="Wingdings 3" pitchFamily="18" charset="2"/>
              <a:buChar char="u"/>
              <a:defRPr/>
            </a:pPr>
            <a:r>
              <a:rPr lang="ja-JP" altLang="en-US" i="0" dirty="0">
                <a:latin typeface="ＭＳ ゴシック" pitchFamily="49" charset="-128"/>
                <a:ea typeface="ＭＳ ゴシック" pitchFamily="49" charset="-128"/>
              </a:rPr>
              <a:t>未熟児網膜症、網膜芽細胞腫又は網膜変性疾患が疑われる３歳未満の乳幼児に対して行った場合</a:t>
            </a:r>
            <a:endParaRPr lang="en-US" altLang="ja-JP" i="0" dirty="0">
              <a:latin typeface="ＭＳ ゴシック" pitchFamily="49" charset="-128"/>
              <a:ea typeface="ＭＳ ゴシック" pitchFamily="49" charset="-128"/>
            </a:endParaRPr>
          </a:p>
          <a:p>
            <a:pPr marL="342900" indent="-342900" algn="l">
              <a:spcBef>
                <a:spcPct val="20000"/>
              </a:spcBef>
              <a:buClr>
                <a:srgbClr val="FFFF66"/>
              </a:buClr>
              <a:buSzPct val="75000"/>
              <a:buFont typeface="Wingdings" pitchFamily="2" charset="2"/>
              <a:buChar char="u"/>
              <a:defRPr/>
            </a:pPr>
            <a:r>
              <a:rPr lang="ja-JP" altLang="en-US" sz="2800" i="0" dirty="0">
                <a:latin typeface="ＭＳ ゴシック" pitchFamily="49" charset="-128"/>
                <a:ea typeface="ＭＳ ゴシック" pitchFamily="49" charset="-128"/>
              </a:rPr>
              <a:t>乳幼児視力測定（テラーカード等によるもの</a:t>
            </a:r>
          </a:p>
          <a:p>
            <a:pPr lvl="1" algn="l">
              <a:spcBef>
                <a:spcPct val="20000"/>
              </a:spcBef>
              <a:buClr>
                <a:schemeClr val="tx1"/>
              </a:buClr>
              <a:buSzPct val="70000"/>
              <a:defRPr/>
            </a:pPr>
            <a:r>
              <a:rPr lang="ja-JP" altLang="en-US" i="0" dirty="0">
                <a:latin typeface="ＭＳ ゴシック" pitchFamily="49" charset="-128"/>
                <a:ea typeface="ＭＳ ゴシック" pitchFamily="49" charset="-128"/>
              </a:rPr>
              <a:t>　　　　　　　　　　　　　　　　　　　　　　６０点</a:t>
            </a:r>
            <a:endParaRPr lang="en-US" altLang="ja-JP" i="0" dirty="0">
              <a:latin typeface="ＭＳ ゴシック" pitchFamily="49" charset="-128"/>
              <a:ea typeface="ＭＳ ゴシック" pitchFamily="49" charset="-128"/>
            </a:endParaRPr>
          </a:p>
          <a:p>
            <a:pPr marL="742950" lvl="1" indent="-285750" algn="l">
              <a:spcBef>
                <a:spcPct val="20000"/>
              </a:spcBef>
              <a:buClr>
                <a:schemeClr val="tx1"/>
              </a:buClr>
              <a:buSzPct val="70000"/>
              <a:buFont typeface="Wingdings 3" pitchFamily="18" charset="2"/>
              <a:buChar char="u"/>
              <a:defRPr/>
            </a:pPr>
            <a:r>
              <a:rPr lang="ja-JP" altLang="en-US" i="0" dirty="0">
                <a:latin typeface="ＭＳ ゴシック" pitchFamily="49" charset="-128"/>
                <a:ea typeface="ＭＳ ゴシック" pitchFamily="49" charset="-128"/>
              </a:rPr>
              <a:t>４歳未満の乳幼児又は通常の視力検査で視力測定できない患者に対し、テラーカード等による簡易視力測定を行った場合に算定し、診療録に検査結果の要点を記載。Ｄ２８２－２の１と併算定不可</a:t>
            </a:r>
            <a:endParaRPr lang="en-US" altLang="ja-JP" sz="2800" i="0" dirty="0">
              <a:latin typeface="ＭＳ ゴシック" pitchFamily="49" charset="-128"/>
              <a:ea typeface="ＭＳ ゴシック" pitchFamily="49" charset="-128"/>
            </a:endParaRPr>
          </a:p>
          <a:p>
            <a:pPr marL="342900" indent="-342900" algn="l">
              <a:spcBef>
                <a:spcPct val="20000"/>
              </a:spcBef>
              <a:buClr>
                <a:srgbClr val="FFFF66"/>
              </a:buClr>
              <a:buSzPct val="75000"/>
              <a:buFont typeface="Wingdings" pitchFamily="2" charset="2"/>
              <a:buChar char="u"/>
              <a:defRPr/>
            </a:pPr>
            <a:r>
              <a:rPr lang="ja-JP" altLang="en-US" sz="2800" i="0" dirty="0">
                <a:latin typeface="ＭＳ ゴシック" pitchFamily="49" charset="-128"/>
                <a:ea typeface="ＭＳ ゴシック" pitchFamily="49" charset="-128"/>
              </a:rPr>
              <a:t>超音波気管支鏡下穿刺吸引生検法　　５５００点</a:t>
            </a:r>
          </a:p>
        </p:txBody>
      </p:sp>
      <p:sp>
        <p:nvSpPr>
          <p:cNvPr id="113669" name="Text Box 4"/>
          <p:cNvSpPr txBox="1">
            <a:spLocks noChangeArrowheads="1"/>
          </p:cNvSpPr>
          <p:nvPr/>
        </p:nvSpPr>
        <p:spPr bwMode="auto">
          <a:xfrm>
            <a:off x="652463"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生体検査（新規項目）</a:t>
            </a:r>
          </a:p>
        </p:txBody>
      </p:sp>
      <p:grpSp>
        <p:nvGrpSpPr>
          <p:cNvPr id="113670" name="Group 5"/>
          <p:cNvGrpSpPr>
            <a:grpSpLocks/>
          </p:cNvGrpSpPr>
          <p:nvPr/>
        </p:nvGrpSpPr>
        <p:grpSpPr bwMode="auto">
          <a:xfrm>
            <a:off x="576263" y="400050"/>
            <a:ext cx="8567737" cy="6457950"/>
            <a:chOff x="384" y="252"/>
            <a:chExt cx="5397" cy="4068"/>
          </a:xfrm>
        </p:grpSpPr>
        <p:sp>
          <p:nvSpPr>
            <p:cNvPr id="113672"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13673"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13671" name="Oval 8"/>
          <p:cNvSpPr>
            <a:spLocks noChangeArrowheads="1"/>
          </p:cNvSpPr>
          <p:nvPr/>
        </p:nvSpPr>
        <p:spPr bwMode="auto">
          <a:xfrm>
            <a:off x="8607425" y="76200"/>
            <a:ext cx="503238"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新</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スライド番号プレースホルダー 3"/>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31651A4E-5962-4915-B71F-5727C7A12E37}" type="slidenum">
              <a:rPr kumimoji="0" lang="ja-JP" altLang="en-US" sz="2000" i="0" smtClean="0"/>
              <a:pPr eaLnBrk="1" hangingPunct="1"/>
              <a:t>115</a:t>
            </a:fld>
            <a:endParaRPr kumimoji="0" lang="en-US" altLang="ja-JP" sz="2000" i="0" smtClean="0"/>
          </a:p>
        </p:txBody>
      </p:sp>
      <p:sp>
        <p:nvSpPr>
          <p:cNvPr id="114691" name="Rectangle 2"/>
          <p:cNvSpPr>
            <a:spLocks noChangeArrowheads="1"/>
          </p:cNvSpPr>
          <p:nvPr/>
        </p:nvSpPr>
        <p:spPr bwMode="auto">
          <a:xfrm>
            <a:off x="14288" y="796925"/>
            <a:ext cx="533400" cy="545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lIns="92075" tIns="46038" rIns="92075" bIns="46038" anchor="ctr"/>
          <a:lstStyle/>
          <a:p>
            <a:pPr>
              <a:spcBef>
                <a:spcPct val="0"/>
              </a:spcBef>
            </a:pPr>
            <a:r>
              <a:rPr lang="ja-JP" altLang="en-US" sz="2800" i="0">
                <a:solidFill>
                  <a:srgbClr val="FFFF66"/>
                </a:solidFill>
              </a:rPr>
              <a:t>検　査　料</a:t>
            </a:r>
          </a:p>
        </p:txBody>
      </p:sp>
      <p:sp>
        <p:nvSpPr>
          <p:cNvPr id="114692" name="Rectangle 3"/>
          <p:cNvSpPr>
            <a:spLocks noChangeArrowheads="1"/>
          </p:cNvSpPr>
          <p:nvPr/>
        </p:nvSpPr>
        <p:spPr bwMode="auto">
          <a:xfrm>
            <a:off x="576263" y="762000"/>
            <a:ext cx="85344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spcBef>
                <a:spcPct val="20000"/>
              </a:spcBef>
              <a:buClr>
                <a:srgbClr val="FFFF66"/>
              </a:buClr>
              <a:buSzPct val="75000"/>
              <a:buFont typeface="Wingdings" pitchFamily="2" charset="2"/>
              <a:buChar char="u"/>
            </a:pPr>
            <a:r>
              <a:rPr lang="ja-JP" altLang="en-US" sz="2800" i="0">
                <a:latin typeface="ＭＳ ゴシック" pitchFamily="49" charset="-128"/>
                <a:ea typeface="ＭＳ ゴシック" pitchFamily="49" charset="-128"/>
              </a:rPr>
              <a:t>イヌリンクリアランス測定</a:t>
            </a:r>
            <a:r>
              <a:rPr lang="ja-JP" altLang="en-US" i="0">
                <a:latin typeface="ＭＳ ゴシック" pitchFamily="49" charset="-128"/>
                <a:ea typeface="ＭＳ ゴシック" pitchFamily="49" charset="-128"/>
              </a:rPr>
              <a:t>　　　　　　 １２８０点</a:t>
            </a:r>
            <a:endParaRPr lang="en-US" altLang="ja-JP" i="0">
              <a:latin typeface="ＭＳ ゴシック" pitchFamily="49" charset="-128"/>
              <a:ea typeface="ＭＳ ゴシック" pitchFamily="49" charset="-128"/>
            </a:endParaRPr>
          </a:p>
          <a:p>
            <a:pPr marL="800100" lvl="1" indent="-342900" algn="l">
              <a:spcBef>
                <a:spcPct val="20000"/>
              </a:spcBef>
              <a:buClr>
                <a:srgbClr val="FFFF66"/>
              </a:buClr>
              <a:buSzPct val="75000"/>
              <a:buFont typeface="Wingdings" pitchFamily="2" charset="2"/>
              <a:buChar char="u"/>
            </a:pPr>
            <a:r>
              <a:rPr lang="ja-JP" altLang="en-US" i="0">
                <a:latin typeface="ＭＳ ゴシック" pitchFamily="49" charset="-128"/>
                <a:ea typeface="ＭＳ ゴシック" pitchFamily="49" charset="-128"/>
              </a:rPr>
              <a:t>検査に伴って行った注射、採血及び検体測定の費用は、所定点数に含まれる</a:t>
            </a:r>
          </a:p>
          <a:p>
            <a:pPr marL="800100" lvl="1" indent="-342900" algn="l">
              <a:spcBef>
                <a:spcPct val="20000"/>
              </a:spcBef>
              <a:buClr>
                <a:srgbClr val="FFFF66"/>
              </a:buClr>
              <a:buSzPct val="75000"/>
              <a:buFont typeface="Wingdings" pitchFamily="2" charset="2"/>
              <a:buChar char="u"/>
            </a:pPr>
            <a:r>
              <a:rPr lang="ja-JP" altLang="en-US" i="0">
                <a:latin typeface="ＭＳ ゴシック" pitchFamily="49" charset="-128"/>
                <a:ea typeface="ＭＳ ゴシック" pitchFamily="49" charset="-128"/>
              </a:rPr>
              <a:t>使用した薬剤は別途算定可</a:t>
            </a:r>
          </a:p>
          <a:p>
            <a:pPr marL="800100" lvl="1" indent="-342900" algn="l">
              <a:spcBef>
                <a:spcPct val="20000"/>
              </a:spcBef>
              <a:buClr>
                <a:srgbClr val="FFFF66"/>
              </a:buClr>
              <a:buSzPct val="75000"/>
              <a:buFont typeface="Wingdings" pitchFamily="2" charset="2"/>
              <a:buChar char="u"/>
            </a:pPr>
            <a:r>
              <a:rPr lang="ja-JP" altLang="en-US" i="0">
                <a:latin typeface="ＭＳ ゴシック" pitchFamily="49" charset="-128"/>
                <a:ea typeface="ＭＳ ゴシック" pitchFamily="49" charset="-128"/>
              </a:rPr>
              <a:t>６月に１回に限り算定</a:t>
            </a:r>
          </a:p>
          <a:p>
            <a:pPr marL="800100" lvl="1" indent="-342900" algn="l">
              <a:spcBef>
                <a:spcPct val="20000"/>
              </a:spcBef>
              <a:buClr>
                <a:srgbClr val="FFFF66"/>
              </a:buClr>
              <a:buSzPct val="75000"/>
              <a:buFont typeface="Wingdings" pitchFamily="2" charset="2"/>
              <a:buChar char="u"/>
            </a:pPr>
            <a:r>
              <a:rPr lang="ja-JP" altLang="en-US" i="0">
                <a:latin typeface="ＭＳ ゴシック" pitchFamily="49" charset="-128"/>
                <a:ea typeface="ＭＳ ゴシック" pitchFamily="49" charset="-128"/>
              </a:rPr>
              <a:t>肝及び腎のクリアランステストのうち、腎のクリアランステストと、本検査を併せて行った場合には、いずれか主たるもののみ算定</a:t>
            </a:r>
            <a:endParaRPr lang="en-US" altLang="ja-JP" i="0">
              <a:latin typeface="ＭＳ ゴシック" pitchFamily="49" charset="-128"/>
              <a:ea typeface="ＭＳ ゴシック" pitchFamily="49" charset="-128"/>
            </a:endParaRPr>
          </a:p>
        </p:txBody>
      </p:sp>
      <p:sp>
        <p:nvSpPr>
          <p:cNvPr id="114693" name="Text Box 4"/>
          <p:cNvSpPr txBox="1">
            <a:spLocks noChangeArrowheads="1"/>
          </p:cNvSpPr>
          <p:nvPr/>
        </p:nvSpPr>
        <p:spPr bwMode="auto">
          <a:xfrm>
            <a:off x="652463"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生体検査（新規項目）</a:t>
            </a:r>
          </a:p>
        </p:txBody>
      </p:sp>
      <p:grpSp>
        <p:nvGrpSpPr>
          <p:cNvPr id="114694" name="Group 5"/>
          <p:cNvGrpSpPr>
            <a:grpSpLocks/>
          </p:cNvGrpSpPr>
          <p:nvPr/>
        </p:nvGrpSpPr>
        <p:grpSpPr bwMode="auto">
          <a:xfrm>
            <a:off x="576263" y="400050"/>
            <a:ext cx="8567737" cy="6457950"/>
            <a:chOff x="384" y="252"/>
            <a:chExt cx="5397" cy="4068"/>
          </a:xfrm>
        </p:grpSpPr>
        <p:sp>
          <p:nvSpPr>
            <p:cNvPr id="114696"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14697"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14695" name="Oval 8"/>
          <p:cNvSpPr>
            <a:spLocks noChangeArrowheads="1"/>
          </p:cNvSpPr>
          <p:nvPr/>
        </p:nvSpPr>
        <p:spPr bwMode="auto">
          <a:xfrm>
            <a:off x="8607425" y="76200"/>
            <a:ext cx="503238"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新</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32E9C3C1-09C3-4AB0-AE93-F536BFF36B24}" type="slidenum">
              <a:rPr kumimoji="0" lang="ja-JP" altLang="en-US" sz="2000" i="0" smtClean="0"/>
              <a:pPr eaLnBrk="1" hangingPunct="1"/>
              <a:t>116</a:t>
            </a:fld>
            <a:endParaRPr kumimoji="0" lang="en-US" altLang="ja-JP" sz="2000" i="0" smtClean="0"/>
          </a:p>
        </p:txBody>
      </p:sp>
      <p:sp>
        <p:nvSpPr>
          <p:cNvPr id="115715"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検　査　料</a:t>
            </a:r>
          </a:p>
        </p:txBody>
      </p:sp>
      <p:sp>
        <p:nvSpPr>
          <p:cNvPr id="1191939" name="Rectangle 3"/>
          <p:cNvSpPr>
            <a:spLocks noGrp="1" noChangeArrowheads="1"/>
          </p:cNvSpPr>
          <p:nvPr>
            <p:ph type="body" orient="vert" idx="1"/>
          </p:nvPr>
        </p:nvSpPr>
        <p:spPr>
          <a:xfrm>
            <a:off x="609600" y="762000"/>
            <a:ext cx="8534400" cy="6096000"/>
          </a:xfrm>
        </p:spPr>
        <p:txBody>
          <a:bodyPr vert="horz"/>
          <a:lstStyle/>
          <a:p>
            <a:pPr eaLnBrk="1" hangingPunct="1">
              <a:defRPr/>
            </a:pPr>
            <a:r>
              <a:rPr lang="ja-JP" altLang="en-US" dirty="0" smtClean="0"/>
              <a:t>心臓カテーテル法による諸検査の注の見直し</a:t>
            </a:r>
          </a:p>
          <a:p>
            <a:pPr lvl="1" eaLnBrk="1" hangingPunct="1">
              <a:defRPr/>
            </a:pPr>
            <a:r>
              <a:rPr lang="ja-JP" altLang="en-US" dirty="0" smtClean="0"/>
              <a:t>血管内超音波検査等を実施した場合の加算　　</a:t>
            </a:r>
            <a:endParaRPr lang="en-US" altLang="ja-JP" dirty="0" smtClean="0"/>
          </a:p>
          <a:p>
            <a:pPr marL="457200" lvl="1" indent="0" eaLnBrk="1" hangingPunct="1">
              <a:buFont typeface="Wingdings 3" pitchFamily="18" charset="2"/>
              <a:buNone/>
              <a:defRPr/>
            </a:pPr>
            <a:r>
              <a:rPr lang="ja-JP" altLang="en-US" dirty="0" smtClean="0"/>
              <a:t>　　　　　　　　　　　　　　３００点　⇒　４００点</a:t>
            </a:r>
            <a:endParaRPr lang="en-US" altLang="ja-JP" dirty="0" smtClean="0"/>
          </a:p>
          <a:p>
            <a:pPr lvl="1" eaLnBrk="1" hangingPunct="1">
              <a:defRPr/>
            </a:pPr>
            <a:r>
              <a:rPr lang="ja-JP" altLang="en-US" dirty="0" smtClean="0"/>
              <a:t>血管内視鏡検査実施加算　　３００点　⇒　４００点</a:t>
            </a:r>
            <a:endParaRPr lang="en-US" altLang="ja-JP" dirty="0" smtClean="0"/>
          </a:p>
          <a:p>
            <a:pPr lvl="2" eaLnBrk="1" hangingPunct="1">
              <a:defRPr/>
            </a:pPr>
            <a:r>
              <a:rPr lang="ja-JP" altLang="en-US" dirty="0" smtClean="0"/>
              <a:t>要届出に変更</a:t>
            </a:r>
            <a:endParaRPr lang="en-US" altLang="ja-JP" dirty="0" smtClean="0"/>
          </a:p>
          <a:p>
            <a:pPr lvl="1" eaLnBrk="1" hangingPunct="1">
              <a:defRPr/>
            </a:pPr>
            <a:r>
              <a:rPr lang="ja-JP" altLang="en-US" dirty="0" smtClean="0"/>
              <a:t>心腔内超音波検査実施加算（新設）　　⇒　４００点</a:t>
            </a:r>
            <a:endParaRPr lang="en-US" altLang="ja-JP" dirty="0" smtClean="0"/>
          </a:p>
          <a:p>
            <a:pPr lvl="2" eaLnBrk="1" hangingPunct="1">
              <a:defRPr/>
            </a:pPr>
            <a:endParaRPr lang="en-US" altLang="ja-JP" dirty="0" smtClean="0"/>
          </a:p>
          <a:p>
            <a:pPr eaLnBrk="1" hangingPunct="1">
              <a:defRPr/>
            </a:pPr>
            <a:r>
              <a:rPr lang="ja-JP" altLang="en-US" dirty="0" smtClean="0"/>
              <a:t>内服・点滴誘発試験</a:t>
            </a:r>
          </a:p>
          <a:p>
            <a:pPr lvl="1" eaLnBrk="1" hangingPunct="1">
              <a:defRPr/>
            </a:pPr>
            <a:r>
              <a:rPr lang="ja-JP" altLang="en-US" dirty="0" smtClean="0"/>
              <a:t>年２回に限り　　⇒　２月に１回に限り算定</a:t>
            </a:r>
          </a:p>
          <a:p>
            <a:pPr marL="457200" lvl="1" indent="0" eaLnBrk="1" hangingPunct="1">
              <a:buFont typeface="Wingdings 3" pitchFamily="18" charset="2"/>
              <a:buNone/>
              <a:defRPr/>
            </a:pPr>
            <a:endParaRPr lang="ja-JP" altLang="en-US" dirty="0" smtClean="0"/>
          </a:p>
          <a:p>
            <a:pPr lvl="1" eaLnBrk="1" hangingPunct="1">
              <a:buFont typeface="Wingdings 3" pitchFamily="18" charset="2"/>
              <a:buNone/>
              <a:defRPr/>
            </a:pPr>
            <a:r>
              <a:rPr lang="ja-JP" altLang="en-US" dirty="0" smtClean="0"/>
              <a:t>　</a:t>
            </a:r>
          </a:p>
        </p:txBody>
      </p:sp>
      <p:sp>
        <p:nvSpPr>
          <p:cNvPr id="115717"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生体検査（新規項目）</a:t>
            </a:r>
          </a:p>
        </p:txBody>
      </p:sp>
      <p:grpSp>
        <p:nvGrpSpPr>
          <p:cNvPr id="115718" name="Group 5"/>
          <p:cNvGrpSpPr>
            <a:grpSpLocks/>
          </p:cNvGrpSpPr>
          <p:nvPr/>
        </p:nvGrpSpPr>
        <p:grpSpPr bwMode="auto">
          <a:xfrm>
            <a:off x="609600" y="400050"/>
            <a:ext cx="8567738" cy="6457950"/>
            <a:chOff x="384" y="252"/>
            <a:chExt cx="5397" cy="4068"/>
          </a:xfrm>
        </p:grpSpPr>
        <p:sp>
          <p:nvSpPr>
            <p:cNvPr id="115720"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15721"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15719"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DFEA93CE-4384-4105-88F6-E9DF776150D2}" type="slidenum">
              <a:rPr kumimoji="0" lang="ja-JP" altLang="en-US" sz="2000" i="0" smtClean="0"/>
              <a:pPr eaLnBrk="1" hangingPunct="1"/>
              <a:t>117</a:t>
            </a:fld>
            <a:endParaRPr kumimoji="0" lang="en-US" altLang="ja-JP" sz="2000" i="0" smtClean="0"/>
          </a:p>
        </p:txBody>
      </p:sp>
      <p:sp>
        <p:nvSpPr>
          <p:cNvPr id="116739"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検　査　料</a:t>
            </a:r>
          </a:p>
        </p:txBody>
      </p:sp>
      <p:sp>
        <p:nvSpPr>
          <p:cNvPr id="116740"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smtClean="0"/>
              <a:t>コンタクトレンズ検査料２</a:t>
            </a:r>
            <a:endParaRPr lang="en-US" altLang="ja-JP" smtClean="0"/>
          </a:p>
          <a:p>
            <a:pPr lvl="1" eaLnBrk="1" hangingPunct="1"/>
            <a:r>
              <a:rPr lang="ja-JP" altLang="en-US" smtClean="0"/>
              <a:t>コンタクトレンズに係る診療の割合が７５％超の医療機関</a:t>
            </a:r>
            <a:endParaRPr lang="en-US" altLang="ja-JP" smtClean="0"/>
          </a:p>
          <a:p>
            <a:pPr lvl="1" eaLnBrk="1" hangingPunct="1"/>
            <a:r>
              <a:rPr lang="ja-JP" altLang="en-US" smtClean="0"/>
              <a:t>病態により個別の検査を実施する必要がある場合には、検査の重複を避け、適切な治療が提供されるよう、速やかにより専門的な医療機関へ転医させる（努力規定）</a:t>
            </a:r>
            <a:endParaRPr lang="en-US" altLang="ja-JP" smtClean="0"/>
          </a:p>
          <a:p>
            <a:r>
              <a:rPr lang="ja-JP" altLang="en-US" smtClean="0"/>
              <a:t>対象検査の追加</a:t>
            </a:r>
            <a:endParaRPr lang="en-US" altLang="ja-JP" b="1" smtClean="0"/>
          </a:p>
          <a:p>
            <a:pPr lvl="1"/>
            <a:r>
              <a:rPr lang="ja-JP" altLang="en-US" smtClean="0"/>
              <a:t>発達及び知能検査の「３」の対象検査</a:t>
            </a:r>
            <a:endParaRPr lang="en-US" altLang="ja-JP" smtClean="0"/>
          </a:p>
          <a:p>
            <a:pPr lvl="2"/>
            <a:r>
              <a:rPr lang="ja-JP" altLang="en-US" smtClean="0"/>
              <a:t>ＷＩＳＣ</a:t>
            </a:r>
            <a:r>
              <a:rPr lang="en-US" altLang="ja-JP" smtClean="0"/>
              <a:t>-Ⅲ</a:t>
            </a:r>
            <a:r>
              <a:rPr lang="ja-JP" altLang="en-US" smtClean="0"/>
              <a:t>知能検査、ＷＩＳＣ</a:t>
            </a:r>
            <a:r>
              <a:rPr lang="en-US" altLang="ja-JP" smtClean="0"/>
              <a:t>-Ⅳ</a:t>
            </a:r>
            <a:r>
              <a:rPr lang="ja-JP" altLang="en-US" smtClean="0"/>
              <a:t>知能検査及びＷＡＩＳ</a:t>
            </a:r>
            <a:r>
              <a:rPr lang="en-US" altLang="ja-JP" smtClean="0"/>
              <a:t>-Ⅲ</a:t>
            </a:r>
            <a:r>
              <a:rPr lang="ja-JP" altLang="en-US" smtClean="0"/>
              <a:t>成人知能検査</a:t>
            </a:r>
            <a:endParaRPr lang="en-US" altLang="ja-JP" smtClean="0"/>
          </a:p>
          <a:p>
            <a:pPr lvl="1"/>
            <a:r>
              <a:rPr lang="ja-JP" altLang="en-US" smtClean="0"/>
              <a:t>認知機能検査</a:t>
            </a:r>
            <a:endParaRPr lang="en-US" altLang="ja-JP" smtClean="0"/>
          </a:p>
          <a:p>
            <a:pPr lvl="2"/>
            <a:r>
              <a:rPr lang="ja-JP" altLang="en-US" smtClean="0"/>
              <a:t>音読検査（特異的読字障害を対象にしたものに限る）</a:t>
            </a:r>
            <a:endParaRPr lang="en-US" altLang="ja-JP" smtClean="0"/>
          </a:p>
          <a:p>
            <a:pPr lvl="2"/>
            <a:r>
              <a:rPr lang="en-US" altLang="ja-JP" smtClean="0"/>
              <a:t>DN-CAS</a:t>
            </a:r>
            <a:r>
              <a:rPr lang="ja-JP" altLang="en-US" smtClean="0"/>
              <a:t>認知評価システム及び小児自閉症評価尺度</a:t>
            </a:r>
          </a:p>
        </p:txBody>
      </p:sp>
      <p:sp>
        <p:nvSpPr>
          <p:cNvPr id="116741"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その他</a:t>
            </a:r>
          </a:p>
        </p:txBody>
      </p:sp>
      <p:grpSp>
        <p:nvGrpSpPr>
          <p:cNvPr id="116742" name="Group 5"/>
          <p:cNvGrpSpPr>
            <a:grpSpLocks/>
          </p:cNvGrpSpPr>
          <p:nvPr/>
        </p:nvGrpSpPr>
        <p:grpSpPr bwMode="auto">
          <a:xfrm>
            <a:off x="609600" y="400050"/>
            <a:ext cx="8567738" cy="6457950"/>
            <a:chOff x="384" y="252"/>
            <a:chExt cx="5397" cy="4068"/>
          </a:xfrm>
        </p:grpSpPr>
        <p:sp>
          <p:nvSpPr>
            <p:cNvPr id="116744"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16745"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16743"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スライド番号プレースホルダー 3"/>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5B348CF7-7A77-414B-804C-298CDF228A83}" type="slidenum">
              <a:rPr kumimoji="0" lang="ja-JP" altLang="en-US" sz="2000" i="0" smtClean="0"/>
              <a:pPr eaLnBrk="1" hangingPunct="1"/>
              <a:t>118</a:t>
            </a:fld>
            <a:endParaRPr kumimoji="0" lang="en-US" altLang="ja-JP" sz="2000" i="0" smtClean="0"/>
          </a:p>
        </p:txBody>
      </p:sp>
      <p:sp>
        <p:nvSpPr>
          <p:cNvPr id="117763" name="Rectangle 2"/>
          <p:cNvSpPr>
            <a:spLocks noChangeArrowheads="1"/>
          </p:cNvSpPr>
          <p:nvPr/>
        </p:nvSpPr>
        <p:spPr bwMode="auto">
          <a:xfrm>
            <a:off x="2757488" y="3108325"/>
            <a:ext cx="3683000" cy="641350"/>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3600" i="0">
                <a:solidFill>
                  <a:srgbClr val="FFFF00"/>
                </a:solidFill>
              </a:rPr>
              <a:t>病　理　診　断　料</a:t>
            </a: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E95B1BDA-7EA2-48D9-ABD9-242B186E7B19}" type="slidenum">
              <a:rPr kumimoji="0" lang="ja-JP" altLang="en-US" sz="2000" i="0" smtClean="0"/>
              <a:pPr eaLnBrk="1" hangingPunct="1"/>
              <a:t>119</a:t>
            </a:fld>
            <a:endParaRPr kumimoji="0" lang="en-US" altLang="ja-JP" sz="2000" i="0" smtClean="0"/>
          </a:p>
        </p:txBody>
      </p:sp>
      <p:sp>
        <p:nvSpPr>
          <p:cNvPr id="118787"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病　理　診　断　料</a:t>
            </a:r>
          </a:p>
        </p:txBody>
      </p:sp>
      <p:sp>
        <p:nvSpPr>
          <p:cNvPr id="1230851" name="Rectangle 3"/>
          <p:cNvSpPr>
            <a:spLocks noGrp="1" noChangeArrowheads="1"/>
          </p:cNvSpPr>
          <p:nvPr>
            <p:ph type="body" orient="vert" idx="1"/>
          </p:nvPr>
        </p:nvSpPr>
        <p:spPr>
          <a:xfrm>
            <a:off x="609600" y="762000"/>
            <a:ext cx="8534400" cy="6096000"/>
          </a:xfrm>
        </p:spPr>
        <p:txBody>
          <a:bodyPr vert="horz"/>
          <a:lstStyle/>
          <a:p>
            <a:pPr eaLnBrk="1" hangingPunct="1">
              <a:defRPr/>
            </a:pPr>
            <a:r>
              <a:rPr lang="ja-JP" altLang="en-US" dirty="0" smtClean="0"/>
              <a:t>通則の見直し</a:t>
            </a:r>
          </a:p>
          <a:p>
            <a:pPr lvl="1" eaLnBrk="1" hangingPunct="1">
              <a:defRPr/>
            </a:pPr>
            <a:r>
              <a:rPr lang="ja-JP" altLang="en-US" dirty="0" smtClean="0"/>
              <a:t>病理診断料の届出についての記載を追加</a:t>
            </a:r>
            <a:endParaRPr lang="en-US" altLang="ja-JP" dirty="0" smtClean="0"/>
          </a:p>
          <a:p>
            <a:pPr lvl="1" eaLnBrk="1" hangingPunct="1">
              <a:defRPr/>
            </a:pPr>
            <a:r>
              <a:rPr lang="ja-JP" altLang="en-US" dirty="0" smtClean="0"/>
              <a:t>テレパソロジー（術中迅速病理組織標本作成、術中迅速細胞診）の届出についての記載を追加</a:t>
            </a:r>
            <a:endParaRPr lang="en-US" altLang="ja-JP" dirty="0" smtClean="0"/>
          </a:p>
          <a:p>
            <a:pPr lvl="2" eaLnBrk="1" hangingPunct="1">
              <a:defRPr/>
            </a:pPr>
            <a:r>
              <a:rPr lang="ja-JP" altLang="en-US" dirty="0" smtClean="0"/>
              <a:t>それぞれの項目の記載は廃止</a:t>
            </a:r>
            <a:endParaRPr lang="en-US" altLang="ja-JP" dirty="0" smtClean="0"/>
          </a:p>
          <a:p>
            <a:pPr eaLnBrk="1" hangingPunct="1">
              <a:defRPr/>
            </a:pPr>
            <a:r>
              <a:rPr lang="ja-JP" altLang="en-US" dirty="0" smtClean="0"/>
              <a:t>項目の見直し</a:t>
            </a:r>
          </a:p>
          <a:p>
            <a:pPr lvl="1" eaLnBrk="1" hangingPunct="1">
              <a:defRPr/>
            </a:pPr>
            <a:r>
              <a:rPr lang="ja-JP" altLang="en-US" dirty="0" smtClean="0"/>
              <a:t>液状化検体細胞診加算　　　　　　　（新設）８５点</a:t>
            </a:r>
            <a:endParaRPr lang="en-US" altLang="ja-JP" dirty="0" smtClean="0"/>
          </a:p>
          <a:p>
            <a:pPr lvl="2" eaLnBrk="1" hangingPunct="1">
              <a:defRPr/>
            </a:pPr>
            <a:r>
              <a:rPr lang="ja-JP" altLang="en-US" dirty="0" smtClean="0"/>
              <a:t>細胞診の加算</a:t>
            </a:r>
            <a:endParaRPr lang="en-US" altLang="ja-JP" dirty="0" smtClean="0"/>
          </a:p>
          <a:p>
            <a:pPr lvl="2" eaLnBrk="1" hangingPunct="1">
              <a:defRPr/>
            </a:pPr>
            <a:r>
              <a:rPr lang="ja-JP" altLang="en-US" dirty="0" smtClean="0"/>
              <a:t>過去に穿刺または採取し固定保存液に回収した検体から標本作成して診断した場合</a:t>
            </a:r>
            <a:endParaRPr lang="en-US" altLang="ja-JP" dirty="0" smtClean="0"/>
          </a:p>
          <a:p>
            <a:pPr lvl="1" eaLnBrk="1" hangingPunct="1">
              <a:defRPr/>
            </a:pPr>
            <a:r>
              <a:rPr lang="en-US" altLang="ja-JP" dirty="0" smtClean="0"/>
              <a:t>HER2</a:t>
            </a:r>
            <a:r>
              <a:rPr lang="ja-JP" altLang="en-US" dirty="0" smtClean="0"/>
              <a:t>遺伝子標本作成　　　　　　　　　　２５００点</a:t>
            </a:r>
            <a:endParaRPr lang="en-US" altLang="ja-JP" dirty="0" smtClean="0"/>
          </a:p>
          <a:p>
            <a:pPr marL="457200" lvl="1" indent="0" eaLnBrk="1" hangingPunct="1">
              <a:buFont typeface="Wingdings 3" pitchFamily="18" charset="2"/>
              <a:buNone/>
              <a:defRPr/>
            </a:pPr>
            <a:r>
              <a:rPr lang="ja-JP" altLang="en-US" dirty="0" smtClean="0"/>
              <a:t>　　　⇒　単独の場合　　　　　　　　　　２７００点</a:t>
            </a:r>
            <a:endParaRPr lang="en-US" altLang="ja-JP" dirty="0" smtClean="0"/>
          </a:p>
          <a:p>
            <a:pPr marL="457200" lvl="1" indent="0" eaLnBrk="1" hangingPunct="1">
              <a:buFont typeface="Wingdings 3" pitchFamily="18" charset="2"/>
              <a:buNone/>
              <a:defRPr/>
            </a:pPr>
            <a:r>
              <a:rPr lang="ja-JP" altLang="en-US" dirty="0" smtClean="0"/>
              <a:t>　　　⇒　免疫染色（免疫抗体法）病理組織標本作製</a:t>
            </a:r>
            <a:endParaRPr lang="en-US" altLang="ja-JP" dirty="0" smtClean="0"/>
          </a:p>
          <a:p>
            <a:pPr marL="457200" lvl="1" indent="0" eaLnBrk="1" hangingPunct="1">
              <a:buFont typeface="Wingdings 3" pitchFamily="18" charset="2"/>
              <a:buNone/>
              <a:defRPr/>
            </a:pPr>
            <a:r>
              <a:rPr lang="ja-JP" altLang="en-US" dirty="0" smtClean="0"/>
              <a:t>　　　　　　　　を併せて行った場合　　　３０５０点</a:t>
            </a:r>
            <a:endParaRPr lang="en-US" altLang="ja-JP" dirty="0" smtClean="0"/>
          </a:p>
          <a:p>
            <a:pPr lvl="2" eaLnBrk="1" hangingPunct="1">
              <a:defRPr/>
            </a:pPr>
            <a:endParaRPr lang="ja-JP" altLang="en-US" dirty="0" smtClean="0"/>
          </a:p>
          <a:p>
            <a:pPr lvl="1" eaLnBrk="1" hangingPunct="1">
              <a:buFont typeface="Wingdings 3" pitchFamily="18" charset="2"/>
              <a:buNone/>
              <a:defRPr/>
            </a:pPr>
            <a:r>
              <a:rPr lang="ja-JP" altLang="en-US" dirty="0" smtClean="0"/>
              <a:t>　　　</a:t>
            </a:r>
          </a:p>
        </p:txBody>
      </p:sp>
      <p:sp>
        <p:nvSpPr>
          <p:cNvPr id="118789"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病理標本作製料</a:t>
            </a:r>
          </a:p>
        </p:txBody>
      </p:sp>
      <p:grpSp>
        <p:nvGrpSpPr>
          <p:cNvPr id="118790" name="Group 5"/>
          <p:cNvGrpSpPr>
            <a:grpSpLocks/>
          </p:cNvGrpSpPr>
          <p:nvPr/>
        </p:nvGrpSpPr>
        <p:grpSpPr bwMode="auto">
          <a:xfrm>
            <a:off x="609600" y="400050"/>
            <a:ext cx="8567738" cy="6457950"/>
            <a:chOff x="384" y="252"/>
            <a:chExt cx="5397" cy="4068"/>
          </a:xfrm>
        </p:grpSpPr>
        <p:sp>
          <p:nvSpPr>
            <p:cNvPr id="118792"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18793"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18791"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87515CC6-BE4A-4373-9D0E-18B6325F557A}" type="slidenum">
              <a:rPr kumimoji="0" lang="ja-JP" altLang="en-US" sz="2000" i="0" smtClean="0"/>
              <a:pPr eaLnBrk="1" hangingPunct="1"/>
              <a:t>12</a:t>
            </a:fld>
            <a:endParaRPr kumimoji="0" lang="en-US" altLang="ja-JP" sz="2000" i="0" smtClean="0"/>
          </a:p>
        </p:txBody>
      </p:sp>
      <p:sp>
        <p:nvSpPr>
          <p:cNvPr id="14339" name="Rectangle 2"/>
          <p:cNvSpPr>
            <a:spLocks noGrp="1" noChangeArrowheads="1"/>
          </p:cNvSpPr>
          <p:nvPr>
            <p:ph type="title" orient="vert"/>
          </p:nvPr>
        </p:nvSpPr>
        <p:spPr>
          <a:xfrm>
            <a:off x="47625" y="796925"/>
            <a:ext cx="533400" cy="5451475"/>
          </a:xfrm>
        </p:spPr>
        <p:txBody>
          <a:bodyPr/>
          <a:lstStyle/>
          <a:p>
            <a:pPr algn="ctr"/>
            <a:r>
              <a:rPr lang="ja-JP" altLang="en-US" sz="2800" smtClean="0">
                <a:solidFill>
                  <a:srgbClr val="FFFF66"/>
                </a:solidFill>
              </a:rPr>
              <a:t>療　養　担　当　規　則</a:t>
            </a:r>
          </a:p>
        </p:txBody>
      </p:sp>
      <p:sp>
        <p:nvSpPr>
          <p:cNvPr id="14340" name="Rectangle 3"/>
          <p:cNvSpPr>
            <a:spLocks noGrp="1" noChangeArrowheads="1"/>
          </p:cNvSpPr>
          <p:nvPr>
            <p:ph type="body" orient="vert" idx="1"/>
          </p:nvPr>
        </p:nvSpPr>
        <p:spPr>
          <a:xfrm>
            <a:off x="609600" y="762000"/>
            <a:ext cx="8534400" cy="6096000"/>
          </a:xfrm>
        </p:spPr>
        <p:txBody>
          <a:bodyPr vert="horz"/>
          <a:lstStyle/>
          <a:p>
            <a:r>
              <a:rPr lang="ja-JP" altLang="en-US" smtClean="0"/>
              <a:t>明細書発行の原則義務化</a:t>
            </a:r>
          </a:p>
          <a:p>
            <a:pPr lvl="1"/>
            <a:r>
              <a:rPr lang="ja-JP" altLang="en-US" smtClean="0"/>
              <a:t>発行対象外となる「正当な理由」とは</a:t>
            </a:r>
          </a:p>
          <a:p>
            <a:pPr lvl="2"/>
            <a:r>
              <a:rPr lang="ja-JP" altLang="en-US" smtClean="0"/>
              <a:t>明細書発行機能がないレセコン・電子カルテを使用している</a:t>
            </a:r>
          </a:p>
          <a:p>
            <a:pPr lvl="2"/>
            <a:r>
              <a:rPr lang="ja-JP" altLang="en-US" smtClean="0"/>
              <a:t>明細書発行にあたり、自動入金機の改修が必要な場合</a:t>
            </a:r>
          </a:p>
          <a:p>
            <a:pPr lvl="3"/>
            <a:r>
              <a:rPr lang="ja-JP" altLang="en-US" smtClean="0"/>
              <a:t>上記に該当する場合のみ実費徴収が可能</a:t>
            </a:r>
            <a:endParaRPr lang="en-US" altLang="ja-JP" smtClean="0"/>
          </a:p>
          <a:p>
            <a:pPr lvl="3"/>
            <a:endParaRPr lang="en-US" altLang="ja-JP" smtClean="0"/>
          </a:p>
          <a:p>
            <a:r>
              <a:rPr lang="ja-JP" altLang="en-US" smtClean="0"/>
              <a:t>「正当な理由」に該当する場合には・・・</a:t>
            </a:r>
          </a:p>
          <a:p>
            <a:pPr lvl="1"/>
            <a:r>
              <a:rPr lang="ja-JP" altLang="en-US" smtClean="0"/>
              <a:t>地方厚生局に届出</a:t>
            </a:r>
          </a:p>
          <a:p>
            <a:pPr lvl="1"/>
            <a:r>
              <a:rPr lang="ja-JP" altLang="en-US" smtClean="0"/>
              <a:t>院内掲示</a:t>
            </a:r>
          </a:p>
          <a:p>
            <a:pPr lvl="2"/>
            <a:r>
              <a:rPr lang="ja-JP" altLang="en-US" smtClean="0"/>
              <a:t>正当な理由に該当する旨及び希望する患者には明細書を発行する旨</a:t>
            </a:r>
          </a:p>
          <a:p>
            <a:pPr lvl="2"/>
            <a:r>
              <a:rPr lang="ja-JP" altLang="en-US" smtClean="0"/>
              <a:t>明細書発行の有無、明細書発行の手続き、費用徴収の有無、費用徴収を行う場合の金額を院内掲示し、その内容を地方厚生局に届出る</a:t>
            </a:r>
          </a:p>
          <a:p>
            <a:pPr lvl="2"/>
            <a:r>
              <a:rPr lang="ja-JP" altLang="en-US" smtClean="0"/>
              <a:t>手書き医療機関は上記のうち院内掲示が必要だが届出は不要</a:t>
            </a:r>
          </a:p>
        </p:txBody>
      </p:sp>
      <p:sp>
        <p:nvSpPr>
          <p:cNvPr id="14341"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en-US" altLang="ja-JP" sz="3600" i="0">
                <a:solidFill>
                  <a:srgbClr val="FFFF00"/>
                </a:solidFill>
              </a:rPr>
              <a:t>【</a:t>
            </a:r>
            <a:r>
              <a:rPr lang="ja-JP" altLang="en-US" sz="3600" i="0">
                <a:solidFill>
                  <a:srgbClr val="FFFF00"/>
                </a:solidFill>
              </a:rPr>
              <a:t>参考</a:t>
            </a:r>
            <a:r>
              <a:rPr lang="en-US" altLang="ja-JP" sz="3600" i="0">
                <a:solidFill>
                  <a:srgbClr val="FFFF00"/>
                </a:solidFill>
              </a:rPr>
              <a:t>】</a:t>
            </a:r>
            <a:r>
              <a:rPr lang="ja-JP" altLang="en-US" sz="3600" i="0">
                <a:solidFill>
                  <a:srgbClr val="FFFF00"/>
                </a:solidFill>
              </a:rPr>
              <a:t>明細書発行について</a:t>
            </a:r>
          </a:p>
        </p:txBody>
      </p:sp>
      <p:grpSp>
        <p:nvGrpSpPr>
          <p:cNvPr id="14342" name="Group 5"/>
          <p:cNvGrpSpPr>
            <a:grpSpLocks/>
          </p:cNvGrpSpPr>
          <p:nvPr/>
        </p:nvGrpSpPr>
        <p:grpSpPr bwMode="auto">
          <a:xfrm>
            <a:off x="609600" y="400050"/>
            <a:ext cx="8567738" cy="6457950"/>
            <a:chOff x="384" y="252"/>
            <a:chExt cx="5397" cy="4068"/>
          </a:xfrm>
        </p:grpSpPr>
        <p:sp>
          <p:nvSpPr>
            <p:cNvPr id="14343"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4344"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EC9CFA7C-F44F-45EB-B619-64CCD2CA6958}" type="slidenum">
              <a:rPr kumimoji="0" lang="ja-JP" altLang="en-US" sz="2000" i="0" smtClean="0"/>
              <a:pPr eaLnBrk="1" hangingPunct="1"/>
              <a:t>120</a:t>
            </a:fld>
            <a:endParaRPr kumimoji="0" lang="en-US" altLang="ja-JP" sz="2000" i="0" smtClean="0"/>
          </a:p>
        </p:txBody>
      </p:sp>
      <p:sp>
        <p:nvSpPr>
          <p:cNvPr id="119811"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病　理　診　断　料</a:t>
            </a:r>
          </a:p>
        </p:txBody>
      </p:sp>
      <p:sp>
        <p:nvSpPr>
          <p:cNvPr id="1392643" name="Rectangle 3"/>
          <p:cNvSpPr>
            <a:spLocks noGrp="1" noChangeArrowheads="1"/>
          </p:cNvSpPr>
          <p:nvPr>
            <p:ph type="body" orient="vert" idx="1"/>
          </p:nvPr>
        </p:nvSpPr>
        <p:spPr>
          <a:xfrm>
            <a:off x="609600" y="762000"/>
            <a:ext cx="8534400" cy="6096000"/>
          </a:xfrm>
        </p:spPr>
        <p:txBody>
          <a:bodyPr vert="horz"/>
          <a:lstStyle/>
          <a:p>
            <a:pPr eaLnBrk="1" hangingPunct="1">
              <a:defRPr/>
            </a:pPr>
            <a:r>
              <a:rPr lang="ja-JP" altLang="en-US" dirty="0" smtClean="0"/>
              <a:t>点数の見直し</a:t>
            </a:r>
          </a:p>
          <a:p>
            <a:pPr lvl="1" eaLnBrk="1" hangingPunct="1">
              <a:defRPr/>
            </a:pPr>
            <a:r>
              <a:rPr lang="ja-JP" altLang="en-US" dirty="0" smtClean="0"/>
              <a:t>病理組織標本作製（１臓器につき）</a:t>
            </a:r>
            <a:endParaRPr lang="en-US" altLang="ja-JP" dirty="0" smtClean="0"/>
          </a:p>
          <a:p>
            <a:pPr marL="457200" lvl="1" indent="0" eaLnBrk="1" hangingPunct="1">
              <a:buFont typeface="Wingdings 3" pitchFamily="18" charset="2"/>
              <a:buNone/>
              <a:defRPr/>
            </a:pPr>
            <a:r>
              <a:rPr lang="ja-JP" altLang="en-US" dirty="0" smtClean="0"/>
              <a:t>　　　　　　　　　　　　　　　８８０点 ⇒ ８６０点</a:t>
            </a:r>
            <a:endParaRPr lang="en-US" altLang="ja-JP" dirty="0" smtClean="0"/>
          </a:p>
          <a:p>
            <a:pPr lvl="1" eaLnBrk="1" hangingPunct="1">
              <a:defRPr/>
            </a:pPr>
            <a:r>
              <a:rPr lang="ja-JP" altLang="en-US" dirty="0" smtClean="0"/>
              <a:t>病理診断料</a:t>
            </a:r>
            <a:endParaRPr lang="en-US" altLang="ja-JP" dirty="0" smtClean="0"/>
          </a:p>
          <a:p>
            <a:pPr lvl="2" eaLnBrk="1" hangingPunct="1">
              <a:defRPr/>
            </a:pPr>
            <a:r>
              <a:rPr lang="ja-JP" altLang="en-US" sz="2400" dirty="0" smtClean="0"/>
              <a:t>組織診断料　　　　　　　　５００点 ⇒ ４００点</a:t>
            </a:r>
            <a:endParaRPr lang="en-US" altLang="ja-JP" sz="2400" dirty="0" smtClean="0"/>
          </a:p>
          <a:p>
            <a:pPr lvl="2" eaLnBrk="1" hangingPunct="1">
              <a:defRPr/>
            </a:pPr>
            <a:r>
              <a:rPr lang="ja-JP" altLang="en-US" sz="2400" dirty="0" smtClean="0"/>
              <a:t>細胞診断料　　　　　　　　２４０点 ⇒ ２００点</a:t>
            </a:r>
            <a:endParaRPr lang="en-US" altLang="ja-JP" sz="2400" dirty="0" smtClean="0"/>
          </a:p>
          <a:p>
            <a:pPr lvl="2" eaLnBrk="1" hangingPunct="1">
              <a:defRPr/>
            </a:pPr>
            <a:endParaRPr lang="en-US" altLang="ja-JP" sz="1000" dirty="0" smtClean="0"/>
          </a:p>
          <a:p>
            <a:pPr eaLnBrk="1" hangingPunct="1">
              <a:defRPr/>
            </a:pPr>
            <a:r>
              <a:rPr lang="ja-JP" altLang="en-US" dirty="0" smtClean="0"/>
              <a:t>病理診断料の加算新設（要届出）</a:t>
            </a:r>
            <a:endParaRPr lang="en-US" altLang="ja-JP" dirty="0" smtClean="0"/>
          </a:p>
          <a:p>
            <a:pPr lvl="1" eaLnBrk="1" hangingPunct="1">
              <a:defRPr/>
            </a:pPr>
            <a:r>
              <a:rPr lang="ja-JP" altLang="en-US" dirty="0" smtClean="0"/>
              <a:t>病理診断管理加算１</a:t>
            </a:r>
            <a:endParaRPr lang="en-US" altLang="ja-JP" dirty="0" smtClean="0"/>
          </a:p>
          <a:p>
            <a:pPr lvl="2" eaLnBrk="1" hangingPunct="1">
              <a:defRPr/>
            </a:pPr>
            <a:r>
              <a:rPr lang="ja-JP" altLang="en-US" dirty="0" smtClean="0"/>
              <a:t>組織診断を行った場合　　　　　　　１２０点</a:t>
            </a:r>
            <a:endParaRPr lang="en-US" altLang="ja-JP" dirty="0" smtClean="0"/>
          </a:p>
          <a:p>
            <a:pPr lvl="2" eaLnBrk="1" hangingPunct="1">
              <a:defRPr/>
            </a:pPr>
            <a:r>
              <a:rPr lang="ja-JP" altLang="en-US" dirty="0" smtClean="0"/>
              <a:t>細胞診断を行った場合　　　　　　　　６０点</a:t>
            </a:r>
            <a:endParaRPr lang="en-US" altLang="ja-JP" dirty="0" smtClean="0"/>
          </a:p>
          <a:p>
            <a:pPr lvl="1" eaLnBrk="1" hangingPunct="1">
              <a:defRPr/>
            </a:pPr>
            <a:r>
              <a:rPr lang="ja-JP" altLang="en-US" dirty="0" smtClean="0"/>
              <a:t>病理診断管理加算２</a:t>
            </a:r>
            <a:endParaRPr lang="en-US" altLang="ja-JP" dirty="0" smtClean="0"/>
          </a:p>
          <a:p>
            <a:pPr lvl="2" eaLnBrk="1" hangingPunct="1">
              <a:defRPr/>
            </a:pPr>
            <a:r>
              <a:rPr lang="ja-JP" altLang="en-US" dirty="0" smtClean="0"/>
              <a:t>組織診断を行った場合　　　　　　　３２０点</a:t>
            </a:r>
            <a:endParaRPr lang="en-US" altLang="ja-JP" dirty="0" smtClean="0"/>
          </a:p>
          <a:p>
            <a:pPr lvl="2" eaLnBrk="1" hangingPunct="1">
              <a:defRPr/>
            </a:pPr>
            <a:r>
              <a:rPr lang="ja-JP" altLang="en-US" dirty="0" smtClean="0"/>
              <a:t>細胞診断を行った場合　　　　　　　１６０点</a:t>
            </a:r>
            <a:endParaRPr lang="en-US" altLang="ja-JP" dirty="0" smtClean="0"/>
          </a:p>
          <a:p>
            <a:pPr lvl="2" eaLnBrk="1" hangingPunct="1">
              <a:defRPr/>
            </a:pPr>
            <a:endParaRPr lang="en-US" altLang="ja-JP" dirty="0" smtClean="0"/>
          </a:p>
          <a:p>
            <a:pPr lvl="2" eaLnBrk="1" hangingPunct="1">
              <a:defRPr/>
            </a:pPr>
            <a:endParaRPr lang="en-US" altLang="ja-JP" dirty="0" smtClean="0"/>
          </a:p>
          <a:p>
            <a:pPr lvl="2" eaLnBrk="1" hangingPunct="1">
              <a:defRPr/>
            </a:pPr>
            <a:endParaRPr lang="en-US" altLang="ja-JP" dirty="0" smtClean="0"/>
          </a:p>
          <a:p>
            <a:pPr marL="457200" lvl="1" indent="0" eaLnBrk="1" hangingPunct="1">
              <a:buFont typeface="Wingdings 3" pitchFamily="18" charset="2"/>
              <a:buNone/>
              <a:defRPr/>
            </a:pPr>
            <a:endParaRPr lang="en-US" altLang="ja-JP" dirty="0" smtClean="0"/>
          </a:p>
          <a:p>
            <a:pPr marL="457200" lvl="1" indent="0" eaLnBrk="1" hangingPunct="1">
              <a:buFont typeface="Wingdings 3" pitchFamily="18" charset="2"/>
              <a:buNone/>
              <a:defRPr/>
            </a:pPr>
            <a:endParaRPr lang="en-US" altLang="ja-JP" dirty="0" smtClean="0"/>
          </a:p>
          <a:p>
            <a:pPr lvl="1" eaLnBrk="1" hangingPunct="1">
              <a:defRPr/>
            </a:pPr>
            <a:endParaRPr lang="ja-JP" altLang="en-US" dirty="0" smtClean="0"/>
          </a:p>
          <a:p>
            <a:pPr lvl="2" eaLnBrk="1" hangingPunct="1">
              <a:buFont typeface="Wingdings" pitchFamily="2" charset="2"/>
              <a:buChar char="u"/>
              <a:defRPr/>
            </a:pPr>
            <a:endParaRPr lang="ja-JP" altLang="en-US" dirty="0" smtClean="0"/>
          </a:p>
          <a:p>
            <a:pPr eaLnBrk="1" hangingPunct="1">
              <a:defRPr/>
            </a:pPr>
            <a:endParaRPr lang="ja-JP" altLang="en-US" dirty="0" smtClean="0"/>
          </a:p>
        </p:txBody>
      </p:sp>
      <p:sp>
        <p:nvSpPr>
          <p:cNvPr id="119813"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病理標本作製料</a:t>
            </a:r>
          </a:p>
        </p:txBody>
      </p:sp>
      <p:grpSp>
        <p:nvGrpSpPr>
          <p:cNvPr id="119814" name="Group 5"/>
          <p:cNvGrpSpPr>
            <a:grpSpLocks/>
          </p:cNvGrpSpPr>
          <p:nvPr/>
        </p:nvGrpSpPr>
        <p:grpSpPr bwMode="auto">
          <a:xfrm>
            <a:off x="609600" y="400050"/>
            <a:ext cx="8567738" cy="6457950"/>
            <a:chOff x="384" y="252"/>
            <a:chExt cx="5397" cy="4068"/>
          </a:xfrm>
        </p:grpSpPr>
        <p:sp>
          <p:nvSpPr>
            <p:cNvPr id="119816"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19817"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19815"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スライド番号プレースホルダー 3"/>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7716B638-7CAA-4DBC-A9FE-9216FB32BF50}" type="slidenum">
              <a:rPr kumimoji="0" lang="ja-JP" altLang="en-US" sz="2000" i="0" smtClean="0"/>
              <a:pPr eaLnBrk="1" hangingPunct="1"/>
              <a:t>121</a:t>
            </a:fld>
            <a:endParaRPr kumimoji="0" lang="en-US" altLang="ja-JP" sz="2000" i="0" smtClean="0"/>
          </a:p>
        </p:txBody>
      </p:sp>
      <p:sp>
        <p:nvSpPr>
          <p:cNvPr id="120835" name="Rectangle 2"/>
          <p:cNvSpPr>
            <a:spLocks noChangeArrowheads="1"/>
          </p:cNvSpPr>
          <p:nvPr/>
        </p:nvSpPr>
        <p:spPr bwMode="auto">
          <a:xfrm>
            <a:off x="2757488" y="3108325"/>
            <a:ext cx="3683000" cy="641350"/>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3600" i="0">
                <a:solidFill>
                  <a:srgbClr val="FFFF00"/>
                </a:solidFill>
              </a:rPr>
              <a:t>画　像　診　断　料</a:t>
            </a: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46FBF240-F246-4914-AEBD-83643E0A4D29}" type="slidenum">
              <a:rPr kumimoji="0" lang="ja-JP" altLang="en-US" sz="2000" i="0" smtClean="0"/>
              <a:pPr eaLnBrk="1" hangingPunct="1"/>
              <a:t>122</a:t>
            </a:fld>
            <a:endParaRPr kumimoji="0" lang="en-US" altLang="ja-JP" sz="2000" i="0" smtClean="0"/>
          </a:p>
        </p:txBody>
      </p:sp>
      <p:sp>
        <p:nvSpPr>
          <p:cNvPr id="121859"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画　像　診　断　料</a:t>
            </a:r>
          </a:p>
        </p:txBody>
      </p:sp>
      <p:sp>
        <p:nvSpPr>
          <p:cNvPr id="121860"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sz="3200" smtClean="0"/>
              <a:t>ポジトロン断層撮影</a:t>
            </a:r>
            <a:endParaRPr lang="en-US" altLang="ja-JP" smtClean="0"/>
          </a:p>
          <a:p>
            <a:pPr lvl="1" eaLnBrk="1" hangingPunct="1"/>
            <a:r>
              <a:rPr lang="ja-JP" altLang="en-US" smtClean="0"/>
              <a:t>要件の見直し</a:t>
            </a:r>
            <a:endParaRPr lang="en-US" altLang="ja-JP" smtClean="0"/>
          </a:p>
          <a:p>
            <a:pPr lvl="2" eaLnBrk="1" hangingPunct="1"/>
            <a:r>
              <a:rPr lang="ja-JP" altLang="en-US" smtClean="0"/>
              <a:t>虚血性心疾患　⇒　心疾患</a:t>
            </a:r>
            <a:endParaRPr lang="en-US" altLang="ja-JP" smtClean="0"/>
          </a:p>
          <a:p>
            <a:pPr lvl="3"/>
            <a:r>
              <a:rPr lang="ja-JP" altLang="en-US" smtClean="0"/>
              <a:t>虚血性心疾患による心不全患者における心筋組織のバイアビリティ診断（他の検査で判断のつかない場合に限る。）又は心サルコイドーシスにおける炎症部位の診断が必要とされる患者に使用</a:t>
            </a:r>
            <a:endParaRPr lang="en-US" altLang="ja-JP" smtClean="0"/>
          </a:p>
          <a:p>
            <a:pPr lvl="2"/>
            <a:r>
              <a:rPr lang="ja-JP" altLang="en-US" smtClean="0"/>
              <a:t>悪性腫瘍（早期胃癌を除き</a:t>
            </a:r>
            <a:r>
              <a:rPr lang="ja-JP" altLang="en-US" i="1" u="sng" smtClean="0"/>
              <a:t>、悪性リンパ腫を含む</a:t>
            </a:r>
            <a:r>
              <a:rPr lang="ja-JP" altLang="en-US" smtClean="0"/>
              <a:t>）</a:t>
            </a:r>
            <a:endParaRPr lang="en-US" altLang="ja-JP" smtClean="0"/>
          </a:p>
          <a:p>
            <a:pPr lvl="1" eaLnBrk="1" hangingPunct="1"/>
            <a:endParaRPr lang="en-US" altLang="ja-JP" baseline="30000" smtClean="0"/>
          </a:p>
          <a:p>
            <a:pPr lvl="1" eaLnBrk="1" hangingPunct="1"/>
            <a:endParaRPr lang="en-US" altLang="ja-JP" baseline="30000" smtClean="0"/>
          </a:p>
          <a:p>
            <a:pPr lvl="1" eaLnBrk="1" hangingPunct="1"/>
            <a:r>
              <a:rPr lang="en-US" altLang="ja-JP" baseline="30000" smtClean="0"/>
              <a:t>13</a:t>
            </a:r>
            <a:r>
              <a:rPr lang="ja-JP" altLang="en-US" smtClean="0"/>
              <a:t>Ｎ標識アンモニア剤を用いた場合（一連の検査につき）（新設）　　　　　　　　　　　　　７５００点</a:t>
            </a:r>
            <a:endParaRPr lang="en-US" altLang="ja-JP" smtClean="0"/>
          </a:p>
          <a:p>
            <a:pPr lvl="2"/>
            <a:r>
              <a:rPr lang="ja-JP" altLang="en-US" smtClean="0"/>
              <a:t>他の検査で判断のつかない虚血性心疾患の診断を目的として行った場合に算定する。負荷に用いる薬剤料は所定点数に含まれ、別に算定できない</a:t>
            </a:r>
            <a:endParaRPr lang="en-US" altLang="ja-JP" smtClean="0"/>
          </a:p>
        </p:txBody>
      </p:sp>
      <p:sp>
        <p:nvSpPr>
          <p:cNvPr id="121861"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その他</a:t>
            </a:r>
          </a:p>
        </p:txBody>
      </p:sp>
      <p:grpSp>
        <p:nvGrpSpPr>
          <p:cNvPr id="121862" name="Group 5"/>
          <p:cNvGrpSpPr>
            <a:grpSpLocks/>
          </p:cNvGrpSpPr>
          <p:nvPr/>
        </p:nvGrpSpPr>
        <p:grpSpPr bwMode="auto">
          <a:xfrm>
            <a:off x="609600" y="400050"/>
            <a:ext cx="8567738" cy="6457950"/>
            <a:chOff x="384" y="252"/>
            <a:chExt cx="5397" cy="4068"/>
          </a:xfrm>
        </p:grpSpPr>
        <p:sp>
          <p:nvSpPr>
            <p:cNvPr id="121864"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1865"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21863"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CD1ABF4C-A931-4D46-82B1-3EA438104E09}" type="slidenum">
              <a:rPr kumimoji="0" lang="ja-JP" altLang="en-US" sz="2000" i="0" smtClean="0"/>
              <a:pPr eaLnBrk="1" hangingPunct="1"/>
              <a:t>123</a:t>
            </a:fld>
            <a:endParaRPr kumimoji="0" lang="en-US" altLang="ja-JP" sz="2000" i="0" smtClean="0"/>
          </a:p>
        </p:txBody>
      </p:sp>
      <p:sp>
        <p:nvSpPr>
          <p:cNvPr id="122883"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画　像　診　断　料</a:t>
            </a:r>
          </a:p>
        </p:txBody>
      </p:sp>
      <p:sp>
        <p:nvSpPr>
          <p:cNvPr id="122884"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sz="3200" smtClean="0"/>
              <a:t>造影剤注入手技に加算新設</a:t>
            </a:r>
          </a:p>
          <a:p>
            <a:pPr lvl="1" eaLnBrk="1" hangingPunct="1"/>
            <a:r>
              <a:rPr lang="ja-JP" altLang="en-US" sz="2800" smtClean="0"/>
              <a:t>血流予備能測定検査加算　　　　　　４００点</a:t>
            </a:r>
            <a:endParaRPr lang="en-US" altLang="ja-JP" sz="2800" smtClean="0"/>
          </a:p>
          <a:p>
            <a:pPr lvl="1" eaLnBrk="1" hangingPunct="1"/>
            <a:endParaRPr lang="en-US" altLang="ja-JP" sz="1000" smtClean="0"/>
          </a:p>
          <a:p>
            <a:pPr eaLnBrk="1" hangingPunct="1"/>
            <a:r>
              <a:rPr lang="ja-JP" altLang="en-US" smtClean="0"/>
              <a:t>核医学診断（３７５点）の項目見直し</a:t>
            </a:r>
            <a:endParaRPr lang="en-US" altLang="ja-JP" smtClean="0"/>
          </a:p>
          <a:p>
            <a:pPr lvl="1" eaLnBrk="1" hangingPunct="1"/>
            <a:r>
              <a:rPr lang="ja-JP" altLang="en-US" smtClean="0"/>
              <a:t>ポジトロン断層撮影及びポジトロン断層・コンピュータ断層複合撮影（一連の検査につき）　　　４５０点</a:t>
            </a:r>
            <a:endParaRPr lang="en-US" altLang="ja-JP" smtClean="0"/>
          </a:p>
          <a:p>
            <a:pPr lvl="1" eaLnBrk="1" hangingPunct="1"/>
            <a:r>
              <a:rPr lang="ja-JP" altLang="en-US" smtClean="0"/>
              <a:t>上記以外の場合　　　　　　　　　　　　　３７０点</a:t>
            </a:r>
            <a:endParaRPr lang="en-US" altLang="ja-JP" smtClean="0"/>
          </a:p>
          <a:p>
            <a:pPr lvl="1" eaLnBrk="1" hangingPunct="1"/>
            <a:endParaRPr lang="en-US" altLang="ja-JP" smtClean="0"/>
          </a:p>
          <a:p>
            <a:r>
              <a:rPr lang="zh-TW" altLang="en-US" smtClean="0"/>
              <a:t>大腸ＣＴ撮影加算</a:t>
            </a:r>
            <a:r>
              <a:rPr lang="ja-JP" altLang="en-US" smtClean="0"/>
              <a:t>の要件見直し</a:t>
            </a:r>
            <a:endParaRPr lang="zh-TW" altLang="en-US" smtClean="0"/>
          </a:p>
          <a:p>
            <a:pPr lvl="1"/>
            <a:r>
              <a:rPr lang="ja-JP" altLang="en-US" smtClean="0"/>
              <a:t>他の検査で大腸悪性腫瘍が疑われる患者に対して</a:t>
            </a:r>
            <a:endParaRPr lang="en-US" altLang="ja-JP" smtClean="0"/>
          </a:p>
          <a:p>
            <a:pPr lvl="2" eaLnBrk="1" hangingPunct="1"/>
            <a:endParaRPr lang="en-US" altLang="ja-JP" smtClean="0"/>
          </a:p>
        </p:txBody>
      </p:sp>
      <p:sp>
        <p:nvSpPr>
          <p:cNvPr id="122885"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その他</a:t>
            </a:r>
          </a:p>
        </p:txBody>
      </p:sp>
      <p:grpSp>
        <p:nvGrpSpPr>
          <p:cNvPr id="122886" name="Group 5"/>
          <p:cNvGrpSpPr>
            <a:grpSpLocks/>
          </p:cNvGrpSpPr>
          <p:nvPr/>
        </p:nvGrpSpPr>
        <p:grpSpPr bwMode="auto">
          <a:xfrm>
            <a:off x="609600" y="400050"/>
            <a:ext cx="8567738" cy="6457950"/>
            <a:chOff x="384" y="252"/>
            <a:chExt cx="5397" cy="4068"/>
          </a:xfrm>
        </p:grpSpPr>
        <p:sp>
          <p:nvSpPr>
            <p:cNvPr id="122888"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889"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22887"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1E8252E9-1D57-451B-89EF-CF428542C4DA}" type="slidenum">
              <a:rPr kumimoji="0" lang="ja-JP" altLang="en-US" sz="2000" i="0" smtClean="0"/>
              <a:pPr eaLnBrk="1" hangingPunct="1"/>
              <a:t>124</a:t>
            </a:fld>
            <a:endParaRPr kumimoji="0" lang="en-US" altLang="ja-JP" sz="2000" i="0" smtClean="0"/>
          </a:p>
        </p:txBody>
      </p:sp>
      <p:sp>
        <p:nvSpPr>
          <p:cNvPr id="123907" name="Rectangle 1026"/>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画　像　診　断　料</a:t>
            </a:r>
          </a:p>
        </p:txBody>
      </p:sp>
      <p:sp>
        <p:nvSpPr>
          <p:cNvPr id="123908" name="Rectangle 1027"/>
          <p:cNvSpPr>
            <a:spLocks noGrp="1" noChangeArrowheads="1"/>
          </p:cNvSpPr>
          <p:nvPr>
            <p:ph type="body" orient="vert" idx="1"/>
          </p:nvPr>
        </p:nvSpPr>
        <p:spPr>
          <a:xfrm>
            <a:off x="609600" y="762000"/>
            <a:ext cx="8534400" cy="6096000"/>
          </a:xfrm>
        </p:spPr>
        <p:txBody>
          <a:bodyPr vert="horz"/>
          <a:lstStyle/>
          <a:p>
            <a:pPr eaLnBrk="1" hangingPunct="1"/>
            <a:r>
              <a:rPr lang="ja-JP" altLang="en-US" smtClean="0"/>
              <a:t>ＣＴ撮影の項目見直し</a:t>
            </a:r>
            <a:endParaRPr lang="en-US" altLang="ja-JP" smtClean="0"/>
          </a:p>
          <a:p>
            <a:pPr lvl="1" eaLnBrk="1" hangingPunct="1"/>
            <a:r>
              <a:rPr lang="ja-JP" altLang="en-US" smtClean="0"/>
              <a:t>イ </a:t>
            </a:r>
            <a:r>
              <a:rPr lang="en-US" altLang="ja-JP" smtClean="0"/>
              <a:t>64</a:t>
            </a:r>
            <a:r>
              <a:rPr lang="ja-JP" altLang="en-US" smtClean="0"/>
              <a:t>列以上のマルチスライス型の機器による場合</a:t>
            </a:r>
            <a:endParaRPr lang="en-US" altLang="ja-JP" smtClean="0"/>
          </a:p>
          <a:p>
            <a:pPr lvl="1" eaLnBrk="1" hangingPunct="1">
              <a:buFont typeface="Wingdings 3" pitchFamily="18" charset="2"/>
              <a:buNone/>
            </a:pPr>
            <a:r>
              <a:rPr lang="ja-JP" altLang="en-US" smtClean="0"/>
              <a:t>　　　　　　　　　　　　　（新設）</a:t>
            </a:r>
            <a:r>
              <a:rPr lang="en-US" altLang="ja-JP" smtClean="0"/>
              <a:t>(</a:t>
            </a:r>
            <a:r>
              <a:rPr lang="ja-JP" altLang="en-US" smtClean="0"/>
              <a:t>要届出</a:t>
            </a:r>
            <a:r>
              <a:rPr lang="en-US" altLang="ja-JP" smtClean="0"/>
              <a:t>)</a:t>
            </a:r>
            <a:r>
              <a:rPr lang="ja-JP" altLang="en-US" smtClean="0"/>
              <a:t>９５０点</a:t>
            </a:r>
            <a:endParaRPr lang="en-US" altLang="ja-JP" smtClean="0"/>
          </a:p>
          <a:p>
            <a:pPr lvl="1" eaLnBrk="1" hangingPunct="1"/>
            <a:r>
              <a:rPr lang="ja-JP" altLang="en-US" smtClean="0"/>
              <a:t>ロ </a:t>
            </a:r>
            <a:r>
              <a:rPr lang="en-US" altLang="ja-JP" smtClean="0"/>
              <a:t>16</a:t>
            </a:r>
            <a:r>
              <a:rPr lang="ja-JP" altLang="en-US" smtClean="0"/>
              <a:t>列以上</a:t>
            </a:r>
            <a:r>
              <a:rPr lang="en-US" altLang="ja-JP" smtClean="0"/>
              <a:t>64</a:t>
            </a:r>
            <a:r>
              <a:rPr lang="ja-JP" altLang="en-US" smtClean="0"/>
              <a:t>列未満のﾏﾙﾁｽﾗｲｽ型の機器による場合</a:t>
            </a:r>
            <a:endParaRPr lang="en-US" altLang="ja-JP" smtClean="0"/>
          </a:p>
          <a:p>
            <a:pPr lvl="1" eaLnBrk="1" hangingPunct="1">
              <a:buFont typeface="Wingdings 3" pitchFamily="18" charset="2"/>
              <a:buNone/>
            </a:pPr>
            <a:r>
              <a:rPr lang="ja-JP" altLang="en-US" smtClean="0"/>
              <a:t>　　　　　　　　　　（点数変更無）</a:t>
            </a:r>
            <a:r>
              <a:rPr lang="en-US" altLang="ja-JP" smtClean="0"/>
              <a:t>(</a:t>
            </a:r>
            <a:r>
              <a:rPr lang="ja-JP" altLang="en-US" smtClean="0"/>
              <a:t>要届出</a:t>
            </a:r>
            <a:r>
              <a:rPr lang="en-US" altLang="ja-JP" smtClean="0"/>
              <a:t>)</a:t>
            </a:r>
            <a:r>
              <a:rPr lang="ja-JP" altLang="en-US" smtClean="0"/>
              <a:t>９００点</a:t>
            </a:r>
            <a:endParaRPr lang="en-US" altLang="ja-JP" smtClean="0"/>
          </a:p>
          <a:p>
            <a:pPr lvl="1" eaLnBrk="1" hangingPunct="1"/>
            <a:r>
              <a:rPr lang="ja-JP" altLang="en-US" smtClean="0"/>
              <a:t>ロ </a:t>
            </a:r>
            <a:r>
              <a:rPr lang="en-US" altLang="ja-JP" smtClean="0"/>
              <a:t>4</a:t>
            </a:r>
            <a:r>
              <a:rPr lang="ja-JP" altLang="en-US" smtClean="0"/>
              <a:t>列以上</a:t>
            </a:r>
            <a:r>
              <a:rPr lang="en-US" altLang="ja-JP" smtClean="0"/>
              <a:t>16</a:t>
            </a:r>
            <a:r>
              <a:rPr lang="ja-JP" altLang="en-US" smtClean="0"/>
              <a:t>列未満のﾏﾙﾁｽﾗｲｽ型の機器による場合 </a:t>
            </a:r>
          </a:p>
          <a:p>
            <a:pPr lvl="1" eaLnBrk="1" hangingPunct="1">
              <a:buFont typeface="Wingdings 3" pitchFamily="18" charset="2"/>
              <a:buNone/>
            </a:pPr>
            <a:r>
              <a:rPr lang="ja-JP" altLang="en-US" smtClean="0"/>
              <a:t>　　　　　　　　　　　８２０点 ⇒ </a:t>
            </a:r>
            <a:r>
              <a:rPr lang="en-US" altLang="ja-JP" smtClean="0"/>
              <a:t>(</a:t>
            </a:r>
            <a:r>
              <a:rPr lang="ja-JP" altLang="en-US" smtClean="0"/>
              <a:t>要届出</a:t>
            </a:r>
            <a:r>
              <a:rPr lang="en-US" altLang="ja-JP" smtClean="0"/>
              <a:t>)</a:t>
            </a:r>
            <a:r>
              <a:rPr lang="ja-JP" altLang="en-US" smtClean="0"/>
              <a:t>７８０点</a:t>
            </a:r>
          </a:p>
          <a:p>
            <a:pPr lvl="1" eaLnBrk="1" hangingPunct="1"/>
            <a:r>
              <a:rPr lang="ja-JP" altLang="en-US" smtClean="0"/>
              <a:t>ニ イ、ロ、ハ以外の場合　（点数変更無） ６００点</a:t>
            </a:r>
            <a:endParaRPr lang="en-US" altLang="ja-JP" smtClean="0"/>
          </a:p>
          <a:p>
            <a:pPr lvl="1" eaLnBrk="1" hangingPunct="1"/>
            <a:endParaRPr lang="en-US" altLang="ja-JP" sz="1000" smtClean="0"/>
          </a:p>
          <a:p>
            <a:pPr eaLnBrk="1" hangingPunct="1"/>
            <a:r>
              <a:rPr lang="ja-JP" altLang="en-US" smtClean="0"/>
              <a:t>イ、ロに加算新設</a:t>
            </a:r>
            <a:endParaRPr lang="en-US" altLang="ja-JP" smtClean="0"/>
          </a:p>
          <a:p>
            <a:pPr lvl="1" eaLnBrk="1" hangingPunct="1"/>
            <a:r>
              <a:rPr lang="ja-JP" altLang="en-US" smtClean="0"/>
              <a:t>大腸ＣＴ撮影加算　　　　　　　　　　　　６００点</a:t>
            </a:r>
            <a:endParaRPr lang="en-US" altLang="ja-JP" smtClean="0"/>
          </a:p>
          <a:p>
            <a:pPr lvl="2" eaLnBrk="1" hangingPunct="1"/>
            <a:r>
              <a:rPr lang="ja-JP" altLang="en-US" smtClean="0"/>
              <a:t>要届け出</a:t>
            </a:r>
            <a:endParaRPr lang="en-US" altLang="ja-JP" smtClean="0"/>
          </a:p>
          <a:p>
            <a:pPr lvl="2" eaLnBrk="1" hangingPunct="1"/>
            <a:r>
              <a:rPr lang="ja-JP" altLang="en-US" smtClean="0"/>
              <a:t>炭酸ガス等の注入含む</a:t>
            </a:r>
            <a:endParaRPr lang="en-US" altLang="ja-JP" smtClean="0"/>
          </a:p>
          <a:p>
            <a:pPr lvl="2" eaLnBrk="1" hangingPunct="1"/>
            <a:r>
              <a:rPr lang="ja-JP" altLang="en-US" smtClean="0"/>
              <a:t>造影剤注入・麻酔（全麻除）は算定不可</a:t>
            </a:r>
          </a:p>
        </p:txBody>
      </p:sp>
      <p:sp>
        <p:nvSpPr>
          <p:cNvPr id="123909" name="Text Box 1028"/>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ＣＴ・ＭＲＩ</a:t>
            </a:r>
          </a:p>
        </p:txBody>
      </p:sp>
      <p:grpSp>
        <p:nvGrpSpPr>
          <p:cNvPr id="123910" name="Group 1029"/>
          <p:cNvGrpSpPr>
            <a:grpSpLocks/>
          </p:cNvGrpSpPr>
          <p:nvPr/>
        </p:nvGrpSpPr>
        <p:grpSpPr bwMode="auto">
          <a:xfrm>
            <a:off x="609600" y="400050"/>
            <a:ext cx="8567738" cy="6457950"/>
            <a:chOff x="384" y="252"/>
            <a:chExt cx="5397" cy="4068"/>
          </a:xfrm>
        </p:grpSpPr>
        <p:sp>
          <p:nvSpPr>
            <p:cNvPr id="123912" name="Line 1030"/>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3913" name="Line 1031"/>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23911" name="Oval 1032"/>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7883D698-E620-4083-BF2C-0553586EC2CA}" type="slidenum">
              <a:rPr kumimoji="0" lang="ja-JP" altLang="en-US" sz="2000" i="0" smtClean="0"/>
              <a:pPr eaLnBrk="1" hangingPunct="1"/>
              <a:t>125</a:t>
            </a:fld>
            <a:endParaRPr kumimoji="0" lang="en-US" altLang="ja-JP" sz="2000" i="0" smtClean="0"/>
          </a:p>
        </p:txBody>
      </p:sp>
      <p:sp>
        <p:nvSpPr>
          <p:cNvPr id="124931"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画　像　診　断　料</a:t>
            </a:r>
          </a:p>
        </p:txBody>
      </p:sp>
      <p:sp>
        <p:nvSpPr>
          <p:cNvPr id="1212419" name="Rectangle 3"/>
          <p:cNvSpPr>
            <a:spLocks noGrp="1" noChangeArrowheads="1"/>
          </p:cNvSpPr>
          <p:nvPr>
            <p:ph type="body" orient="vert" idx="1"/>
          </p:nvPr>
        </p:nvSpPr>
        <p:spPr>
          <a:xfrm>
            <a:off x="609600" y="762000"/>
            <a:ext cx="8534400" cy="6096000"/>
          </a:xfrm>
        </p:spPr>
        <p:txBody>
          <a:bodyPr vert="horz"/>
          <a:lstStyle/>
          <a:p>
            <a:pPr eaLnBrk="1" hangingPunct="1">
              <a:defRPr/>
            </a:pPr>
            <a:r>
              <a:rPr lang="ja-JP" altLang="en-US" dirty="0" smtClean="0"/>
              <a:t>ＭＲＩ撮影の項目見直し</a:t>
            </a:r>
          </a:p>
          <a:p>
            <a:pPr lvl="1" eaLnBrk="1" hangingPunct="1">
              <a:defRPr/>
            </a:pPr>
            <a:r>
              <a:rPr lang="ja-JP" altLang="en-US" dirty="0" smtClean="0"/>
              <a:t>１　３テスラ以上の機器による場合</a:t>
            </a:r>
            <a:endParaRPr lang="en-US" altLang="ja-JP" dirty="0" smtClean="0"/>
          </a:p>
          <a:p>
            <a:pPr marL="457200" lvl="1" indent="0" eaLnBrk="1" hangingPunct="1">
              <a:buFont typeface="Wingdings 3" pitchFamily="18" charset="2"/>
              <a:buNone/>
              <a:defRPr/>
            </a:pPr>
            <a:r>
              <a:rPr lang="ja-JP" altLang="en-US" dirty="0" smtClean="0"/>
              <a:t>　　　　　　　　　　　　　　　（要届出）１４００点</a:t>
            </a:r>
            <a:endParaRPr lang="en-US" altLang="ja-JP" dirty="0" smtClean="0"/>
          </a:p>
          <a:p>
            <a:pPr lvl="1" eaLnBrk="1" hangingPunct="1">
              <a:defRPr/>
            </a:pPr>
            <a:r>
              <a:rPr lang="ja-JP" altLang="en-US" dirty="0" smtClean="0"/>
              <a:t>２　</a:t>
            </a:r>
            <a:r>
              <a:rPr lang="en-US" altLang="ja-JP" dirty="0" smtClean="0"/>
              <a:t>1.5 </a:t>
            </a:r>
            <a:r>
              <a:rPr lang="ja-JP" altLang="en-US" dirty="0" smtClean="0"/>
              <a:t>テスラ以上</a:t>
            </a:r>
            <a:r>
              <a:rPr lang="en-US" altLang="ja-JP" dirty="0" smtClean="0"/>
              <a:t>3</a:t>
            </a:r>
            <a:r>
              <a:rPr lang="ja-JP" altLang="en-US" dirty="0" smtClean="0"/>
              <a:t>テスラ未満の機器による場合</a:t>
            </a:r>
          </a:p>
          <a:p>
            <a:pPr lvl="1" eaLnBrk="1" hangingPunct="1">
              <a:buFont typeface="Wingdings 3" pitchFamily="18" charset="2"/>
              <a:buNone/>
              <a:defRPr/>
            </a:pPr>
            <a:r>
              <a:rPr lang="ja-JP" altLang="en-US" dirty="0" smtClean="0"/>
              <a:t>　　　　　　　　（点数変更無）（要届出）１３３０点</a:t>
            </a:r>
          </a:p>
          <a:p>
            <a:pPr lvl="1" eaLnBrk="1" hangingPunct="1">
              <a:defRPr/>
            </a:pPr>
            <a:r>
              <a:rPr lang="ja-JP" altLang="en-US" dirty="0" smtClean="0"/>
              <a:t>３　１、２以外の場合　　　１０００点 ⇒ ９５０点</a:t>
            </a:r>
            <a:endParaRPr lang="en-US" altLang="ja-JP" sz="1000" dirty="0" smtClean="0"/>
          </a:p>
          <a:p>
            <a:pPr lvl="1" eaLnBrk="1" hangingPunct="1">
              <a:defRPr/>
            </a:pPr>
            <a:endParaRPr lang="en-US" altLang="ja-JP" sz="1000" dirty="0" smtClean="0"/>
          </a:p>
          <a:p>
            <a:pPr lvl="2" eaLnBrk="1" hangingPunct="1">
              <a:defRPr/>
            </a:pPr>
            <a:r>
              <a:rPr lang="ja-JP" altLang="en-US" dirty="0" smtClean="0"/>
              <a:t>１～３まで同時に撮影しても主たるもののみ算定</a:t>
            </a:r>
            <a:endParaRPr lang="en-US" altLang="ja-JP" dirty="0" smtClean="0"/>
          </a:p>
        </p:txBody>
      </p:sp>
      <p:sp>
        <p:nvSpPr>
          <p:cNvPr id="124933"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ＣＴ・ＭＲＩ</a:t>
            </a:r>
          </a:p>
        </p:txBody>
      </p:sp>
      <p:grpSp>
        <p:nvGrpSpPr>
          <p:cNvPr id="124934" name="Group 5"/>
          <p:cNvGrpSpPr>
            <a:grpSpLocks/>
          </p:cNvGrpSpPr>
          <p:nvPr/>
        </p:nvGrpSpPr>
        <p:grpSpPr bwMode="auto">
          <a:xfrm>
            <a:off x="609600" y="400050"/>
            <a:ext cx="8567738" cy="6457950"/>
            <a:chOff x="384" y="252"/>
            <a:chExt cx="5397" cy="4068"/>
          </a:xfrm>
        </p:grpSpPr>
        <p:sp>
          <p:nvSpPr>
            <p:cNvPr id="124936"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4937"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24935"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CD0F51F2-B2C6-4854-94D2-D4C9DE41DB78}" type="slidenum">
              <a:rPr kumimoji="0" lang="ja-JP" altLang="en-US" sz="2000" i="0" smtClean="0"/>
              <a:pPr eaLnBrk="1" hangingPunct="1"/>
              <a:t>126</a:t>
            </a:fld>
            <a:endParaRPr kumimoji="0" lang="en-US" altLang="ja-JP" sz="2000" i="0" smtClean="0"/>
          </a:p>
        </p:txBody>
      </p:sp>
      <p:sp>
        <p:nvSpPr>
          <p:cNvPr id="125955"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画　像　診　断　料</a:t>
            </a:r>
          </a:p>
        </p:txBody>
      </p:sp>
      <p:sp>
        <p:nvSpPr>
          <p:cNvPr id="125956"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smtClean="0"/>
              <a:t>施設基準</a:t>
            </a:r>
          </a:p>
          <a:p>
            <a:pPr lvl="1" eaLnBrk="1" hangingPunct="1"/>
            <a:r>
              <a:rPr lang="en-US" altLang="ja-JP" smtClean="0"/>
              <a:t>64</a:t>
            </a:r>
            <a:r>
              <a:rPr lang="ja-JP" altLang="en-US" smtClean="0"/>
              <a:t>列以上のマルチスライスＣＴ装置又は３テスラ以上のＭＲＩ装置の場合、画像診断管理加算２の届出必要</a:t>
            </a:r>
          </a:p>
          <a:p>
            <a:pPr lvl="1" eaLnBrk="1" hangingPunct="1"/>
            <a:r>
              <a:rPr lang="en-US" altLang="ja-JP" smtClean="0"/>
              <a:t>64</a:t>
            </a:r>
            <a:r>
              <a:rPr lang="ja-JP" altLang="en-US" smtClean="0"/>
              <a:t>列以上のマルチスライスＣＴ装置又は３テスラ以上のＭＲＩ装置においては、ＣＴ撮影に係る部門又はＭＲＩ撮影に係る部門にそれぞれ専従の診療放射線技師が１名以上勤務</a:t>
            </a:r>
          </a:p>
          <a:p>
            <a:pPr eaLnBrk="1" hangingPunct="1"/>
            <a:r>
              <a:rPr lang="ja-JP" altLang="en-US" smtClean="0"/>
              <a:t>届出の留意事項</a:t>
            </a:r>
          </a:p>
          <a:p>
            <a:pPr lvl="1" eaLnBrk="1" hangingPunct="1"/>
            <a:r>
              <a:rPr lang="ja-JP" altLang="en-US" smtClean="0"/>
              <a:t>別添２の様式３７を使用</a:t>
            </a:r>
          </a:p>
          <a:p>
            <a:pPr lvl="1" eaLnBrk="1" hangingPunct="1"/>
            <a:r>
              <a:rPr lang="ja-JP" altLang="en-US" smtClean="0"/>
              <a:t>当該撮影を行う画像診断機器の機種名、型番、メーカー名、テスラ数（ＭＲＩの場合）を記載</a:t>
            </a:r>
          </a:p>
          <a:p>
            <a:pPr lvl="1" eaLnBrk="1" hangingPunct="1"/>
            <a:r>
              <a:rPr lang="ja-JP" altLang="en-US" smtClean="0"/>
              <a:t>ＣＴ撮影及びＭＲＩ撮影に係る安全管理責任者の氏名を記載し、ＣＴ撮影装置、ＭＲＩ撮影装置及び造影剤注入装置の保守管理計画を添付</a:t>
            </a:r>
            <a:endParaRPr lang="en-US" altLang="ja-JP" smtClean="0"/>
          </a:p>
        </p:txBody>
      </p:sp>
      <p:sp>
        <p:nvSpPr>
          <p:cNvPr id="125957"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ＣＴ・ＭＲＩの施設基準</a:t>
            </a:r>
          </a:p>
        </p:txBody>
      </p:sp>
      <p:grpSp>
        <p:nvGrpSpPr>
          <p:cNvPr id="125958" name="Group 5"/>
          <p:cNvGrpSpPr>
            <a:grpSpLocks/>
          </p:cNvGrpSpPr>
          <p:nvPr/>
        </p:nvGrpSpPr>
        <p:grpSpPr bwMode="auto">
          <a:xfrm>
            <a:off x="609600" y="400050"/>
            <a:ext cx="8567738" cy="6457950"/>
            <a:chOff x="384" y="252"/>
            <a:chExt cx="5397" cy="4068"/>
          </a:xfrm>
        </p:grpSpPr>
        <p:sp>
          <p:nvSpPr>
            <p:cNvPr id="125960"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5961"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25959"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スライド番号プレースホルダー 3"/>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2F483254-E82C-4968-9850-11096432EB6D}" type="slidenum">
              <a:rPr kumimoji="0" lang="ja-JP" altLang="en-US" sz="2000" i="0" smtClean="0"/>
              <a:pPr eaLnBrk="1" hangingPunct="1"/>
              <a:t>127</a:t>
            </a:fld>
            <a:endParaRPr kumimoji="0" lang="en-US" altLang="ja-JP" sz="2000" i="0" smtClean="0"/>
          </a:p>
        </p:txBody>
      </p:sp>
      <p:sp>
        <p:nvSpPr>
          <p:cNvPr id="126979" name="Rectangle 1026"/>
          <p:cNvSpPr>
            <a:spLocks noChangeArrowheads="1"/>
          </p:cNvSpPr>
          <p:nvPr/>
        </p:nvSpPr>
        <p:spPr bwMode="auto">
          <a:xfrm>
            <a:off x="3519488" y="3108325"/>
            <a:ext cx="2162175" cy="641350"/>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3600" i="0">
                <a:solidFill>
                  <a:srgbClr val="FFFF00"/>
                </a:solidFill>
              </a:rPr>
              <a:t>投　薬　料</a:t>
            </a: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75FE3DD5-F781-4E8F-AC95-124F3440919F}" type="slidenum">
              <a:rPr kumimoji="0" lang="ja-JP" altLang="en-US" sz="2000" i="0" smtClean="0"/>
              <a:pPr eaLnBrk="1" hangingPunct="1"/>
              <a:t>128</a:t>
            </a:fld>
            <a:endParaRPr kumimoji="0" lang="en-US" altLang="ja-JP" sz="2000" i="0" smtClean="0"/>
          </a:p>
        </p:txBody>
      </p:sp>
      <p:sp>
        <p:nvSpPr>
          <p:cNvPr id="128003"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投　薬　料</a:t>
            </a:r>
          </a:p>
        </p:txBody>
      </p:sp>
      <p:sp>
        <p:nvSpPr>
          <p:cNvPr id="128004"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dirty="0" smtClean="0"/>
              <a:t>処方せん様式の変更（別ページ参照）</a:t>
            </a:r>
            <a:endParaRPr lang="en-US" altLang="ja-JP" dirty="0"/>
          </a:p>
          <a:p>
            <a:pPr lvl="1" eaLnBrk="1" hangingPunct="1"/>
            <a:r>
              <a:rPr lang="ja-JP" altLang="en-US" dirty="0" smtClean="0"/>
              <a:t>平成</a:t>
            </a:r>
            <a:r>
              <a:rPr lang="ja-JP" altLang="en-US" dirty="0"/>
              <a:t>２４年９月３０日までは現在の処方せんを取り繕い可能</a:t>
            </a:r>
            <a:endParaRPr lang="en-US" altLang="ja-JP" dirty="0"/>
          </a:p>
          <a:p>
            <a:pPr eaLnBrk="1" hangingPunct="1"/>
            <a:endParaRPr lang="en-US" altLang="ja-JP" sz="800" dirty="0"/>
          </a:p>
          <a:p>
            <a:pPr eaLnBrk="1" hangingPunct="1"/>
            <a:r>
              <a:rPr lang="ja-JP" altLang="en-US" dirty="0" smtClean="0"/>
              <a:t>一般名処方加算（新設）　　　　　　　２点</a:t>
            </a:r>
          </a:p>
          <a:p>
            <a:pPr lvl="1" eaLnBrk="1" hangingPunct="1"/>
            <a:r>
              <a:rPr lang="ja-JP" altLang="en-US" dirty="0" smtClean="0"/>
              <a:t>薬剤の一般的名称を記載する処方せんを交付した場合、処方せんの交付１回につき加算</a:t>
            </a:r>
          </a:p>
          <a:p>
            <a:pPr lvl="1" eaLnBrk="1" hangingPunct="1"/>
            <a:r>
              <a:rPr lang="ja-JP" altLang="en-US" dirty="0" smtClean="0"/>
              <a:t>１銘柄でも処方すれば加算可能</a:t>
            </a:r>
          </a:p>
          <a:p>
            <a:pPr lvl="1" eaLnBrk="1" hangingPunct="1"/>
            <a:r>
              <a:rPr lang="ja-JP" altLang="en-US" dirty="0" smtClean="0"/>
              <a:t>電子カルテ・レセコンの対応を確認</a:t>
            </a:r>
            <a:endParaRPr lang="en-US" altLang="ja-JP" dirty="0" smtClean="0"/>
          </a:p>
          <a:p>
            <a:pPr lvl="2" eaLnBrk="1" hangingPunct="1"/>
            <a:r>
              <a:rPr lang="ja-JP" altLang="en-US" dirty="0" smtClean="0"/>
              <a:t>入力方法（製品名から一般名を自動判断等）</a:t>
            </a:r>
          </a:p>
          <a:p>
            <a:pPr lvl="2" eaLnBrk="1" hangingPunct="1"/>
            <a:r>
              <a:rPr lang="ja-JP" altLang="en-US" dirty="0" smtClean="0"/>
              <a:t>処方せん料の低減の計算</a:t>
            </a:r>
          </a:p>
          <a:p>
            <a:pPr lvl="1" eaLnBrk="1" hangingPunct="1"/>
            <a:r>
              <a:rPr lang="ja-JP" altLang="en-US" dirty="0" smtClean="0"/>
              <a:t>強制ではないので、算定の可否は医療機関ごとに判断</a:t>
            </a:r>
            <a:endParaRPr lang="en-US" altLang="ja-JP" dirty="0" smtClean="0"/>
          </a:p>
          <a:p>
            <a:pPr lvl="1" eaLnBrk="1" hangingPunct="1"/>
            <a:r>
              <a:rPr lang="ja-JP" altLang="en-US" dirty="0" smtClean="0"/>
              <a:t>後発品を処方するという事ではない</a:t>
            </a:r>
            <a:endParaRPr lang="en-US" altLang="ja-JP" dirty="0" smtClean="0"/>
          </a:p>
        </p:txBody>
      </p:sp>
      <p:sp>
        <p:nvSpPr>
          <p:cNvPr id="128005"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処方せん料</a:t>
            </a:r>
          </a:p>
        </p:txBody>
      </p:sp>
      <p:grpSp>
        <p:nvGrpSpPr>
          <p:cNvPr id="128006" name="Group 5"/>
          <p:cNvGrpSpPr>
            <a:grpSpLocks/>
          </p:cNvGrpSpPr>
          <p:nvPr/>
        </p:nvGrpSpPr>
        <p:grpSpPr bwMode="auto">
          <a:xfrm>
            <a:off x="609600" y="400050"/>
            <a:ext cx="8567738" cy="6457950"/>
            <a:chOff x="384" y="252"/>
            <a:chExt cx="5397" cy="4068"/>
          </a:xfrm>
        </p:grpSpPr>
        <p:sp>
          <p:nvSpPr>
            <p:cNvPr id="128008"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8009"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28007"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新</a:t>
            </a: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9FDA0BF8-233A-432B-AE76-EC27647B4030}" type="slidenum">
              <a:rPr kumimoji="0" lang="ja-JP" altLang="en-US" sz="2000" i="0" smtClean="0"/>
              <a:pPr eaLnBrk="1" hangingPunct="1"/>
              <a:t>129</a:t>
            </a:fld>
            <a:endParaRPr kumimoji="0" lang="en-US" altLang="ja-JP" sz="2000" i="0" smtClean="0"/>
          </a:p>
        </p:txBody>
      </p:sp>
      <p:sp>
        <p:nvSpPr>
          <p:cNvPr id="129027"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投　薬　料</a:t>
            </a:r>
          </a:p>
        </p:txBody>
      </p:sp>
      <p:sp>
        <p:nvSpPr>
          <p:cNvPr id="129028"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smtClean="0"/>
              <a:t>一般名処方加算算定要件</a:t>
            </a:r>
            <a:endParaRPr lang="en-US" altLang="ja-JP" smtClean="0"/>
          </a:p>
          <a:p>
            <a:pPr lvl="1" eaLnBrk="1" hangingPunct="1"/>
            <a:r>
              <a:rPr lang="ja-JP" altLang="en-US" smtClean="0"/>
              <a:t>後発医薬品のある医薬品について、薬価基準収載の品名に代えて、「一般名処方」（一般的名称に剤形及び含量を付加した記載）による処方せんを交付した場合に算定</a:t>
            </a:r>
          </a:p>
          <a:p>
            <a:pPr lvl="1" eaLnBrk="1" hangingPunct="1"/>
            <a:r>
              <a:rPr lang="ja-JP" altLang="en-US" smtClean="0"/>
              <a:t>一般名処方とは、単に医師が先発医薬品か後発医薬品かといった個別の銘柄にこだわらずに処方を行っているもの</a:t>
            </a:r>
            <a:endParaRPr lang="en-US" altLang="ja-JP" smtClean="0"/>
          </a:p>
          <a:p>
            <a:pPr lvl="2" eaLnBrk="1" hangingPunct="1"/>
            <a:r>
              <a:rPr lang="ja-JP" altLang="en-US" smtClean="0"/>
              <a:t>交付した処方せんに１品目でも一般名処方されたものが含まれていれば算定可</a:t>
            </a:r>
          </a:p>
          <a:p>
            <a:pPr lvl="1" eaLnBrk="1" hangingPunct="1"/>
            <a:r>
              <a:rPr lang="ja-JP" altLang="en-US" smtClean="0"/>
              <a:t>一般名処方を行った場合の「種類」の計算は、該当する医薬品の薬価のうち最も低いものの薬価とみなす</a:t>
            </a:r>
          </a:p>
          <a:p>
            <a:pPr lvl="1" eaLnBrk="1" hangingPunct="1"/>
            <a:endParaRPr lang="ja-JP" altLang="en-US" smtClean="0"/>
          </a:p>
          <a:p>
            <a:pPr lvl="1" eaLnBrk="1" hangingPunct="1"/>
            <a:endParaRPr lang="ja-JP" altLang="en-US" smtClean="0"/>
          </a:p>
          <a:p>
            <a:pPr lvl="1" eaLnBrk="1" hangingPunct="1"/>
            <a:endParaRPr lang="ja-JP" altLang="en-US" smtClean="0"/>
          </a:p>
          <a:p>
            <a:pPr lvl="1" eaLnBrk="1" hangingPunct="1"/>
            <a:endParaRPr lang="en-US" altLang="ja-JP" smtClean="0"/>
          </a:p>
        </p:txBody>
      </p:sp>
      <p:sp>
        <p:nvSpPr>
          <p:cNvPr id="129029"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処方せん料</a:t>
            </a:r>
          </a:p>
        </p:txBody>
      </p:sp>
      <p:grpSp>
        <p:nvGrpSpPr>
          <p:cNvPr id="129030" name="Group 5"/>
          <p:cNvGrpSpPr>
            <a:grpSpLocks/>
          </p:cNvGrpSpPr>
          <p:nvPr/>
        </p:nvGrpSpPr>
        <p:grpSpPr bwMode="auto">
          <a:xfrm>
            <a:off x="609600" y="400050"/>
            <a:ext cx="8567738" cy="6457950"/>
            <a:chOff x="384" y="252"/>
            <a:chExt cx="5397" cy="4068"/>
          </a:xfrm>
        </p:grpSpPr>
        <p:sp>
          <p:nvSpPr>
            <p:cNvPr id="129032"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9033"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29031"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新</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82C13258-4637-4F33-8A9C-4D62379E873B}" type="slidenum">
              <a:rPr kumimoji="0" lang="ja-JP" altLang="en-US" sz="2000" i="0" smtClean="0"/>
              <a:pPr eaLnBrk="1" hangingPunct="1"/>
              <a:t>13</a:t>
            </a:fld>
            <a:endParaRPr kumimoji="0" lang="en-US" altLang="ja-JP" sz="2000" i="0" smtClean="0"/>
          </a:p>
        </p:txBody>
      </p:sp>
      <p:sp>
        <p:nvSpPr>
          <p:cNvPr id="15363" name="Rectangle 2"/>
          <p:cNvSpPr>
            <a:spLocks noGrp="1" noChangeArrowheads="1"/>
          </p:cNvSpPr>
          <p:nvPr>
            <p:ph type="title" orient="vert"/>
          </p:nvPr>
        </p:nvSpPr>
        <p:spPr>
          <a:xfrm>
            <a:off x="47625" y="796925"/>
            <a:ext cx="533400" cy="5451475"/>
          </a:xfrm>
        </p:spPr>
        <p:txBody>
          <a:bodyPr/>
          <a:lstStyle/>
          <a:p>
            <a:pPr algn="ctr"/>
            <a:r>
              <a:rPr lang="ja-JP" altLang="en-US" sz="2800" smtClean="0">
                <a:solidFill>
                  <a:srgbClr val="FFFF66"/>
                </a:solidFill>
              </a:rPr>
              <a:t>療　養　担　当　規　則</a:t>
            </a:r>
          </a:p>
        </p:txBody>
      </p:sp>
      <p:sp>
        <p:nvSpPr>
          <p:cNvPr id="15364" name="Rectangle 3"/>
          <p:cNvSpPr>
            <a:spLocks noGrp="1" noChangeArrowheads="1"/>
          </p:cNvSpPr>
          <p:nvPr>
            <p:ph type="body" orient="vert" idx="1"/>
          </p:nvPr>
        </p:nvSpPr>
        <p:spPr>
          <a:xfrm>
            <a:off x="609600" y="762000"/>
            <a:ext cx="8534400" cy="6096000"/>
          </a:xfrm>
        </p:spPr>
        <p:txBody>
          <a:bodyPr vert="horz"/>
          <a:lstStyle/>
          <a:p>
            <a:r>
              <a:rPr lang="ja-JP" altLang="en-US" smtClean="0"/>
              <a:t>発行しなくてもいい場合</a:t>
            </a:r>
          </a:p>
          <a:p>
            <a:pPr lvl="1"/>
            <a:r>
              <a:rPr lang="ja-JP" altLang="en-US" smtClean="0"/>
              <a:t>患者から明細書は不要と申し出がある場合</a:t>
            </a:r>
          </a:p>
          <a:p>
            <a:pPr lvl="1"/>
            <a:r>
              <a:rPr lang="ja-JP" altLang="en-US" smtClean="0"/>
              <a:t>生保やマル乳など一部負担金が発生しない場合</a:t>
            </a:r>
          </a:p>
          <a:p>
            <a:pPr lvl="1"/>
            <a:r>
              <a:rPr lang="ja-JP" altLang="en-US" smtClean="0"/>
              <a:t>明細書の交付により治療に支障や患者に精神的な損害が生じると判断される場合</a:t>
            </a:r>
          </a:p>
          <a:p>
            <a:pPr lvl="1"/>
            <a:endParaRPr lang="ja-JP" altLang="en-US" sz="1000" smtClean="0"/>
          </a:p>
          <a:p>
            <a:r>
              <a:rPr lang="ja-JP" altLang="en-US" smtClean="0"/>
              <a:t>発行義務の無い医療機関の留意点</a:t>
            </a:r>
          </a:p>
          <a:p>
            <a:pPr lvl="1"/>
            <a:r>
              <a:rPr lang="ja-JP" altLang="en-US" smtClean="0"/>
              <a:t>発行義務が無くても、その旨の院内掲示が必要</a:t>
            </a:r>
          </a:p>
          <a:p>
            <a:pPr lvl="1"/>
            <a:r>
              <a:rPr lang="ja-JP" altLang="en-US" smtClean="0"/>
              <a:t>発行義務が無くても患者から要望があった場合には発行する必要あり</a:t>
            </a:r>
          </a:p>
          <a:p>
            <a:pPr lvl="1"/>
            <a:r>
              <a:rPr lang="ja-JP" altLang="en-US" smtClean="0"/>
              <a:t>発行義務の無い医療機関で明細書を発行した場合は自費徴収可能。その旨の院内掲示（徴収の有無・金額等）することが必要</a:t>
            </a:r>
          </a:p>
        </p:txBody>
      </p:sp>
      <p:sp>
        <p:nvSpPr>
          <p:cNvPr id="15365"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en-US" altLang="ja-JP" sz="3600" i="0">
                <a:solidFill>
                  <a:srgbClr val="FFFF00"/>
                </a:solidFill>
              </a:rPr>
              <a:t>【</a:t>
            </a:r>
            <a:r>
              <a:rPr lang="ja-JP" altLang="en-US" sz="3600" i="0">
                <a:solidFill>
                  <a:srgbClr val="FFFF00"/>
                </a:solidFill>
              </a:rPr>
              <a:t>参考</a:t>
            </a:r>
            <a:r>
              <a:rPr lang="en-US" altLang="ja-JP" sz="3600" i="0">
                <a:solidFill>
                  <a:srgbClr val="FFFF00"/>
                </a:solidFill>
              </a:rPr>
              <a:t>】</a:t>
            </a:r>
            <a:r>
              <a:rPr lang="ja-JP" altLang="en-US" sz="3600" i="0">
                <a:solidFill>
                  <a:srgbClr val="FFFF00"/>
                </a:solidFill>
              </a:rPr>
              <a:t>明細書留意点</a:t>
            </a:r>
            <a:endParaRPr lang="en-US" altLang="ja-JP" sz="3600" i="0">
              <a:solidFill>
                <a:srgbClr val="FFFF00"/>
              </a:solidFill>
            </a:endParaRPr>
          </a:p>
        </p:txBody>
      </p:sp>
      <p:grpSp>
        <p:nvGrpSpPr>
          <p:cNvPr id="15366" name="Group 5"/>
          <p:cNvGrpSpPr>
            <a:grpSpLocks/>
          </p:cNvGrpSpPr>
          <p:nvPr/>
        </p:nvGrpSpPr>
        <p:grpSpPr bwMode="auto">
          <a:xfrm>
            <a:off x="609600" y="400050"/>
            <a:ext cx="8567738" cy="6457950"/>
            <a:chOff x="384" y="252"/>
            <a:chExt cx="5397" cy="4068"/>
          </a:xfrm>
        </p:grpSpPr>
        <p:sp>
          <p:nvSpPr>
            <p:cNvPr id="15367"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5368"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BD6895E2-8BBF-47A4-8B83-793B56AE4518}" type="slidenum">
              <a:rPr kumimoji="0" lang="ja-JP" altLang="en-US" sz="2000" i="0" smtClean="0"/>
              <a:pPr eaLnBrk="1" hangingPunct="1"/>
              <a:t>130</a:t>
            </a:fld>
            <a:endParaRPr kumimoji="0" lang="en-US" altLang="ja-JP" sz="2000" i="0" smtClean="0"/>
          </a:p>
        </p:txBody>
      </p:sp>
      <p:sp>
        <p:nvSpPr>
          <p:cNvPr id="130051"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投　薬　料</a:t>
            </a:r>
          </a:p>
        </p:txBody>
      </p:sp>
      <p:sp>
        <p:nvSpPr>
          <p:cNvPr id="99332" name="Rectangle 3"/>
          <p:cNvSpPr>
            <a:spLocks noGrp="1" noChangeArrowheads="1"/>
          </p:cNvSpPr>
          <p:nvPr>
            <p:ph type="body" orient="vert" idx="1"/>
          </p:nvPr>
        </p:nvSpPr>
        <p:spPr>
          <a:xfrm>
            <a:off x="609600" y="762000"/>
            <a:ext cx="8534400" cy="6096000"/>
          </a:xfrm>
        </p:spPr>
        <p:txBody>
          <a:bodyPr vert="horz"/>
          <a:lstStyle/>
          <a:p>
            <a:pPr eaLnBrk="1" hangingPunct="1">
              <a:defRPr/>
            </a:pPr>
            <a:r>
              <a:rPr lang="ja-JP" altLang="en-US" dirty="0" smtClean="0"/>
              <a:t>留意事項</a:t>
            </a:r>
            <a:endParaRPr lang="en-US" altLang="ja-JP" dirty="0" smtClean="0"/>
          </a:p>
          <a:p>
            <a:pPr lvl="1" eaLnBrk="1" hangingPunct="1">
              <a:defRPr/>
            </a:pPr>
            <a:r>
              <a:rPr lang="ja-JP" altLang="en-US" dirty="0" smtClean="0"/>
              <a:t>後発医薬品のある医薬品に限る</a:t>
            </a:r>
            <a:endParaRPr lang="en-US" altLang="ja-JP" dirty="0" smtClean="0"/>
          </a:p>
          <a:p>
            <a:pPr lvl="1" eaLnBrk="1" hangingPunct="1">
              <a:defRPr/>
            </a:pPr>
            <a:r>
              <a:rPr lang="ja-JP" altLang="en-US" dirty="0"/>
              <a:t>後発医薬品</a:t>
            </a:r>
            <a:r>
              <a:rPr lang="ja-JP" altLang="en-US" dirty="0" smtClean="0"/>
              <a:t>の存在しない漢方、後発医薬品のみ存在する薬剤等については算定不可</a:t>
            </a:r>
            <a:endParaRPr lang="en-US" altLang="ja-JP" dirty="0" smtClean="0"/>
          </a:p>
          <a:p>
            <a:pPr lvl="1" eaLnBrk="1" hangingPunct="1">
              <a:defRPr/>
            </a:pPr>
            <a:r>
              <a:rPr lang="ja-JP" altLang="en-US" dirty="0" smtClean="0"/>
              <a:t>手書き医療機関でも算定可</a:t>
            </a:r>
            <a:endParaRPr lang="en-US" altLang="ja-JP" dirty="0" smtClean="0"/>
          </a:p>
          <a:p>
            <a:pPr lvl="1" eaLnBrk="1" hangingPunct="1">
              <a:defRPr/>
            </a:pPr>
            <a:r>
              <a:rPr lang="ja-JP" altLang="en-US" dirty="0" smtClean="0"/>
              <a:t>医療機関・薬局では以下の説明が必要</a:t>
            </a:r>
            <a:endParaRPr lang="en-US" altLang="ja-JP" dirty="0" smtClean="0"/>
          </a:p>
          <a:p>
            <a:pPr lvl="2" eaLnBrk="1" hangingPunct="1">
              <a:defRPr/>
            </a:pPr>
            <a:r>
              <a:rPr lang="ja-JP" altLang="en-US" dirty="0" smtClean="0"/>
              <a:t>一般名に該当する薬剤の提示とそれらの先発医薬品、後発医薬品別の説明</a:t>
            </a:r>
            <a:endParaRPr lang="en-US" altLang="ja-JP" dirty="0" smtClean="0"/>
          </a:p>
          <a:p>
            <a:pPr lvl="2" eaLnBrk="1" hangingPunct="1">
              <a:defRPr/>
            </a:pPr>
            <a:r>
              <a:rPr lang="ja-JP" altLang="en-US" dirty="0"/>
              <a:t>従来</a:t>
            </a:r>
            <a:r>
              <a:rPr lang="ja-JP" altLang="en-US" dirty="0" smtClean="0"/>
              <a:t>処方されていた薬剤の提示</a:t>
            </a:r>
            <a:endParaRPr lang="en-US" altLang="ja-JP" dirty="0" smtClean="0"/>
          </a:p>
          <a:p>
            <a:pPr lvl="1" eaLnBrk="1" hangingPunct="1">
              <a:defRPr/>
            </a:pPr>
            <a:r>
              <a:rPr lang="ja-JP" altLang="en-US" dirty="0" smtClean="0"/>
              <a:t>一般名の個別品目の具体的な内容については添付文書及び下記ＵＲＬから確認</a:t>
            </a:r>
          </a:p>
          <a:p>
            <a:pPr lvl="2" eaLnBrk="1" hangingPunct="1">
              <a:defRPr/>
            </a:pPr>
            <a:r>
              <a:rPr lang="ja-JP" altLang="en-US" dirty="0" smtClean="0"/>
              <a:t>日本ジェネリック製薬協会（頻繁に更新されます）</a:t>
            </a:r>
          </a:p>
          <a:p>
            <a:pPr marL="914400" lvl="2" indent="0" eaLnBrk="1" hangingPunct="1">
              <a:buFont typeface="Wingdings" pitchFamily="2" charset="2"/>
              <a:buNone/>
              <a:defRPr/>
            </a:pPr>
            <a:r>
              <a:rPr lang="ja-JP" altLang="en-US" dirty="0" smtClean="0"/>
              <a:t>　</a:t>
            </a:r>
            <a:r>
              <a:rPr lang="en-US" altLang="ja-JP" dirty="0" smtClean="0"/>
              <a:t>http://www.jga.gr.jp/pdf/Effect%20correction%20list.pdf</a:t>
            </a:r>
          </a:p>
        </p:txBody>
      </p:sp>
      <p:sp>
        <p:nvSpPr>
          <p:cNvPr id="130053"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処方せん料</a:t>
            </a:r>
          </a:p>
        </p:txBody>
      </p:sp>
      <p:grpSp>
        <p:nvGrpSpPr>
          <p:cNvPr id="130054" name="Group 5"/>
          <p:cNvGrpSpPr>
            <a:grpSpLocks/>
          </p:cNvGrpSpPr>
          <p:nvPr/>
        </p:nvGrpSpPr>
        <p:grpSpPr bwMode="auto">
          <a:xfrm>
            <a:off x="609600" y="400050"/>
            <a:ext cx="8567738" cy="6457950"/>
            <a:chOff x="384" y="252"/>
            <a:chExt cx="5397" cy="4068"/>
          </a:xfrm>
        </p:grpSpPr>
        <p:sp>
          <p:nvSpPr>
            <p:cNvPr id="130056"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30057"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30055"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新</a:t>
            </a: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BD6895E2-8BBF-47A4-8B83-793B56AE4518}" type="slidenum">
              <a:rPr kumimoji="0" lang="ja-JP" altLang="en-US" sz="2000" i="0" smtClean="0"/>
              <a:pPr eaLnBrk="1" hangingPunct="1"/>
              <a:t>131</a:t>
            </a:fld>
            <a:endParaRPr kumimoji="0" lang="en-US" altLang="ja-JP" sz="2000" i="0" smtClean="0"/>
          </a:p>
        </p:txBody>
      </p:sp>
      <p:sp>
        <p:nvSpPr>
          <p:cNvPr id="130051"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投　薬　料</a:t>
            </a:r>
          </a:p>
        </p:txBody>
      </p:sp>
      <p:sp>
        <p:nvSpPr>
          <p:cNvPr id="99332" name="Rectangle 3"/>
          <p:cNvSpPr>
            <a:spLocks noGrp="1" noChangeArrowheads="1"/>
          </p:cNvSpPr>
          <p:nvPr>
            <p:ph type="body" orient="vert" idx="1"/>
          </p:nvPr>
        </p:nvSpPr>
        <p:spPr>
          <a:xfrm>
            <a:off x="609600" y="762000"/>
            <a:ext cx="8534400" cy="6096000"/>
          </a:xfrm>
        </p:spPr>
        <p:txBody>
          <a:bodyPr vert="horz"/>
          <a:lstStyle/>
          <a:p>
            <a:pPr eaLnBrk="1" hangingPunct="1">
              <a:defRPr/>
            </a:pPr>
            <a:r>
              <a:rPr lang="ja-JP" altLang="en-US" dirty="0" smtClean="0"/>
              <a:t>留意事項</a:t>
            </a:r>
            <a:endParaRPr lang="en-US" altLang="ja-JP" dirty="0" smtClean="0"/>
          </a:p>
          <a:p>
            <a:pPr lvl="1" eaLnBrk="1" hangingPunct="1">
              <a:defRPr/>
            </a:pPr>
            <a:r>
              <a:rPr lang="ja-JP" altLang="en-US" dirty="0" smtClean="0"/>
              <a:t>銘柄名をカッコ書きで併記する場合は算定不可</a:t>
            </a:r>
            <a:endParaRPr lang="en-US" altLang="ja-JP" dirty="0" smtClean="0"/>
          </a:p>
          <a:p>
            <a:pPr lvl="1" eaLnBrk="1" hangingPunct="1">
              <a:defRPr/>
            </a:pPr>
            <a:r>
              <a:rPr lang="ja-JP" altLang="en-US" dirty="0"/>
              <a:t>配合剤</a:t>
            </a:r>
            <a:r>
              <a:rPr lang="ja-JP" altLang="en-US" dirty="0" smtClean="0"/>
              <a:t>の一般名記載例（例：ＰＬ配合顆粒）</a:t>
            </a:r>
            <a:endParaRPr lang="en-US" altLang="ja-JP" dirty="0" smtClean="0"/>
          </a:p>
          <a:p>
            <a:pPr lvl="2" eaLnBrk="1" hangingPunct="1">
              <a:defRPr/>
            </a:pPr>
            <a:r>
              <a:rPr lang="ja-JP" altLang="en-US" dirty="0" smtClean="0"/>
              <a:t>サリチルアミド</a:t>
            </a:r>
            <a:r>
              <a:rPr lang="ja-JP" altLang="en-US" dirty="0"/>
              <a:t>　　　　　　　　　　　</a:t>
            </a:r>
            <a:r>
              <a:rPr lang="en-US" altLang="ja-JP" dirty="0"/>
              <a:t>270mg </a:t>
            </a:r>
          </a:p>
          <a:p>
            <a:pPr lvl="2" eaLnBrk="1" hangingPunct="1">
              <a:defRPr/>
            </a:pPr>
            <a:r>
              <a:rPr lang="ja-JP" altLang="en-US" dirty="0" smtClean="0"/>
              <a:t>アセトアミノフェン</a:t>
            </a:r>
            <a:r>
              <a:rPr lang="ja-JP" altLang="en-US" dirty="0"/>
              <a:t>　　　　　　　　　</a:t>
            </a:r>
            <a:r>
              <a:rPr lang="en-US" altLang="ja-JP" dirty="0"/>
              <a:t>150mg </a:t>
            </a:r>
          </a:p>
          <a:p>
            <a:pPr lvl="2" eaLnBrk="1" hangingPunct="1">
              <a:defRPr/>
            </a:pPr>
            <a:r>
              <a:rPr lang="ja-JP" altLang="en-US" dirty="0" smtClean="0"/>
              <a:t>無水</a:t>
            </a:r>
            <a:r>
              <a:rPr lang="ja-JP" altLang="en-US" dirty="0"/>
              <a:t>カフェイン　　　　　　　　　　　</a:t>
            </a:r>
            <a:r>
              <a:rPr lang="ja-JP" altLang="en-US" dirty="0" smtClean="0"/>
              <a:t> </a:t>
            </a:r>
            <a:r>
              <a:rPr lang="en-US" altLang="ja-JP" dirty="0" smtClean="0"/>
              <a:t>60mg </a:t>
            </a:r>
            <a:endParaRPr lang="en-US" altLang="ja-JP" dirty="0"/>
          </a:p>
          <a:p>
            <a:pPr lvl="2" eaLnBrk="1" hangingPunct="1">
              <a:defRPr/>
            </a:pPr>
            <a:r>
              <a:rPr lang="ja-JP" altLang="en-US" dirty="0" smtClean="0"/>
              <a:t>プロメタジンメチレンジサリチル酸塩　</a:t>
            </a:r>
            <a:r>
              <a:rPr lang="en-US" altLang="ja-JP" dirty="0" smtClean="0"/>
              <a:t>13.5mg</a:t>
            </a:r>
          </a:p>
        </p:txBody>
      </p:sp>
      <p:sp>
        <p:nvSpPr>
          <p:cNvPr id="130053"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処方せん料</a:t>
            </a:r>
          </a:p>
        </p:txBody>
      </p:sp>
      <p:grpSp>
        <p:nvGrpSpPr>
          <p:cNvPr id="130054" name="Group 5"/>
          <p:cNvGrpSpPr>
            <a:grpSpLocks/>
          </p:cNvGrpSpPr>
          <p:nvPr/>
        </p:nvGrpSpPr>
        <p:grpSpPr bwMode="auto">
          <a:xfrm>
            <a:off x="609600" y="400050"/>
            <a:ext cx="8567738" cy="6457950"/>
            <a:chOff x="384" y="252"/>
            <a:chExt cx="5397" cy="4068"/>
          </a:xfrm>
        </p:grpSpPr>
        <p:sp>
          <p:nvSpPr>
            <p:cNvPr id="130056"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30057"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30055"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新</a:t>
            </a:r>
          </a:p>
        </p:txBody>
      </p:sp>
    </p:spTree>
    <p:extLst>
      <p:ext uri="{BB962C8B-B14F-4D97-AF65-F5344CB8AC3E}">
        <p14:creationId xmlns:p14="http://schemas.microsoft.com/office/powerpoint/2010/main" val="3433104135"/>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3AA6ABF8-BCC7-4BFE-A0E4-101036ED60B3}" type="slidenum">
              <a:rPr kumimoji="0" lang="ja-JP" altLang="en-US" sz="2000" i="0" smtClean="0"/>
              <a:pPr eaLnBrk="1" hangingPunct="1"/>
              <a:t>132</a:t>
            </a:fld>
            <a:endParaRPr kumimoji="0" lang="en-US" altLang="ja-JP" sz="2000" i="0" smtClean="0"/>
          </a:p>
        </p:txBody>
      </p:sp>
      <p:sp>
        <p:nvSpPr>
          <p:cNvPr id="131075"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投　薬　料</a:t>
            </a:r>
          </a:p>
        </p:txBody>
      </p:sp>
      <p:sp>
        <p:nvSpPr>
          <p:cNvPr id="99332" name="Rectangle 3"/>
          <p:cNvSpPr>
            <a:spLocks noGrp="1" noChangeArrowheads="1"/>
          </p:cNvSpPr>
          <p:nvPr>
            <p:ph type="body" orient="vert" idx="1"/>
          </p:nvPr>
        </p:nvSpPr>
        <p:spPr>
          <a:xfrm>
            <a:off x="609600" y="762000"/>
            <a:ext cx="8534400" cy="6096000"/>
          </a:xfrm>
        </p:spPr>
        <p:txBody>
          <a:bodyPr vert="horz"/>
          <a:lstStyle/>
          <a:p>
            <a:pPr eaLnBrk="1" hangingPunct="1">
              <a:defRPr/>
            </a:pPr>
            <a:r>
              <a:rPr lang="ja-JP" altLang="en-US" dirty="0" smtClean="0"/>
              <a:t>対象：内用薬及び外用薬</a:t>
            </a:r>
            <a:endParaRPr lang="en-US" altLang="ja-JP" dirty="0" smtClean="0"/>
          </a:p>
          <a:p>
            <a:pPr lvl="1" eaLnBrk="1" hangingPunct="1">
              <a:defRPr/>
            </a:pPr>
            <a:r>
              <a:rPr lang="en-US" altLang="ja-JP" dirty="0" smtClean="0"/>
              <a:t>【</a:t>
            </a:r>
            <a:r>
              <a:rPr lang="ja-JP" altLang="en-US" dirty="0" smtClean="0"/>
              <a:t>般</a:t>
            </a:r>
            <a:r>
              <a:rPr lang="en-US" altLang="ja-JP" dirty="0" smtClean="0"/>
              <a:t>】</a:t>
            </a:r>
            <a:r>
              <a:rPr lang="ja-JP" altLang="en-US" dirty="0" smtClean="0"/>
              <a:t>＋「一般的名称」＋「剤形」＋「含量」</a:t>
            </a:r>
            <a:endParaRPr lang="en-US" altLang="ja-JP" dirty="0"/>
          </a:p>
          <a:p>
            <a:pPr lvl="2" eaLnBrk="1" hangingPunct="1">
              <a:defRPr/>
            </a:pPr>
            <a:r>
              <a:rPr lang="ja-JP" altLang="en-US" dirty="0" smtClean="0"/>
              <a:t>「一般的名称」については、添付文書における有効成分の一般名を基本としつつ、これをもととした既収載品の販売名も参考にして一部簡略化したものもあります。</a:t>
            </a:r>
            <a:endParaRPr lang="en-US" altLang="ja-JP" dirty="0" smtClean="0"/>
          </a:p>
          <a:p>
            <a:pPr lvl="2" eaLnBrk="1" hangingPunct="1">
              <a:defRPr/>
            </a:pPr>
            <a:r>
              <a:rPr lang="ja-JP" altLang="en-US" dirty="0" smtClean="0"/>
              <a:t>例：アトルバスタチンカルシウム水和物</a:t>
            </a:r>
            <a:endParaRPr lang="en-US" altLang="ja-JP" dirty="0" smtClean="0"/>
          </a:p>
          <a:p>
            <a:pPr marL="914400" lvl="2" indent="0" eaLnBrk="1" hangingPunct="1">
              <a:buFont typeface="Wingdings" pitchFamily="2" charset="2"/>
              <a:buNone/>
              <a:defRPr/>
            </a:pPr>
            <a:r>
              <a:rPr lang="ja-JP" altLang="en-US" dirty="0"/>
              <a:t>　</a:t>
            </a:r>
            <a:r>
              <a:rPr lang="ja-JP" altLang="en-US" dirty="0" smtClean="0"/>
              <a:t>　　　　　　　　　　　　　　　　　→　アトルバスタチン</a:t>
            </a:r>
            <a:endParaRPr lang="en-US" altLang="ja-JP" dirty="0" smtClean="0"/>
          </a:p>
          <a:p>
            <a:pPr marL="914400" lvl="2" indent="0" eaLnBrk="1" hangingPunct="1">
              <a:buFont typeface="Wingdings" pitchFamily="2" charset="2"/>
              <a:buNone/>
              <a:defRPr/>
            </a:pPr>
            <a:r>
              <a:rPr lang="ja-JP" altLang="en-US" dirty="0" smtClean="0"/>
              <a:t>　　　ジクロフェナクナトリウム　　　→　ジクロフェナク</a:t>
            </a:r>
            <a:r>
              <a:rPr lang="en-US" altLang="ja-JP" dirty="0" smtClean="0"/>
              <a:t>Na</a:t>
            </a:r>
          </a:p>
          <a:p>
            <a:pPr lvl="1" eaLnBrk="1" hangingPunct="1">
              <a:defRPr/>
            </a:pPr>
            <a:r>
              <a:rPr lang="ja-JP" altLang="en-US" dirty="0" smtClean="0"/>
              <a:t>一般名コード</a:t>
            </a:r>
            <a:endParaRPr lang="en-US" altLang="ja-JP" dirty="0" smtClean="0"/>
          </a:p>
          <a:p>
            <a:pPr lvl="2" eaLnBrk="1" hangingPunct="1">
              <a:defRPr/>
            </a:pPr>
            <a:r>
              <a:rPr lang="ja-JP" altLang="en-US" dirty="0" smtClean="0"/>
              <a:t>薬価基準収載医薬品コード（厚生労働省医政局経済課の分類コード）の上</a:t>
            </a:r>
            <a:r>
              <a:rPr lang="ja-JP" altLang="en-US" dirty="0"/>
              <a:t>９</a:t>
            </a:r>
            <a:r>
              <a:rPr lang="ja-JP" altLang="en-US" dirty="0" smtClean="0"/>
              <a:t>桁に続き、</a:t>
            </a:r>
            <a:r>
              <a:rPr lang="ja-JP" altLang="en-US" dirty="0"/>
              <a:t>３</a:t>
            </a:r>
            <a:r>
              <a:rPr lang="ja-JP" altLang="en-US" dirty="0" smtClean="0"/>
              <a:t>桁「ＺＺＺ」を付記し、１２桁</a:t>
            </a:r>
            <a:endParaRPr lang="en-US" altLang="ja-JP" dirty="0" smtClean="0"/>
          </a:p>
          <a:p>
            <a:pPr eaLnBrk="1" hangingPunct="1">
              <a:defRPr/>
            </a:pPr>
            <a:r>
              <a:rPr lang="ja-JP" altLang="en-US" dirty="0" smtClean="0"/>
              <a:t>処方せんに記載する一般名処方の標準的な記載例（一般名処方マスタ）について</a:t>
            </a:r>
            <a:r>
              <a:rPr lang="ja-JP" altLang="en-US" sz="2000" dirty="0" smtClean="0"/>
              <a:t>（平成</a:t>
            </a:r>
            <a:r>
              <a:rPr lang="en-US" altLang="ja-JP" sz="2000" dirty="0" smtClean="0"/>
              <a:t>24</a:t>
            </a:r>
            <a:r>
              <a:rPr lang="ja-JP" altLang="en-US" sz="2000" dirty="0" smtClean="0"/>
              <a:t>年</a:t>
            </a:r>
            <a:r>
              <a:rPr lang="en-US" altLang="ja-JP" sz="2000" dirty="0" smtClean="0"/>
              <a:t>4</a:t>
            </a:r>
            <a:r>
              <a:rPr lang="ja-JP" altLang="en-US" sz="2000" dirty="0" smtClean="0"/>
              <a:t>月</a:t>
            </a:r>
            <a:r>
              <a:rPr lang="en-US" altLang="ja-JP" sz="2000" dirty="0" smtClean="0"/>
              <a:t>1</a:t>
            </a:r>
            <a:r>
              <a:rPr lang="ja-JP" altLang="en-US" sz="2000" dirty="0" smtClean="0"/>
              <a:t>日現在）</a:t>
            </a:r>
            <a:endParaRPr lang="en-US" altLang="ja-JP" sz="2000" dirty="0" smtClean="0"/>
          </a:p>
          <a:p>
            <a:pPr lvl="1" eaLnBrk="1" hangingPunct="1">
              <a:defRPr/>
            </a:pPr>
            <a:r>
              <a:rPr lang="en-US" altLang="ja-JP" dirty="0" smtClean="0"/>
              <a:t>http://www.mhlw.go.jp/seisakunitsuite/bunya/kenkou_iryou/iryouhoken/shohosen.html</a:t>
            </a:r>
          </a:p>
        </p:txBody>
      </p:sp>
      <p:sp>
        <p:nvSpPr>
          <p:cNvPr id="131077"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一般名処方記載例</a:t>
            </a:r>
          </a:p>
        </p:txBody>
      </p:sp>
      <p:grpSp>
        <p:nvGrpSpPr>
          <p:cNvPr id="131078" name="Group 5"/>
          <p:cNvGrpSpPr>
            <a:grpSpLocks/>
          </p:cNvGrpSpPr>
          <p:nvPr/>
        </p:nvGrpSpPr>
        <p:grpSpPr bwMode="auto">
          <a:xfrm>
            <a:off x="609600" y="400050"/>
            <a:ext cx="8567738" cy="6457950"/>
            <a:chOff x="384" y="252"/>
            <a:chExt cx="5397" cy="4068"/>
          </a:xfrm>
        </p:grpSpPr>
        <p:sp>
          <p:nvSpPr>
            <p:cNvPr id="131080"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31081"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31079"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新</a:t>
            </a: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CBAA809F-C0F3-494E-9952-26E80076BA14}" type="slidenum">
              <a:rPr kumimoji="0" lang="ja-JP" altLang="en-US" sz="2000" i="0" smtClean="0"/>
              <a:pPr eaLnBrk="1" hangingPunct="1"/>
              <a:t>133</a:t>
            </a:fld>
            <a:endParaRPr kumimoji="0" lang="en-US" altLang="ja-JP" sz="2000" i="0" smtClean="0"/>
          </a:p>
        </p:txBody>
      </p:sp>
      <p:sp>
        <p:nvSpPr>
          <p:cNvPr id="132099"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投　薬　料</a:t>
            </a:r>
          </a:p>
        </p:txBody>
      </p:sp>
      <p:sp>
        <p:nvSpPr>
          <p:cNvPr id="132100"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smtClean="0"/>
              <a:t>通則の見直し</a:t>
            </a:r>
          </a:p>
          <a:p>
            <a:pPr lvl="1" eaLnBrk="1" hangingPunct="1"/>
            <a:r>
              <a:rPr lang="ja-JP" altLang="en-US" smtClean="0"/>
              <a:t>ビタミン剤について、Ｂ群製剤とＣ製剤も単なる栄養補給目的での投与は不可（注射も同様）</a:t>
            </a:r>
          </a:p>
          <a:p>
            <a:pPr eaLnBrk="1" hangingPunct="1"/>
            <a:endParaRPr lang="ja-JP" altLang="en-US" smtClean="0"/>
          </a:p>
          <a:p>
            <a:pPr eaLnBrk="1" hangingPunct="1"/>
            <a:r>
              <a:rPr lang="ja-JP" altLang="en-US" smtClean="0"/>
              <a:t>処方せんの様式変更</a:t>
            </a:r>
          </a:p>
          <a:p>
            <a:pPr lvl="1" eaLnBrk="1" hangingPunct="1"/>
            <a:r>
              <a:rPr lang="ja-JP" altLang="en-US" smtClean="0"/>
              <a:t>後発品使用促進の一環</a:t>
            </a:r>
          </a:p>
          <a:p>
            <a:pPr lvl="1" eaLnBrk="1" hangingPunct="1"/>
            <a:r>
              <a:rPr lang="ja-JP" altLang="en-US" smtClean="0"/>
              <a:t>レセコン・電子カルテメーカーにより入力方法が違うので確認のこと</a:t>
            </a:r>
          </a:p>
        </p:txBody>
      </p:sp>
      <p:sp>
        <p:nvSpPr>
          <p:cNvPr id="132101"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その他</a:t>
            </a:r>
          </a:p>
        </p:txBody>
      </p:sp>
      <p:grpSp>
        <p:nvGrpSpPr>
          <p:cNvPr id="132102" name="Group 5"/>
          <p:cNvGrpSpPr>
            <a:grpSpLocks/>
          </p:cNvGrpSpPr>
          <p:nvPr/>
        </p:nvGrpSpPr>
        <p:grpSpPr bwMode="auto">
          <a:xfrm>
            <a:off x="609600" y="400050"/>
            <a:ext cx="8567738" cy="6457950"/>
            <a:chOff x="384" y="252"/>
            <a:chExt cx="5397" cy="4068"/>
          </a:xfrm>
        </p:grpSpPr>
        <p:sp>
          <p:nvSpPr>
            <p:cNvPr id="132104"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32105"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32103"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3AEF3927-7AF5-4C3E-B354-98AAC246544E}" type="slidenum">
              <a:rPr kumimoji="0" lang="ja-JP" altLang="en-US" sz="2000" i="0" smtClean="0"/>
              <a:pPr eaLnBrk="1" hangingPunct="1"/>
              <a:t>134</a:t>
            </a:fld>
            <a:endParaRPr kumimoji="0" lang="en-US" altLang="ja-JP" sz="2000" i="0" smtClean="0"/>
          </a:p>
        </p:txBody>
      </p:sp>
      <p:sp>
        <p:nvSpPr>
          <p:cNvPr id="133123"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療　養　担　当　規　則</a:t>
            </a:r>
          </a:p>
        </p:txBody>
      </p:sp>
      <p:sp>
        <p:nvSpPr>
          <p:cNvPr id="133124"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smtClean="0"/>
              <a:t>参考様式</a:t>
            </a:r>
          </a:p>
        </p:txBody>
      </p:sp>
      <p:sp>
        <p:nvSpPr>
          <p:cNvPr id="133125"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処方せん様式の変更について</a:t>
            </a:r>
          </a:p>
        </p:txBody>
      </p:sp>
      <p:grpSp>
        <p:nvGrpSpPr>
          <p:cNvPr id="133126" name="Group 5"/>
          <p:cNvGrpSpPr>
            <a:grpSpLocks/>
          </p:cNvGrpSpPr>
          <p:nvPr/>
        </p:nvGrpSpPr>
        <p:grpSpPr bwMode="auto">
          <a:xfrm>
            <a:off x="609600" y="400050"/>
            <a:ext cx="8567738" cy="6457950"/>
            <a:chOff x="384" y="252"/>
            <a:chExt cx="5397" cy="4068"/>
          </a:xfrm>
        </p:grpSpPr>
        <p:sp>
          <p:nvSpPr>
            <p:cNvPr id="133129"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33130"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33127"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pic>
        <p:nvPicPr>
          <p:cNvPr id="133128" name="Picture 14" descr="処方せん案全体"/>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765175"/>
            <a:ext cx="9144000"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048EB6B0-2E92-4BEA-8377-9ECBB3368202}" type="slidenum">
              <a:rPr kumimoji="0" lang="ja-JP" altLang="en-US" sz="2000" i="0" smtClean="0"/>
              <a:pPr eaLnBrk="1" hangingPunct="1"/>
              <a:t>135</a:t>
            </a:fld>
            <a:endParaRPr kumimoji="0" lang="en-US" altLang="ja-JP" sz="2000" i="0" smtClean="0"/>
          </a:p>
        </p:txBody>
      </p:sp>
      <p:pic>
        <p:nvPicPr>
          <p:cNvPr id="134147" name="Picture 12" descr="処方せん案拡大"/>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196975"/>
            <a:ext cx="8459787"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48" name="Rectangle 3"/>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療　養　担　当　規　則</a:t>
            </a:r>
          </a:p>
        </p:txBody>
      </p:sp>
      <p:sp>
        <p:nvSpPr>
          <p:cNvPr id="134149" name="Rectangle 4"/>
          <p:cNvSpPr>
            <a:spLocks noGrp="1" noChangeArrowheads="1"/>
          </p:cNvSpPr>
          <p:nvPr>
            <p:ph type="body" orient="vert" idx="1"/>
          </p:nvPr>
        </p:nvSpPr>
        <p:spPr>
          <a:xfrm>
            <a:off x="609600" y="762000"/>
            <a:ext cx="8534400" cy="6096000"/>
          </a:xfrm>
        </p:spPr>
        <p:txBody>
          <a:bodyPr vert="horz"/>
          <a:lstStyle/>
          <a:p>
            <a:pPr eaLnBrk="1" hangingPunct="1"/>
            <a:r>
              <a:rPr lang="ja-JP" altLang="en-US" smtClean="0"/>
              <a:t>参考様式</a:t>
            </a:r>
          </a:p>
        </p:txBody>
      </p:sp>
      <p:sp>
        <p:nvSpPr>
          <p:cNvPr id="134150" name="Text Box 5"/>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処方せん様式の変更について</a:t>
            </a:r>
          </a:p>
        </p:txBody>
      </p:sp>
      <p:grpSp>
        <p:nvGrpSpPr>
          <p:cNvPr id="134151" name="Group 6"/>
          <p:cNvGrpSpPr>
            <a:grpSpLocks/>
          </p:cNvGrpSpPr>
          <p:nvPr/>
        </p:nvGrpSpPr>
        <p:grpSpPr bwMode="auto">
          <a:xfrm>
            <a:off x="609600" y="400050"/>
            <a:ext cx="8567738" cy="6457950"/>
            <a:chOff x="384" y="252"/>
            <a:chExt cx="5397" cy="4068"/>
          </a:xfrm>
        </p:grpSpPr>
        <p:sp>
          <p:nvSpPr>
            <p:cNvPr id="134158" name="Line 7"/>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34159" name="Line 8"/>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34152" name="Oval 9"/>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
        <p:nvSpPr>
          <p:cNvPr id="134153" name="AutoShape 10"/>
          <p:cNvSpPr>
            <a:spLocks noChangeArrowheads="1"/>
          </p:cNvSpPr>
          <p:nvPr/>
        </p:nvSpPr>
        <p:spPr bwMode="auto">
          <a:xfrm>
            <a:off x="1116013" y="1989138"/>
            <a:ext cx="863600" cy="3960812"/>
          </a:xfrm>
          <a:prstGeom prst="roundRect">
            <a:avLst>
              <a:gd name="adj" fmla="val 16667"/>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34154" name="AutoShape 11"/>
          <p:cNvSpPr>
            <a:spLocks noChangeArrowheads="1"/>
          </p:cNvSpPr>
          <p:nvPr/>
        </p:nvSpPr>
        <p:spPr bwMode="auto">
          <a:xfrm>
            <a:off x="4643438" y="4941888"/>
            <a:ext cx="3240087" cy="608012"/>
          </a:xfrm>
          <a:prstGeom prst="wedgeRoundRectCallout">
            <a:avLst>
              <a:gd name="adj1" fmla="val -65190"/>
              <a:gd name="adj2" fmla="val 131463"/>
              <a:gd name="adj3" fmla="val 16667"/>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ja-JP" altLang="en-US">
                <a:solidFill>
                  <a:schemeClr val="bg1"/>
                </a:solidFill>
              </a:rPr>
              <a:t>署名欄が少し移動</a:t>
            </a:r>
          </a:p>
        </p:txBody>
      </p:sp>
      <p:sp>
        <p:nvSpPr>
          <p:cNvPr id="134155" name="AutoShape 13"/>
          <p:cNvSpPr>
            <a:spLocks noChangeArrowheads="1"/>
          </p:cNvSpPr>
          <p:nvPr/>
        </p:nvSpPr>
        <p:spPr bwMode="auto">
          <a:xfrm>
            <a:off x="1992313" y="1951038"/>
            <a:ext cx="6840537" cy="431800"/>
          </a:xfrm>
          <a:prstGeom prst="roundRect">
            <a:avLst>
              <a:gd name="adj" fmla="val 16667"/>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34156" name="AutoShape 14"/>
          <p:cNvSpPr>
            <a:spLocks noChangeArrowheads="1"/>
          </p:cNvSpPr>
          <p:nvPr/>
        </p:nvSpPr>
        <p:spPr bwMode="auto">
          <a:xfrm>
            <a:off x="1187450" y="6021388"/>
            <a:ext cx="4321175" cy="836612"/>
          </a:xfrm>
          <a:prstGeom prst="roundRect">
            <a:avLst>
              <a:gd name="adj" fmla="val 16667"/>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34157" name="AutoShape 15"/>
          <p:cNvSpPr>
            <a:spLocks noChangeArrowheads="1"/>
          </p:cNvSpPr>
          <p:nvPr/>
        </p:nvSpPr>
        <p:spPr bwMode="auto">
          <a:xfrm>
            <a:off x="2916238" y="3213100"/>
            <a:ext cx="2133600" cy="608013"/>
          </a:xfrm>
          <a:prstGeom prst="wedgeRoundRectCallout">
            <a:avLst>
              <a:gd name="adj1" fmla="val -96130"/>
              <a:gd name="adj2" fmla="val -182639"/>
              <a:gd name="adj3" fmla="val 16667"/>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ja-JP" altLang="en-US">
                <a:solidFill>
                  <a:schemeClr val="bg1"/>
                </a:solidFill>
              </a:rPr>
              <a:t>ここに追加</a:t>
            </a: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E1F671A2-011E-4BE6-B80B-BCBB4E722DE7}" type="slidenum">
              <a:rPr kumimoji="0" lang="ja-JP" altLang="en-US" sz="2000" i="0" smtClean="0"/>
              <a:pPr eaLnBrk="1" hangingPunct="1"/>
              <a:t>136</a:t>
            </a:fld>
            <a:endParaRPr kumimoji="0" lang="en-US" altLang="ja-JP" sz="2000" i="0" smtClean="0"/>
          </a:p>
        </p:txBody>
      </p:sp>
      <p:sp>
        <p:nvSpPr>
          <p:cNvPr id="135171"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投　薬　料</a:t>
            </a:r>
          </a:p>
        </p:txBody>
      </p:sp>
      <p:sp>
        <p:nvSpPr>
          <p:cNvPr id="135172"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smtClean="0"/>
              <a:t>フラジールの適応追加</a:t>
            </a:r>
          </a:p>
          <a:p>
            <a:pPr lvl="2" eaLnBrk="1" hangingPunct="1"/>
            <a:r>
              <a:rPr lang="ja-JP" altLang="en-US" smtClean="0"/>
              <a:t>アメーバ赤痢、ランブル鞭毛虫感染症、嫌気性菌感染症</a:t>
            </a:r>
          </a:p>
          <a:p>
            <a:pPr lvl="1" eaLnBrk="1" hangingPunct="1"/>
            <a:r>
              <a:rPr lang="ja-JP" altLang="en-US" smtClean="0"/>
              <a:t>適応菌種</a:t>
            </a:r>
          </a:p>
          <a:p>
            <a:pPr lvl="2" eaLnBrk="1" hangingPunct="1"/>
            <a:r>
              <a:rPr lang="ja-JP" altLang="en-US" smtClean="0"/>
              <a:t>本剤に感性のペプトストレプトコッカス属 、バクテロイデス属、プレボテラ属、ポルフィロ モナス属、フソバクテリウム属、クロストリジウム属、ユーバクテリウム属</a:t>
            </a:r>
          </a:p>
          <a:p>
            <a:pPr lvl="1" eaLnBrk="1" hangingPunct="1"/>
            <a:r>
              <a:rPr lang="ja-JP" altLang="en-US" smtClean="0"/>
              <a:t>適応症</a:t>
            </a:r>
          </a:p>
          <a:p>
            <a:pPr lvl="2" eaLnBrk="1" hangingPunct="1"/>
            <a:r>
              <a:rPr lang="ja-JP" altLang="en-US" smtClean="0"/>
              <a:t>外傷・熱傷及び手術創等の二次感染、深在性皮膚感染症、骨髄炎、肺炎、肺膿瘍、腹膜炎、腹腔内膿瘍、肝膿瘍、骨盤内炎症性疾患、脳膿瘍・感染性腸炎</a:t>
            </a:r>
          </a:p>
          <a:p>
            <a:pPr lvl="1" eaLnBrk="1" hangingPunct="1"/>
            <a:r>
              <a:rPr lang="ja-JP" altLang="en-US" smtClean="0"/>
              <a:t>適応菌種</a:t>
            </a:r>
          </a:p>
          <a:p>
            <a:pPr lvl="2" eaLnBrk="1" hangingPunct="1"/>
            <a:r>
              <a:rPr lang="ja-JP" altLang="en-US" smtClean="0"/>
              <a:t>本剤に感性のクロストリジウム・ディフィシル</a:t>
            </a:r>
          </a:p>
          <a:p>
            <a:pPr lvl="1" eaLnBrk="1" hangingPunct="1"/>
            <a:r>
              <a:rPr lang="ja-JP" altLang="en-US" smtClean="0"/>
              <a:t>適応症</a:t>
            </a:r>
          </a:p>
          <a:p>
            <a:pPr lvl="2" eaLnBrk="1" hangingPunct="1"/>
            <a:r>
              <a:rPr lang="ja-JP" altLang="en-US" smtClean="0"/>
              <a:t>感染性腸炎（偽膜性大腸炎を含む）  </a:t>
            </a:r>
          </a:p>
          <a:p>
            <a:pPr lvl="1" eaLnBrk="1" hangingPunct="1"/>
            <a:endParaRPr lang="ja-JP" altLang="en-US" smtClean="0"/>
          </a:p>
        </p:txBody>
      </p:sp>
      <p:sp>
        <p:nvSpPr>
          <p:cNvPr id="135173"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公知申請された薬剤</a:t>
            </a:r>
            <a:r>
              <a:rPr lang="ja-JP" altLang="en-US" i="0">
                <a:solidFill>
                  <a:srgbClr val="FFFF00"/>
                </a:solidFill>
              </a:rPr>
              <a:t>（２月１日付）</a:t>
            </a:r>
          </a:p>
        </p:txBody>
      </p:sp>
      <p:grpSp>
        <p:nvGrpSpPr>
          <p:cNvPr id="135174" name="Group 5"/>
          <p:cNvGrpSpPr>
            <a:grpSpLocks/>
          </p:cNvGrpSpPr>
          <p:nvPr/>
        </p:nvGrpSpPr>
        <p:grpSpPr bwMode="auto">
          <a:xfrm>
            <a:off x="609600" y="400050"/>
            <a:ext cx="8567738" cy="6457950"/>
            <a:chOff x="384" y="252"/>
            <a:chExt cx="5397" cy="4068"/>
          </a:xfrm>
        </p:grpSpPr>
        <p:sp>
          <p:nvSpPr>
            <p:cNvPr id="13517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3517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75D8ECEF-4A52-4F02-A21E-9BA84B2B99DA}" type="slidenum">
              <a:rPr kumimoji="0" lang="ja-JP" altLang="en-US" sz="2000" i="0" smtClean="0"/>
              <a:pPr eaLnBrk="1" hangingPunct="1"/>
              <a:t>137</a:t>
            </a:fld>
            <a:endParaRPr kumimoji="0" lang="en-US" altLang="ja-JP" sz="2000" i="0" smtClean="0"/>
          </a:p>
        </p:txBody>
      </p:sp>
      <p:sp>
        <p:nvSpPr>
          <p:cNvPr id="136195"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3200" smtClean="0">
                <a:solidFill>
                  <a:srgbClr val="FFFF66"/>
                </a:solidFill>
              </a:rPr>
              <a:t>投　薬　料</a:t>
            </a:r>
          </a:p>
        </p:txBody>
      </p:sp>
      <p:sp>
        <p:nvSpPr>
          <p:cNvPr id="136196"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smtClean="0"/>
              <a:t>小児の高血圧症も適応へ</a:t>
            </a:r>
          </a:p>
          <a:p>
            <a:pPr lvl="1" eaLnBrk="1" hangingPunct="1"/>
            <a:r>
              <a:rPr lang="ja-JP" altLang="en-US" smtClean="0"/>
              <a:t>ノルバスク、アムロジン、レニベース、ディオバン、ゼストリル、ロンゲス</a:t>
            </a:r>
          </a:p>
          <a:p>
            <a:pPr lvl="1" eaLnBrk="1" hangingPunct="1"/>
            <a:endParaRPr lang="ja-JP" altLang="en-US" smtClean="0"/>
          </a:p>
          <a:p>
            <a:pPr eaLnBrk="1" hangingPunct="1"/>
            <a:r>
              <a:rPr lang="ja-JP" altLang="en-US" smtClean="0"/>
              <a:t>バクタ・バクトラミンの適応追加</a:t>
            </a:r>
            <a:r>
              <a:rPr lang="ja-JP" altLang="en-US" sz="1800" smtClean="0"/>
              <a:t>（２月１日付）</a:t>
            </a:r>
          </a:p>
          <a:p>
            <a:pPr lvl="1" eaLnBrk="1" hangingPunct="1"/>
            <a:r>
              <a:rPr lang="ja-JP" altLang="en-US" smtClean="0"/>
              <a:t>適応菌種</a:t>
            </a:r>
          </a:p>
          <a:p>
            <a:pPr lvl="2" eaLnBrk="1" hangingPunct="1"/>
            <a:r>
              <a:rPr lang="ja-JP" altLang="en-US" smtClean="0"/>
              <a:t>ニューモシスチス・イロベチー</a:t>
            </a:r>
          </a:p>
          <a:p>
            <a:pPr lvl="1" eaLnBrk="1" hangingPunct="1"/>
            <a:r>
              <a:rPr lang="ja-JP" altLang="en-US" smtClean="0"/>
              <a:t>適応症</a:t>
            </a:r>
          </a:p>
          <a:p>
            <a:pPr lvl="2" eaLnBrk="1" hangingPunct="1"/>
            <a:r>
              <a:rPr lang="ja-JP" altLang="en-US" smtClean="0"/>
              <a:t>ニューモシスチス肺炎、ニューモシスチス肺炎の発症抑制</a:t>
            </a:r>
          </a:p>
          <a:p>
            <a:pPr lvl="2" eaLnBrk="1" hangingPunct="1"/>
            <a:r>
              <a:rPr lang="ja-JP" altLang="en-US" smtClean="0"/>
              <a:t>ニューモシスチス肺炎のリスクを有する患者が対象</a:t>
            </a:r>
          </a:p>
        </p:txBody>
      </p:sp>
      <p:sp>
        <p:nvSpPr>
          <p:cNvPr id="136197"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公知申請された薬剤</a:t>
            </a:r>
            <a:r>
              <a:rPr lang="ja-JP" altLang="en-US" i="0">
                <a:solidFill>
                  <a:srgbClr val="FFFF00"/>
                </a:solidFill>
              </a:rPr>
              <a:t>（１月２７日付）</a:t>
            </a:r>
          </a:p>
        </p:txBody>
      </p:sp>
      <p:grpSp>
        <p:nvGrpSpPr>
          <p:cNvPr id="136198" name="Group 5"/>
          <p:cNvGrpSpPr>
            <a:grpSpLocks/>
          </p:cNvGrpSpPr>
          <p:nvPr/>
        </p:nvGrpSpPr>
        <p:grpSpPr bwMode="auto">
          <a:xfrm>
            <a:off x="609600" y="400050"/>
            <a:ext cx="8567738" cy="6457950"/>
            <a:chOff x="384" y="252"/>
            <a:chExt cx="5397" cy="4068"/>
          </a:xfrm>
        </p:grpSpPr>
        <p:sp>
          <p:nvSpPr>
            <p:cNvPr id="136199"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36200"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E9E922CC-B6FE-4232-A47F-13DEC40656F1}" type="slidenum">
              <a:rPr kumimoji="0" lang="ja-JP" altLang="en-US" sz="2000" i="0" smtClean="0"/>
              <a:pPr eaLnBrk="1" hangingPunct="1"/>
              <a:t>138</a:t>
            </a:fld>
            <a:endParaRPr kumimoji="0" lang="en-US" altLang="ja-JP" sz="2000" i="0" smtClean="0"/>
          </a:p>
        </p:txBody>
      </p:sp>
      <p:sp>
        <p:nvSpPr>
          <p:cNvPr id="137219" name="Rectangle 2"/>
          <p:cNvSpPr>
            <a:spLocks noGrp="1" noChangeArrowheads="1"/>
          </p:cNvSpPr>
          <p:nvPr>
            <p:ph type="title"/>
          </p:nvPr>
        </p:nvSpPr>
        <p:spPr>
          <a:xfrm>
            <a:off x="685800" y="44450"/>
            <a:ext cx="7772400" cy="576263"/>
          </a:xfrm>
        </p:spPr>
        <p:txBody>
          <a:bodyPr/>
          <a:lstStyle/>
          <a:p>
            <a:pPr eaLnBrk="1" hangingPunct="1"/>
            <a:r>
              <a:rPr lang="ja-JP" altLang="en-US" sz="3200" smtClean="0">
                <a:solidFill>
                  <a:srgbClr val="FFFF66"/>
                </a:solidFill>
              </a:rPr>
              <a:t>診療報酬以外の変更点</a:t>
            </a:r>
          </a:p>
        </p:txBody>
      </p:sp>
      <p:sp>
        <p:nvSpPr>
          <p:cNvPr id="137220" name="Rectangle 3"/>
          <p:cNvSpPr>
            <a:spLocks noGrp="1" noChangeArrowheads="1"/>
          </p:cNvSpPr>
          <p:nvPr>
            <p:ph type="body" idx="1"/>
          </p:nvPr>
        </p:nvSpPr>
        <p:spPr>
          <a:xfrm>
            <a:off x="685800" y="692150"/>
            <a:ext cx="8458200" cy="5949950"/>
          </a:xfrm>
        </p:spPr>
        <p:txBody>
          <a:bodyPr/>
          <a:lstStyle/>
          <a:p>
            <a:pPr eaLnBrk="1" hangingPunct="1"/>
            <a:r>
              <a:rPr lang="ja-JP" altLang="en-US" smtClean="0"/>
              <a:t>投薬関連（緩和医療の推進）</a:t>
            </a:r>
          </a:p>
          <a:p>
            <a:pPr lvl="1" eaLnBrk="1" hangingPunct="1"/>
            <a:r>
              <a:rPr lang="ja-JP" altLang="en-US" smtClean="0"/>
              <a:t>基本的に１４日分処方が限度とされている以下の４製剤の３０日分処方を認めることを提案した。</a:t>
            </a:r>
          </a:p>
          <a:p>
            <a:pPr lvl="2" eaLnBrk="1" hangingPunct="1"/>
            <a:r>
              <a:rPr lang="ja-JP" altLang="en-US" smtClean="0"/>
              <a:t>コデインリン酸塩（内用）</a:t>
            </a:r>
          </a:p>
          <a:p>
            <a:pPr lvl="2" eaLnBrk="1" hangingPunct="1"/>
            <a:r>
              <a:rPr lang="ja-JP" altLang="en-US" smtClean="0"/>
              <a:t>ジヒドロコデインリン酸塩（内用）</a:t>
            </a:r>
          </a:p>
          <a:p>
            <a:pPr lvl="2" eaLnBrk="1" hangingPunct="1"/>
            <a:r>
              <a:rPr lang="ja-JP" altLang="en-US" smtClean="0"/>
              <a:t>フェンタニルクエン酸塩の注射剤（注射）</a:t>
            </a:r>
          </a:p>
          <a:p>
            <a:pPr lvl="2" eaLnBrk="1" hangingPunct="1"/>
            <a:r>
              <a:rPr lang="ja-JP" altLang="en-US" smtClean="0"/>
              <a:t>フェンタニルクエン酸塩の経皮吸収型製剤（外用）</a:t>
            </a:r>
          </a:p>
          <a:p>
            <a:pPr lvl="2" eaLnBrk="1" hangingPunct="1">
              <a:buFont typeface="Wingdings" pitchFamily="2" charset="2"/>
              <a:buNone/>
            </a:pPr>
            <a:r>
              <a:rPr lang="ja-JP" altLang="en-US" smtClean="0"/>
              <a:t>　　</a:t>
            </a:r>
            <a:r>
              <a:rPr lang="en-US" altLang="ja-JP" smtClean="0"/>
              <a:t>※</a:t>
            </a:r>
            <a:r>
              <a:rPr lang="ja-JP" altLang="en-US" smtClean="0"/>
              <a:t>平成２０年度改定ではモルヒネ塩酸塩などを緩和</a:t>
            </a:r>
          </a:p>
          <a:p>
            <a:pPr lvl="2" eaLnBrk="1" hangingPunct="1">
              <a:buFont typeface="Wingdings" pitchFamily="2" charset="2"/>
              <a:buNone/>
            </a:pPr>
            <a:endParaRPr lang="ja-JP" altLang="en-US" sz="900" smtClean="0"/>
          </a:p>
          <a:p>
            <a:pPr lvl="1" eaLnBrk="1" hangingPunct="1"/>
            <a:r>
              <a:rPr lang="ja-JP" altLang="en-US" smtClean="0"/>
              <a:t>緩和ケアの課題</a:t>
            </a:r>
          </a:p>
          <a:p>
            <a:pPr lvl="2" eaLnBrk="1" hangingPunct="1"/>
            <a:r>
              <a:rPr lang="ja-JP" altLang="en-US" smtClean="0"/>
              <a:t>外来で麻薬を使用し、診断早期から継続して緩和ケアを行うことの診療報酬上の評価</a:t>
            </a:r>
          </a:p>
          <a:p>
            <a:pPr lvl="2" eaLnBrk="1" hangingPunct="1"/>
            <a:r>
              <a:rPr lang="ja-JP" altLang="en-US" smtClean="0"/>
              <a:t>外来や在宅への円滑な移行を支援する体制を取っている緩和ケア病棟の評価</a:t>
            </a:r>
          </a:p>
          <a:p>
            <a:pPr lvl="1" eaLnBrk="1" hangingPunct="1"/>
            <a:endParaRPr lang="ja-JP" altLang="en-US" sz="900" smtClean="0"/>
          </a:p>
        </p:txBody>
      </p:sp>
      <p:grpSp>
        <p:nvGrpSpPr>
          <p:cNvPr id="137221" name="Group 4"/>
          <p:cNvGrpSpPr>
            <a:grpSpLocks/>
          </p:cNvGrpSpPr>
          <p:nvPr/>
        </p:nvGrpSpPr>
        <p:grpSpPr bwMode="auto">
          <a:xfrm>
            <a:off x="684213" y="400050"/>
            <a:ext cx="8434387" cy="6457950"/>
            <a:chOff x="431" y="252"/>
            <a:chExt cx="5313" cy="4068"/>
          </a:xfrm>
        </p:grpSpPr>
        <p:sp>
          <p:nvSpPr>
            <p:cNvPr id="137223" name="Line 5"/>
            <p:cNvSpPr>
              <a:spLocks noChangeShapeType="1"/>
            </p:cNvSpPr>
            <p:nvPr/>
          </p:nvSpPr>
          <p:spPr bwMode="auto">
            <a:xfrm>
              <a:off x="460" y="436"/>
              <a:ext cx="5284" cy="0"/>
            </a:xfrm>
            <a:prstGeom prst="line">
              <a:avLst/>
            </a:prstGeom>
            <a:noFill/>
            <a:ln w="88900" cmpd="dbl">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37224" name="Line 6"/>
            <p:cNvSpPr>
              <a:spLocks noChangeShapeType="1"/>
            </p:cNvSpPr>
            <p:nvPr/>
          </p:nvSpPr>
          <p:spPr bwMode="auto">
            <a:xfrm rot="5400000">
              <a:off x="-1603" y="2286"/>
              <a:ext cx="4068" cy="0"/>
            </a:xfrm>
            <a:prstGeom prst="line">
              <a:avLst/>
            </a:prstGeom>
            <a:noFill/>
            <a:ln w="88900" cmpd="dbl">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37222" name="Rectangle 7"/>
          <p:cNvSpPr>
            <a:spLocks noChangeArrowheads="1"/>
          </p:cNvSpPr>
          <p:nvPr/>
        </p:nvSpPr>
        <p:spPr bwMode="auto">
          <a:xfrm>
            <a:off x="-36513" y="796925"/>
            <a:ext cx="762001" cy="545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spcBef>
                <a:spcPct val="0"/>
              </a:spcBef>
            </a:pPr>
            <a:r>
              <a:rPr lang="ja-JP" altLang="en-US" sz="3200" i="0">
                <a:solidFill>
                  <a:srgbClr val="FFFF66"/>
                </a:solidFill>
              </a:rPr>
              <a:t>投　薬　料</a:t>
            </a: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3E07B2D1-3847-4F22-9422-830001D8EB51}" type="slidenum">
              <a:rPr kumimoji="0" lang="ja-JP" altLang="en-US" sz="2000" i="0" smtClean="0"/>
              <a:pPr eaLnBrk="1" hangingPunct="1"/>
              <a:t>139</a:t>
            </a:fld>
            <a:endParaRPr kumimoji="0" lang="en-US" altLang="ja-JP" sz="2000" i="0" smtClean="0"/>
          </a:p>
        </p:txBody>
      </p:sp>
      <p:sp>
        <p:nvSpPr>
          <p:cNvPr id="138243" name="Rectangle 1026"/>
          <p:cNvSpPr>
            <a:spLocks noGrp="1" noChangeArrowheads="1"/>
          </p:cNvSpPr>
          <p:nvPr>
            <p:ph type="title" orient="vert"/>
          </p:nvPr>
        </p:nvSpPr>
        <p:spPr>
          <a:xfrm>
            <a:off x="47625" y="796925"/>
            <a:ext cx="533400" cy="5451475"/>
          </a:xfrm>
        </p:spPr>
        <p:txBody>
          <a:bodyPr/>
          <a:lstStyle/>
          <a:p>
            <a:pPr algn="ctr" eaLnBrk="1" hangingPunct="1"/>
            <a:r>
              <a:rPr lang="en-US" altLang="ja-JP" sz="2800" smtClean="0">
                <a:solidFill>
                  <a:srgbClr val="FFFF66"/>
                </a:solidFill>
              </a:rPr>
              <a:t>【</a:t>
            </a:r>
            <a:r>
              <a:rPr lang="ja-JP" altLang="en-US" sz="2800" smtClean="0">
                <a:solidFill>
                  <a:srgbClr val="FFFF66"/>
                </a:solidFill>
              </a:rPr>
              <a:t>参考</a:t>
            </a:r>
            <a:r>
              <a:rPr lang="en-US" altLang="ja-JP" sz="2800" smtClean="0">
                <a:solidFill>
                  <a:srgbClr val="FFFF66"/>
                </a:solidFill>
              </a:rPr>
              <a:t>】</a:t>
            </a:r>
            <a:r>
              <a:rPr lang="ja-JP" altLang="en-US" sz="2800" smtClean="0">
                <a:solidFill>
                  <a:srgbClr val="FFFF66"/>
                </a:solidFill>
              </a:rPr>
              <a:t>突合審査の強化</a:t>
            </a:r>
          </a:p>
        </p:txBody>
      </p:sp>
      <p:sp>
        <p:nvSpPr>
          <p:cNvPr id="138244" name="Rectangle 1027"/>
          <p:cNvSpPr>
            <a:spLocks noGrp="1" noChangeArrowheads="1"/>
          </p:cNvSpPr>
          <p:nvPr>
            <p:ph type="body" orient="vert" idx="1"/>
          </p:nvPr>
        </p:nvSpPr>
        <p:spPr>
          <a:xfrm>
            <a:off x="609600" y="4868863"/>
            <a:ext cx="8534400" cy="1989137"/>
          </a:xfrm>
        </p:spPr>
        <p:txBody>
          <a:bodyPr vert="horz"/>
          <a:lstStyle/>
          <a:p>
            <a:pPr eaLnBrk="1" hangingPunct="1"/>
            <a:r>
              <a:rPr lang="ja-JP" altLang="en-US" smtClean="0"/>
              <a:t>医科レセプトと調剤レセプトの突合審査</a:t>
            </a:r>
          </a:p>
          <a:p>
            <a:pPr lvl="1" eaLnBrk="1" hangingPunct="1"/>
            <a:r>
              <a:rPr lang="ja-JP" altLang="en-US" smtClean="0"/>
              <a:t>全件突合対象に（平成</a:t>
            </a:r>
            <a:r>
              <a:rPr lang="en-US" altLang="ja-JP" smtClean="0"/>
              <a:t>24</a:t>
            </a:r>
            <a:r>
              <a:rPr lang="ja-JP" altLang="en-US" smtClean="0"/>
              <a:t>年</a:t>
            </a:r>
            <a:r>
              <a:rPr lang="en-US" altLang="ja-JP" smtClean="0"/>
              <a:t>2</a:t>
            </a:r>
            <a:r>
              <a:rPr lang="ja-JP" altLang="en-US" smtClean="0"/>
              <a:t>月</a:t>
            </a:r>
            <a:r>
              <a:rPr lang="en-US" altLang="ja-JP" smtClean="0"/>
              <a:t>1</a:t>
            </a:r>
            <a:r>
              <a:rPr lang="ja-JP" altLang="en-US" smtClean="0"/>
              <a:t>日付保発</a:t>
            </a:r>
            <a:r>
              <a:rPr lang="en-US" altLang="ja-JP" smtClean="0"/>
              <a:t>0201</a:t>
            </a:r>
            <a:r>
              <a:rPr lang="ja-JP" altLang="en-US" smtClean="0"/>
              <a:t>第</a:t>
            </a:r>
            <a:r>
              <a:rPr lang="en-US" altLang="ja-JP" smtClean="0"/>
              <a:t>6</a:t>
            </a:r>
            <a:r>
              <a:rPr lang="ja-JP" altLang="en-US" smtClean="0"/>
              <a:t>号）</a:t>
            </a:r>
            <a:endParaRPr lang="en-US" altLang="ja-JP" smtClean="0"/>
          </a:p>
          <a:p>
            <a:pPr lvl="2" eaLnBrk="1" hangingPunct="1"/>
            <a:r>
              <a:rPr lang="ja-JP" altLang="en-US" smtClean="0"/>
              <a:t>調剤レセプトが１５００点を超えると突合対象だった</a:t>
            </a:r>
          </a:p>
          <a:p>
            <a:pPr lvl="1" eaLnBrk="1" hangingPunct="1"/>
            <a:r>
              <a:rPr lang="ja-JP" altLang="en-US" smtClean="0"/>
              <a:t>２月診療分から責別確認によって査定元が特定される</a:t>
            </a:r>
          </a:p>
        </p:txBody>
      </p:sp>
      <p:sp>
        <p:nvSpPr>
          <p:cNvPr id="138245" name="Text Box 1028"/>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en-US" altLang="ja-JP" sz="3600" i="0">
                <a:solidFill>
                  <a:srgbClr val="FFFF00"/>
                </a:solidFill>
              </a:rPr>
              <a:t>【</a:t>
            </a:r>
            <a:r>
              <a:rPr lang="ja-JP" altLang="en-US" sz="3600" i="0">
                <a:solidFill>
                  <a:srgbClr val="FFFF00"/>
                </a:solidFill>
              </a:rPr>
              <a:t>参考</a:t>
            </a:r>
            <a:r>
              <a:rPr lang="en-US" altLang="ja-JP" sz="3600" i="0">
                <a:solidFill>
                  <a:srgbClr val="FFFF00"/>
                </a:solidFill>
              </a:rPr>
              <a:t>】</a:t>
            </a:r>
            <a:r>
              <a:rPr lang="ja-JP" altLang="en-US" sz="3600" i="0">
                <a:solidFill>
                  <a:srgbClr val="FFFF00"/>
                </a:solidFill>
              </a:rPr>
              <a:t>突合審査の強化</a:t>
            </a:r>
            <a:endParaRPr lang="en-US" altLang="ja-JP" sz="3600" i="0">
              <a:solidFill>
                <a:srgbClr val="FFFF00"/>
              </a:solidFill>
            </a:endParaRPr>
          </a:p>
        </p:txBody>
      </p:sp>
      <p:grpSp>
        <p:nvGrpSpPr>
          <p:cNvPr id="138246" name="Group 1029"/>
          <p:cNvGrpSpPr>
            <a:grpSpLocks/>
          </p:cNvGrpSpPr>
          <p:nvPr/>
        </p:nvGrpSpPr>
        <p:grpSpPr bwMode="auto">
          <a:xfrm>
            <a:off x="609600" y="400050"/>
            <a:ext cx="8567738" cy="6457950"/>
            <a:chOff x="384" y="252"/>
            <a:chExt cx="5397" cy="4068"/>
          </a:xfrm>
        </p:grpSpPr>
        <p:sp>
          <p:nvSpPr>
            <p:cNvPr id="138256" name="Line 1030"/>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38257" name="Line 1031"/>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38247" name="Documents"/>
          <p:cNvSpPr>
            <a:spLocks noEditPoints="1" noChangeArrowheads="1"/>
          </p:cNvSpPr>
          <p:nvPr/>
        </p:nvSpPr>
        <p:spPr bwMode="auto">
          <a:xfrm>
            <a:off x="1042988" y="2843213"/>
            <a:ext cx="1703387" cy="1809750"/>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0 h 21600"/>
              <a:gd name="T18" fmla="*/ 2147483647 w 21600"/>
              <a:gd name="T19" fmla="*/ 0 h 21600"/>
              <a:gd name="T20" fmla="*/ 0 w 21600"/>
              <a:gd name="T21" fmla="*/ 2147483647 h 21600"/>
              <a:gd name="T22" fmla="*/ 2147483647 w 21600"/>
              <a:gd name="T23" fmla="*/ 2147483647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1645 w 21600"/>
              <a:gd name="T37" fmla="*/ 4171 h 21600"/>
              <a:gd name="T38" fmla="*/ 16522 w 21600"/>
              <a:gd name="T39" fmla="*/ 17314 h 216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endParaRPr lang="ja-JP" altLang="en-US" sz="2000">
              <a:solidFill>
                <a:schemeClr val="bg1"/>
              </a:solidFill>
            </a:endParaRPr>
          </a:p>
          <a:p>
            <a:r>
              <a:rPr lang="ja-JP" altLang="en-US" sz="2000">
                <a:solidFill>
                  <a:schemeClr val="bg1"/>
                </a:solidFill>
              </a:rPr>
              <a:t>医科レセ</a:t>
            </a:r>
          </a:p>
        </p:txBody>
      </p:sp>
      <p:sp>
        <p:nvSpPr>
          <p:cNvPr id="138248" name="Documents"/>
          <p:cNvSpPr>
            <a:spLocks noEditPoints="1" noChangeArrowheads="1"/>
          </p:cNvSpPr>
          <p:nvPr/>
        </p:nvSpPr>
        <p:spPr bwMode="auto">
          <a:xfrm>
            <a:off x="6659563" y="2843213"/>
            <a:ext cx="1800225" cy="1809750"/>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0 h 21600"/>
              <a:gd name="T18" fmla="*/ 2147483647 w 21600"/>
              <a:gd name="T19" fmla="*/ 0 h 21600"/>
              <a:gd name="T20" fmla="*/ 0 w 21600"/>
              <a:gd name="T21" fmla="*/ 2147483647 h 21600"/>
              <a:gd name="T22" fmla="*/ 2147483647 w 21600"/>
              <a:gd name="T23" fmla="*/ 2147483647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1645 w 21600"/>
              <a:gd name="T37" fmla="*/ 4171 h 21600"/>
              <a:gd name="T38" fmla="*/ 16522 w 21600"/>
              <a:gd name="T39" fmla="*/ 17314 h 216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endParaRPr lang="ja-JP" altLang="en-US" sz="2000">
              <a:solidFill>
                <a:schemeClr val="bg1"/>
              </a:solidFill>
            </a:endParaRPr>
          </a:p>
          <a:p>
            <a:r>
              <a:rPr lang="ja-JP" altLang="en-US" sz="2000">
                <a:solidFill>
                  <a:schemeClr val="bg1"/>
                </a:solidFill>
              </a:rPr>
              <a:t>調剤レセ</a:t>
            </a:r>
          </a:p>
        </p:txBody>
      </p:sp>
      <p:pic>
        <p:nvPicPr>
          <p:cNvPr id="138249" name="Picture 1035" descr="MCj0445510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6013" y="942975"/>
            <a:ext cx="1584325"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50" name="Picture 1038" descr="MCj0355291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588" y="727075"/>
            <a:ext cx="1744662"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51" name="AutoShape 1039"/>
          <p:cNvSpPr>
            <a:spLocks noChangeArrowheads="1"/>
          </p:cNvSpPr>
          <p:nvPr/>
        </p:nvSpPr>
        <p:spPr bwMode="auto">
          <a:xfrm>
            <a:off x="2987675" y="1157288"/>
            <a:ext cx="3600450" cy="796925"/>
          </a:xfrm>
          <a:prstGeom prst="rightArrow">
            <a:avLst>
              <a:gd name="adj1" fmla="val 53204"/>
              <a:gd name="adj2" fmla="val 91028"/>
            </a:avLst>
          </a:prstGeom>
          <a:solidFill>
            <a:schemeClr val="tx1"/>
          </a:solidFill>
          <a:ln w="190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ja-JP" altLang="en-US">
                <a:solidFill>
                  <a:schemeClr val="bg1"/>
                </a:solidFill>
              </a:rPr>
              <a:t>処方せん</a:t>
            </a:r>
          </a:p>
        </p:txBody>
      </p:sp>
      <p:sp>
        <p:nvSpPr>
          <p:cNvPr id="138252" name="AutoShape 1040"/>
          <p:cNvSpPr>
            <a:spLocks noChangeArrowheads="1"/>
          </p:cNvSpPr>
          <p:nvPr/>
        </p:nvSpPr>
        <p:spPr bwMode="auto">
          <a:xfrm>
            <a:off x="3325813" y="3630613"/>
            <a:ext cx="2743200" cy="841375"/>
          </a:xfrm>
          <a:prstGeom prst="leftRightArrow">
            <a:avLst>
              <a:gd name="adj1" fmla="val 50000"/>
              <a:gd name="adj2" fmla="val 65208"/>
            </a:avLst>
          </a:prstGeom>
          <a:solidFill>
            <a:schemeClr val="tx1"/>
          </a:solidFill>
          <a:ln w="190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ja-JP" altLang="en-US">
                <a:solidFill>
                  <a:schemeClr val="bg1"/>
                </a:solidFill>
              </a:rPr>
              <a:t>　　全件突合　　</a:t>
            </a:r>
          </a:p>
        </p:txBody>
      </p:sp>
      <p:pic>
        <p:nvPicPr>
          <p:cNvPr id="138253" name="Picture 1041" descr="j020546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16325" y="2024063"/>
            <a:ext cx="181927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54" name="Text Box 1042"/>
          <p:cNvSpPr txBox="1">
            <a:spLocks noChangeArrowheads="1"/>
          </p:cNvSpPr>
          <p:nvPr/>
        </p:nvSpPr>
        <p:spPr bwMode="auto">
          <a:xfrm>
            <a:off x="3159125" y="2095500"/>
            <a:ext cx="549275"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r>
              <a:rPr lang="ja-JP" altLang="en-US" b="1" i="0"/>
              <a:t>支払基金</a:t>
            </a:r>
          </a:p>
        </p:txBody>
      </p:sp>
      <p:sp>
        <p:nvSpPr>
          <p:cNvPr id="138255" name="Text Box 1043"/>
          <p:cNvSpPr txBox="1">
            <a:spLocks noChangeArrowheads="1"/>
          </p:cNvSpPr>
          <p:nvPr/>
        </p:nvSpPr>
        <p:spPr bwMode="auto">
          <a:xfrm>
            <a:off x="5391150" y="2081213"/>
            <a:ext cx="549275" cy="1439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r>
              <a:rPr lang="ja-JP" altLang="en-US" b="1" i="0"/>
              <a:t>国保連</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番号プレースホルダー 3"/>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108291FA-34BA-4936-8C35-484504AC4621}" type="slidenum">
              <a:rPr kumimoji="0" lang="ja-JP" altLang="en-US" sz="2000" i="0" smtClean="0"/>
              <a:pPr eaLnBrk="1" hangingPunct="1"/>
              <a:t>14</a:t>
            </a:fld>
            <a:endParaRPr kumimoji="0" lang="en-US" altLang="ja-JP" sz="2000" i="0" smtClean="0"/>
          </a:p>
        </p:txBody>
      </p:sp>
      <p:sp>
        <p:nvSpPr>
          <p:cNvPr id="16387" name="Rectangle 2"/>
          <p:cNvSpPr>
            <a:spLocks noChangeArrowheads="1"/>
          </p:cNvSpPr>
          <p:nvPr/>
        </p:nvSpPr>
        <p:spPr bwMode="auto">
          <a:xfrm>
            <a:off x="2751138" y="3108325"/>
            <a:ext cx="3683000" cy="641350"/>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3600" i="0">
                <a:solidFill>
                  <a:srgbClr val="FFFF00"/>
                </a:solidFill>
              </a:rPr>
              <a:t>基　本　診　療　料</a:t>
            </a: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スライド番号プレースホルダー 3"/>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3E357F58-E9F3-4A13-9746-AC4630554CEA}" type="slidenum">
              <a:rPr kumimoji="0" lang="ja-JP" altLang="en-US" sz="2000" i="0" smtClean="0"/>
              <a:pPr eaLnBrk="1" hangingPunct="1"/>
              <a:t>140</a:t>
            </a:fld>
            <a:endParaRPr kumimoji="0" lang="en-US" altLang="ja-JP" sz="2000" i="0" smtClean="0"/>
          </a:p>
        </p:txBody>
      </p:sp>
      <p:sp>
        <p:nvSpPr>
          <p:cNvPr id="139267" name="Rectangle 2"/>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spcBef>
                <a:spcPct val="0"/>
              </a:spcBef>
            </a:pPr>
            <a:r>
              <a:rPr lang="en-US" altLang="ja-JP" sz="2800" i="0">
                <a:solidFill>
                  <a:srgbClr val="FFFF66"/>
                </a:solidFill>
              </a:rPr>
              <a:t>【</a:t>
            </a:r>
            <a:r>
              <a:rPr lang="ja-JP" altLang="en-US" sz="2800" i="0">
                <a:solidFill>
                  <a:srgbClr val="FFFF66"/>
                </a:solidFill>
              </a:rPr>
              <a:t>参考</a:t>
            </a:r>
            <a:r>
              <a:rPr lang="en-US" altLang="ja-JP" sz="2800" i="0">
                <a:solidFill>
                  <a:srgbClr val="FFFF66"/>
                </a:solidFill>
              </a:rPr>
              <a:t>】</a:t>
            </a:r>
            <a:r>
              <a:rPr lang="ja-JP" altLang="en-US" sz="2800" i="0">
                <a:solidFill>
                  <a:srgbClr val="FFFF66"/>
                </a:solidFill>
              </a:rPr>
              <a:t>突合審査の強化</a:t>
            </a:r>
          </a:p>
        </p:txBody>
      </p:sp>
      <p:sp>
        <p:nvSpPr>
          <p:cNvPr id="139268" name="Text Box 3"/>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66"/>
                </a:solidFill>
              </a:rPr>
              <a:t>電子レセプトの普及率</a:t>
            </a:r>
          </a:p>
        </p:txBody>
      </p:sp>
      <p:grpSp>
        <p:nvGrpSpPr>
          <p:cNvPr id="139269" name="Group 4"/>
          <p:cNvGrpSpPr>
            <a:grpSpLocks/>
          </p:cNvGrpSpPr>
          <p:nvPr/>
        </p:nvGrpSpPr>
        <p:grpSpPr bwMode="auto">
          <a:xfrm>
            <a:off x="609600" y="400050"/>
            <a:ext cx="8567738" cy="6457950"/>
            <a:chOff x="384" y="252"/>
            <a:chExt cx="5397" cy="4068"/>
          </a:xfrm>
        </p:grpSpPr>
        <p:sp>
          <p:nvSpPr>
            <p:cNvPr id="139325" name="Line 5"/>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39326" name="Line 6"/>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graphicFrame>
        <p:nvGraphicFramePr>
          <p:cNvPr id="2699271" name="Group 7"/>
          <p:cNvGraphicFramePr>
            <a:graphicFrameLocks noGrp="1"/>
          </p:cNvGraphicFramePr>
          <p:nvPr/>
        </p:nvGraphicFramePr>
        <p:xfrm>
          <a:off x="762000" y="1066800"/>
          <a:ext cx="8382000" cy="4419600"/>
        </p:xfrm>
        <a:graphic>
          <a:graphicData uri="http://schemas.openxmlformats.org/drawingml/2006/table">
            <a:tbl>
              <a:tblPr/>
              <a:tblGrid>
                <a:gridCol w="609600"/>
                <a:gridCol w="1295400"/>
                <a:gridCol w="1238250"/>
                <a:gridCol w="819150"/>
                <a:gridCol w="1276350"/>
                <a:gridCol w="857250"/>
                <a:gridCol w="1238250"/>
                <a:gridCol w="1047750"/>
              </a:tblGrid>
              <a:tr h="685800">
                <a:tc rowSpan="2">
                  <a:txBody>
                    <a:bodyPr/>
                    <a:lstStyle/>
                    <a:p>
                      <a:pPr marL="0" marR="0" lvl="0" indent="0" algn="l" defTabSz="914400" rtl="0" eaLnBrk="1" fontAlgn="base" latinLnBrk="0" hangingPunct="1">
                        <a:lnSpc>
                          <a:spcPct val="100000"/>
                        </a:lnSpc>
                        <a:spcBef>
                          <a:spcPct val="20000"/>
                        </a:spcBef>
                        <a:spcAft>
                          <a:spcPct val="0"/>
                        </a:spcAft>
                        <a:buClr>
                          <a:srgbClr val="FFFF66"/>
                        </a:buClr>
                        <a:buSzPct val="75000"/>
                        <a:buFont typeface="Wingdings" pitchFamily="2" charset="2"/>
                        <a:buNone/>
                        <a:tabLst/>
                      </a:pPr>
                      <a:endParaRPr kumimoji="1" lang="ja-JP" altLang="ja-JP" sz="1600" b="0" i="0" u="none" strike="noStrike" cap="none" normalizeH="0" baseline="0" smtClean="0">
                        <a:ln>
                          <a:noFill/>
                        </a:ln>
                        <a:solidFill>
                          <a:schemeClr val="tx1"/>
                        </a:solidFill>
                        <a:effectLst/>
                        <a:latin typeface="ＭＳ ゴシック" pitchFamily="49" charset="-128"/>
                        <a:ea typeface="ＭＳ ゴシック" pitchFamily="49"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rgbClr val="FFFF66"/>
                        </a:buClr>
                        <a:buSzPct val="75000"/>
                        <a:buFont typeface="Wingdings" pitchFamily="2" charset="2"/>
                        <a:buNone/>
                        <a:tabLst/>
                      </a:pPr>
                      <a:r>
                        <a:rPr kumimoji="1" lang="ja-JP" altLang="en-US" sz="1600" b="0" i="0" u="none" strike="noStrike" cap="none" normalizeH="0" baseline="0" smtClean="0">
                          <a:ln>
                            <a:noFill/>
                          </a:ln>
                          <a:solidFill>
                            <a:schemeClr val="tx1"/>
                          </a:solidFill>
                          <a:effectLst/>
                          <a:latin typeface="ＭＳ ゴシック" pitchFamily="49" charset="-128"/>
                          <a:ea typeface="ＭＳ ゴシック" pitchFamily="49" charset="-128"/>
                        </a:rPr>
                        <a:t>医　療</a:t>
                      </a:r>
                    </a:p>
                    <a:p>
                      <a:pPr marL="0" marR="0" lvl="0" indent="0" algn="ctr" defTabSz="914400" rtl="0" eaLnBrk="1" fontAlgn="base" latinLnBrk="0" hangingPunct="1">
                        <a:lnSpc>
                          <a:spcPct val="100000"/>
                        </a:lnSpc>
                        <a:spcBef>
                          <a:spcPct val="20000"/>
                        </a:spcBef>
                        <a:spcAft>
                          <a:spcPct val="0"/>
                        </a:spcAft>
                        <a:buClr>
                          <a:srgbClr val="FFFF66"/>
                        </a:buClr>
                        <a:buSzPct val="75000"/>
                        <a:buFont typeface="Wingdings" pitchFamily="2" charset="2"/>
                        <a:buNone/>
                        <a:tabLst/>
                      </a:pPr>
                      <a:r>
                        <a:rPr kumimoji="1" lang="ja-JP" altLang="en-US" sz="1600" b="0" i="0" u="none" strike="noStrike" cap="none" normalizeH="0" baseline="0" smtClean="0">
                          <a:ln>
                            <a:noFill/>
                          </a:ln>
                          <a:solidFill>
                            <a:schemeClr val="tx1"/>
                          </a:solidFill>
                          <a:effectLst/>
                          <a:latin typeface="ＭＳ ゴシック" pitchFamily="49" charset="-128"/>
                          <a:ea typeface="ＭＳ ゴシック" pitchFamily="49" charset="-128"/>
                        </a:rPr>
                        <a:t>機関数</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rgbClr val="FFFF66"/>
                        </a:buClr>
                        <a:buSzPct val="75000"/>
                        <a:buFont typeface="Wingdings" pitchFamily="2" charset="2"/>
                        <a:buNone/>
                        <a:tabLst/>
                      </a:pPr>
                      <a:r>
                        <a:rPr kumimoji="1" lang="ja-JP" altLang="en-US" sz="1600" b="0" i="0" u="none" strike="noStrike" cap="none" normalizeH="0" baseline="0" smtClean="0">
                          <a:ln>
                            <a:noFill/>
                          </a:ln>
                          <a:solidFill>
                            <a:schemeClr val="tx1"/>
                          </a:solidFill>
                          <a:effectLst/>
                          <a:latin typeface="ＭＳ ゴシック" pitchFamily="49" charset="-128"/>
                          <a:ea typeface="ＭＳ ゴシック" pitchFamily="49" charset="-128"/>
                        </a:rPr>
                        <a:t>オンライン</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l" defTabSz="914400" rtl="0" eaLnBrk="1" fontAlgn="base" latinLnBrk="0" hangingPunct="1">
                        <a:lnSpc>
                          <a:spcPct val="100000"/>
                        </a:lnSpc>
                        <a:spcBef>
                          <a:spcPct val="20000"/>
                        </a:spcBef>
                        <a:spcAft>
                          <a:spcPct val="0"/>
                        </a:spcAft>
                        <a:buClr>
                          <a:srgbClr val="FFFF66"/>
                        </a:buClr>
                        <a:buSzPct val="75000"/>
                        <a:buFont typeface="Wingdings" pitchFamily="2" charset="2"/>
                        <a:buNone/>
                        <a:tabLst/>
                      </a:pPr>
                      <a:r>
                        <a:rPr kumimoji="1" lang="ja-JP" altLang="en-US" sz="1600" b="0" i="0" u="none" strike="noStrike" cap="none" normalizeH="0" baseline="0" smtClean="0">
                          <a:ln>
                            <a:noFill/>
                          </a:ln>
                          <a:solidFill>
                            <a:schemeClr val="tx1"/>
                          </a:solidFill>
                          <a:effectLst/>
                          <a:latin typeface="ＭＳ ゴシック" pitchFamily="49" charset="-128"/>
                          <a:ea typeface="ＭＳ ゴシック" pitchFamily="49" charset="-128"/>
                        </a:rPr>
                        <a:t>フロッピー等</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l" defTabSz="914400" rtl="0" eaLnBrk="1" fontAlgn="base" latinLnBrk="0" hangingPunct="1">
                        <a:lnSpc>
                          <a:spcPct val="100000"/>
                        </a:lnSpc>
                        <a:spcBef>
                          <a:spcPct val="20000"/>
                        </a:spcBef>
                        <a:spcAft>
                          <a:spcPct val="0"/>
                        </a:spcAft>
                        <a:buClr>
                          <a:srgbClr val="FFFF66"/>
                        </a:buClr>
                        <a:buSzPct val="75000"/>
                        <a:buFont typeface="Wingdings" pitchFamily="2" charset="2"/>
                        <a:buNone/>
                        <a:tabLst/>
                      </a:pPr>
                      <a:r>
                        <a:rPr kumimoji="1" lang="ja-JP" altLang="en-US" sz="1600" b="0" i="0" u="none" strike="noStrike" cap="none" normalizeH="0" baseline="0" smtClean="0">
                          <a:ln>
                            <a:noFill/>
                          </a:ln>
                          <a:solidFill>
                            <a:schemeClr val="tx1"/>
                          </a:solidFill>
                          <a:effectLst/>
                          <a:latin typeface="ＭＳ ゴシック" pitchFamily="49" charset="-128"/>
                          <a:ea typeface="ＭＳ ゴシック" pitchFamily="49" charset="-128"/>
                        </a:rPr>
                        <a:t>電子請求計</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r>
              <a:tr h="685800">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rgbClr val="FFFF66"/>
                        </a:buClr>
                        <a:buSzPct val="75000"/>
                        <a:buFont typeface="Wingdings" pitchFamily="2" charset="2"/>
                        <a:buNone/>
                        <a:tabLst/>
                      </a:pPr>
                      <a:r>
                        <a:rPr kumimoji="1" lang="ja-JP" altLang="en-US" sz="1600" b="0" i="0" u="none" strike="noStrike" cap="none" normalizeH="0" baseline="0" smtClean="0">
                          <a:ln>
                            <a:noFill/>
                          </a:ln>
                          <a:solidFill>
                            <a:schemeClr val="tx1"/>
                          </a:solidFill>
                          <a:effectLst/>
                          <a:latin typeface="ＭＳ ゴシック" pitchFamily="49" charset="-128"/>
                          <a:ea typeface="ＭＳ ゴシック" pitchFamily="49" charset="-128"/>
                        </a:rPr>
                        <a:t>件数</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66"/>
                        </a:buClr>
                        <a:buSzPct val="75000"/>
                        <a:buFont typeface="Wingdings" pitchFamily="2" charset="2"/>
                        <a:buNone/>
                        <a:tabLst/>
                      </a:pPr>
                      <a:r>
                        <a:rPr kumimoji="1" lang="ja-JP" altLang="en-US" sz="1600" b="0" i="0" u="none" strike="noStrike" cap="none" normalizeH="0" baseline="0" smtClean="0">
                          <a:ln>
                            <a:noFill/>
                          </a:ln>
                          <a:solidFill>
                            <a:schemeClr val="tx1"/>
                          </a:solidFill>
                          <a:effectLst/>
                          <a:latin typeface="ＭＳ ゴシック" pitchFamily="49" charset="-128"/>
                          <a:ea typeface="ＭＳ ゴシック" pitchFamily="49" charset="-128"/>
                        </a:rPr>
                        <a: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66"/>
                        </a:buClr>
                        <a:buSzPct val="75000"/>
                        <a:buFont typeface="Wingdings" pitchFamily="2" charset="2"/>
                        <a:buNone/>
                        <a:tabLst/>
                      </a:pPr>
                      <a:r>
                        <a:rPr kumimoji="1" lang="ja-JP" altLang="en-US" sz="1600" b="0" i="0" u="none" strike="noStrike" cap="none" normalizeH="0" baseline="0" smtClean="0">
                          <a:ln>
                            <a:noFill/>
                          </a:ln>
                          <a:solidFill>
                            <a:schemeClr val="tx1"/>
                          </a:solidFill>
                          <a:effectLst/>
                          <a:latin typeface="ＭＳ ゴシック" pitchFamily="49" charset="-128"/>
                          <a:ea typeface="ＭＳ ゴシック" pitchFamily="49" charset="-128"/>
                        </a:rPr>
                        <a:t>件数</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66"/>
                        </a:buClr>
                        <a:buSzPct val="75000"/>
                        <a:buFont typeface="Wingdings" pitchFamily="2" charset="2"/>
                        <a:buNone/>
                        <a:tabLst/>
                      </a:pPr>
                      <a:r>
                        <a:rPr kumimoji="1" lang="ja-JP" altLang="en-US" sz="1600" b="0" i="0" u="none" strike="noStrike" cap="none" normalizeH="0" baseline="0" smtClean="0">
                          <a:ln>
                            <a:noFill/>
                          </a:ln>
                          <a:solidFill>
                            <a:schemeClr val="tx1"/>
                          </a:solidFill>
                          <a:effectLst/>
                          <a:latin typeface="ＭＳ ゴシック" pitchFamily="49" charset="-128"/>
                          <a:ea typeface="ＭＳ ゴシック" pitchFamily="49" charset="-128"/>
                        </a:rPr>
                        <a: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66"/>
                        </a:buClr>
                        <a:buSzPct val="75000"/>
                        <a:buFont typeface="Wingdings" pitchFamily="2" charset="2"/>
                        <a:buNone/>
                        <a:tabLst/>
                      </a:pPr>
                      <a:r>
                        <a:rPr kumimoji="1" lang="ja-JP" altLang="en-US" sz="1600" b="0" i="0" u="none" strike="noStrike" cap="none" normalizeH="0" baseline="0" smtClean="0">
                          <a:ln>
                            <a:noFill/>
                          </a:ln>
                          <a:solidFill>
                            <a:schemeClr val="tx1"/>
                          </a:solidFill>
                          <a:effectLst/>
                          <a:latin typeface="ＭＳ ゴシック" pitchFamily="49" charset="-128"/>
                          <a:ea typeface="ＭＳ ゴシック" pitchFamily="49" charset="-128"/>
                        </a:rPr>
                        <a:t>件数</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66"/>
                        </a:buClr>
                        <a:buSzPct val="75000"/>
                        <a:buFont typeface="Wingdings" pitchFamily="2" charset="2"/>
                        <a:buNone/>
                        <a:tabLst/>
                      </a:pPr>
                      <a:r>
                        <a:rPr kumimoji="1" lang="ja-JP" altLang="en-US" sz="1600" b="0" i="0" u="none" strike="noStrike" cap="none" normalizeH="0" baseline="0" smtClean="0">
                          <a:ln>
                            <a:noFill/>
                          </a:ln>
                          <a:solidFill>
                            <a:schemeClr val="tx1"/>
                          </a:solidFill>
                          <a:effectLst/>
                          <a:latin typeface="ＭＳ ゴシック" pitchFamily="49" charset="-128"/>
                          <a:ea typeface="ＭＳ ゴシック" pitchFamily="49" charset="-128"/>
                        </a:rPr>
                        <a:t>％</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0600">
                <a:tc>
                  <a:txBody>
                    <a:bodyPr/>
                    <a:lstStyle/>
                    <a:p>
                      <a:pPr marL="0" marR="0" lvl="0" indent="0" algn="l" defTabSz="914400" rtl="0" eaLnBrk="1" fontAlgn="base" latinLnBrk="0" hangingPunct="1">
                        <a:lnSpc>
                          <a:spcPct val="100000"/>
                        </a:lnSpc>
                        <a:spcBef>
                          <a:spcPct val="20000"/>
                        </a:spcBef>
                        <a:spcAft>
                          <a:spcPct val="0"/>
                        </a:spcAft>
                        <a:buClr>
                          <a:srgbClr val="FFFF66"/>
                        </a:buClr>
                        <a:buSzPct val="75000"/>
                        <a:buFont typeface="Wingdings" pitchFamily="2" charset="2"/>
                        <a:buNone/>
                        <a:tabLst/>
                      </a:pPr>
                      <a:r>
                        <a:rPr kumimoji="1" lang="ja-JP" altLang="en-US" sz="1600" b="0" i="0" u="none" strike="noStrike" cap="none" normalizeH="0" baseline="0" smtClean="0">
                          <a:ln>
                            <a:noFill/>
                          </a:ln>
                          <a:solidFill>
                            <a:schemeClr val="tx1"/>
                          </a:solidFill>
                          <a:effectLst/>
                          <a:latin typeface="ＭＳ ゴシック" pitchFamily="49" charset="-128"/>
                          <a:ea typeface="ＭＳ ゴシック" pitchFamily="49" charset="-128"/>
                        </a:rPr>
                        <a:t>病院</a:t>
                      </a:r>
                    </a:p>
                  </a:txBody>
                  <a:tcPr vert="eaVert"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FF66"/>
                        </a:buClr>
                        <a:buSzPct val="75000"/>
                        <a:buFont typeface="Wingdings" pitchFamily="2" charset="2"/>
                        <a:buNone/>
                        <a:tabLst/>
                      </a:pPr>
                      <a:r>
                        <a:rPr kumimoji="1" lang="ja-JP" altLang="en-US" sz="1600" b="0" i="0" u="none" strike="noStrike" cap="none" normalizeH="0" baseline="0" smtClean="0">
                          <a:ln>
                            <a:noFill/>
                          </a:ln>
                          <a:solidFill>
                            <a:schemeClr val="tx1"/>
                          </a:solidFill>
                          <a:effectLst/>
                          <a:latin typeface="ＭＳ ゴシック" pitchFamily="49" charset="-128"/>
                          <a:ea typeface="ＭＳ ゴシック" pitchFamily="49" charset="-128"/>
                        </a:rPr>
                        <a:t>８</a:t>
                      </a:r>
                      <a:r>
                        <a:rPr kumimoji="1" lang="en-US" altLang="ja-JP" sz="1600" b="0" i="0" u="none" strike="noStrike" cap="none" normalizeH="0" baseline="0" smtClean="0">
                          <a:ln>
                            <a:noFill/>
                          </a:ln>
                          <a:solidFill>
                            <a:schemeClr val="tx1"/>
                          </a:solidFill>
                          <a:effectLst/>
                          <a:latin typeface="ＭＳ ゴシック" pitchFamily="49" charset="-128"/>
                          <a:ea typeface="ＭＳ ゴシック" pitchFamily="49" charset="-128"/>
                        </a:rPr>
                        <a:t>､</a:t>
                      </a:r>
                      <a:r>
                        <a:rPr kumimoji="1" lang="ja-JP" altLang="en-US" sz="1600" b="0" i="0" u="none" strike="noStrike" cap="none" normalizeH="0" baseline="0" smtClean="0">
                          <a:ln>
                            <a:noFill/>
                          </a:ln>
                          <a:solidFill>
                            <a:schemeClr val="tx1"/>
                          </a:solidFill>
                          <a:effectLst/>
                          <a:latin typeface="ＭＳ ゴシック" pitchFamily="49" charset="-128"/>
                          <a:ea typeface="ＭＳ ゴシック" pitchFamily="49" charset="-128"/>
                        </a:rPr>
                        <a:t>６３９</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FF66"/>
                        </a:buClr>
                        <a:buSzPct val="75000"/>
                        <a:buFont typeface="Wingdings" pitchFamily="2" charset="2"/>
                        <a:buNone/>
                        <a:tabLst/>
                      </a:pPr>
                      <a:r>
                        <a:rPr kumimoji="1" lang="ja-JP" altLang="en-US" sz="1600" b="0" i="0" u="none" strike="noStrike" cap="none" normalizeH="0" baseline="0" smtClean="0">
                          <a:ln>
                            <a:noFill/>
                          </a:ln>
                          <a:solidFill>
                            <a:schemeClr val="tx1"/>
                          </a:solidFill>
                          <a:effectLst/>
                          <a:latin typeface="ＭＳ ゴシック" pitchFamily="49" charset="-128"/>
                          <a:ea typeface="ＭＳ ゴシック" pitchFamily="49" charset="-128"/>
                        </a:rPr>
                        <a:t>８</a:t>
                      </a:r>
                      <a:r>
                        <a:rPr kumimoji="1" lang="en-US" altLang="ja-JP" sz="1600" b="0" i="0" u="none" strike="noStrike" cap="none" normalizeH="0" baseline="0" smtClean="0">
                          <a:ln>
                            <a:noFill/>
                          </a:ln>
                          <a:solidFill>
                            <a:schemeClr val="tx1"/>
                          </a:solidFill>
                          <a:effectLst/>
                          <a:latin typeface="ＭＳ ゴシック" pitchFamily="49" charset="-128"/>
                          <a:ea typeface="ＭＳ ゴシック" pitchFamily="49" charset="-128"/>
                        </a:rPr>
                        <a:t>､</a:t>
                      </a:r>
                      <a:r>
                        <a:rPr kumimoji="1" lang="ja-JP" altLang="en-US" sz="1600" b="0" i="0" u="none" strike="noStrike" cap="none" normalizeH="0" baseline="0" smtClean="0">
                          <a:ln>
                            <a:noFill/>
                          </a:ln>
                          <a:solidFill>
                            <a:schemeClr val="tx1"/>
                          </a:solidFill>
                          <a:effectLst/>
                          <a:latin typeface="ＭＳ ゴシック" pitchFamily="49" charset="-128"/>
                          <a:ea typeface="ＭＳ ゴシック" pitchFamily="49" charset="-128"/>
                        </a:rPr>
                        <a:t>３３０</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FF66"/>
                        </a:buClr>
                        <a:buSzPct val="75000"/>
                        <a:buFont typeface="Wingdings" pitchFamily="2" charset="2"/>
                        <a:buNone/>
                        <a:tabLst/>
                      </a:pPr>
                      <a:r>
                        <a:rPr kumimoji="1" lang="ja-JP" altLang="en-US" sz="1600" b="0" i="0" u="none" strike="noStrike" cap="none" normalizeH="0" baseline="0" smtClean="0">
                          <a:ln>
                            <a:noFill/>
                          </a:ln>
                          <a:solidFill>
                            <a:schemeClr val="tx1"/>
                          </a:solidFill>
                          <a:effectLst/>
                          <a:latin typeface="ＭＳ ゴシック" pitchFamily="49" charset="-128"/>
                          <a:ea typeface="ＭＳ ゴシック" pitchFamily="49" charset="-128"/>
                        </a:rPr>
                        <a:t>９６．４</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FF66"/>
                        </a:buClr>
                        <a:buSzPct val="75000"/>
                        <a:buFont typeface="Wingdings" pitchFamily="2" charset="2"/>
                        <a:buNone/>
                        <a:tabLst/>
                      </a:pPr>
                      <a:r>
                        <a:rPr kumimoji="1" lang="ja-JP" altLang="en-US" sz="1600" b="0" i="0" u="none" strike="noStrike" cap="none" normalizeH="0" baseline="0" smtClean="0">
                          <a:ln>
                            <a:noFill/>
                          </a:ln>
                          <a:solidFill>
                            <a:schemeClr val="tx1"/>
                          </a:solidFill>
                          <a:effectLst/>
                          <a:latin typeface="ＭＳ ゴシック" pitchFamily="49" charset="-128"/>
                          <a:ea typeface="ＭＳ ゴシック" pitchFamily="49" charset="-128"/>
                        </a:rPr>
                        <a:t>１９８</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FF66"/>
                        </a:buClr>
                        <a:buSzPct val="75000"/>
                        <a:buFont typeface="Wingdings" pitchFamily="2" charset="2"/>
                        <a:buNone/>
                        <a:tabLst/>
                      </a:pPr>
                      <a:r>
                        <a:rPr kumimoji="1" lang="ja-JP" altLang="en-US" sz="1600" b="0" i="0" u="none" strike="noStrike" cap="none" normalizeH="0" baseline="0" smtClean="0">
                          <a:ln>
                            <a:noFill/>
                          </a:ln>
                          <a:solidFill>
                            <a:schemeClr val="tx1"/>
                          </a:solidFill>
                          <a:effectLst/>
                          <a:latin typeface="ＭＳ ゴシック" pitchFamily="49" charset="-128"/>
                          <a:ea typeface="ＭＳ ゴシック" pitchFamily="49" charset="-128"/>
                        </a:rPr>
                        <a:t>２．３</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FF66"/>
                        </a:buClr>
                        <a:buSzPct val="75000"/>
                        <a:buFont typeface="Wingdings" pitchFamily="2" charset="2"/>
                        <a:buNone/>
                        <a:tabLst/>
                      </a:pPr>
                      <a:r>
                        <a:rPr kumimoji="1" lang="ja-JP" altLang="en-US" sz="1600" b="0" i="0" u="none" strike="noStrike" cap="none" normalizeH="0" baseline="0" smtClean="0">
                          <a:ln>
                            <a:noFill/>
                          </a:ln>
                          <a:solidFill>
                            <a:schemeClr val="tx1"/>
                          </a:solidFill>
                          <a:effectLst/>
                          <a:latin typeface="ＭＳ ゴシック" pitchFamily="49" charset="-128"/>
                          <a:ea typeface="ＭＳ ゴシック" pitchFamily="49" charset="-128"/>
                        </a:rPr>
                        <a:t>８</a:t>
                      </a:r>
                      <a:r>
                        <a:rPr kumimoji="1" lang="en-US" altLang="ja-JP" sz="1600" b="0" i="0" u="none" strike="noStrike" cap="none" normalizeH="0" baseline="0" smtClean="0">
                          <a:ln>
                            <a:noFill/>
                          </a:ln>
                          <a:solidFill>
                            <a:schemeClr val="tx1"/>
                          </a:solidFill>
                          <a:effectLst/>
                          <a:latin typeface="ＭＳ ゴシック" pitchFamily="49" charset="-128"/>
                          <a:ea typeface="ＭＳ ゴシック" pitchFamily="49" charset="-128"/>
                        </a:rPr>
                        <a:t>､</a:t>
                      </a:r>
                      <a:r>
                        <a:rPr kumimoji="1" lang="ja-JP" altLang="en-US" sz="1600" b="0" i="0" u="none" strike="noStrike" cap="none" normalizeH="0" baseline="0" smtClean="0">
                          <a:ln>
                            <a:noFill/>
                          </a:ln>
                          <a:solidFill>
                            <a:schemeClr val="tx1"/>
                          </a:solidFill>
                          <a:effectLst/>
                          <a:latin typeface="ＭＳ ゴシック" pitchFamily="49" charset="-128"/>
                          <a:ea typeface="ＭＳ ゴシック" pitchFamily="49" charset="-128"/>
                        </a:rPr>
                        <a:t>５２８</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FF66"/>
                        </a:buClr>
                        <a:buSzPct val="75000"/>
                        <a:buFont typeface="Wingdings" pitchFamily="2" charset="2"/>
                        <a:buNone/>
                        <a:tabLst/>
                      </a:pPr>
                      <a:r>
                        <a:rPr kumimoji="1" lang="ja-JP" altLang="en-US" sz="1600" b="0" i="0" u="none" strike="noStrike" cap="none" normalizeH="0" baseline="0" smtClean="0">
                          <a:ln>
                            <a:noFill/>
                          </a:ln>
                          <a:solidFill>
                            <a:schemeClr val="tx1"/>
                          </a:solidFill>
                          <a:effectLst/>
                          <a:latin typeface="ＭＳ ゴシック" pitchFamily="49" charset="-128"/>
                          <a:ea typeface="ＭＳ ゴシック" pitchFamily="49" charset="-128"/>
                        </a:rPr>
                        <a:t>９８．７</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0600">
                <a:tc>
                  <a:txBody>
                    <a:bodyPr/>
                    <a:lstStyle/>
                    <a:p>
                      <a:pPr marL="0" marR="0" lvl="0" indent="0" algn="l" defTabSz="914400" rtl="0" eaLnBrk="1" fontAlgn="base" latinLnBrk="0" hangingPunct="1">
                        <a:lnSpc>
                          <a:spcPct val="100000"/>
                        </a:lnSpc>
                        <a:spcBef>
                          <a:spcPct val="20000"/>
                        </a:spcBef>
                        <a:spcAft>
                          <a:spcPct val="0"/>
                        </a:spcAft>
                        <a:buClr>
                          <a:srgbClr val="FFFF66"/>
                        </a:buClr>
                        <a:buSzPct val="75000"/>
                        <a:buFont typeface="Wingdings" pitchFamily="2" charset="2"/>
                        <a:buNone/>
                        <a:tabLst/>
                      </a:pPr>
                      <a:r>
                        <a:rPr kumimoji="1" lang="ja-JP" altLang="en-US" sz="1600" b="0" i="0" u="none" strike="noStrike" cap="none" normalizeH="0" baseline="0" smtClean="0">
                          <a:ln>
                            <a:noFill/>
                          </a:ln>
                          <a:solidFill>
                            <a:schemeClr val="tx1"/>
                          </a:solidFill>
                          <a:effectLst/>
                          <a:latin typeface="ＭＳ ゴシック" pitchFamily="49" charset="-128"/>
                          <a:ea typeface="ＭＳ ゴシック" pitchFamily="49" charset="-128"/>
                        </a:rPr>
                        <a:t>診療所</a:t>
                      </a:r>
                    </a:p>
                  </a:txBody>
                  <a:tcPr vert="eaVert"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FF66"/>
                        </a:buClr>
                        <a:buSzPct val="75000"/>
                        <a:buFont typeface="Wingdings" pitchFamily="2" charset="2"/>
                        <a:buNone/>
                        <a:tabLst/>
                      </a:pPr>
                      <a:r>
                        <a:rPr kumimoji="1" lang="ja-JP" altLang="en-US" sz="1600" b="0" i="0" u="none" strike="noStrike" cap="none" normalizeH="0" baseline="0" smtClean="0">
                          <a:ln>
                            <a:noFill/>
                          </a:ln>
                          <a:solidFill>
                            <a:schemeClr val="tx1"/>
                          </a:solidFill>
                          <a:effectLst/>
                          <a:latin typeface="ＭＳ ゴシック" pitchFamily="49" charset="-128"/>
                          <a:ea typeface="ＭＳ ゴシック" pitchFamily="49" charset="-128"/>
                        </a:rPr>
                        <a:t>８７</a:t>
                      </a:r>
                      <a:r>
                        <a:rPr kumimoji="1" lang="en-US" altLang="ja-JP" sz="1600" b="0" i="0" u="none" strike="noStrike" cap="none" normalizeH="0" baseline="0" smtClean="0">
                          <a:ln>
                            <a:noFill/>
                          </a:ln>
                          <a:solidFill>
                            <a:schemeClr val="tx1"/>
                          </a:solidFill>
                          <a:effectLst/>
                          <a:latin typeface="ＭＳ ゴシック" pitchFamily="49" charset="-128"/>
                          <a:ea typeface="ＭＳ ゴシック" pitchFamily="49" charset="-128"/>
                        </a:rPr>
                        <a:t>､</a:t>
                      </a:r>
                      <a:r>
                        <a:rPr kumimoji="1" lang="ja-JP" altLang="en-US" sz="1600" b="0" i="0" u="none" strike="noStrike" cap="none" normalizeH="0" baseline="0" smtClean="0">
                          <a:ln>
                            <a:noFill/>
                          </a:ln>
                          <a:solidFill>
                            <a:schemeClr val="tx1"/>
                          </a:solidFill>
                          <a:effectLst/>
                          <a:latin typeface="ＭＳ ゴシック" pitchFamily="49" charset="-128"/>
                          <a:ea typeface="ＭＳ ゴシック" pitchFamily="49" charset="-128"/>
                        </a:rPr>
                        <a:t>９０１</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FF66"/>
                        </a:buClr>
                        <a:buSzPct val="75000"/>
                        <a:buFont typeface="Wingdings" pitchFamily="2" charset="2"/>
                        <a:buNone/>
                        <a:tabLst/>
                      </a:pPr>
                      <a:r>
                        <a:rPr kumimoji="1" lang="ja-JP" altLang="en-US" sz="1600" b="0" i="0" u="none" strike="noStrike" cap="none" normalizeH="0" baseline="0" smtClean="0">
                          <a:ln>
                            <a:noFill/>
                          </a:ln>
                          <a:solidFill>
                            <a:schemeClr val="tx1"/>
                          </a:solidFill>
                          <a:effectLst/>
                          <a:latin typeface="ＭＳ ゴシック" pitchFamily="49" charset="-128"/>
                          <a:ea typeface="ＭＳ ゴシック" pitchFamily="49" charset="-128"/>
                        </a:rPr>
                        <a:t>３６</a:t>
                      </a:r>
                      <a:r>
                        <a:rPr kumimoji="1" lang="en-US" altLang="ja-JP" sz="1600" b="0" i="0" u="none" strike="noStrike" cap="none" normalizeH="0" baseline="0" smtClean="0">
                          <a:ln>
                            <a:noFill/>
                          </a:ln>
                          <a:solidFill>
                            <a:schemeClr val="tx1"/>
                          </a:solidFill>
                          <a:effectLst/>
                          <a:latin typeface="ＭＳ ゴシック" pitchFamily="49" charset="-128"/>
                          <a:ea typeface="ＭＳ ゴシック" pitchFamily="49" charset="-128"/>
                        </a:rPr>
                        <a:t>､</a:t>
                      </a:r>
                      <a:r>
                        <a:rPr kumimoji="1" lang="ja-JP" altLang="en-US" sz="1600" b="0" i="0" u="none" strike="noStrike" cap="none" normalizeH="0" baseline="0" smtClean="0">
                          <a:ln>
                            <a:noFill/>
                          </a:ln>
                          <a:solidFill>
                            <a:schemeClr val="tx1"/>
                          </a:solidFill>
                          <a:effectLst/>
                          <a:latin typeface="ＭＳ ゴシック" pitchFamily="49" charset="-128"/>
                          <a:ea typeface="ＭＳ ゴシック" pitchFamily="49" charset="-128"/>
                        </a:rPr>
                        <a:t>９２２</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FF66"/>
                        </a:buClr>
                        <a:buSzPct val="75000"/>
                        <a:buFont typeface="Wingdings" pitchFamily="2" charset="2"/>
                        <a:buNone/>
                        <a:tabLst/>
                      </a:pPr>
                      <a:r>
                        <a:rPr kumimoji="1" lang="ja-JP" altLang="en-US" sz="1600" b="0" i="0" u="none" strike="noStrike" cap="none" normalizeH="0" baseline="0" smtClean="0">
                          <a:ln>
                            <a:noFill/>
                          </a:ln>
                          <a:solidFill>
                            <a:schemeClr val="tx1"/>
                          </a:solidFill>
                          <a:effectLst/>
                          <a:latin typeface="ＭＳ ゴシック" pitchFamily="49" charset="-128"/>
                          <a:ea typeface="ＭＳ ゴシック" pitchFamily="49" charset="-128"/>
                        </a:rPr>
                        <a:t>４２．０</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FF66"/>
                        </a:buClr>
                        <a:buSzPct val="75000"/>
                        <a:buFont typeface="Wingdings" pitchFamily="2" charset="2"/>
                        <a:buNone/>
                        <a:tabLst/>
                      </a:pPr>
                      <a:r>
                        <a:rPr kumimoji="1" lang="ja-JP" altLang="en-US" sz="1600" b="0" i="0" u="none" strike="noStrike" cap="none" normalizeH="0" baseline="0" smtClean="0">
                          <a:ln>
                            <a:noFill/>
                          </a:ln>
                          <a:solidFill>
                            <a:schemeClr val="tx1"/>
                          </a:solidFill>
                          <a:effectLst/>
                          <a:latin typeface="ＭＳ ゴシック" pitchFamily="49" charset="-128"/>
                          <a:ea typeface="ＭＳ ゴシック" pitchFamily="49" charset="-128"/>
                        </a:rPr>
                        <a:t>３４</a:t>
                      </a:r>
                      <a:r>
                        <a:rPr kumimoji="1" lang="en-US" altLang="ja-JP" sz="1600" b="0" i="0" u="none" strike="noStrike" cap="none" normalizeH="0" baseline="0" smtClean="0">
                          <a:ln>
                            <a:noFill/>
                          </a:ln>
                          <a:solidFill>
                            <a:schemeClr val="tx1"/>
                          </a:solidFill>
                          <a:effectLst/>
                          <a:latin typeface="ＭＳ ゴシック" pitchFamily="49" charset="-128"/>
                          <a:ea typeface="ＭＳ ゴシック" pitchFamily="49" charset="-128"/>
                        </a:rPr>
                        <a:t>､</a:t>
                      </a:r>
                      <a:r>
                        <a:rPr kumimoji="1" lang="ja-JP" altLang="en-US" sz="1600" b="0" i="0" u="none" strike="noStrike" cap="none" normalizeH="0" baseline="0" smtClean="0">
                          <a:ln>
                            <a:noFill/>
                          </a:ln>
                          <a:solidFill>
                            <a:schemeClr val="tx1"/>
                          </a:solidFill>
                          <a:effectLst/>
                          <a:latin typeface="ＭＳ ゴシック" pitchFamily="49" charset="-128"/>
                          <a:ea typeface="ＭＳ ゴシック" pitchFamily="49" charset="-128"/>
                        </a:rPr>
                        <a:t>３０８</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FF66"/>
                        </a:buClr>
                        <a:buSzPct val="75000"/>
                        <a:buFont typeface="Wingdings" pitchFamily="2" charset="2"/>
                        <a:buNone/>
                        <a:tabLst/>
                      </a:pPr>
                      <a:r>
                        <a:rPr kumimoji="1" lang="ja-JP" altLang="en-US" sz="1600" b="0" i="0" u="none" strike="noStrike" cap="none" normalizeH="0" baseline="0" smtClean="0">
                          <a:ln>
                            <a:noFill/>
                          </a:ln>
                          <a:solidFill>
                            <a:schemeClr val="tx1"/>
                          </a:solidFill>
                          <a:effectLst/>
                          <a:latin typeface="ＭＳ ゴシック" pitchFamily="49" charset="-128"/>
                          <a:ea typeface="ＭＳ ゴシック" pitchFamily="49" charset="-128"/>
                        </a:rPr>
                        <a:t>３９．０</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FF66"/>
                        </a:buClr>
                        <a:buSzPct val="75000"/>
                        <a:buFont typeface="Wingdings" pitchFamily="2" charset="2"/>
                        <a:buNone/>
                        <a:tabLst/>
                      </a:pPr>
                      <a:r>
                        <a:rPr kumimoji="1" lang="ja-JP" altLang="en-US" sz="1600" b="0" i="0" u="none" strike="noStrike" cap="none" normalizeH="0" baseline="0" smtClean="0">
                          <a:ln>
                            <a:noFill/>
                          </a:ln>
                          <a:solidFill>
                            <a:schemeClr val="tx1"/>
                          </a:solidFill>
                          <a:effectLst/>
                          <a:latin typeface="ＭＳ ゴシック" pitchFamily="49" charset="-128"/>
                          <a:ea typeface="ＭＳ ゴシック" pitchFamily="49" charset="-128"/>
                        </a:rPr>
                        <a:t>７１</a:t>
                      </a:r>
                      <a:r>
                        <a:rPr kumimoji="1" lang="en-US" altLang="ja-JP" sz="1600" b="0" i="0" u="none" strike="noStrike" cap="none" normalizeH="0" baseline="0" smtClean="0">
                          <a:ln>
                            <a:noFill/>
                          </a:ln>
                          <a:solidFill>
                            <a:schemeClr val="tx1"/>
                          </a:solidFill>
                          <a:effectLst/>
                          <a:latin typeface="ＭＳ ゴシック" pitchFamily="49" charset="-128"/>
                          <a:ea typeface="ＭＳ ゴシック" pitchFamily="49" charset="-128"/>
                        </a:rPr>
                        <a:t>､</a:t>
                      </a:r>
                      <a:r>
                        <a:rPr kumimoji="1" lang="ja-JP" altLang="en-US" sz="1600" b="0" i="0" u="none" strike="noStrike" cap="none" normalizeH="0" baseline="0" smtClean="0">
                          <a:ln>
                            <a:noFill/>
                          </a:ln>
                          <a:solidFill>
                            <a:schemeClr val="tx1"/>
                          </a:solidFill>
                          <a:effectLst/>
                          <a:latin typeface="ＭＳ ゴシック" pitchFamily="49" charset="-128"/>
                          <a:ea typeface="ＭＳ ゴシック" pitchFamily="49" charset="-128"/>
                        </a:rPr>
                        <a:t>２０３</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FF66"/>
                        </a:buClr>
                        <a:buSzPct val="75000"/>
                        <a:buFont typeface="Wingdings" pitchFamily="2" charset="2"/>
                        <a:buNone/>
                        <a:tabLst/>
                      </a:pPr>
                      <a:r>
                        <a:rPr kumimoji="1" lang="ja-JP" altLang="en-US" sz="1600" b="0" i="0" u="none" strike="noStrike" cap="none" normalizeH="0" baseline="0" smtClean="0">
                          <a:ln>
                            <a:noFill/>
                          </a:ln>
                          <a:solidFill>
                            <a:schemeClr val="tx1"/>
                          </a:solidFill>
                          <a:effectLst/>
                          <a:latin typeface="ＭＳ ゴシック" pitchFamily="49" charset="-128"/>
                          <a:ea typeface="ＭＳ ゴシック" pitchFamily="49" charset="-128"/>
                        </a:rPr>
                        <a:t>８１．０</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6800">
                <a:tc>
                  <a:txBody>
                    <a:bodyPr/>
                    <a:lstStyle/>
                    <a:p>
                      <a:pPr marL="0" marR="0" lvl="0" indent="0" algn="l" defTabSz="914400" rtl="0" eaLnBrk="1" fontAlgn="base" latinLnBrk="0" hangingPunct="1">
                        <a:lnSpc>
                          <a:spcPct val="100000"/>
                        </a:lnSpc>
                        <a:spcBef>
                          <a:spcPct val="20000"/>
                        </a:spcBef>
                        <a:spcAft>
                          <a:spcPct val="0"/>
                        </a:spcAft>
                        <a:buClr>
                          <a:srgbClr val="FFFF66"/>
                        </a:buClr>
                        <a:buSzPct val="75000"/>
                        <a:buFont typeface="Wingdings" pitchFamily="2" charset="2"/>
                        <a:buNone/>
                        <a:tabLst/>
                      </a:pPr>
                      <a:r>
                        <a:rPr kumimoji="1" lang="ja-JP" altLang="en-US" sz="1600" b="0" i="0" u="none" strike="noStrike" cap="none" normalizeH="0" baseline="0" smtClean="0">
                          <a:ln>
                            <a:noFill/>
                          </a:ln>
                          <a:solidFill>
                            <a:schemeClr val="tx1"/>
                          </a:solidFill>
                          <a:effectLst/>
                          <a:latin typeface="ＭＳ ゴシック" pitchFamily="49" charset="-128"/>
                          <a:ea typeface="ＭＳ ゴシック" pitchFamily="49" charset="-128"/>
                        </a:rPr>
                        <a:t>計</a:t>
                      </a:r>
                    </a:p>
                  </a:txBody>
                  <a:tcPr vert="eaVert"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FF66"/>
                        </a:buClr>
                        <a:buSzPct val="75000"/>
                        <a:buFont typeface="Wingdings" pitchFamily="2" charset="2"/>
                        <a:buNone/>
                        <a:tabLst/>
                      </a:pPr>
                      <a:r>
                        <a:rPr kumimoji="1" lang="ja-JP" altLang="en-US" sz="1600" b="0" i="0" u="none" strike="noStrike" cap="none" normalizeH="0" baseline="0" smtClean="0">
                          <a:ln>
                            <a:noFill/>
                          </a:ln>
                          <a:solidFill>
                            <a:schemeClr val="tx1"/>
                          </a:solidFill>
                          <a:effectLst/>
                          <a:latin typeface="ＭＳ ゴシック" pitchFamily="49" charset="-128"/>
                          <a:ea typeface="ＭＳ ゴシック" pitchFamily="49" charset="-128"/>
                        </a:rPr>
                        <a:t>９６</a:t>
                      </a:r>
                      <a:r>
                        <a:rPr kumimoji="1" lang="en-US" altLang="ja-JP" sz="1600" b="0" i="0" u="none" strike="noStrike" cap="none" normalizeH="0" baseline="0" smtClean="0">
                          <a:ln>
                            <a:noFill/>
                          </a:ln>
                          <a:solidFill>
                            <a:schemeClr val="tx1"/>
                          </a:solidFill>
                          <a:effectLst/>
                          <a:latin typeface="ＭＳ ゴシック" pitchFamily="49" charset="-128"/>
                          <a:ea typeface="ＭＳ ゴシック" pitchFamily="49" charset="-128"/>
                        </a:rPr>
                        <a:t>､</a:t>
                      </a:r>
                      <a:r>
                        <a:rPr kumimoji="1" lang="ja-JP" altLang="en-US" sz="1600" b="0" i="0" u="none" strike="noStrike" cap="none" normalizeH="0" baseline="0" smtClean="0">
                          <a:ln>
                            <a:noFill/>
                          </a:ln>
                          <a:solidFill>
                            <a:schemeClr val="tx1"/>
                          </a:solidFill>
                          <a:effectLst/>
                          <a:latin typeface="ＭＳ ゴシック" pitchFamily="49" charset="-128"/>
                          <a:ea typeface="ＭＳ ゴシック" pitchFamily="49" charset="-128"/>
                        </a:rPr>
                        <a:t>５４０</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FF66"/>
                        </a:buClr>
                        <a:buSzPct val="75000"/>
                        <a:buFont typeface="Wingdings" pitchFamily="2" charset="2"/>
                        <a:buNone/>
                        <a:tabLst/>
                      </a:pPr>
                      <a:r>
                        <a:rPr kumimoji="1" lang="ja-JP" altLang="en-US" sz="1600" b="0" i="0" u="none" strike="noStrike" cap="none" normalizeH="0" baseline="0" smtClean="0">
                          <a:ln>
                            <a:noFill/>
                          </a:ln>
                          <a:solidFill>
                            <a:schemeClr val="tx1"/>
                          </a:solidFill>
                          <a:effectLst/>
                          <a:latin typeface="ＭＳ ゴシック" pitchFamily="49" charset="-128"/>
                          <a:ea typeface="ＭＳ ゴシック" pitchFamily="49" charset="-128"/>
                        </a:rPr>
                        <a:t>４５</a:t>
                      </a:r>
                      <a:r>
                        <a:rPr kumimoji="1" lang="en-US" altLang="ja-JP" sz="1600" b="0" i="0" u="none" strike="noStrike" cap="none" normalizeH="0" baseline="0" smtClean="0">
                          <a:ln>
                            <a:noFill/>
                          </a:ln>
                          <a:solidFill>
                            <a:schemeClr val="tx1"/>
                          </a:solidFill>
                          <a:effectLst/>
                          <a:latin typeface="ＭＳ ゴシック" pitchFamily="49" charset="-128"/>
                          <a:ea typeface="ＭＳ ゴシック" pitchFamily="49" charset="-128"/>
                        </a:rPr>
                        <a:t>､</a:t>
                      </a:r>
                      <a:r>
                        <a:rPr kumimoji="1" lang="ja-JP" altLang="en-US" sz="1600" b="0" i="0" u="none" strike="noStrike" cap="none" normalizeH="0" baseline="0" smtClean="0">
                          <a:ln>
                            <a:noFill/>
                          </a:ln>
                          <a:solidFill>
                            <a:schemeClr val="tx1"/>
                          </a:solidFill>
                          <a:effectLst/>
                          <a:latin typeface="ＭＳ ゴシック" pitchFamily="49" charset="-128"/>
                          <a:ea typeface="ＭＳ ゴシック" pitchFamily="49" charset="-128"/>
                        </a:rPr>
                        <a:t>２５２</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FF66"/>
                        </a:buClr>
                        <a:buSzPct val="75000"/>
                        <a:buFont typeface="Wingdings" pitchFamily="2" charset="2"/>
                        <a:buNone/>
                        <a:tabLst/>
                      </a:pPr>
                      <a:r>
                        <a:rPr kumimoji="1" lang="ja-JP" altLang="en-US" sz="1600" b="0" i="0" u="none" strike="noStrike" cap="none" normalizeH="0" baseline="0" smtClean="0">
                          <a:ln>
                            <a:noFill/>
                          </a:ln>
                          <a:solidFill>
                            <a:schemeClr val="tx1"/>
                          </a:solidFill>
                          <a:effectLst/>
                          <a:latin typeface="ＭＳ ゴシック" pitchFamily="49" charset="-128"/>
                          <a:ea typeface="ＭＳ ゴシック" pitchFamily="49" charset="-128"/>
                        </a:rPr>
                        <a:t>４６．９</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FF66"/>
                        </a:buClr>
                        <a:buSzPct val="75000"/>
                        <a:buFont typeface="Wingdings" pitchFamily="2" charset="2"/>
                        <a:buNone/>
                        <a:tabLst/>
                      </a:pPr>
                      <a:r>
                        <a:rPr kumimoji="1" lang="ja-JP" altLang="en-US" sz="1600" b="0" i="0" u="none" strike="noStrike" cap="none" normalizeH="0" baseline="0" smtClean="0">
                          <a:ln>
                            <a:noFill/>
                          </a:ln>
                          <a:solidFill>
                            <a:schemeClr val="tx1"/>
                          </a:solidFill>
                          <a:effectLst/>
                          <a:latin typeface="ＭＳ ゴシック" pitchFamily="49" charset="-128"/>
                          <a:ea typeface="ＭＳ ゴシック" pitchFamily="49" charset="-128"/>
                        </a:rPr>
                        <a:t>３４</a:t>
                      </a:r>
                      <a:r>
                        <a:rPr kumimoji="1" lang="en-US" altLang="ja-JP" sz="1600" b="0" i="0" u="none" strike="noStrike" cap="none" normalizeH="0" baseline="0" smtClean="0">
                          <a:ln>
                            <a:noFill/>
                          </a:ln>
                          <a:solidFill>
                            <a:schemeClr val="tx1"/>
                          </a:solidFill>
                          <a:effectLst/>
                          <a:latin typeface="ＭＳ ゴシック" pitchFamily="49" charset="-128"/>
                          <a:ea typeface="ＭＳ ゴシック" pitchFamily="49" charset="-128"/>
                        </a:rPr>
                        <a:t>､</a:t>
                      </a:r>
                      <a:r>
                        <a:rPr kumimoji="1" lang="ja-JP" altLang="en-US" sz="1600" b="0" i="0" u="none" strike="noStrike" cap="none" normalizeH="0" baseline="0" smtClean="0">
                          <a:ln>
                            <a:noFill/>
                          </a:ln>
                          <a:solidFill>
                            <a:schemeClr val="tx1"/>
                          </a:solidFill>
                          <a:effectLst/>
                          <a:latin typeface="ＭＳ ゴシック" pitchFamily="49" charset="-128"/>
                          <a:ea typeface="ＭＳ ゴシック" pitchFamily="49" charset="-128"/>
                        </a:rPr>
                        <a:t>５０６</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FF66"/>
                        </a:buClr>
                        <a:buSzPct val="75000"/>
                        <a:buFont typeface="Wingdings" pitchFamily="2" charset="2"/>
                        <a:buNone/>
                        <a:tabLst/>
                      </a:pPr>
                      <a:r>
                        <a:rPr kumimoji="1" lang="ja-JP" altLang="en-US" sz="1600" b="0" i="0" u="none" strike="noStrike" cap="none" normalizeH="0" baseline="0" smtClean="0">
                          <a:ln>
                            <a:noFill/>
                          </a:ln>
                          <a:solidFill>
                            <a:schemeClr val="tx1"/>
                          </a:solidFill>
                          <a:effectLst/>
                          <a:latin typeface="ＭＳ ゴシック" pitchFamily="49" charset="-128"/>
                          <a:ea typeface="ＭＳ ゴシック" pitchFamily="49" charset="-128"/>
                        </a:rPr>
                        <a:t>３５．７</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FF66"/>
                        </a:buClr>
                        <a:buSzPct val="75000"/>
                        <a:buFont typeface="Wingdings" pitchFamily="2" charset="2"/>
                        <a:buNone/>
                        <a:tabLst/>
                      </a:pPr>
                      <a:r>
                        <a:rPr kumimoji="1" lang="ja-JP" altLang="en-US" sz="1600" b="0" i="0" u="none" strike="noStrike" cap="none" normalizeH="0" baseline="0" smtClean="0">
                          <a:ln>
                            <a:noFill/>
                          </a:ln>
                          <a:solidFill>
                            <a:schemeClr val="tx1"/>
                          </a:solidFill>
                          <a:effectLst/>
                          <a:latin typeface="ＭＳ ゴシック" pitchFamily="49" charset="-128"/>
                          <a:ea typeface="ＭＳ ゴシック" pitchFamily="49" charset="-128"/>
                        </a:rPr>
                        <a:t>７９</a:t>
                      </a:r>
                      <a:r>
                        <a:rPr kumimoji="1" lang="en-US" altLang="ja-JP" sz="1600" b="0" i="0" u="none" strike="noStrike" cap="none" normalizeH="0" baseline="0" smtClean="0">
                          <a:ln>
                            <a:noFill/>
                          </a:ln>
                          <a:solidFill>
                            <a:schemeClr val="tx1"/>
                          </a:solidFill>
                          <a:effectLst/>
                          <a:latin typeface="ＭＳ ゴシック" pitchFamily="49" charset="-128"/>
                          <a:ea typeface="ＭＳ ゴシック" pitchFamily="49" charset="-128"/>
                        </a:rPr>
                        <a:t>､</a:t>
                      </a:r>
                      <a:r>
                        <a:rPr kumimoji="1" lang="ja-JP" altLang="en-US" sz="1600" b="0" i="0" u="none" strike="noStrike" cap="none" normalizeH="0" baseline="0" smtClean="0">
                          <a:ln>
                            <a:noFill/>
                          </a:ln>
                          <a:solidFill>
                            <a:schemeClr val="tx1"/>
                          </a:solidFill>
                          <a:effectLst/>
                          <a:latin typeface="ＭＳ ゴシック" pitchFamily="49" charset="-128"/>
                          <a:ea typeface="ＭＳ ゴシック" pitchFamily="49" charset="-128"/>
                        </a:rPr>
                        <a:t>７５８</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FF66"/>
                        </a:buClr>
                        <a:buSzPct val="75000"/>
                        <a:buFont typeface="Wingdings" pitchFamily="2" charset="2"/>
                        <a:buNone/>
                        <a:tabLst/>
                      </a:pPr>
                      <a:r>
                        <a:rPr kumimoji="1" lang="ja-JP" altLang="en-US" sz="1600" b="0" i="0" u="none" strike="noStrike" cap="none" normalizeH="0" baseline="0" smtClean="0">
                          <a:ln>
                            <a:noFill/>
                          </a:ln>
                          <a:solidFill>
                            <a:schemeClr val="tx1"/>
                          </a:solidFill>
                          <a:effectLst/>
                          <a:latin typeface="ＭＳ ゴシック" pitchFamily="49" charset="-128"/>
                          <a:ea typeface="ＭＳ ゴシック" pitchFamily="49" charset="-128"/>
                        </a:rPr>
                        <a:t>８２．６</a:t>
                      </a:r>
                      <a:endParaRPr kumimoji="1" lang="en-US" altLang="ja-JP" sz="1600" b="0" i="0" u="none" strike="noStrike" cap="none" normalizeH="0" baseline="0" smtClean="0">
                        <a:ln>
                          <a:noFill/>
                        </a:ln>
                        <a:solidFill>
                          <a:schemeClr val="tx1"/>
                        </a:solidFill>
                        <a:effectLst/>
                        <a:latin typeface="ＭＳ ゴシック" pitchFamily="49" charset="-128"/>
                        <a:ea typeface="ＭＳ ゴシック" pitchFamily="49" charset="-128"/>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9322" name="Text Box 61"/>
          <p:cNvSpPr txBox="1">
            <a:spLocks noChangeArrowheads="1"/>
          </p:cNvSpPr>
          <p:nvPr/>
        </p:nvSpPr>
        <p:spPr bwMode="auto">
          <a:xfrm>
            <a:off x="2555875" y="6491288"/>
            <a:ext cx="62912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r" eaLnBrk="1" hangingPunct="1"/>
            <a:r>
              <a:rPr lang="ja-JP" altLang="en-US" sz="1800" i="0"/>
              <a:t>（社会保険診療報酬支払基金資料：平成</a:t>
            </a:r>
            <a:r>
              <a:rPr lang="en-US" altLang="ja-JP" sz="1800" i="0"/>
              <a:t>23</a:t>
            </a:r>
            <a:r>
              <a:rPr lang="ja-JP" altLang="en-US" sz="1800" i="0"/>
              <a:t>年</a:t>
            </a:r>
            <a:r>
              <a:rPr lang="en-US" altLang="ja-JP" sz="1800" i="0"/>
              <a:t>12</a:t>
            </a:r>
            <a:r>
              <a:rPr lang="ja-JP" altLang="en-US" sz="1800" i="0"/>
              <a:t>月</a:t>
            </a:r>
            <a:r>
              <a:rPr lang="en-US" altLang="ja-JP" sz="1800" i="0"/>
              <a:t>31</a:t>
            </a:r>
            <a:r>
              <a:rPr lang="ja-JP" altLang="en-US" sz="1800" i="0"/>
              <a:t>日現在）</a:t>
            </a:r>
          </a:p>
        </p:txBody>
      </p:sp>
      <p:sp>
        <p:nvSpPr>
          <p:cNvPr id="139323" name="Text Box 62"/>
          <p:cNvSpPr txBox="1">
            <a:spLocks noChangeArrowheads="1"/>
          </p:cNvSpPr>
          <p:nvPr/>
        </p:nvSpPr>
        <p:spPr bwMode="auto">
          <a:xfrm>
            <a:off x="885825" y="6015038"/>
            <a:ext cx="62912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1800" i="0"/>
              <a:t>歯科：３５．４％　　調剤：９３．９％（機関数ベース）</a:t>
            </a:r>
          </a:p>
        </p:txBody>
      </p:sp>
      <p:sp>
        <p:nvSpPr>
          <p:cNvPr id="139324" name="Text Box 63"/>
          <p:cNvSpPr txBox="1">
            <a:spLocks noChangeArrowheads="1"/>
          </p:cNvSpPr>
          <p:nvPr/>
        </p:nvSpPr>
        <p:spPr bwMode="auto">
          <a:xfrm>
            <a:off x="900113" y="5589588"/>
            <a:ext cx="62912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1800" i="0"/>
              <a:t>医科件数ベース：９４．３％　　保険者：８０．７％</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スライド番号プレースホルダー 3"/>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1C93CC5B-B0D0-4310-8D5D-4FC12792949A}" type="slidenum">
              <a:rPr kumimoji="0" lang="ja-JP" altLang="en-US" sz="2000" i="0" smtClean="0"/>
              <a:pPr eaLnBrk="1" hangingPunct="1"/>
              <a:t>141</a:t>
            </a:fld>
            <a:endParaRPr kumimoji="0" lang="en-US" altLang="ja-JP" sz="2000" i="0" smtClean="0"/>
          </a:p>
        </p:txBody>
      </p:sp>
      <p:sp>
        <p:nvSpPr>
          <p:cNvPr id="140291" name="Rectangle 2"/>
          <p:cNvSpPr>
            <a:spLocks noGrp="1" noChangeArrowheads="1"/>
          </p:cNvSpPr>
          <p:nvPr>
            <p:ph type="body" idx="4294967295"/>
          </p:nvPr>
        </p:nvSpPr>
        <p:spPr>
          <a:xfrm>
            <a:off x="827088" y="908050"/>
            <a:ext cx="8316912" cy="5791200"/>
          </a:xfrm>
        </p:spPr>
        <p:txBody>
          <a:bodyPr/>
          <a:lstStyle/>
          <a:p>
            <a:pPr algn="just" eaLnBrk="1" hangingPunct="1">
              <a:lnSpc>
                <a:spcPct val="90000"/>
              </a:lnSpc>
            </a:pPr>
            <a:r>
              <a:rPr lang="ja-JP" altLang="en-US" sz="2400" smtClean="0">
                <a:latin typeface="ＭＳ Ｐゴシック" pitchFamily="50" charset="-128"/>
              </a:rPr>
              <a:t>電子点数表を用いたチェックの開始</a:t>
            </a:r>
          </a:p>
          <a:p>
            <a:pPr lvl="1" algn="just" eaLnBrk="1" hangingPunct="1">
              <a:lnSpc>
                <a:spcPct val="90000"/>
              </a:lnSpc>
            </a:pPr>
            <a:r>
              <a:rPr lang="ja-JP" altLang="en-US" smtClean="0">
                <a:latin typeface="ＭＳ Ｐゴシック" pitchFamily="50" charset="-128"/>
              </a:rPr>
              <a:t>平成</a:t>
            </a:r>
            <a:r>
              <a:rPr lang="en-US" altLang="ja-JP" smtClean="0">
                <a:latin typeface="ＭＳ Ｐゴシック" pitchFamily="50" charset="-128"/>
              </a:rPr>
              <a:t>23</a:t>
            </a:r>
            <a:r>
              <a:rPr lang="ja-JP" altLang="en-US" smtClean="0">
                <a:latin typeface="ＭＳ Ｐゴシック" pitchFamily="50" charset="-128"/>
              </a:rPr>
              <a:t>年</a:t>
            </a:r>
            <a:r>
              <a:rPr lang="en-US" altLang="ja-JP" smtClean="0">
                <a:latin typeface="ＭＳ Ｐゴシック" pitchFamily="50" charset="-128"/>
              </a:rPr>
              <a:t>7</a:t>
            </a:r>
            <a:r>
              <a:rPr lang="ja-JP" altLang="en-US" smtClean="0">
                <a:latin typeface="ＭＳ Ｐゴシック" pitchFamily="50" charset="-128"/>
              </a:rPr>
              <a:t>月審査分から</a:t>
            </a:r>
          </a:p>
          <a:p>
            <a:pPr lvl="2" algn="just" eaLnBrk="1" hangingPunct="1">
              <a:lnSpc>
                <a:spcPct val="90000"/>
              </a:lnSpc>
            </a:pPr>
            <a:r>
              <a:rPr lang="ja-JP" altLang="en-US" smtClean="0"/>
              <a:t>下記２点について、「１日につき」及び「同一月内」の条件で判定ができる算定ルー ルを点検するシステム</a:t>
            </a:r>
            <a:endParaRPr lang="ja-JP" altLang="en-US" sz="1800" smtClean="0">
              <a:latin typeface="ＭＳ Ｐゴシック" pitchFamily="50" charset="-128"/>
            </a:endParaRPr>
          </a:p>
          <a:p>
            <a:pPr lvl="2" algn="just" eaLnBrk="1" hangingPunct="1">
              <a:lnSpc>
                <a:spcPct val="90000"/>
              </a:lnSpc>
            </a:pPr>
            <a:r>
              <a:rPr lang="ja-JP" altLang="en-US" smtClean="0"/>
              <a:t>「包括」に関する算定ルールに対する適合性の点検</a:t>
            </a:r>
          </a:p>
          <a:p>
            <a:pPr lvl="2" algn="just" eaLnBrk="1" hangingPunct="1">
              <a:lnSpc>
                <a:spcPct val="90000"/>
              </a:lnSpc>
              <a:buFont typeface="Wingdings" pitchFamily="2" charset="2"/>
              <a:buNone/>
            </a:pPr>
            <a:r>
              <a:rPr lang="ja-JP" altLang="en-US" smtClean="0"/>
              <a:t> （例） 「○○に係る費用は、▲▲の所定点数に含まれるものとする。」と規定されているもの</a:t>
            </a:r>
          </a:p>
          <a:p>
            <a:pPr lvl="2" algn="just" eaLnBrk="1" hangingPunct="1">
              <a:lnSpc>
                <a:spcPct val="90000"/>
              </a:lnSpc>
            </a:pPr>
            <a:r>
              <a:rPr lang="ja-JP" altLang="en-US" smtClean="0"/>
              <a:t>「背反」に関する算定ルールに対する適合性の点検 （例） 「△△は、□□を算定している患者については算定しない。」と規定されているもの</a:t>
            </a:r>
          </a:p>
          <a:p>
            <a:pPr lvl="2" algn="just" eaLnBrk="1" hangingPunct="1">
              <a:lnSpc>
                <a:spcPct val="90000"/>
              </a:lnSpc>
            </a:pPr>
            <a:endParaRPr lang="ja-JP" altLang="en-US" sz="1800" smtClean="0">
              <a:latin typeface="ＭＳ Ｐゴシック" pitchFamily="50" charset="-128"/>
            </a:endParaRPr>
          </a:p>
          <a:p>
            <a:pPr lvl="2" algn="just" eaLnBrk="1" hangingPunct="1">
              <a:lnSpc>
                <a:spcPct val="90000"/>
              </a:lnSpc>
            </a:pPr>
            <a:endParaRPr lang="en-US" altLang="ja-JP" sz="1800" smtClean="0">
              <a:latin typeface="ＭＳ Ｐゴシック" pitchFamily="50" charset="-128"/>
            </a:endParaRPr>
          </a:p>
        </p:txBody>
      </p:sp>
      <p:sp>
        <p:nvSpPr>
          <p:cNvPr id="140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spcBef>
                <a:spcPct val="0"/>
              </a:spcBef>
            </a:pPr>
            <a:r>
              <a:rPr lang="en-US" altLang="ja-JP" sz="2800" i="0">
                <a:solidFill>
                  <a:srgbClr val="FFFF66"/>
                </a:solidFill>
              </a:rPr>
              <a:t>【</a:t>
            </a:r>
            <a:r>
              <a:rPr lang="ja-JP" altLang="en-US" sz="2800" i="0">
                <a:solidFill>
                  <a:srgbClr val="FFFF66"/>
                </a:solidFill>
              </a:rPr>
              <a:t>参考</a:t>
            </a:r>
            <a:r>
              <a:rPr lang="en-US" altLang="ja-JP" sz="2800" i="0">
                <a:solidFill>
                  <a:srgbClr val="FFFF66"/>
                </a:solidFill>
              </a:rPr>
              <a:t>】</a:t>
            </a:r>
            <a:r>
              <a:rPr lang="ja-JP" altLang="en-US" sz="2800" i="0">
                <a:solidFill>
                  <a:srgbClr val="FFFF66"/>
                </a:solidFill>
              </a:rPr>
              <a:t>突合審査の強化</a:t>
            </a:r>
          </a:p>
        </p:txBody>
      </p:sp>
      <p:sp>
        <p:nvSpPr>
          <p:cNvPr id="140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66"/>
                </a:solidFill>
              </a:rPr>
              <a:t>審査の体制強化１</a:t>
            </a:r>
          </a:p>
        </p:txBody>
      </p:sp>
      <p:grpSp>
        <p:nvGrpSpPr>
          <p:cNvPr id="140294" name="Group 5"/>
          <p:cNvGrpSpPr>
            <a:grpSpLocks/>
          </p:cNvGrpSpPr>
          <p:nvPr/>
        </p:nvGrpSpPr>
        <p:grpSpPr bwMode="auto">
          <a:xfrm>
            <a:off x="609600" y="400050"/>
            <a:ext cx="8567738" cy="6457950"/>
            <a:chOff x="384" y="252"/>
            <a:chExt cx="5397" cy="4068"/>
          </a:xfrm>
        </p:grpSpPr>
        <p:sp>
          <p:nvSpPr>
            <p:cNvPr id="140296"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40297"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40295" name="Text Box 9"/>
          <p:cNvSpPr txBox="1">
            <a:spLocks noChangeArrowheads="1"/>
          </p:cNvSpPr>
          <p:nvPr/>
        </p:nvSpPr>
        <p:spPr bwMode="auto">
          <a:xfrm>
            <a:off x="4140200" y="6518275"/>
            <a:ext cx="457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1800" i="0"/>
              <a:t>「</a:t>
            </a:r>
            <a:r>
              <a:rPr lang="en-US" altLang="ja-JP" sz="1800" i="0"/>
              <a:t>H23.7.14</a:t>
            </a:r>
            <a:r>
              <a:rPr lang="ja-JP" altLang="en-US" sz="1800" i="0"/>
              <a:t>　支払基金プレスリリース資料より」</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スライド番号プレースホルダー 3"/>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81F7EEE3-1129-4303-98DD-DBB82ADA2302}" type="slidenum">
              <a:rPr kumimoji="0" lang="ja-JP" altLang="en-US" sz="2000" i="0" smtClean="0"/>
              <a:pPr eaLnBrk="1" hangingPunct="1"/>
              <a:t>142</a:t>
            </a:fld>
            <a:endParaRPr kumimoji="0" lang="en-US" altLang="ja-JP" sz="2000" i="0" smtClean="0"/>
          </a:p>
        </p:txBody>
      </p:sp>
      <p:sp>
        <p:nvSpPr>
          <p:cNvPr id="141315" name="Rectangle 2"/>
          <p:cNvSpPr>
            <a:spLocks noGrp="1" noChangeArrowheads="1"/>
          </p:cNvSpPr>
          <p:nvPr>
            <p:ph type="body" idx="4294967295"/>
          </p:nvPr>
        </p:nvSpPr>
        <p:spPr>
          <a:xfrm>
            <a:off x="827088" y="908050"/>
            <a:ext cx="8316912" cy="5791200"/>
          </a:xfrm>
        </p:spPr>
        <p:txBody>
          <a:bodyPr/>
          <a:lstStyle/>
          <a:p>
            <a:pPr algn="just" eaLnBrk="1" hangingPunct="1">
              <a:lnSpc>
                <a:spcPct val="90000"/>
              </a:lnSpc>
            </a:pPr>
            <a:r>
              <a:rPr lang="ja-JP" altLang="en-US" sz="2400" smtClean="0">
                <a:latin typeface="ＭＳ Ｐゴシック" pitchFamily="50" charset="-128"/>
              </a:rPr>
              <a:t>平成２４年３月審査分（２月診療分）から支払基金がレセプトのコンピュータチェックを強化</a:t>
            </a:r>
          </a:p>
          <a:p>
            <a:pPr lvl="1" algn="just" eaLnBrk="1" hangingPunct="1">
              <a:lnSpc>
                <a:spcPct val="90000"/>
              </a:lnSpc>
            </a:pPr>
            <a:r>
              <a:rPr lang="ja-JP" altLang="en-US" smtClean="0">
                <a:latin typeface="ＭＳ Ｐゴシック" pitchFamily="50" charset="-128"/>
              </a:rPr>
              <a:t>突合審査・縦覧審査</a:t>
            </a:r>
          </a:p>
          <a:p>
            <a:pPr lvl="2" algn="just" eaLnBrk="1" hangingPunct="1">
              <a:lnSpc>
                <a:spcPct val="90000"/>
              </a:lnSpc>
            </a:pPr>
            <a:r>
              <a:rPr lang="ja-JP" altLang="en-US" smtClean="0">
                <a:latin typeface="ＭＳ Ｐゴシック" pitchFamily="50" charset="-128"/>
              </a:rPr>
              <a:t>本来は平成２３年４月から実施予定であったが延期されていた</a:t>
            </a:r>
            <a:endParaRPr lang="ja-JP" altLang="en-US" sz="700" smtClean="0">
              <a:latin typeface="ＭＳ Ｐゴシック" pitchFamily="50" charset="-128"/>
            </a:endParaRPr>
          </a:p>
          <a:p>
            <a:pPr lvl="1" algn="just" eaLnBrk="1" hangingPunct="1">
              <a:lnSpc>
                <a:spcPct val="90000"/>
              </a:lnSpc>
            </a:pPr>
            <a:r>
              <a:rPr lang="ja-JP" altLang="en-US" smtClean="0">
                <a:latin typeface="ＭＳ Ｐゴシック" pitchFamily="50" charset="-128"/>
              </a:rPr>
              <a:t>平成２２年度診療報酬改定で記載要領の変更</a:t>
            </a:r>
          </a:p>
          <a:p>
            <a:pPr lvl="2" algn="just" eaLnBrk="1" hangingPunct="1">
              <a:lnSpc>
                <a:spcPct val="90000"/>
              </a:lnSpc>
            </a:pPr>
            <a:r>
              <a:rPr lang="ja-JP" altLang="en-US" smtClean="0">
                <a:latin typeface="ＭＳ Ｐゴシック" pitchFamily="50" charset="-128"/>
              </a:rPr>
              <a:t>平成２４年４月からレセ電ファイルに診療日を記録</a:t>
            </a:r>
            <a:endParaRPr lang="ja-JP" altLang="en-US" sz="700" smtClean="0">
              <a:latin typeface="ＭＳ Ｐゴシック" pitchFamily="50" charset="-128"/>
            </a:endParaRPr>
          </a:p>
          <a:p>
            <a:pPr lvl="1" eaLnBrk="1" hangingPunct="1"/>
            <a:r>
              <a:rPr lang="ja-JP" altLang="en-US" smtClean="0"/>
              <a:t>突合点検とは</a:t>
            </a:r>
          </a:p>
          <a:p>
            <a:pPr lvl="2" eaLnBrk="1" hangingPunct="1"/>
            <a:r>
              <a:rPr lang="ja-JP" altLang="en-US" smtClean="0"/>
              <a:t>処方せんを発行した医療機関のレセプト（医科・歯科）と、調剤を実施した薬局の調剤レセプトとを患者単位で照合する審査</a:t>
            </a:r>
          </a:p>
          <a:p>
            <a:pPr lvl="1" eaLnBrk="1" hangingPunct="1"/>
            <a:r>
              <a:rPr lang="ja-JP" altLang="en-US" smtClean="0"/>
              <a:t>縦覧点検とは</a:t>
            </a:r>
          </a:p>
          <a:p>
            <a:pPr lvl="2" eaLnBrk="1" hangingPunct="1"/>
            <a:r>
              <a:rPr lang="ja-JP" altLang="en-US" smtClean="0"/>
              <a:t>同一医療機関の同一患者のレセプトを複数月に渡って照合する審査</a:t>
            </a:r>
            <a:endParaRPr lang="ja-JP" altLang="en-US" sz="1800" smtClean="0">
              <a:latin typeface="ＭＳ Ｐゴシック" pitchFamily="50" charset="-128"/>
            </a:endParaRPr>
          </a:p>
        </p:txBody>
      </p:sp>
      <p:sp>
        <p:nvSpPr>
          <p:cNvPr id="141316"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spcBef>
                <a:spcPct val="0"/>
              </a:spcBef>
            </a:pPr>
            <a:r>
              <a:rPr lang="en-US" altLang="ja-JP" sz="2800" i="0">
                <a:solidFill>
                  <a:srgbClr val="FFFF66"/>
                </a:solidFill>
              </a:rPr>
              <a:t>【</a:t>
            </a:r>
            <a:r>
              <a:rPr lang="ja-JP" altLang="en-US" sz="2800" i="0">
                <a:solidFill>
                  <a:srgbClr val="FFFF66"/>
                </a:solidFill>
              </a:rPr>
              <a:t>参考</a:t>
            </a:r>
            <a:r>
              <a:rPr lang="en-US" altLang="ja-JP" sz="2800" i="0">
                <a:solidFill>
                  <a:srgbClr val="FFFF66"/>
                </a:solidFill>
              </a:rPr>
              <a:t>】</a:t>
            </a:r>
            <a:r>
              <a:rPr lang="ja-JP" altLang="en-US" sz="2800" i="0">
                <a:solidFill>
                  <a:srgbClr val="FFFF66"/>
                </a:solidFill>
              </a:rPr>
              <a:t>突合審査の強化</a:t>
            </a:r>
          </a:p>
        </p:txBody>
      </p:sp>
      <p:sp>
        <p:nvSpPr>
          <p:cNvPr id="141317"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66"/>
                </a:solidFill>
              </a:rPr>
              <a:t>審査の体制強化２</a:t>
            </a:r>
          </a:p>
        </p:txBody>
      </p:sp>
      <p:grpSp>
        <p:nvGrpSpPr>
          <p:cNvPr id="141318" name="Group 5"/>
          <p:cNvGrpSpPr>
            <a:grpSpLocks/>
          </p:cNvGrpSpPr>
          <p:nvPr/>
        </p:nvGrpSpPr>
        <p:grpSpPr bwMode="auto">
          <a:xfrm>
            <a:off x="609600" y="400050"/>
            <a:ext cx="8567738" cy="6457950"/>
            <a:chOff x="384" y="252"/>
            <a:chExt cx="5397" cy="4068"/>
          </a:xfrm>
        </p:grpSpPr>
        <p:sp>
          <p:nvSpPr>
            <p:cNvPr id="141319"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41320"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スライド番号プレースホルダー 3"/>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10C162C4-5058-430E-968B-45A21B44BA22}" type="slidenum">
              <a:rPr kumimoji="0" lang="ja-JP" altLang="en-US" sz="2000" i="0" smtClean="0"/>
              <a:pPr eaLnBrk="1" hangingPunct="1"/>
              <a:t>143</a:t>
            </a:fld>
            <a:endParaRPr kumimoji="0" lang="en-US" altLang="ja-JP" sz="2000" i="0" smtClean="0"/>
          </a:p>
        </p:txBody>
      </p:sp>
      <p:sp>
        <p:nvSpPr>
          <p:cNvPr id="142339" name="Rectangle 2"/>
          <p:cNvSpPr>
            <a:spLocks noGrp="1" noChangeArrowheads="1"/>
          </p:cNvSpPr>
          <p:nvPr>
            <p:ph type="body" idx="4294967295"/>
          </p:nvPr>
        </p:nvSpPr>
        <p:spPr>
          <a:xfrm>
            <a:off x="827088" y="908050"/>
            <a:ext cx="8316912" cy="5791200"/>
          </a:xfrm>
        </p:spPr>
        <p:txBody>
          <a:bodyPr/>
          <a:lstStyle/>
          <a:p>
            <a:pPr algn="just" eaLnBrk="1" hangingPunct="1">
              <a:lnSpc>
                <a:spcPct val="90000"/>
              </a:lnSpc>
            </a:pPr>
            <a:r>
              <a:rPr lang="ja-JP" altLang="en-US" sz="2400" smtClean="0">
                <a:latin typeface="ＭＳ Ｐゴシック" pitchFamily="50" charset="-128"/>
              </a:rPr>
              <a:t>平成２２年１０月診療分から支払基金がレセプトのコンピュータチェックを強化</a:t>
            </a:r>
          </a:p>
          <a:p>
            <a:pPr lvl="1" algn="just" eaLnBrk="1" hangingPunct="1">
              <a:lnSpc>
                <a:spcPct val="90000"/>
              </a:lnSpc>
            </a:pPr>
            <a:r>
              <a:rPr lang="ja-JP" altLang="en-US" sz="2000" smtClean="0">
                <a:latin typeface="ＭＳ Ｐゴシック" pitchFamily="50" charset="-128"/>
              </a:rPr>
              <a:t>適応、用法・用量チェックは平成</a:t>
            </a:r>
            <a:r>
              <a:rPr lang="en-US" altLang="ja-JP" sz="2000" smtClean="0">
                <a:latin typeface="ＭＳ Ｐゴシック" pitchFamily="50" charset="-128"/>
              </a:rPr>
              <a:t>22</a:t>
            </a:r>
            <a:r>
              <a:rPr lang="ja-JP" altLang="en-US" sz="2000" smtClean="0">
                <a:latin typeface="ＭＳ Ｐゴシック" pitchFamily="50" charset="-128"/>
              </a:rPr>
              <a:t>年</a:t>
            </a:r>
            <a:r>
              <a:rPr lang="en-US" altLang="ja-JP" sz="2000" smtClean="0">
                <a:latin typeface="ＭＳ Ｐゴシック" pitchFamily="50" charset="-128"/>
              </a:rPr>
              <a:t>2</a:t>
            </a:r>
            <a:r>
              <a:rPr lang="ja-JP" altLang="en-US" sz="2000" smtClean="0">
                <a:latin typeface="ＭＳ Ｐゴシック" pitchFamily="50" charset="-128"/>
              </a:rPr>
              <a:t>月から実施済み</a:t>
            </a:r>
          </a:p>
          <a:p>
            <a:pPr lvl="2" algn="just" eaLnBrk="1" hangingPunct="1">
              <a:lnSpc>
                <a:spcPct val="90000"/>
              </a:lnSpc>
            </a:pPr>
            <a:r>
              <a:rPr lang="ja-JP" altLang="en-US" sz="1800" smtClean="0">
                <a:latin typeface="ＭＳ Ｐゴシック" pitchFamily="50" charset="-128"/>
              </a:rPr>
              <a:t>１９５５品目（Ｈ２２．９月現在）</a:t>
            </a:r>
          </a:p>
          <a:p>
            <a:pPr lvl="1" algn="just" eaLnBrk="1" hangingPunct="1">
              <a:lnSpc>
                <a:spcPct val="90000"/>
              </a:lnSpc>
            </a:pPr>
            <a:r>
              <a:rPr lang="ja-JP" altLang="en-US" sz="2000" smtClean="0">
                <a:latin typeface="ＭＳ Ｐゴシック" pitchFamily="50" charset="-128"/>
              </a:rPr>
              <a:t>診療行為と病名（適応が明確化されているもの１６４項目）</a:t>
            </a:r>
          </a:p>
          <a:p>
            <a:pPr lvl="2" algn="just" eaLnBrk="1" hangingPunct="1">
              <a:lnSpc>
                <a:spcPct val="90000"/>
              </a:lnSpc>
            </a:pPr>
            <a:r>
              <a:rPr lang="ja-JP" altLang="en-US" sz="1800" smtClean="0">
                <a:latin typeface="ＭＳ Ｐゴシック" pitchFamily="50" charset="-128"/>
              </a:rPr>
              <a:t>各種処置、生活習慣病管理料、在宅酸素療法指導管理料</a:t>
            </a:r>
          </a:p>
          <a:p>
            <a:pPr lvl="1" eaLnBrk="1" hangingPunct="1">
              <a:lnSpc>
                <a:spcPct val="90000"/>
              </a:lnSpc>
            </a:pPr>
            <a:r>
              <a:rPr lang="ja-JP" altLang="en-US" sz="2000" smtClean="0">
                <a:latin typeface="ＭＳ Ｐゴシック" pitchFamily="50" charset="-128"/>
              </a:rPr>
              <a:t>今後検査から特定保険医療材料まで拡大予定 </a:t>
            </a:r>
          </a:p>
          <a:p>
            <a:pPr lvl="1" algn="just" eaLnBrk="1" hangingPunct="1">
              <a:lnSpc>
                <a:spcPct val="90000"/>
              </a:lnSpc>
            </a:pPr>
            <a:endParaRPr lang="ja-JP" altLang="en-US" sz="2000" smtClean="0">
              <a:latin typeface="ＭＳ Ｐゴシック" pitchFamily="50" charset="-128"/>
            </a:endParaRPr>
          </a:p>
          <a:p>
            <a:pPr lvl="1" algn="just" eaLnBrk="1" hangingPunct="1">
              <a:lnSpc>
                <a:spcPct val="90000"/>
              </a:lnSpc>
            </a:pPr>
            <a:r>
              <a:rPr lang="ja-JP" altLang="en-US" sz="2000" i="1" smtClean="0">
                <a:solidFill>
                  <a:srgbClr val="FF0000"/>
                </a:solidFill>
                <a:latin typeface="ＭＳ Ｐゴシック" pitchFamily="50" charset="-128"/>
              </a:rPr>
              <a:t>医薬品と病名（病名禁忌・併用禁忌など７９１品目）</a:t>
            </a:r>
          </a:p>
          <a:p>
            <a:pPr lvl="2" algn="just" eaLnBrk="1" hangingPunct="1">
              <a:lnSpc>
                <a:spcPct val="90000"/>
              </a:lnSpc>
            </a:pPr>
            <a:r>
              <a:rPr lang="ja-JP" altLang="en-US" sz="1800" smtClean="0">
                <a:latin typeface="ＭＳ Ｐゴシック" pitchFamily="50" charset="-128"/>
              </a:rPr>
              <a:t>ボルタレン（消化性潰瘍・アスピリン喘息・妊婦等は禁忌）</a:t>
            </a:r>
          </a:p>
          <a:p>
            <a:pPr lvl="2" algn="just" eaLnBrk="1" hangingPunct="1">
              <a:lnSpc>
                <a:spcPct val="90000"/>
              </a:lnSpc>
            </a:pPr>
            <a:r>
              <a:rPr lang="ja-JP" altLang="en-US" sz="1800" smtClean="0">
                <a:latin typeface="ＭＳ Ｐゴシック" pitchFamily="50" charset="-128"/>
              </a:rPr>
              <a:t>イトリゾール（オーラップ・ハルシオン・リポバス等と併用禁忌）</a:t>
            </a:r>
          </a:p>
          <a:p>
            <a:pPr lvl="2" algn="just" eaLnBrk="1" hangingPunct="1">
              <a:lnSpc>
                <a:spcPct val="90000"/>
              </a:lnSpc>
            </a:pPr>
            <a:endParaRPr lang="ja-JP" altLang="en-US" sz="1800" smtClean="0">
              <a:latin typeface="ＭＳ Ｐゴシック" pitchFamily="50" charset="-128"/>
            </a:endParaRPr>
          </a:p>
          <a:p>
            <a:pPr algn="just" eaLnBrk="1" hangingPunct="1">
              <a:lnSpc>
                <a:spcPct val="90000"/>
              </a:lnSpc>
            </a:pPr>
            <a:r>
              <a:rPr lang="ja-JP" altLang="en-US" sz="2400" smtClean="0">
                <a:latin typeface="ＭＳ Ｐゴシック" pitchFamily="50" charset="-128"/>
              </a:rPr>
              <a:t>今まで査定された事がないけど・・・</a:t>
            </a:r>
          </a:p>
          <a:p>
            <a:pPr lvl="1" algn="just" eaLnBrk="1" hangingPunct="1">
              <a:lnSpc>
                <a:spcPct val="90000"/>
              </a:lnSpc>
            </a:pPr>
            <a:r>
              <a:rPr lang="ja-JP" altLang="en-US" sz="2000" smtClean="0">
                <a:latin typeface="ＭＳ Ｐゴシック" pitchFamily="50" charset="-128"/>
              </a:rPr>
              <a:t>禁忌チェックは目険ではすり抜ける可能性大</a:t>
            </a:r>
          </a:p>
          <a:p>
            <a:pPr lvl="1" algn="just" eaLnBrk="1" hangingPunct="1">
              <a:lnSpc>
                <a:spcPct val="90000"/>
              </a:lnSpc>
            </a:pPr>
            <a:r>
              <a:rPr lang="ja-JP" altLang="en-US" sz="2000" smtClean="0">
                <a:latin typeface="ＭＳ Ｐゴシック" pitchFamily="50" charset="-128"/>
              </a:rPr>
              <a:t>院外処方ではもう一つの理由で査定されない</a:t>
            </a:r>
          </a:p>
        </p:txBody>
      </p:sp>
      <p:sp>
        <p:nvSpPr>
          <p:cNvPr id="142340"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spcBef>
                <a:spcPct val="0"/>
              </a:spcBef>
            </a:pPr>
            <a:r>
              <a:rPr lang="en-US" altLang="ja-JP" sz="2800" i="0">
                <a:solidFill>
                  <a:srgbClr val="FFFF66"/>
                </a:solidFill>
              </a:rPr>
              <a:t>【</a:t>
            </a:r>
            <a:r>
              <a:rPr lang="ja-JP" altLang="en-US" sz="2800" i="0">
                <a:solidFill>
                  <a:srgbClr val="FFFF66"/>
                </a:solidFill>
              </a:rPr>
              <a:t>参考</a:t>
            </a:r>
            <a:r>
              <a:rPr lang="en-US" altLang="ja-JP" sz="2800" i="0">
                <a:solidFill>
                  <a:srgbClr val="FFFF66"/>
                </a:solidFill>
              </a:rPr>
              <a:t>】</a:t>
            </a:r>
            <a:r>
              <a:rPr lang="ja-JP" altLang="en-US" sz="2800" i="0">
                <a:solidFill>
                  <a:srgbClr val="FFFF66"/>
                </a:solidFill>
              </a:rPr>
              <a:t>突合審査の強化</a:t>
            </a:r>
          </a:p>
        </p:txBody>
      </p:sp>
      <p:sp>
        <p:nvSpPr>
          <p:cNvPr id="142341"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66"/>
                </a:solidFill>
              </a:rPr>
              <a:t>審査の体制強化３</a:t>
            </a:r>
          </a:p>
        </p:txBody>
      </p:sp>
      <p:grpSp>
        <p:nvGrpSpPr>
          <p:cNvPr id="142342" name="Group 5"/>
          <p:cNvGrpSpPr>
            <a:grpSpLocks/>
          </p:cNvGrpSpPr>
          <p:nvPr/>
        </p:nvGrpSpPr>
        <p:grpSpPr bwMode="auto">
          <a:xfrm>
            <a:off x="609600" y="400050"/>
            <a:ext cx="8567738" cy="6457950"/>
            <a:chOff x="384" y="252"/>
            <a:chExt cx="5397" cy="4068"/>
          </a:xfrm>
        </p:grpSpPr>
        <p:sp>
          <p:nvSpPr>
            <p:cNvPr id="142343"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42344"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スライド番号プレースホルダー 3"/>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944325F7-9977-4241-89D1-867C9E19F5A5}" type="slidenum">
              <a:rPr kumimoji="0" lang="ja-JP" altLang="en-US" sz="2000" i="0" smtClean="0"/>
              <a:pPr eaLnBrk="1" hangingPunct="1"/>
              <a:t>144</a:t>
            </a:fld>
            <a:endParaRPr kumimoji="0" lang="en-US" altLang="ja-JP" sz="2000" i="0" smtClean="0"/>
          </a:p>
        </p:txBody>
      </p:sp>
      <p:sp>
        <p:nvSpPr>
          <p:cNvPr id="143363" name="スライド番号プレースホルダー 5"/>
          <p:cNvSpPr txBox="1">
            <a:spLocks noGrp="1"/>
          </p:cNvSpPr>
          <p:nvPr/>
        </p:nvSpPr>
        <p:spPr bwMode="auto">
          <a:xfrm>
            <a:off x="72390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r" eaLnBrk="1" hangingPunct="1">
              <a:spcBef>
                <a:spcPct val="0"/>
              </a:spcBef>
            </a:pPr>
            <a:fld id="{E4A79CE3-F9A7-4499-80C1-EB1062D945AA}" type="slidenum">
              <a:rPr lang="en-US" altLang="ja-JP" sz="1800" i="0"/>
              <a:pPr algn="r" eaLnBrk="1" hangingPunct="1">
                <a:spcBef>
                  <a:spcPct val="0"/>
                </a:spcBef>
              </a:pPr>
              <a:t>144</a:t>
            </a:fld>
            <a:endParaRPr lang="en-US" altLang="ja-JP" sz="1800" i="0"/>
          </a:p>
        </p:txBody>
      </p:sp>
      <p:sp>
        <p:nvSpPr>
          <p:cNvPr id="143364" name="Rectangle 2"/>
          <p:cNvSpPr>
            <a:spLocks noGrp="1" noChangeArrowheads="1"/>
          </p:cNvSpPr>
          <p:nvPr>
            <p:ph type="body" idx="4294967295"/>
          </p:nvPr>
        </p:nvSpPr>
        <p:spPr>
          <a:xfrm>
            <a:off x="827088" y="908050"/>
            <a:ext cx="8316912" cy="5791200"/>
          </a:xfrm>
        </p:spPr>
        <p:txBody>
          <a:bodyPr/>
          <a:lstStyle/>
          <a:p>
            <a:pPr algn="just" eaLnBrk="1" hangingPunct="1">
              <a:lnSpc>
                <a:spcPct val="90000"/>
              </a:lnSpc>
            </a:pPr>
            <a:r>
              <a:rPr lang="ja-JP" altLang="en-US" sz="2400" smtClean="0">
                <a:latin typeface="ＭＳ Ｐゴシック" pitchFamily="50" charset="-128"/>
              </a:rPr>
              <a:t>突合点検の結果、査定の有無に関わらず請求通り支払われる</a:t>
            </a:r>
          </a:p>
          <a:p>
            <a:pPr algn="just" eaLnBrk="1" hangingPunct="1">
              <a:lnSpc>
                <a:spcPct val="90000"/>
              </a:lnSpc>
            </a:pPr>
            <a:endParaRPr lang="ja-JP" altLang="en-US" sz="2400" smtClean="0">
              <a:latin typeface="ＭＳ Ｐゴシック" pitchFamily="50" charset="-128"/>
            </a:endParaRPr>
          </a:p>
          <a:p>
            <a:pPr algn="just" eaLnBrk="1" hangingPunct="1">
              <a:lnSpc>
                <a:spcPct val="90000"/>
              </a:lnSpc>
            </a:pPr>
            <a:r>
              <a:rPr lang="ja-JP" altLang="en-US" sz="2400" smtClean="0">
                <a:latin typeface="ＭＳ Ｐゴシック" pitchFamily="50" charset="-128"/>
              </a:rPr>
              <a:t>返戻等と一緒に</a:t>
            </a:r>
            <a:r>
              <a:rPr lang="en-US" altLang="ja-JP" sz="2400" smtClean="0">
                <a:latin typeface="ＭＳ Ｐゴシック" pitchFamily="50" charset="-128"/>
              </a:rPr>
              <a:t>『</a:t>
            </a:r>
            <a:r>
              <a:rPr lang="ja-JP" altLang="en-US" sz="2400" smtClean="0">
                <a:latin typeface="ＭＳ Ｐゴシック" pitchFamily="50" charset="-128"/>
              </a:rPr>
              <a:t>突合点検結果連絡書</a:t>
            </a:r>
            <a:r>
              <a:rPr lang="en-US" altLang="ja-JP" sz="2400" smtClean="0">
                <a:latin typeface="ＭＳ Ｐゴシック" pitchFamily="50" charset="-128"/>
              </a:rPr>
              <a:t>』</a:t>
            </a:r>
            <a:r>
              <a:rPr lang="ja-JP" altLang="en-US" sz="2400" smtClean="0">
                <a:latin typeface="ＭＳ Ｐゴシック" pitchFamily="50" charset="-128"/>
              </a:rPr>
              <a:t>が送付</a:t>
            </a:r>
          </a:p>
          <a:p>
            <a:pPr lvl="1" algn="just" eaLnBrk="1" hangingPunct="1">
              <a:lnSpc>
                <a:spcPct val="90000"/>
              </a:lnSpc>
            </a:pPr>
            <a:r>
              <a:rPr lang="ja-JP" altLang="en-US" sz="2000" smtClean="0">
                <a:latin typeface="ＭＳ Ｐゴシック" pitchFamily="50" charset="-128"/>
              </a:rPr>
              <a:t>請求翌月初め（診察の翌々月）に送付される</a:t>
            </a:r>
          </a:p>
          <a:p>
            <a:pPr lvl="1" algn="just" eaLnBrk="1" hangingPunct="1">
              <a:lnSpc>
                <a:spcPct val="90000"/>
              </a:lnSpc>
            </a:pPr>
            <a:r>
              <a:rPr lang="ja-JP" altLang="en-US" sz="2000" smtClean="0">
                <a:latin typeface="ＭＳ Ｐゴシック" pitchFamily="50" charset="-128"/>
              </a:rPr>
              <a:t>院外処方に関する査定内容が記される</a:t>
            </a:r>
          </a:p>
          <a:p>
            <a:pPr lvl="1" algn="just" eaLnBrk="1" hangingPunct="1">
              <a:lnSpc>
                <a:spcPct val="90000"/>
              </a:lnSpc>
            </a:pPr>
            <a:r>
              <a:rPr lang="ja-JP" altLang="en-US" sz="2000" smtClean="0">
                <a:latin typeface="ＭＳ Ｐゴシック" pitchFamily="50" charset="-128"/>
              </a:rPr>
              <a:t>処方せんの内容と異なる査定内容の場合には異議申し立てをする</a:t>
            </a:r>
          </a:p>
          <a:p>
            <a:pPr lvl="1" algn="just" eaLnBrk="1" hangingPunct="1">
              <a:lnSpc>
                <a:spcPct val="90000"/>
              </a:lnSpc>
            </a:pPr>
            <a:endParaRPr lang="ja-JP" altLang="en-US" sz="2000" smtClean="0">
              <a:latin typeface="ＭＳ Ｐゴシック" pitchFamily="50" charset="-128"/>
            </a:endParaRPr>
          </a:p>
          <a:p>
            <a:pPr algn="just" eaLnBrk="1" hangingPunct="1">
              <a:lnSpc>
                <a:spcPct val="90000"/>
              </a:lnSpc>
            </a:pPr>
            <a:r>
              <a:rPr lang="en-US" altLang="ja-JP" sz="2400" smtClean="0">
                <a:latin typeface="ＭＳ Ｐゴシック" pitchFamily="50" charset="-128"/>
              </a:rPr>
              <a:t>『</a:t>
            </a:r>
            <a:r>
              <a:rPr lang="ja-JP" altLang="en-US" sz="2400" smtClean="0">
                <a:latin typeface="ＭＳ Ｐゴシック" pitchFamily="50" charset="-128"/>
              </a:rPr>
              <a:t>処方せん内容不一致連絡書</a:t>
            </a:r>
            <a:r>
              <a:rPr lang="en-US" altLang="ja-JP" sz="2400" smtClean="0">
                <a:latin typeface="ＭＳ Ｐゴシック" pitchFamily="50" charset="-128"/>
              </a:rPr>
              <a:t>』</a:t>
            </a:r>
            <a:r>
              <a:rPr lang="ja-JP" altLang="en-US" sz="2400" smtClean="0">
                <a:latin typeface="ＭＳ Ｐゴシック" pitchFamily="50" charset="-128"/>
              </a:rPr>
              <a:t>を送付</a:t>
            </a:r>
          </a:p>
          <a:p>
            <a:pPr lvl="1" algn="just" eaLnBrk="1" hangingPunct="1">
              <a:lnSpc>
                <a:spcPct val="90000"/>
              </a:lnSpc>
            </a:pPr>
            <a:r>
              <a:rPr lang="en-US" altLang="ja-JP" sz="2000" smtClean="0">
                <a:latin typeface="ＭＳ Ｐゴシック" pitchFamily="50" charset="-128"/>
              </a:rPr>
              <a:t>『</a:t>
            </a:r>
            <a:r>
              <a:rPr lang="ja-JP" altLang="en-US" sz="2000" smtClean="0">
                <a:latin typeface="ＭＳ Ｐゴシック" pitchFamily="50" charset="-128"/>
              </a:rPr>
              <a:t>突合点検結果連絡書</a:t>
            </a:r>
            <a:r>
              <a:rPr lang="en-US" altLang="ja-JP" sz="2000" smtClean="0">
                <a:latin typeface="ＭＳ Ｐゴシック" pitchFamily="50" charset="-128"/>
              </a:rPr>
              <a:t>』</a:t>
            </a:r>
            <a:r>
              <a:rPr lang="ja-JP" altLang="en-US" sz="2000" smtClean="0">
                <a:latin typeface="ＭＳ Ｐゴシック" pitchFamily="50" charset="-128"/>
              </a:rPr>
              <a:t>と同じ用紙</a:t>
            </a:r>
          </a:p>
          <a:p>
            <a:pPr lvl="1" algn="just" eaLnBrk="1" hangingPunct="1">
              <a:lnSpc>
                <a:spcPct val="90000"/>
              </a:lnSpc>
            </a:pPr>
            <a:r>
              <a:rPr lang="ja-JP" altLang="en-US" sz="2000" smtClean="0">
                <a:latin typeface="ＭＳ Ｐゴシック" pitchFamily="50" charset="-128"/>
              </a:rPr>
              <a:t>処方内容等が異なるものに○をつけ支払基金に送付</a:t>
            </a:r>
          </a:p>
          <a:p>
            <a:pPr lvl="1" algn="just" eaLnBrk="1" hangingPunct="1">
              <a:lnSpc>
                <a:spcPct val="90000"/>
              </a:lnSpc>
            </a:pPr>
            <a:r>
              <a:rPr lang="ja-JP" altLang="en-US" sz="2000" smtClean="0">
                <a:latin typeface="ＭＳ Ｐゴシック" pitchFamily="50" charset="-128"/>
              </a:rPr>
              <a:t>連絡書が送付された月の</a:t>
            </a:r>
            <a:r>
              <a:rPr lang="ja-JP" altLang="en-US" sz="2000" b="1" i="1" u="sng" smtClean="0">
                <a:latin typeface="ＭＳ Ｐゴシック" pitchFamily="50" charset="-128"/>
              </a:rPr>
              <a:t>１８日までに送付</a:t>
            </a:r>
            <a:r>
              <a:rPr lang="ja-JP" altLang="en-US" sz="2000" smtClean="0">
                <a:latin typeface="ＭＳ Ｐゴシック" pitchFamily="50" charset="-128"/>
              </a:rPr>
              <a:t>する</a:t>
            </a:r>
          </a:p>
          <a:p>
            <a:pPr lvl="2" algn="just" eaLnBrk="1" hangingPunct="1">
              <a:lnSpc>
                <a:spcPct val="90000"/>
              </a:lnSpc>
            </a:pPr>
            <a:r>
              <a:rPr lang="ja-JP" altLang="en-US" sz="1800" smtClean="0">
                <a:latin typeface="ＭＳ Ｐゴシック" pitchFamily="50" charset="-128"/>
              </a:rPr>
              <a:t>請求月の翌月＝診療月の翌々月１８日まで</a:t>
            </a:r>
          </a:p>
          <a:p>
            <a:pPr lvl="2" algn="just" eaLnBrk="1" hangingPunct="1">
              <a:lnSpc>
                <a:spcPct val="90000"/>
              </a:lnSpc>
            </a:pPr>
            <a:r>
              <a:rPr lang="ja-JP" altLang="en-US" sz="1800" smtClean="0">
                <a:latin typeface="ＭＳ Ｐゴシック" pitchFamily="50" charset="-128"/>
              </a:rPr>
              <a:t>土・日・祝日の場合は翌営業日</a:t>
            </a:r>
          </a:p>
          <a:p>
            <a:pPr lvl="1" algn="just" eaLnBrk="1" hangingPunct="1">
              <a:lnSpc>
                <a:spcPct val="90000"/>
              </a:lnSpc>
            </a:pPr>
            <a:r>
              <a:rPr lang="ja-JP" altLang="en-US" sz="2000" smtClean="0">
                <a:latin typeface="ＭＳ Ｐゴシック" pitchFamily="50" charset="-128"/>
              </a:rPr>
              <a:t>１８日を過ぎた場合には再審査請求の手続きで行う</a:t>
            </a:r>
          </a:p>
        </p:txBody>
      </p:sp>
      <p:sp>
        <p:nvSpPr>
          <p:cNvPr id="143365"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spcBef>
                <a:spcPct val="0"/>
              </a:spcBef>
            </a:pPr>
            <a:r>
              <a:rPr lang="en-US" altLang="ja-JP" sz="2800" i="0">
                <a:solidFill>
                  <a:srgbClr val="FFFF66"/>
                </a:solidFill>
              </a:rPr>
              <a:t>【</a:t>
            </a:r>
            <a:r>
              <a:rPr lang="ja-JP" altLang="en-US" sz="2800" i="0">
                <a:solidFill>
                  <a:srgbClr val="FFFF66"/>
                </a:solidFill>
              </a:rPr>
              <a:t>参考</a:t>
            </a:r>
            <a:r>
              <a:rPr lang="en-US" altLang="ja-JP" sz="2800" i="0">
                <a:solidFill>
                  <a:srgbClr val="FFFF66"/>
                </a:solidFill>
              </a:rPr>
              <a:t>】</a:t>
            </a:r>
            <a:r>
              <a:rPr lang="ja-JP" altLang="en-US" sz="2800" i="0">
                <a:solidFill>
                  <a:srgbClr val="FFFF66"/>
                </a:solidFill>
              </a:rPr>
              <a:t>突合審査の強化</a:t>
            </a:r>
          </a:p>
        </p:txBody>
      </p:sp>
      <p:sp>
        <p:nvSpPr>
          <p:cNvPr id="143366"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66"/>
                </a:solidFill>
              </a:rPr>
              <a:t>突合点検対応の流れ（医療機関側）</a:t>
            </a:r>
          </a:p>
        </p:txBody>
      </p:sp>
      <p:grpSp>
        <p:nvGrpSpPr>
          <p:cNvPr id="143367" name="Group 5"/>
          <p:cNvGrpSpPr>
            <a:grpSpLocks/>
          </p:cNvGrpSpPr>
          <p:nvPr/>
        </p:nvGrpSpPr>
        <p:grpSpPr bwMode="auto">
          <a:xfrm>
            <a:off x="609600" y="400050"/>
            <a:ext cx="8567738" cy="6457950"/>
            <a:chOff x="384" y="252"/>
            <a:chExt cx="5397" cy="4068"/>
          </a:xfrm>
        </p:grpSpPr>
        <p:sp>
          <p:nvSpPr>
            <p:cNvPr id="143368"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43369"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スライド番号プレースホルダー 3"/>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21BAE0F3-086E-4998-AA33-073E81C568C0}" type="slidenum">
              <a:rPr kumimoji="0" lang="ja-JP" altLang="en-US" sz="2000" i="0" smtClean="0"/>
              <a:pPr eaLnBrk="1" hangingPunct="1"/>
              <a:t>145</a:t>
            </a:fld>
            <a:endParaRPr kumimoji="0" lang="en-US" altLang="ja-JP" sz="2000" i="0" smtClean="0"/>
          </a:p>
        </p:txBody>
      </p:sp>
      <p:sp>
        <p:nvSpPr>
          <p:cNvPr id="144387" name="スライド番号プレースホルダー 5"/>
          <p:cNvSpPr txBox="1">
            <a:spLocks noGrp="1"/>
          </p:cNvSpPr>
          <p:nvPr/>
        </p:nvSpPr>
        <p:spPr bwMode="auto">
          <a:xfrm>
            <a:off x="72390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r" eaLnBrk="1" hangingPunct="1">
              <a:spcBef>
                <a:spcPct val="0"/>
              </a:spcBef>
            </a:pPr>
            <a:fld id="{6439068C-733C-4CDC-BFDC-5DD76D25CE5A}" type="slidenum">
              <a:rPr lang="en-US" altLang="ja-JP" sz="1800" i="0"/>
              <a:pPr algn="r" eaLnBrk="1" hangingPunct="1">
                <a:spcBef>
                  <a:spcPct val="0"/>
                </a:spcBef>
              </a:pPr>
              <a:t>145</a:t>
            </a:fld>
            <a:endParaRPr lang="en-US" altLang="ja-JP" sz="1800" i="0"/>
          </a:p>
        </p:txBody>
      </p:sp>
      <p:sp>
        <p:nvSpPr>
          <p:cNvPr id="144388"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spcBef>
                <a:spcPct val="0"/>
              </a:spcBef>
            </a:pPr>
            <a:r>
              <a:rPr lang="ja-JP" altLang="en-US" sz="3600" i="0">
                <a:solidFill>
                  <a:srgbClr val="FFFF00"/>
                </a:solidFill>
              </a:rPr>
              <a:t>電子化時代のレセプト審査</a:t>
            </a:r>
          </a:p>
        </p:txBody>
      </p:sp>
      <p:sp>
        <p:nvSpPr>
          <p:cNvPr id="144389"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66"/>
                </a:solidFill>
              </a:rPr>
              <a:t>突合点検対応の流れ（医療機関側）</a:t>
            </a:r>
          </a:p>
        </p:txBody>
      </p:sp>
      <p:grpSp>
        <p:nvGrpSpPr>
          <p:cNvPr id="144390" name="Group 5"/>
          <p:cNvGrpSpPr>
            <a:grpSpLocks/>
          </p:cNvGrpSpPr>
          <p:nvPr/>
        </p:nvGrpSpPr>
        <p:grpSpPr bwMode="auto">
          <a:xfrm>
            <a:off x="609600" y="400050"/>
            <a:ext cx="8567738" cy="6457950"/>
            <a:chOff x="384" y="252"/>
            <a:chExt cx="5397" cy="4068"/>
          </a:xfrm>
        </p:grpSpPr>
        <p:sp>
          <p:nvSpPr>
            <p:cNvPr id="144393"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44394"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pic>
        <p:nvPicPr>
          <p:cNvPr id="144391" name="Picture 9" descr="文書名 _henreisateisankou2012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6613"/>
            <a:ext cx="9144000"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角丸四角形 1"/>
          <p:cNvSpPr/>
          <p:nvPr/>
        </p:nvSpPr>
        <p:spPr>
          <a:xfrm>
            <a:off x="4451350" y="2170113"/>
            <a:ext cx="2087563" cy="215900"/>
          </a:xfrm>
          <a:prstGeom prst="round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0"/>
              </a:spcBef>
              <a:defRPr/>
            </a:pPr>
            <a:endParaRPr lang="ja-JP" altLang="en-US" i="0"/>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スライド番号プレースホルダー 3"/>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BD25E3A9-A697-4ABF-9A8C-1788654C4AA7}" type="slidenum">
              <a:rPr kumimoji="0" lang="ja-JP" altLang="en-US" sz="2000" i="0" smtClean="0"/>
              <a:pPr eaLnBrk="1" hangingPunct="1"/>
              <a:t>146</a:t>
            </a:fld>
            <a:endParaRPr kumimoji="0" lang="en-US" altLang="ja-JP" sz="2000" i="0" smtClean="0"/>
          </a:p>
        </p:txBody>
      </p:sp>
      <p:sp>
        <p:nvSpPr>
          <p:cNvPr id="145411" name="スライド番号プレースホルダー 5"/>
          <p:cNvSpPr txBox="1">
            <a:spLocks noGrp="1"/>
          </p:cNvSpPr>
          <p:nvPr/>
        </p:nvSpPr>
        <p:spPr bwMode="auto">
          <a:xfrm>
            <a:off x="72390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r" eaLnBrk="1" hangingPunct="1">
              <a:spcBef>
                <a:spcPct val="0"/>
              </a:spcBef>
            </a:pPr>
            <a:fld id="{9F57E0EC-820A-4D98-B40D-B0C835C02D63}" type="slidenum">
              <a:rPr lang="en-US" altLang="ja-JP" sz="1800" i="0"/>
              <a:pPr algn="r" eaLnBrk="1" hangingPunct="1">
                <a:spcBef>
                  <a:spcPct val="0"/>
                </a:spcBef>
              </a:pPr>
              <a:t>146</a:t>
            </a:fld>
            <a:endParaRPr lang="en-US" altLang="ja-JP" sz="1800" i="0"/>
          </a:p>
        </p:txBody>
      </p:sp>
      <p:sp>
        <p:nvSpPr>
          <p:cNvPr id="145412" name="Rectangle 2"/>
          <p:cNvSpPr>
            <a:spLocks noGrp="1" noChangeArrowheads="1"/>
          </p:cNvSpPr>
          <p:nvPr>
            <p:ph type="body" idx="4294967295"/>
          </p:nvPr>
        </p:nvSpPr>
        <p:spPr>
          <a:xfrm>
            <a:off x="827088" y="908050"/>
            <a:ext cx="8316912" cy="5791200"/>
          </a:xfrm>
        </p:spPr>
        <p:txBody>
          <a:bodyPr/>
          <a:lstStyle/>
          <a:p>
            <a:pPr algn="just" eaLnBrk="1" hangingPunct="1"/>
            <a:r>
              <a:rPr lang="ja-JP" altLang="en-US" sz="2400" smtClean="0">
                <a:latin typeface="ＭＳ Ｐゴシック" pitchFamily="50" charset="-128"/>
              </a:rPr>
              <a:t>責別確認</a:t>
            </a:r>
          </a:p>
          <a:p>
            <a:pPr lvl="1" algn="just" eaLnBrk="1" hangingPunct="1"/>
            <a:r>
              <a:rPr lang="ja-JP" altLang="en-US" sz="2000" smtClean="0">
                <a:latin typeface="ＭＳ Ｐゴシック" pitchFamily="50" charset="-128"/>
              </a:rPr>
              <a:t>異議申し立てのあったレセプトについて、調剤薬局より処方せんを取り寄せる</a:t>
            </a:r>
          </a:p>
          <a:p>
            <a:pPr lvl="1" algn="just" eaLnBrk="1" hangingPunct="1"/>
            <a:r>
              <a:rPr lang="ja-JP" altLang="en-US" sz="2000" smtClean="0">
                <a:latin typeface="ＭＳ Ｐゴシック" pitchFamily="50" charset="-128"/>
              </a:rPr>
              <a:t>内容を確認し、医療機関と薬局とどちらが原因かを明らかにした上で減点する</a:t>
            </a:r>
          </a:p>
          <a:p>
            <a:pPr lvl="1" algn="just" eaLnBrk="1" hangingPunct="1"/>
            <a:endParaRPr lang="ja-JP" altLang="en-US" sz="2000" smtClean="0">
              <a:latin typeface="ＭＳ Ｐゴシック" pitchFamily="50" charset="-128"/>
            </a:endParaRPr>
          </a:p>
          <a:p>
            <a:pPr lvl="1" algn="just" eaLnBrk="1" hangingPunct="1"/>
            <a:endParaRPr lang="ja-JP" altLang="en-US" sz="2000" smtClean="0">
              <a:latin typeface="ＭＳ Ｐゴシック" pitchFamily="50" charset="-128"/>
            </a:endParaRPr>
          </a:p>
          <a:p>
            <a:pPr algn="just" eaLnBrk="1" hangingPunct="1"/>
            <a:r>
              <a:rPr lang="ja-JP" altLang="en-US" sz="2400" smtClean="0">
                <a:latin typeface="ＭＳ Ｐゴシック" pitchFamily="50" charset="-128"/>
              </a:rPr>
              <a:t>注意が必要なケース</a:t>
            </a:r>
          </a:p>
          <a:p>
            <a:pPr lvl="1" algn="just" eaLnBrk="1" hangingPunct="1"/>
            <a:r>
              <a:rPr lang="ja-JP" altLang="en-US" sz="2000" smtClean="0">
                <a:latin typeface="ＭＳ Ｐゴシック" pitchFamily="50" charset="-128"/>
              </a:rPr>
              <a:t>処方せんに記載された薬剤に対する病名が全て漏れてしまうケース</a:t>
            </a:r>
            <a:endParaRPr lang="en-US" altLang="ja-JP" sz="2000" smtClean="0">
              <a:latin typeface="ＭＳ Ｐゴシック" pitchFamily="50" charset="-128"/>
            </a:endParaRPr>
          </a:p>
          <a:p>
            <a:pPr lvl="1" algn="just" eaLnBrk="1" hangingPunct="1"/>
            <a:r>
              <a:rPr lang="ja-JP" altLang="en-US" sz="2000" smtClean="0">
                <a:latin typeface="ＭＳ Ｐゴシック" pitchFamily="50" charset="-128"/>
              </a:rPr>
              <a:t>一包化、分割調剤、嚥下困難者への指示などで処方せんに不備がある場合には医療機関から調剤報酬が減点される</a:t>
            </a:r>
          </a:p>
        </p:txBody>
      </p:sp>
      <p:sp>
        <p:nvSpPr>
          <p:cNvPr id="145413"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spcBef>
                <a:spcPct val="0"/>
              </a:spcBef>
            </a:pPr>
            <a:r>
              <a:rPr lang="en-US" altLang="ja-JP" sz="2800" i="0">
                <a:solidFill>
                  <a:srgbClr val="FFFF66"/>
                </a:solidFill>
              </a:rPr>
              <a:t>【</a:t>
            </a:r>
            <a:r>
              <a:rPr lang="ja-JP" altLang="en-US" sz="2800" i="0">
                <a:solidFill>
                  <a:srgbClr val="FFFF66"/>
                </a:solidFill>
              </a:rPr>
              <a:t>参考</a:t>
            </a:r>
            <a:r>
              <a:rPr lang="en-US" altLang="ja-JP" sz="2800" i="0">
                <a:solidFill>
                  <a:srgbClr val="FFFF66"/>
                </a:solidFill>
              </a:rPr>
              <a:t>】</a:t>
            </a:r>
            <a:r>
              <a:rPr lang="ja-JP" altLang="en-US" sz="2800" i="0">
                <a:solidFill>
                  <a:srgbClr val="FFFF66"/>
                </a:solidFill>
              </a:rPr>
              <a:t>突合審査の強化</a:t>
            </a:r>
          </a:p>
        </p:txBody>
      </p:sp>
      <p:sp>
        <p:nvSpPr>
          <p:cNvPr id="145414"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66"/>
                </a:solidFill>
              </a:rPr>
              <a:t>突合点検対応の流れ（支払基金側）</a:t>
            </a:r>
          </a:p>
        </p:txBody>
      </p:sp>
      <p:grpSp>
        <p:nvGrpSpPr>
          <p:cNvPr id="145415" name="Group 5"/>
          <p:cNvGrpSpPr>
            <a:grpSpLocks/>
          </p:cNvGrpSpPr>
          <p:nvPr/>
        </p:nvGrpSpPr>
        <p:grpSpPr bwMode="auto">
          <a:xfrm>
            <a:off x="609600" y="400050"/>
            <a:ext cx="8567738" cy="6457950"/>
            <a:chOff x="384" y="252"/>
            <a:chExt cx="5397" cy="4068"/>
          </a:xfrm>
        </p:grpSpPr>
        <p:sp>
          <p:nvSpPr>
            <p:cNvPr id="145416"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45417"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スライド番号プレースホルダー 3"/>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F09CC0F9-28A3-4866-85BF-92CEF0076095}" type="slidenum">
              <a:rPr kumimoji="0" lang="ja-JP" altLang="en-US" sz="2000" i="0" smtClean="0"/>
              <a:pPr eaLnBrk="1" hangingPunct="1"/>
              <a:t>147</a:t>
            </a:fld>
            <a:endParaRPr kumimoji="0" lang="en-US" altLang="ja-JP" sz="2000" i="0" smtClean="0"/>
          </a:p>
        </p:txBody>
      </p:sp>
      <p:sp>
        <p:nvSpPr>
          <p:cNvPr id="146435" name="スライド番号プレースホルダー 5"/>
          <p:cNvSpPr txBox="1">
            <a:spLocks noGrp="1"/>
          </p:cNvSpPr>
          <p:nvPr/>
        </p:nvSpPr>
        <p:spPr bwMode="auto">
          <a:xfrm>
            <a:off x="72390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r" eaLnBrk="1" hangingPunct="1">
              <a:spcBef>
                <a:spcPct val="0"/>
              </a:spcBef>
            </a:pPr>
            <a:fld id="{9EE6E06C-AB7C-4800-8FE9-690E0CA37DD8}" type="slidenum">
              <a:rPr lang="en-US" altLang="ja-JP" sz="1800" i="0"/>
              <a:pPr algn="r" eaLnBrk="1" hangingPunct="1">
                <a:spcBef>
                  <a:spcPct val="0"/>
                </a:spcBef>
              </a:pPr>
              <a:t>147</a:t>
            </a:fld>
            <a:endParaRPr lang="en-US" altLang="ja-JP" sz="1800" i="0"/>
          </a:p>
        </p:txBody>
      </p:sp>
      <p:sp>
        <p:nvSpPr>
          <p:cNvPr id="146436" name="Rectangle 2"/>
          <p:cNvSpPr>
            <a:spLocks noGrp="1" noChangeArrowheads="1"/>
          </p:cNvSpPr>
          <p:nvPr>
            <p:ph type="body" idx="4294967295"/>
          </p:nvPr>
        </p:nvSpPr>
        <p:spPr>
          <a:xfrm>
            <a:off x="827088" y="908050"/>
            <a:ext cx="8316912" cy="5791200"/>
          </a:xfrm>
        </p:spPr>
        <p:txBody>
          <a:bodyPr/>
          <a:lstStyle/>
          <a:p>
            <a:pPr algn="just" eaLnBrk="1" hangingPunct="1"/>
            <a:r>
              <a:rPr lang="ja-JP" altLang="en-US" sz="2400" smtClean="0">
                <a:latin typeface="ＭＳ Ｐゴシック" pitchFamily="50" charset="-128"/>
              </a:rPr>
              <a:t>効能違いの場合の取り扱いについて疑義照会</a:t>
            </a:r>
          </a:p>
          <a:p>
            <a:pPr lvl="1" algn="just" eaLnBrk="1" hangingPunct="1"/>
            <a:r>
              <a:rPr lang="ja-JP" altLang="en-US" sz="2000" smtClean="0">
                <a:latin typeface="ＭＳ Ｐゴシック" pitchFamily="50" charset="-128"/>
              </a:rPr>
              <a:t>先発医薬品と効能効果に違いがある後発医薬品について、一律に査定を行うことは、後発医薬品への変更調剤が進まなくなること、また、それに伴い、医療費が増える可能性があること等を保険者に説明し、影響を理解してもらうよう努めていただきたい。</a:t>
            </a:r>
            <a:endParaRPr lang="en-US" altLang="ja-JP" sz="2000" smtClean="0">
              <a:latin typeface="ＭＳ Ｐゴシック" pitchFamily="50" charset="-128"/>
            </a:endParaRPr>
          </a:p>
          <a:p>
            <a:pPr lvl="1" algn="just" eaLnBrk="1" hangingPunct="1">
              <a:buFont typeface="Wingdings 3" pitchFamily="18" charset="2"/>
              <a:buNone/>
            </a:pPr>
            <a:r>
              <a:rPr lang="ja-JP" altLang="en-US" sz="1600" smtClean="0">
                <a:latin typeface="ＭＳ Ｐゴシック" pitchFamily="50" charset="-128"/>
              </a:rPr>
              <a:t>　「厚生労働省保険局長から支払基金理事長あて（平成</a:t>
            </a:r>
            <a:r>
              <a:rPr lang="en-US" altLang="ja-JP" sz="1600" smtClean="0">
                <a:latin typeface="ＭＳ Ｐゴシック" pitchFamily="50" charset="-128"/>
              </a:rPr>
              <a:t>24</a:t>
            </a:r>
            <a:r>
              <a:rPr lang="ja-JP" altLang="en-US" sz="1600" smtClean="0">
                <a:latin typeface="ＭＳ Ｐゴシック" pitchFamily="50" charset="-128"/>
              </a:rPr>
              <a:t>年</a:t>
            </a:r>
            <a:r>
              <a:rPr lang="en-US" altLang="ja-JP" sz="1600" smtClean="0">
                <a:latin typeface="ＭＳ Ｐゴシック" pitchFamily="50" charset="-128"/>
              </a:rPr>
              <a:t>1</a:t>
            </a:r>
            <a:r>
              <a:rPr lang="ja-JP" altLang="en-US" sz="1600" smtClean="0">
                <a:latin typeface="ＭＳ Ｐゴシック" pitchFamily="50" charset="-128"/>
              </a:rPr>
              <a:t>月</a:t>
            </a:r>
            <a:r>
              <a:rPr lang="en-US" altLang="ja-JP" sz="1600" smtClean="0">
                <a:latin typeface="ＭＳ Ｐゴシック" pitchFamily="50" charset="-128"/>
              </a:rPr>
              <a:t>17</a:t>
            </a:r>
            <a:r>
              <a:rPr lang="ja-JP" altLang="en-US" sz="1600" smtClean="0">
                <a:latin typeface="ＭＳ Ｐゴシック" pitchFamily="50" charset="-128"/>
              </a:rPr>
              <a:t>日・保発</a:t>
            </a:r>
            <a:r>
              <a:rPr lang="en-US" altLang="ja-JP" sz="1600" smtClean="0">
                <a:latin typeface="ＭＳ Ｐゴシック" pitchFamily="50" charset="-128"/>
              </a:rPr>
              <a:t>0117</a:t>
            </a:r>
            <a:r>
              <a:rPr lang="ja-JP" altLang="en-US" sz="1600" smtClean="0">
                <a:latin typeface="ＭＳ Ｐゴシック" pitchFamily="50" charset="-128"/>
              </a:rPr>
              <a:t>第</a:t>
            </a:r>
            <a:r>
              <a:rPr lang="en-US" altLang="ja-JP" sz="1600" smtClean="0">
                <a:latin typeface="ＭＳ Ｐゴシック" pitchFamily="50" charset="-128"/>
              </a:rPr>
              <a:t>1</a:t>
            </a:r>
            <a:r>
              <a:rPr lang="ja-JP" altLang="en-US" sz="1600" smtClean="0">
                <a:latin typeface="ＭＳ Ｐゴシック" pitchFamily="50" charset="-128"/>
              </a:rPr>
              <a:t>号）」</a:t>
            </a:r>
          </a:p>
          <a:p>
            <a:pPr lvl="1" algn="just" eaLnBrk="1" hangingPunct="1"/>
            <a:endParaRPr lang="ja-JP" altLang="en-US" sz="2000" smtClean="0">
              <a:latin typeface="ＭＳ Ｐゴシック" pitchFamily="50" charset="-128"/>
            </a:endParaRPr>
          </a:p>
          <a:p>
            <a:pPr algn="just" eaLnBrk="1" hangingPunct="1"/>
            <a:r>
              <a:rPr lang="ja-JP" altLang="en-US" sz="2400" smtClean="0">
                <a:latin typeface="ＭＳ Ｐゴシック" pitchFamily="50" charset="-128"/>
              </a:rPr>
              <a:t>先発医薬品と効能効果に違いがある後発医薬品</a:t>
            </a:r>
            <a:endParaRPr lang="en-US" altLang="ja-JP" sz="2400" smtClean="0">
              <a:latin typeface="ＭＳ Ｐゴシック" pitchFamily="50" charset="-128"/>
            </a:endParaRPr>
          </a:p>
          <a:p>
            <a:pPr lvl="1" algn="just" eaLnBrk="1" hangingPunct="1"/>
            <a:r>
              <a:rPr lang="ja-JP" altLang="en-US" sz="2000" smtClean="0">
                <a:latin typeface="ＭＳ Ｐゴシック" pitchFamily="50" charset="-128"/>
              </a:rPr>
              <a:t>内服薬</a:t>
            </a:r>
            <a:r>
              <a:rPr lang="en-US" altLang="ja-JP" sz="2000" smtClean="0">
                <a:latin typeface="ＭＳ Ｐゴシック" pitchFamily="50" charset="-128"/>
              </a:rPr>
              <a:t>23</a:t>
            </a:r>
            <a:r>
              <a:rPr lang="ja-JP" altLang="en-US" sz="2000" smtClean="0">
                <a:latin typeface="ＭＳ Ｐゴシック" pitchFamily="50" charset="-128"/>
              </a:rPr>
              <a:t>製剤・</a:t>
            </a:r>
            <a:r>
              <a:rPr lang="en-US" altLang="ja-JP" sz="2000" smtClean="0">
                <a:latin typeface="ＭＳ Ｐゴシック" pitchFamily="50" charset="-128"/>
              </a:rPr>
              <a:t>406</a:t>
            </a:r>
            <a:r>
              <a:rPr lang="ja-JP" altLang="en-US" sz="2000" smtClean="0">
                <a:latin typeface="ＭＳ Ｐゴシック" pitchFamily="50" charset="-128"/>
              </a:rPr>
              <a:t>品目</a:t>
            </a:r>
            <a:endParaRPr lang="en-US" altLang="ja-JP" sz="2000" smtClean="0">
              <a:latin typeface="ＭＳ Ｐゴシック" pitchFamily="50" charset="-128"/>
            </a:endParaRPr>
          </a:p>
          <a:p>
            <a:pPr lvl="1" algn="just" eaLnBrk="1" hangingPunct="1"/>
            <a:r>
              <a:rPr lang="ja-JP" altLang="en-US" sz="2000" smtClean="0">
                <a:latin typeface="ＭＳ Ｐゴシック" pitchFamily="50" charset="-128"/>
              </a:rPr>
              <a:t>外用薬</a:t>
            </a:r>
            <a:r>
              <a:rPr lang="en-US" altLang="ja-JP" sz="2000" smtClean="0">
                <a:latin typeface="ＭＳ Ｐゴシック" pitchFamily="50" charset="-128"/>
              </a:rPr>
              <a:t>1</a:t>
            </a:r>
            <a:r>
              <a:rPr lang="ja-JP" altLang="en-US" sz="2000" smtClean="0">
                <a:latin typeface="ＭＳ Ｐゴシック" pitchFamily="50" charset="-128"/>
              </a:rPr>
              <a:t>製剤・</a:t>
            </a:r>
            <a:r>
              <a:rPr lang="en-US" altLang="ja-JP" sz="2000" smtClean="0">
                <a:latin typeface="ＭＳ Ｐゴシック" pitchFamily="50" charset="-128"/>
              </a:rPr>
              <a:t>18</a:t>
            </a:r>
            <a:r>
              <a:rPr lang="ja-JP" altLang="en-US" sz="2000" smtClean="0">
                <a:latin typeface="ＭＳ Ｐゴシック" pitchFamily="50" charset="-128"/>
              </a:rPr>
              <a:t>品目</a:t>
            </a:r>
            <a:endParaRPr lang="en-US" altLang="ja-JP" sz="2000" smtClean="0">
              <a:latin typeface="ＭＳ Ｐゴシック" pitchFamily="50" charset="-128"/>
            </a:endParaRPr>
          </a:p>
          <a:p>
            <a:pPr lvl="1" algn="just" eaLnBrk="1" hangingPunct="1"/>
            <a:r>
              <a:rPr lang="ja-JP" altLang="en-US" sz="2000" smtClean="0">
                <a:latin typeface="ＭＳ Ｐゴシック" pitchFamily="50" charset="-128"/>
              </a:rPr>
              <a:t>注射薬</a:t>
            </a:r>
            <a:r>
              <a:rPr lang="en-US" altLang="ja-JP" sz="2000" smtClean="0">
                <a:latin typeface="ＭＳ Ｐゴシック" pitchFamily="50" charset="-128"/>
              </a:rPr>
              <a:t>9</a:t>
            </a:r>
            <a:r>
              <a:rPr lang="ja-JP" altLang="en-US" sz="2000" smtClean="0">
                <a:latin typeface="ＭＳ Ｐゴシック" pitchFamily="50" charset="-128"/>
              </a:rPr>
              <a:t>製剤・</a:t>
            </a:r>
            <a:r>
              <a:rPr lang="en-US" altLang="ja-JP" sz="2000" smtClean="0">
                <a:latin typeface="ＭＳ Ｐゴシック" pitchFamily="50" charset="-128"/>
              </a:rPr>
              <a:t>158</a:t>
            </a:r>
            <a:r>
              <a:rPr lang="ja-JP" altLang="en-US" sz="2000" smtClean="0">
                <a:latin typeface="ＭＳ Ｐゴシック" pitchFamily="50" charset="-128"/>
              </a:rPr>
              <a:t>品目</a:t>
            </a:r>
            <a:endParaRPr lang="en-US" altLang="ja-JP" sz="2000" smtClean="0">
              <a:latin typeface="ＭＳ Ｐゴシック" pitchFamily="50" charset="-128"/>
            </a:endParaRPr>
          </a:p>
          <a:p>
            <a:pPr lvl="2" algn="just" eaLnBrk="1" hangingPunct="1"/>
            <a:r>
              <a:rPr lang="ja-JP" altLang="en-US" sz="1800" smtClean="0">
                <a:latin typeface="ＭＳ Ｐゴシック" pitchFamily="50" charset="-128"/>
              </a:rPr>
              <a:t>日本ｼﾞｪﾈﾘｯｸ製薬協会調べ（平成</a:t>
            </a:r>
            <a:r>
              <a:rPr lang="en-US" altLang="ja-JP" sz="1800" smtClean="0">
                <a:latin typeface="ＭＳ Ｐゴシック" pitchFamily="50" charset="-128"/>
              </a:rPr>
              <a:t>24</a:t>
            </a:r>
            <a:r>
              <a:rPr lang="ja-JP" altLang="en-US" sz="1800" smtClean="0">
                <a:latin typeface="ＭＳ Ｐゴシック" pitchFamily="50" charset="-128"/>
              </a:rPr>
              <a:t>年</a:t>
            </a:r>
            <a:r>
              <a:rPr lang="en-US" altLang="ja-JP" sz="1800" smtClean="0">
                <a:latin typeface="ＭＳ Ｐゴシック" pitchFamily="50" charset="-128"/>
              </a:rPr>
              <a:t>1</a:t>
            </a:r>
            <a:r>
              <a:rPr lang="ja-JP" altLang="en-US" sz="1800" smtClean="0">
                <a:latin typeface="ＭＳ Ｐゴシック" pitchFamily="50" charset="-128"/>
              </a:rPr>
              <a:t>月</a:t>
            </a:r>
            <a:r>
              <a:rPr lang="en-US" altLang="ja-JP" sz="1800" smtClean="0">
                <a:latin typeface="ＭＳ Ｐゴシック" pitchFamily="50" charset="-128"/>
              </a:rPr>
              <a:t>19</a:t>
            </a:r>
            <a:r>
              <a:rPr lang="ja-JP" altLang="en-US" sz="1800" smtClean="0">
                <a:latin typeface="ＭＳ Ｐゴシック" pitchFamily="50" charset="-128"/>
              </a:rPr>
              <a:t>日現在）</a:t>
            </a:r>
            <a:endParaRPr lang="ja-JP" altLang="en-US" sz="1400" smtClean="0">
              <a:latin typeface="ＭＳ Ｐゴシック" pitchFamily="50" charset="-128"/>
            </a:endParaRPr>
          </a:p>
        </p:txBody>
      </p:sp>
      <p:sp>
        <p:nvSpPr>
          <p:cNvPr id="146437"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spcBef>
                <a:spcPct val="0"/>
              </a:spcBef>
            </a:pPr>
            <a:r>
              <a:rPr lang="en-US" altLang="ja-JP" sz="2800" i="0">
                <a:solidFill>
                  <a:srgbClr val="FFFF66"/>
                </a:solidFill>
              </a:rPr>
              <a:t>【</a:t>
            </a:r>
            <a:r>
              <a:rPr lang="ja-JP" altLang="en-US" sz="2800" i="0">
                <a:solidFill>
                  <a:srgbClr val="FFFF66"/>
                </a:solidFill>
              </a:rPr>
              <a:t>参考</a:t>
            </a:r>
            <a:r>
              <a:rPr lang="en-US" altLang="ja-JP" sz="2800" i="0">
                <a:solidFill>
                  <a:srgbClr val="FFFF66"/>
                </a:solidFill>
              </a:rPr>
              <a:t>】</a:t>
            </a:r>
            <a:r>
              <a:rPr lang="ja-JP" altLang="en-US" sz="2800" i="0">
                <a:solidFill>
                  <a:srgbClr val="FFFF66"/>
                </a:solidFill>
              </a:rPr>
              <a:t>突合審査の強化</a:t>
            </a:r>
          </a:p>
        </p:txBody>
      </p:sp>
      <p:sp>
        <p:nvSpPr>
          <p:cNvPr id="146438"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en-US" altLang="ja-JP" sz="3600" i="0">
                <a:solidFill>
                  <a:srgbClr val="FFFF66"/>
                </a:solidFill>
              </a:rPr>
              <a:t>【</a:t>
            </a:r>
            <a:r>
              <a:rPr lang="ja-JP" altLang="en-US" sz="3600" i="0">
                <a:solidFill>
                  <a:srgbClr val="FFFF66"/>
                </a:solidFill>
              </a:rPr>
              <a:t>参考</a:t>
            </a:r>
            <a:r>
              <a:rPr lang="en-US" altLang="ja-JP" sz="3600" i="0">
                <a:solidFill>
                  <a:srgbClr val="FFFF66"/>
                </a:solidFill>
              </a:rPr>
              <a:t>】</a:t>
            </a:r>
            <a:r>
              <a:rPr lang="ja-JP" altLang="en-US" sz="3600" i="0">
                <a:solidFill>
                  <a:srgbClr val="FFFF66"/>
                </a:solidFill>
              </a:rPr>
              <a:t>後発医薬品について</a:t>
            </a:r>
          </a:p>
        </p:txBody>
      </p:sp>
      <p:grpSp>
        <p:nvGrpSpPr>
          <p:cNvPr id="146439" name="Group 5"/>
          <p:cNvGrpSpPr>
            <a:grpSpLocks/>
          </p:cNvGrpSpPr>
          <p:nvPr/>
        </p:nvGrpSpPr>
        <p:grpSpPr bwMode="auto">
          <a:xfrm>
            <a:off x="609600" y="400050"/>
            <a:ext cx="8567738" cy="6457950"/>
            <a:chOff x="384" y="252"/>
            <a:chExt cx="5397" cy="4068"/>
          </a:xfrm>
        </p:grpSpPr>
        <p:sp>
          <p:nvSpPr>
            <p:cNvPr id="146440"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46441"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スライド番号プレースホルダー 3"/>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9BA377E6-DF41-4FF0-96CA-442CF79089EA}" type="slidenum">
              <a:rPr kumimoji="0" lang="ja-JP" altLang="en-US" sz="2000" i="0" smtClean="0"/>
              <a:pPr eaLnBrk="1" hangingPunct="1"/>
              <a:t>148</a:t>
            </a:fld>
            <a:endParaRPr kumimoji="0" lang="en-US" altLang="ja-JP" sz="2000" i="0" smtClean="0"/>
          </a:p>
        </p:txBody>
      </p:sp>
      <p:sp>
        <p:nvSpPr>
          <p:cNvPr id="147459" name="Rectangle 2"/>
          <p:cNvSpPr>
            <a:spLocks noChangeArrowheads="1"/>
          </p:cNvSpPr>
          <p:nvPr/>
        </p:nvSpPr>
        <p:spPr bwMode="auto">
          <a:xfrm>
            <a:off x="3521075" y="3108325"/>
            <a:ext cx="2162175" cy="641350"/>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3600" i="0">
                <a:solidFill>
                  <a:srgbClr val="FFFF00"/>
                </a:solidFill>
              </a:rPr>
              <a:t>注　射　料</a:t>
            </a: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AF702494-7DC9-4346-AF66-9DC304789494}" type="slidenum">
              <a:rPr kumimoji="0" lang="ja-JP" altLang="en-US" sz="2000" i="0" smtClean="0"/>
              <a:pPr eaLnBrk="1" hangingPunct="1"/>
              <a:t>149</a:t>
            </a:fld>
            <a:endParaRPr kumimoji="0" lang="en-US" altLang="ja-JP" sz="2000" i="0" smtClean="0"/>
          </a:p>
        </p:txBody>
      </p:sp>
      <p:sp>
        <p:nvSpPr>
          <p:cNvPr id="148483"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注　射　料</a:t>
            </a:r>
          </a:p>
        </p:txBody>
      </p:sp>
      <p:sp>
        <p:nvSpPr>
          <p:cNvPr id="148484"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smtClean="0"/>
              <a:t>外来化学療法加算１　　５５０点　⇒</a:t>
            </a:r>
          </a:p>
          <a:p>
            <a:pPr lvl="1" eaLnBrk="1" hangingPunct="1"/>
            <a:r>
              <a:rPr lang="ja-JP" altLang="en-US" smtClean="0"/>
              <a:t>外来化学療法加算Ａ</a:t>
            </a:r>
          </a:p>
          <a:p>
            <a:pPr lvl="2" eaLnBrk="1" hangingPunct="1"/>
            <a:r>
              <a:rPr lang="ja-JP" altLang="en-US" smtClean="0"/>
              <a:t>１５歳未満　　　　　　７８０点</a:t>
            </a:r>
          </a:p>
          <a:p>
            <a:pPr lvl="2" eaLnBrk="1" hangingPunct="1"/>
            <a:r>
              <a:rPr lang="ja-JP" altLang="en-US" smtClean="0"/>
              <a:t>１５歳以上　　　　　　５８０点</a:t>
            </a:r>
          </a:p>
          <a:p>
            <a:pPr lvl="1" eaLnBrk="1" hangingPunct="1"/>
            <a:r>
              <a:rPr lang="ja-JP" altLang="en-US" smtClean="0"/>
              <a:t>外来化学療法加算Ｂ</a:t>
            </a:r>
          </a:p>
          <a:p>
            <a:pPr lvl="2" eaLnBrk="1" hangingPunct="1"/>
            <a:r>
              <a:rPr lang="ja-JP" altLang="en-US" smtClean="0"/>
              <a:t>１５歳未満　　　　　　６３０点</a:t>
            </a:r>
          </a:p>
          <a:p>
            <a:pPr lvl="2" eaLnBrk="1" hangingPunct="1"/>
            <a:r>
              <a:rPr lang="ja-JP" altLang="en-US" smtClean="0"/>
              <a:t>１５歳以上　　　　　　４３０点</a:t>
            </a:r>
          </a:p>
          <a:p>
            <a:pPr lvl="2" eaLnBrk="1" hangingPunct="1">
              <a:buFont typeface="Wingdings" pitchFamily="2" charset="2"/>
              <a:buNone/>
            </a:pPr>
            <a:endParaRPr lang="ja-JP" altLang="en-US" sz="800" smtClean="0"/>
          </a:p>
          <a:p>
            <a:pPr eaLnBrk="1" hangingPunct="1"/>
            <a:r>
              <a:rPr lang="ja-JP" altLang="en-US" smtClean="0"/>
              <a:t>外来化学療法加算２　　４２０点　⇒</a:t>
            </a:r>
          </a:p>
          <a:p>
            <a:pPr lvl="1" eaLnBrk="1" hangingPunct="1"/>
            <a:r>
              <a:rPr lang="ja-JP" altLang="en-US" smtClean="0"/>
              <a:t>外来化学療法加算Ａ</a:t>
            </a:r>
          </a:p>
          <a:p>
            <a:pPr lvl="2" eaLnBrk="1" hangingPunct="1"/>
            <a:r>
              <a:rPr lang="ja-JP" altLang="en-US" smtClean="0"/>
              <a:t>１５歳未満　　　　　　７００点</a:t>
            </a:r>
          </a:p>
          <a:p>
            <a:pPr lvl="2" eaLnBrk="1" hangingPunct="1"/>
            <a:r>
              <a:rPr lang="ja-JP" altLang="en-US" smtClean="0"/>
              <a:t>１５歳以上　　　　　　４５０点</a:t>
            </a:r>
          </a:p>
          <a:p>
            <a:pPr lvl="1" eaLnBrk="1" hangingPunct="1"/>
            <a:r>
              <a:rPr lang="ja-JP" altLang="en-US" smtClean="0"/>
              <a:t>外来化学療法加算Ｂ</a:t>
            </a:r>
          </a:p>
          <a:p>
            <a:pPr lvl="2" eaLnBrk="1" hangingPunct="1"/>
            <a:r>
              <a:rPr lang="ja-JP" altLang="en-US" smtClean="0"/>
              <a:t>１５歳未満　　　　　　６００点</a:t>
            </a:r>
          </a:p>
          <a:p>
            <a:pPr lvl="2" eaLnBrk="1" hangingPunct="1"/>
            <a:r>
              <a:rPr lang="ja-JP" altLang="en-US" smtClean="0"/>
              <a:t>１５歳以上　　　　　　３５０点</a:t>
            </a:r>
          </a:p>
          <a:p>
            <a:pPr lvl="2" eaLnBrk="1" hangingPunct="1">
              <a:buFont typeface="Wingdings" pitchFamily="2" charset="2"/>
              <a:buNone/>
            </a:pPr>
            <a:endParaRPr lang="ja-JP" altLang="en-US" sz="800" smtClean="0"/>
          </a:p>
        </p:txBody>
      </p:sp>
      <p:sp>
        <p:nvSpPr>
          <p:cNvPr id="148485"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外来化学療法加算の再編</a:t>
            </a:r>
          </a:p>
        </p:txBody>
      </p:sp>
      <p:grpSp>
        <p:nvGrpSpPr>
          <p:cNvPr id="148486" name="Group 5"/>
          <p:cNvGrpSpPr>
            <a:grpSpLocks/>
          </p:cNvGrpSpPr>
          <p:nvPr/>
        </p:nvGrpSpPr>
        <p:grpSpPr bwMode="auto">
          <a:xfrm>
            <a:off x="609600" y="400050"/>
            <a:ext cx="8567738" cy="6457950"/>
            <a:chOff x="384" y="252"/>
            <a:chExt cx="5397" cy="4068"/>
          </a:xfrm>
        </p:grpSpPr>
        <p:sp>
          <p:nvSpPr>
            <p:cNvPr id="148488"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48489"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48487"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F2BBCBB8-3098-4511-B5DC-8EB49E77AF68}" type="slidenum">
              <a:rPr kumimoji="0" lang="ja-JP" altLang="en-US" sz="2000" i="0" smtClean="0"/>
              <a:pPr eaLnBrk="1" hangingPunct="1"/>
              <a:t>15</a:t>
            </a:fld>
            <a:endParaRPr kumimoji="0" lang="en-US" altLang="ja-JP" sz="2000" i="0" smtClean="0"/>
          </a:p>
        </p:txBody>
      </p:sp>
      <p:sp>
        <p:nvSpPr>
          <p:cNvPr id="17411"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基　本　診　療　料</a:t>
            </a:r>
          </a:p>
        </p:txBody>
      </p:sp>
      <p:sp>
        <p:nvSpPr>
          <p:cNvPr id="17412"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dirty="0" smtClean="0"/>
              <a:t>初診料　　　　　　　　２７０点　⇒　２７０点</a:t>
            </a:r>
          </a:p>
          <a:p>
            <a:pPr lvl="1" eaLnBrk="1" hangingPunct="1"/>
            <a:r>
              <a:rPr lang="ja-JP" altLang="en-US" sz="2800" dirty="0" smtClean="0"/>
              <a:t>診療所は変更無し</a:t>
            </a:r>
          </a:p>
          <a:p>
            <a:pPr lvl="2" eaLnBrk="1" hangingPunct="1"/>
            <a:r>
              <a:rPr lang="ja-JP" altLang="en-US" dirty="0" smtClean="0"/>
              <a:t>特定機能病院又は５００床以上の地域医療支援病院で一部患者について　　　　　　　　　　　　　　　　　⇒　２００点</a:t>
            </a:r>
            <a:endParaRPr lang="en-US" altLang="ja-JP" dirty="0" smtClean="0"/>
          </a:p>
          <a:p>
            <a:pPr lvl="2" eaLnBrk="1" hangingPunct="1"/>
            <a:endParaRPr lang="en-US" altLang="ja-JP" dirty="0" smtClean="0"/>
          </a:p>
          <a:p>
            <a:pPr eaLnBrk="1" hangingPunct="1"/>
            <a:r>
              <a:rPr lang="ja-JP" altLang="en-US" dirty="0" smtClean="0"/>
              <a:t>再診料　　　　　　　　　　　　　　　　６９点</a:t>
            </a:r>
          </a:p>
          <a:p>
            <a:pPr lvl="2" eaLnBrk="1" hangingPunct="1"/>
            <a:endParaRPr lang="ja-JP" altLang="en-US" dirty="0" smtClean="0"/>
          </a:p>
          <a:p>
            <a:pPr lvl="1" eaLnBrk="1" hangingPunct="1">
              <a:buFont typeface="Wingdings 3" pitchFamily="18" charset="2"/>
              <a:buNone/>
            </a:pPr>
            <a:endParaRPr lang="ja-JP" altLang="en-US" sz="2800" dirty="0" smtClean="0"/>
          </a:p>
          <a:p>
            <a:pPr lvl="1" eaLnBrk="1" hangingPunct="1"/>
            <a:endParaRPr lang="ja-JP" altLang="en-US" sz="1800" dirty="0" smtClean="0"/>
          </a:p>
        </p:txBody>
      </p:sp>
      <p:sp>
        <p:nvSpPr>
          <p:cNvPr id="17413"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dirty="0">
                <a:solidFill>
                  <a:srgbClr val="FFFF00"/>
                </a:solidFill>
              </a:rPr>
              <a:t>初・再診料</a:t>
            </a:r>
          </a:p>
        </p:txBody>
      </p:sp>
      <p:grpSp>
        <p:nvGrpSpPr>
          <p:cNvPr id="17414" name="Group 5"/>
          <p:cNvGrpSpPr>
            <a:grpSpLocks/>
          </p:cNvGrpSpPr>
          <p:nvPr/>
        </p:nvGrpSpPr>
        <p:grpSpPr bwMode="auto">
          <a:xfrm>
            <a:off x="609600" y="400050"/>
            <a:ext cx="8567738" cy="6457950"/>
            <a:chOff x="384" y="252"/>
            <a:chExt cx="5397" cy="4068"/>
          </a:xfrm>
        </p:grpSpPr>
        <p:sp>
          <p:nvSpPr>
            <p:cNvPr id="17416"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7417"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7415"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EA7753E5-2A87-4F30-9F0D-D33728E81533}" type="slidenum">
              <a:rPr kumimoji="0" lang="ja-JP" altLang="en-US" sz="2000" i="0" smtClean="0"/>
              <a:pPr eaLnBrk="1" hangingPunct="1"/>
              <a:t>150</a:t>
            </a:fld>
            <a:endParaRPr kumimoji="0" lang="en-US" altLang="ja-JP" sz="2000" i="0" smtClean="0"/>
          </a:p>
        </p:txBody>
      </p:sp>
      <p:sp>
        <p:nvSpPr>
          <p:cNvPr id="149507"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注　射　料</a:t>
            </a:r>
          </a:p>
        </p:txBody>
      </p:sp>
      <p:sp>
        <p:nvSpPr>
          <p:cNvPr id="149508"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smtClean="0"/>
              <a:t>外来化学療法加算Ａ</a:t>
            </a:r>
          </a:p>
          <a:p>
            <a:pPr lvl="1" eaLnBrk="1" hangingPunct="1"/>
            <a:r>
              <a:rPr lang="ja-JP" altLang="en-US" smtClean="0"/>
              <a:t>添付文書等に以下の記載がある薬剤が対象</a:t>
            </a:r>
          </a:p>
          <a:p>
            <a:pPr lvl="1" eaLnBrk="1" hangingPunct="1"/>
            <a:r>
              <a:rPr lang="ja-JP" altLang="en-US" smtClean="0"/>
              <a:t>添付文書の「警告」もしくは「重要な基本的注意」に、「緊急時に十分対応できる医療施設及び医師のもとで使用すること」</a:t>
            </a:r>
          </a:p>
          <a:p>
            <a:pPr lvl="1" eaLnBrk="1" hangingPunct="1"/>
            <a:r>
              <a:rPr lang="ja-JP" altLang="en-US" smtClean="0"/>
              <a:t>「</a:t>
            </a:r>
            <a:r>
              <a:rPr lang="en-US" altLang="ja-JP" smtClean="0"/>
              <a:t>infusion reaction </a:t>
            </a:r>
            <a:r>
              <a:rPr lang="ja-JP" altLang="en-US" smtClean="0"/>
              <a:t>又はアナフィラキシーショック等が発現する可能性があるため患者の状態を十分に観察すること」等の趣旨が明記されている抗悪性腫瘍剤</a:t>
            </a:r>
          </a:p>
          <a:p>
            <a:pPr lvl="1" eaLnBrk="1" hangingPunct="1"/>
            <a:r>
              <a:rPr lang="ja-JP" altLang="en-US" smtClean="0"/>
              <a:t>モノクローナル抗体製剤などヒトの細胞を規定する分子を特異的に阻害する分子標的治療薬</a:t>
            </a:r>
          </a:p>
          <a:p>
            <a:pPr lvl="1" eaLnBrk="1" hangingPunct="1"/>
            <a:endParaRPr lang="ja-JP" altLang="en-US" smtClean="0"/>
          </a:p>
          <a:p>
            <a:pPr lvl="1" eaLnBrk="1" hangingPunct="1"/>
            <a:r>
              <a:rPr lang="ja-JP" altLang="en-US" smtClean="0"/>
              <a:t>以上の薬剤を静脈内注射、動脈注射、点滴注射、中心静脈注射など以外によって投与した場合</a:t>
            </a:r>
          </a:p>
          <a:p>
            <a:pPr eaLnBrk="1" hangingPunct="1"/>
            <a:endParaRPr lang="ja-JP" altLang="en-US" smtClean="0"/>
          </a:p>
        </p:txBody>
      </p:sp>
      <p:sp>
        <p:nvSpPr>
          <p:cNvPr id="149509"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外来化学療法加算の算定要件１</a:t>
            </a:r>
          </a:p>
        </p:txBody>
      </p:sp>
      <p:grpSp>
        <p:nvGrpSpPr>
          <p:cNvPr id="149510" name="Group 5"/>
          <p:cNvGrpSpPr>
            <a:grpSpLocks/>
          </p:cNvGrpSpPr>
          <p:nvPr/>
        </p:nvGrpSpPr>
        <p:grpSpPr bwMode="auto">
          <a:xfrm>
            <a:off x="609600" y="400050"/>
            <a:ext cx="8567738" cy="6457950"/>
            <a:chOff x="384" y="252"/>
            <a:chExt cx="5397" cy="4068"/>
          </a:xfrm>
        </p:grpSpPr>
        <p:sp>
          <p:nvSpPr>
            <p:cNvPr id="149512"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49513"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49511"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7A5AF139-4617-4DC0-ABAF-12E219F25EAA}" type="slidenum">
              <a:rPr kumimoji="0" lang="ja-JP" altLang="en-US" sz="2000" i="0" smtClean="0"/>
              <a:pPr eaLnBrk="1" hangingPunct="1"/>
              <a:t>151</a:t>
            </a:fld>
            <a:endParaRPr kumimoji="0" lang="en-US" altLang="ja-JP" sz="2000" i="0" smtClean="0"/>
          </a:p>
        </p:txBody>
      </p:sp>
      <p:sp>
        <p:nvSpPr>
          <p:cNvPr id="150531"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注　射　料</a:t>
            </a:r>
          </a:p>
        </p:txBody>
      </p:sp>
      <p:sp>
        <p:nvSpPr>
          <p:cNvPr id="150532"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smtClean="0"/>
              <a:t>外来化学療法加算Ｂ</a:t>
            </a:r>
          </a:p>
          <a:p>
            <a:pPr lvl="1" eaLnBrk="1" hangingPunct="1"/>
            <a:r>
              <a:rPr lang="ja-JP" altLang="en-US" smtClean="0"/>
              <a:t>外来化学療法加算Ａ以外の抗悪性腫瘍剤（抗ホルモン効果を持つ薬剤を含む）を使用した場合</a:t>
            </a:r>
          </a:p>
          <a:p>
            <a:pPr eaLnBrk="1" hangingPunct="1"/>
            <a:endParaRPr lang="ja-JP" altLang="en-US" smtClean="0"/>
          </a:p>
          <a:p>
            <a:pPr eaLnBrk="1" hangingPunct="1"/>
            <a:r>
              <a:rPr lang="ja-JP" altLang="en-US" smtClean="0"/>
              <a:t>Ａ・Ｂいずれも以下の場合に算定</a:t>
            </a:r>
          </a:p>
          <a:p>
            <a:pPr lvl="1" eaLnBrk="1" hangingPunct="1"/>
            <a:r>
              <a:rPr lang="ja-JP" altLang="en-US" smtClean="0"/>
              <a:t>入院中の患者以外の悪性腫瘍の患者が対象</a:t>
            </a:r>
          </a:p>
          <a:p>
            <a:pPr lvl="1" eaLnBrk="1" hangingPunct="1"/>
            <a:r>
              <a:rPr lang="ja-JP" altLang="en-US" smtClean="0"/>
              <a:t>抗悪性腫瘍剤による注射の必要性、副作用、用法・用量、その他の留意点等について文書で説明し、同意を得ている</a:t>
            </a:r>
          </a:p>
          <a:p>
            <a:pPr lvl="1" eaLnBrk="1" hangingPunct="1"/>
            <a:r>
              <a:rPr lang="ja-JP" altLang="en-US" smtClean="0"/>
              <a:t>外来化学療法に係る専用室で、悪性腫瘍の治療を目的として抗悪性腫瘍剤等を投与</a:t>
            </a:r>
          </a:p>
        </p:txBody>
      </p:sp>
      <p:sp>
        <p:nvSpPr>
          <p:cNvPr id="150533"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外来化学療法加算の算定要件２</a:t>
            </a:r>
          </a:p>
        </p:txBody>
      </p:sp>
      <p:grpSp>
        <p:nvGrpSpPr>
          <p:cNvPr id="150534" name="Group 5"/>
          <p:cNvGrpSpPr>
            <a:grpSpLocks/>
          </p:cNvGrpSpPr>
          <p:nvPr/>
        </p:nvGrpSpPr>
        <p:grpSpPr bwMode="auto">
          <a:xfrm>
            <a:off x="609600" y="400050"/>
            <a:ext cx="8567738" cy="6457950"/>
            <a:chOff x="384" y="252"/>
            <a:chExt cx="5397" cy="4068"/>
          </a:xfrm>
        </p:grpSpPr>
        <p:sp>
          <p:nvSpPr>
            <p:cNvPr id="150536"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50537"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50535"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5BE43FFE-F563-4B40-B0F9-41F264D9EA38}" type="slidenum">
              <a:rPr kumimoji="0" lang="ja-JP" altLang="en-US" sz="2000" i="0" smtClean="0"/>
              <a:pPr eaLnBrk="1" hangingPunct="1"/>
              <a:t>152</a:t>
            </a:fld>
            <a:endParaRPr kumimoji="0" lang="en-US" altLang="ja-JP" sz="2000" i="0" smtClean="0"/>
          </a:p>
        </p:txBody>
      </p:sp>
      <p:sp>
        <p:nvSpPr>
          <p:cNvPr id="151555"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注　射　料</a:t>
            </a:r>
          </a:p>
        </p:txBody>
      </p:sp>
      <p:sp>
        <p:nvSpPr>
          <p:cNvPr id="151556"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smtClean="0"/>
              <a:t>外来化学療法加算１ </a:t>
            </a:r>
          </a:p>
          <a:p>
            <a:pPr lvl="1" eaLnBrk="1" hangingPunct="1"/>
            <a:r>
              <a:rPr lang="ja-JP" altLang="en-US" smtClean="0"/>
              <a:t>外来化学療法の専用ベッド（実施に適したリクライニングシート等含）を有する治療室を保有</a:t>
            </a:r>
          </a:p>
          <a:p>
            <a:pPr lvl="1" eaLnBrk="1" hangingPunct="1"/>
            <a:r>
              <a:rPr lang="ja-JP" altLang="en-US" smtClean="0"/>
              <a:t>外来化学療法を実施している間は、当該治療室を外来化学療法その他の点滴注射（輸血を含む）以外の目的で使用することは認められない </a:t>
            </a:r>
          </a:p>
          <a:p>
            <a:pPr lvl="1" eaLnBrk="1" hangingPunct="1"/>
            <a:r>
              <a:rPr lang="ja-JP" altLang="en-US" smtClean="0"/>
              <a:t>化学療法経験５年以上の専任常勤医師が勤務 </a:t>
            </a:r>
          </a:p>
          <a:p>
            <a:pPr lvl="1" eaLnBrk="1" hangingPunct="1"/>
            <a:r>
              <a:rPr lang="ja-JP" altLang="en-US" smtClean="0"/>
              <a:t>化学療法経験５年以上有する専任常勤看護師が化学療法の実施時間帯に常時当該治療室に勤務 </a:t>
            </a:r>
          </a:p>
          <a:p>
            <a:pPr lvl="1" eaLnBrk="1" hangingPunct="1"/>
            <a:r>
              <a:rPr lang="ja-JP" altLang="en-US" smtClean="0"/>
              <a:t>化学療法に係る調剤経験５年以上有する専任常勤薬剤師が勤務</a:t>
            </a:r>
          </a:p>
          <a:p>
            <a:pPr lvl="1" eaLnBrk="1" hangingPunct="1"/>
            <a:r>
              <a:rPr lang="ja-JP" altLang="en-US" smtClean="0"/>
              <a:t>急変時に入院できる体制が確保又は他の保険医療機関との連携により入院できる体制が整備されている </a:t>
            </a:r>
          </a:p>
        </p:txBody>
      </p:sp>
      <p:sp>
        <p:nvSpPr>
          <p:cNvPr id="151557"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外来化学療法加算の施設基準１</a:t>
            </a:r>
          </a:p>
        </p:txBody>
      </p:sp>
      <p:grpSp>
        <p:nvGrpSpPr>
          <p:cNvPr id="151558" name="Group 5"/>
          <p:cNvGrpSpPr>
            <a:grpSpLocks/>
          </p:cNvGrpSpPr>
          <p:nvPr/>
        </p:nvGrpSpPr>
        <p:grpSpPr bwMode="auto">
          <a:xfrm>
            <a:off x="609600" y="400050"/>
            <a:ext cx="8567738" cy="6457950"/>
            <a:chOff x="384" y="252"/>
            <a:chExt cx="5397" cy="4068"/>
          </a:xfrm>
        </p:grpSpPr>
        <p:sp>
          <p:nvSpPr>
            <p:cNvPr id="151560"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51561"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51559"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10BDBB8C-2A73-4540-84DE-8B25F5268342}" type="slidenum">
              <a:rPr kumimoji="0" lang="ja-JP" altLang="en-US" sz="2000" i="0" smtClean="0"/>
              <a:pPr eaLnBrk="1" hangingPunct="1"/>
              <a:t>153</a:t>
            </a:fld>
            <a:endParaRPr kumimoji="0" lang="en-US" altLang="ja-JP" sz="2000" i="0" smtClean="0"/>
          </a:p>
        </p:txBody>
      </p:sp>
      <p:sp>
        <p:nvSpPr>
          <p:cNvPr id="152579"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注　射　料</a:t>
            </a:r>
          </a:p>
        </p:txBody>
      </p:sp>
      <p:sp>
        <p:nvSpPr>
          <p:cNvPr id="152580"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smtClean="0"/>
              <a:t>外来化学療法加算１ </a:t>
            </a:r>
          </a:p>
          <a:p>
            <a:pPr lvl="1" eaLnBrk="1" hangingPunct="1"/>
            <a:r>
              <a:rPr lang="ja-JP" altLang="en-US" smtClean="0"/>
              <a:t>実施される化学療法のレジメン（治療内容）の妥当性を評価し、承認する委員会を開催している</a:t>
            </a:r>
          </a:p>
          <a:p>
            <a:pPr lvl="1" eaLnBrk="1" hangingPunct="1"/>
            <a:r>
              <a:rPr lang="ja-JP" altLang="en-US" smtClean="0"/>
              <a:t>当該委員会は、化学療法に携わる各診療科の医師の代表者（代表者数は、複数診療科の場合は、それぞれの診療科で１名以上（１診療科の場合は、２名以上）の代表者）、業務に携わる看護師及び薬剤師から構成されるもので、少なくとも年１回開催</a:t>
            </a:r>
          </a:p>
        </p:txBody>
      </p:sp>
      <p:sp>
        <p:nvSpPr>
          <p:cNvPr id="152581"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外来化学療法加算の施設基準２</a:t>
            </a:r>
          </a:p>
        </p:txBody>
      </p:sp>
      <p:grpSp>
        <p:nvGrpSpPr>
          <p:cNvPr id="152582" name="Group 5"/>
          <p:cNvGrpSpPr>
            <a:grpSpLocks/>
          </p:cNvGrpSpPr>
          <p:nvPr/>
        </p:nvGrpSpPr>
        <p:grpSpPr bwMode="auto">
          <a:xfrm>
            <a:off x="609600" y="400050"/>
            <a:ext cx="8567738" cy="6457950"/>
            <a:chOff x="384" y="252"/>
            <a:chExt cx="5397" cy="4068"/>
          </a:xfrm>
        </p:grpSpPr>
        <p:sp>
          <p:nvSpPr>
            <p:cNvPr id="152584"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52585"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52583"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6FA552DA-640D-4F37-8F95-0CE5EF8C5F58}" type="slidenum">
              <a:rPr kumimoji="0" lang="ja-JP" altLang="en-US" sz="2000" i="0" smtClean="0"/>
              <a:pPr eaLnBrk="1" hangingPunct="1"/>
              <a:t>154</a:t>
            </a:fld>
            <a:endParaRPr kumimoji="0" lang="en-US" altLang="ja-JP" sz="2000" i="0" smtClean="0"/>
          </a:p>
        </p:txBody>
      </p:sp>
      <p:sp>
        <p:nvSpPr>
          <p:cNvPr id="153603"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注　射　料</a:t>
            </a:r>
          </a:p>
        </p:txBody>
      </p:sp>
      <p:sp>
        <p:nvSpPr>
          <p:cNvPr id="153604"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smtClean="0"/>
              <a:t>外来化学療法加算２ </a:t>
            </a:r>
          </a:p>
          <a:p>
            <a:pPr lvl="1" eaLnBrk="1" hangingPunct="1"/>
            <a:r>
              <a:rPr lang="ja-JP" altLang="en-US" smtClean="0"/>
              <a:t>外来化学療法の専用のベッド（実施するに適したリクライニングシート等を含）を有する治療室を保有</a:t>
            </a:r>
          </a:p>
          <a:p>
            <a:pPr lvl="1" eaLnBrk="1" hangingPunct="1"/>
            <a:r>
              <a:rPr lang="ja-JP" altLang="en-US" smtClean="0"/>
              <a:t>外来化学療法を実施している間は、当該治療室を外来化学療法その他の点滴注射（輸血を含む）以外の目的で使用することは認められない</a:t>
            </a:r>
          </a:p>
          <a:p>
            <a:pPr lvl="1" eaLnBrk="1" hangingPunct="1"/>
            <a:r>
              <a:rPr lang="ja-JP" altLang="en-US" smtClean="0"/>
              <a:t>化学療法の経験を有する専任の常勤看護師が化学療法を実施している時間帯において常時当該治療室に勤務 </a:t>
            </a:r>
          </a:p>
          <a:p>
            <a:pPr lvl="1" eaLnBrk="1" hangingPunct="1"/>
            <a:r>
              <a:rPr lang="ja-JP" altLang="en-US" smtClean="0"/>
              <a:t>当該化学療法につき専任の常勤薬剤師が勤務 </a:t>
            </a:r>
          </a:p>
          <a:p>
            <a:pPr lvl="1" eaLnBrk="1" hangingPunct="1"/>
            <a:r>
              <a:rPr lang="ja-JP" altLang="en-US" smtClean="0"/>
              <a:t>急変時等に入院できる体制が確保又は他の保険医療機関との連携により入院できる体制が整備 </a:t>
            </a:r>
          </a:p>
        </p:txBody>
      </p:sp>
      <p:sp>
        <p:nvSpPr>
          <p:cNvPr id="153605"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外来化学療法加算の施設基準３</a:t>
            </a:r>
          </a:p>
        </p:txBody>
      </p:sp>
      <p:grpSp>
        <p:nvGrpSpPr>
          <p:cNvPr id="153606" name="Group 5"/>
          <p:cNvGrpSpPr>
            <a:grpSpLocks/>
          </p:cNvGrpSpPr>
          <p:nvPr/>
        </p:nvGrpSpPr>
        <p:grpSpPr bwMode="auto">
          <a:xfrm>
            <a:off x="609600" y="400050"/>
            <a:ext cx="8567738" cy="6457950"/>
            <a:chOff x="384" y="252"/>
            <a:chExt cx="5397" cy="4068"/>
          </a:xfrm>
        </p:grpSpPr>
        <p:sp>
          <p:nvSpPr>
            <p:cNvPr id="153608"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53609"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53607"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8DF5129A-218B-4BAE-9ED5-765837FEA543}" type="slidenum">
              <a:rPr kumimoji="0" lang="ja-JP" altLang="en-US" sz="2000" i="0" smtClean="0"/>
              <a:pPr eaLnBrk="1" hangingPunct="1"/>
              <a:t>155</a:t>
            </a:fld>
            <a:endParaRPr kumimoji="0" lang="en-US" altLang="ja-JP" sz="2000" i="0" smtClean="0"/>
          </a:p>
        </p:txBody>
      </p:sp>
      <p:sp>
        <p:nvSpPr>
          <p:cNvPr id="154627"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注　射　料</a:t>
            </a:r>
          </a:p>
        </p:txBody>
      </p:sp>
      <p:sp>
        <p:nvSpPr>
          <p:cNvPr id="154628"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smtClean="0"/>
              <a:t>外来化学療法加算２ </a:t>
            </a:r>
          </a:p>
          <a:p>
            <a:pPr lvl="1" eaLnBrk="1" hangingPunct="1"/>
            <a:r>
              <a:rPr lang="ja-JP" altLang="en-US" smtClean="0"/>
              <a:t>関節リウマチ患者及びクローン病患者に対するインフリキシマブ製剤の投与についても、悪性腫瘍の患者に対する抗悪性腫瘍剤の投与と同等の体制を確保</a:t>
            </a:r>
          </a:p>
          <a:p>
            <a:pPr lvl="1" eaLnBrk="1" hangingPunct="1"/>
            <a:r>
              <a:rPr lang="ja-JP" altLang="en-US" smtClean="0"/>
              <a:t>常勤薬剤師の確保が直ちに困難であり、既に関節リウマチ患者及びクローン病患者の診療を行っている診療所であって、改正前の外来化学療法加算の算定を行っている診療所については、外来化学療法加算２の届出を行うことができる</a:t>
            </a:r>
          </a:p>
        </p:txBody>
      </p:sp>
      <p:sp>
        <p:nvSpPr>
          <p:cNvPr id="154629"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外来化学療法加算の施設基準４</a:t>
            </a:r>
          </a:p>
        </p:txBody>
      </p:sp>
      <p:grpSp>
        <p:nvGrpSpPr>
          <p:cNvPr id="154630" name="Group 5"/>
          <p:cNvGrpSpPr>
            <a:grpSpLocks/>
          </p:cNvGrpSpPr>
          <p:nvPr/>
        </p:nvGrpSpPr>
        <p:grpSpPr bwMode="auto">
          <a:xfrm>
            <a:off x="609600" y="400050"/>
            <a:ext cx="8567738" cy="6457950"/>
            <a:chOff x="384" y="252"/>
            <a:chExt cx="5397" cy="4068"/>
          </a:xfrm>
        </p:grpSpPr>
        <p:sp>
          <p:nvSpPr>
            <p:cNvPr id="154632"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54633"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54631"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0DC53F57-980F-487A-80D3-FA559B305163}" type="slidenum">
              <a:rPr kumimoji="0" lang="ja-JP" altLang="en-US" sz="2000" i="0" smtClean="0"/>
              <a:pPr eaLnBrk="1" hangingPunct="1"/>
              <a:t>156</a:t>
            </a:fld>
            <a:endParaRPr kumimoji="0" lang="en-US" altLang="ja-JP" sz="2000" i="0" smtClean="0"/>
          </a:p>
        </p:txBody>
      </p:sp>
      <p:sp>
        <p:nvSpPr>
          <p:cNvPr id="155651"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注　射　料</a:t>
            </a:r>
          </a:p>
        </p:txBody>
      </p:sp>
      <p:sp>
        <p:nvSpPr>
          <p:cNvPr id="155652"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smtClean="0"/>
              <a:t>ビタミン剤について</a:t>
            </a:r>
          </a:p>
          <a:p>
            <a:pPr lvl="1" eaLnBrk="1" hangingPunct="1"/>
            <a:r>
              <a:rPr lang="ja-JP" altLang="en-US" smtClean="0"/>
              <a:t>Ｂ群製剤とＣ製剤も単なる栄養補給目的での投与は不可（投薬も同様）　</a:t>
            </a:r>
          </a:p>
          <a:p>
            <a:pPr lvl="1" eaLnBrk="1" hangingPunct="1"/>
            <a:endParaRPr lang="ja-JP" altLang="en-US" smtClean="0"/>
          </a:p>
          <a:p>
            <a:pPr eaLnBrk="1" hangingPunct="1"/>
            <a:r>
              <a:rPr lang="ja-JP" altLang="en-US" smtClean="0"/>
              <a:t>訪問診療日の併算定不可項目の追加</a:t>
            </a:r>
          </a:p>
          <a:p>
            <a:pPr lvl="1" eaLnBrk="1" hangingPunct="1"/>
            <a:r>
              <a:rPr lang="ja-JP" altLang="en-US" smtClean="0"/>
              <a:t>皮内、皮下、筋肉内注射・静脈内注射・点滴注射</a:t>
            </a:r>
          </a:p>
          <a:p>
            <a:pPr lvl="1" eaLnBrk="1" hangingPunct="1"/>
            <a:r>
              <a:rPr lang="ja-JP" altLang="en-US" smtClean="0"/>
              <a:t>在宅悪性腫瘍患者共同管理料の算定患者</a:t>
            </a:r>
          </a:p>
          <a:p>
            <a:pPr lvl="1" eaLnBrk="1" hangingPunct="1"/>
            <a:endParaRPr lang="ja-JP" altLang="en-US" smtClean="0"/>
          </a:p>
        </p:txBody>
      </p:sp>
      <p:sp>
        <p:nvSpPr>
          <p:cNvPr id="155653"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その他</a:t>
            </a:r>
          </a:p>
        </p:txBody>
      </p:sp>
      <p:grpSp>
        <p:nvGrpSpPr>
          <p:cNvPr id="155654" name="Group 5"/>
          <p:cNvGrpSpPr>
            <a:grpSpLocks/>
          </p:cNvGrpSpPr>
          <p:nvPr/>
        </p:nvGrpSpPr>
        <p:grpSpPr bwMode="auto">
          <a:xfrm>
            <a:off x="609600" y="400050"/>
            <a:ext cx="8567738" cy="6457950"/>
            <a:chOff x="384" y="252"/>
            <a:chExt cx="5397" cy="4068"/>
          </a:xfrm>
        </p:grpSpPr>
        <p:sp>
          <p:nvSpPr>
            <p:cNvPr id="155656"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55657"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55655"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70763DF4-6091-49C1-AA82-47C9BF9E58DE}" type="slidenum">
              <a:rPr kumimoji="0" lang="ja-JP" altLang="en-US" sz="2000" i="0" smtClean="0"/>
              <a:pPr eaLnBrk="1" hangingPunct="1"/>
              <a:t>157</a:t>
            </a:fld>
            <a:endParaRPr kumimoji="0" lang="en-US" altLang="ja-JP" sz="2000" i="0" smtClean="0"/>
          </a:p>
        </p:txBody>
      </p:sp>
      <p:sp>
        <p:nvSpPr>
          <p:cNvPr id="156675"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注　射　料</a:t>
            </a:r>
          </a:p>
        </p:txBody>
      </p:sp>
      <p:sp>
        <p:nvSpPr>
          <p:cNvPr id="133124" name="Rectangle 3"/>
          <p:cNvSpPr>
            <a:spLocks noGrp="1" noChangeArrowheads="1"/>
          </p:cNvSpPr>
          <p:nvPr>
            <p:ph type="body" orient="vert" idx="1"/>
          </p:nvPr>
        </p:nvSpPr>
        <p:spPr>
          <a:xfrm>
            <a:off x="609600" y="620713"/>
            <a:ext cx="8534400" cy="6237287"/>
          </a:xfrm>
        </p:spPr>
        <p:txBody>
          <a:bodyPr vert="horz"/>
          <a:lstStyle/>
          <a:p>
            <a:pPr eaLnBrk="1" hangingPunct="1">
              <a:defRPr/>
            </a:pPr>
            <a:r>
              <a:rPr lang="ja-JP" altLang="en-US" dirty="0" smtClean="0"/>
              <a:t>ｶﾌ型緊急時ﾌﾞﾗｯﾄﾞｱｸｾｽ用留置ｶﾃｰﾃﾙ挿入　　　　　　　　　　　　　　　　　　　　　　　　　　　　　　　　　</a:t>
            </a:r>
            <a:endParaRPr lang="en-US" altLang="ja-JP" dirty="0" smtClean="0"/>
          </a:p>
          <a:p>
            <a:pPr marL="0" indent="0" eaLnBrk="1" hangingPunct="1">
              <a:buFont typeface="Wingdings" pitchFamily="2" charset="2"/>
              <a:buNone/>
              <a:defRPr/>
            </a:pPr>
            <a:r>
              <a:rPr lang="ja-JP" altLang="en-US" dirty="0"/>
              <a:t>　</a:t>
            </a:r>
            <a:r>
              <a:rPr lang="ja-JP" altLang="en-US" dirty="0" smtClean="0"/>
              <a:t>　　　　　　　　　　　　　　　　　２５００点</a:t>
            </a:r>
          </a:p>
          <a:p>
            <a:pPr lvl="1" eaLnBrk="1" hangingPunct="1">
              <a:defRPr/>
            </a:pPr>
            <a:r>
              <a:rPr lang="ja-JP" altLang="en-US" dirty="0" smtClean="0"/>
              <a:t>乳幼児（６歳未満）加算　　　　　　　　　５００点</a:t>
            </a:r>
          </a:p>
          <a:p>
            <a:pPr lvl="1" eaLnBrk="1" hangingPunct="1">
              <a:defRPr/>
            </a:pPr>
            <a:r>
              <a:rPr lang="ja-JP" altLang="en-US" dirty="0" smtClean="0"/>
              <a:t>以下の費用は所定点数に含まれる</a:t>
            </a:r>
          </a:p>
          <a:p>
            <a:pPr lvl="2" eaLnBrk="1" hangingPunct="1">
              <a:defRPr/>
            </a:pPr>
            <a:r>
              <a:rPr lang="ja-JP" altLang="en-US" dirty="0" smtClean="0"/>
              <a:t>カテーテル挿入に伴う検査</a:t>
            </a:r>
          </a:p>
          <a:p>
            <a:pPr lvl="2" eaLnBrk="1" hangingPunct="1">
              <a:defRPr/>
            </a:pPr>
            <a:r>
              <a:rPr lang="ja-JP" altLang="en-US" dirty="0" smtClean="0"/>
              <a:t>カテーテル挿入に伴う画像診断</a:t>
            </a:r>
          </a:p>
          <a:p>
            <a:pPr lvl="1" eaLnBrk="1" hangingPunct="1">
              <a:defRPr/>
            </a:pPr>
            <a:r>
              <a:rPr lang="ja-JP" altLang="en-US" sz="2000" dirty="0" smtClean="0"/>
              <a:t>本カテーテルの材料料及び手技料は１週間に１回を限度として算定できる</a:t>
            </a:r>
          </a:p>
          <a:p>
            <a:pPr lvl="1" eaLnBrk="1" hangingPunct="1">
              <a:defRPr/>
            </a:pPr>
            <a:r>
              <a:rPr lang="ja-JP" altLang="en-US" sz="2000" dirty="0" smtClean="0"/>
              <a:t>カテーテル挿入時の局所麻酔の手技料は別に算定できず、使用薬剤の薬剤料は別に算定できる</a:t>
            </a:r>
            <a:endParaRPr lang="en-US" altLang="ja-JP" sz="2000" dirty="0" smtClean="0"/>
          </a:p>
          <a:p>
            <a:pPr lvl="1" eaLnBrk="1" hangingPunct="1">
              <a:defRPr/>
            </a:pPr>
            <a:endParaRPr lang="en-US" altLang="ja-JP" sz="2000" dirty="0"/>
          </a:p>
          <a:p>
            <a:pPr eaLnBrk="1" hangingPunct="1">
              <a:defRPr/>
            </a:pPr>
            <a:r>
              <a:rPr lang="ja-JP" altLang="en-US" dirty="0" smtClean="0"/>
              <a:t>硝子体内注射　　　　　　　　　　　　５８０点</a:t>
            </a:r>
          </a:p>
          <a:p>
            <a:pPr lvl="1" eaLnBrk="1" hangingPunct="1">
              <a:defRPr/>
            </a:pPr>
            <a:r>
              <a:rPr lang="ja-JP" altLang="en-US" dirty="0" smtClean="0"/>
              <a:t>両眼に行った場合はそれぞれに片眼ごとの所定点数を算定する</a:t>
            </a:r>
          </a:p>
          <a:p>
            <a:pPr lvl="1" eaLnBrk="1" hangingPunct="1">
              <a:defRPr/>
            </a:pPr>
            <a:endParaRPr lang="ja-JP" altLang="en-US" sz="2000" dirty="0" smtClean="0"/>
          </a:p>
        </p:txBody>
      </p:sp>
      <p:sp>
        <p:nvSpPr>
          <p:cNvPr id="156677"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その他</a:t>
            </a:r>
          </a:p>
        </p:txBody>
      </p:sp>
      <p:grpSp>
        <p:nvGrpSpPr>
          <p:cNvPr id="156678" name="Group 5"/>
          <p:cNvGrpSpPr>
            <a:grpSpLocks/>
          </p:cNvGrpSpPr>
          <p:nvPr/>
        </p:nvGrpSpPr>
        <p:grpSpPr bwMode="auto">
          <a:xfrm>
            <a:off x="609600" y="400050"/>
            <a:ext cx="8567738" cy="6457950"/>
            <a:chOff x="384" y="252"/>
            <a:chExt cx="5397" cy="4068"/>
          </a:xfrm>
        </p:grpSpPr>
        <p:sp>
          <p:nvSpPr>
            <p:cNvPr id="156680"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56681"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56679"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新</a:t>
            </a:r>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0471CB46-8018-430A-9701-4EF73158BE76}" type="slidenum">
              <a:rPr kumimoji="0" lang="ja-JP" altLang="en-US" sz="2000" i="0" smtClean="0"/>
              <a:pPr eaLnBrk="1" hangingPunct="1"/>
              <a:t>158</a:t>
            </a:fld>
            <a:endParaRPr kumimoji="0" lang="en-US" altLang="ja-JP" sz="2000" i="0" smtClean="0"/>
          </a:p>
        </p:txBody>
      </p:sp>
      <p:sp>
        <p:nvSpPr>
          <p:cNvPr id="157699"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注　射　料</a:t>
            </a:r>
          </a:p>
        </p:txBody>
      </p:sp>
      <p:sp>
        <p:nvSpPr>
          <p:cNvPr id="157700"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smtClean="0"/>
              <a:t>中心静脈注射用カテーテル挿入</a:t>
            </a:r>
          </a:p>
          <a:p>
            <a:pPr lvl="1" eaLnBrk="1" hangingPunct="1"/>
            <a:r>
              <a:rPr lang="ja-JP" altLang="en-US" smtClean="0"/>
              <a:t>準用要件追加</a:t>
            </a:r>
          </a:p>
          <a:p>
            <a:pPr lvl="2" eaLnBrk="1" hangingPunct="1"/>
            <a:r>
              <a:rPr lang="ja-JP" altLang="en-US" smtClean="0"/>
              <a:t>緊急時ブラッドアクセス用留置カテーテル（但し、カフ型緊急時ブラッドアクセス用留置カテーテルを除く）を挿入した場合は、中心静脈注射用カテーテル挿入に準じて算定</a:t>
            </a:r>
            <a:endParaRPr lang="en-US" altLang="ja-JP" smtClean="0"/>
          </a:p>
          <a:p>
            <a:pPr lvl="2" eaLnBrk="1" hangingPunct="1"/>
            <a:endParaRPr lang="en-US" altLang="ja-JP" smtClean="0"/>
          </a:p>
          <a:p>
            <a:pPr eaLnBrk="1" hangingPunct="1"/>
            <a:r>
              <a:rPr lang="ja-JP" altLang="en-US" smtClean="0"/>
              <a:t>無菌製剤処理料１の項目分割</a:t>
            </a:r>
          </a:p>
          <a:p>
            <a:pPr lvl="1" eaLnBrk="1" hangingPunct="1"/>
            <a:r>
              <a:rPr lang="ja-JP" altLang="en-US" smtClean="0"/>
              <a:t>イ．閉鎖式接続器具を使用した場合　　　１００点</a:t>
            </a:r>
          </a:p>
          <a:p>
            <a:pPr lvl="1" eaLnBrk="1" hangingPunct="1">
              <a:buFont typeface="Wingdings 3" pitchFamily="18" charset="2"/>
              <a:buNone/>
            </a:pPr>
            <a:r>
              <a:rPr lang="ja-JP" altLang="en-US" smtClean="0"/>
              <a:t>　　　⇒（１）揮発性の高い薬剤の場合　　１５０点</a:t>
            </a:r>
          </a:p>
          <a:p>
            <a:pPr lvl="1" eaLnBrk="1" hangingPunct="1">
              <a:buFont typeface="Wingdings 3" pitchFamily="18" charset="2"/>
              <a:buNone/>
            </a:pPr>
            <a:r>
              <a:rPr lang="ja-JP" altLang="en-US" smtClean="0"/>
              <a:t>　　　⇒（２）（１）以外の場合　　　　　１００点</a:t>
            </a:r>
          </a:p>
          <a:p>
            <a:pPr lvl="1" eaLnBrk="1" hangingPunct="1"/>
            <a:r>
              <a:rPr lang="ja-JP" altLang="en-US" smtClean="0"/>
              <a:t>ロ．イ以外の場合　　　　　　　　　　　　５０点</a:t>
            </a:r>
          </a:p>
          <a:p>
            <a:pPr lvl="2" eaLnBrk="1" hangingPunct="1"/>
            <a:r>
              <a:rPr lang="ja-JP" altLang="en-US" smtClean="0"/>
              <a:t>無揮発性の高い薬剤とは、次に掲げる成分を含有する製剤</a:t>
            </a:r>
          </a:p>
          <a:p>
            <a:pPr lvl="3" eaLnBrk="1" hangingPunct="1"/>
            <a:r>
              <a:rPr lang="ja-JP" altLang="en-US" smtClean="0"/>
              <a:t>イホスファミド</a:t>
            </a:r>
          </a:p>
          <a:p>
            <a:pPr lvl="3" eaLnBrk="1" hangingPunct="1"/>
            <a:r>
              <a:rPr lang="ja-JP" altLang="en-US" smtClean="0"/>
              <a:t>シクロホスファミド</a:t>
            </a:r>
          </a:p>
          <a:p>
            <a:pPr lvl="3" eaLnBrk="1" hangingPunct="1"/>
            <a:r>
              <a:rPr lang="ja-JP" altLang="en-US" smtClean="0"/>
              <a:t>ベンダムスチン塩酸塩</a:t>
            </a:r>
          </a:p>
          <a:p>
            <a:pPr eaLnBrk="1" hangingPunct="1"/>
            <a:endParaRPr lang="ja-JP" altLang="en-US" smtClean="0"/>
          </a:p>
        </p:txBody>
      </p:sp>
      <p:sp>
        <p:nvSpPr>
          <p:cNvPr id="157701"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その他</a:t>
            </a:r>
          </a:p>
        </p:txBody>
      </p:sp>
      <p:grpSp>
        <p:nvGrpSpPr>
          <p:cNvPr id="157702" name="Group 5"/>
          <p:cNvGrpSpPr>
            <a:grpSpLocks/>
          </p:cNvGrpSpPr>
          <p:nvPr/>
        </p:nvGrpSpPr>
        <p:grpSpPr bwMode="auto">
          <a:xfrm>
            <a:off x="609600" y="400050"/>
            <a:ext cx="8567738" cy="6457950"/>
            <a:chOff x="384" y="252"/>
            <a:chExt cx="5397" cy="4068"/>
          </a:xfrm>
        </p:grpSpPr>
        <p:sp>
          <p:nvSpPr>
            <p:cNvPr id="157704"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57705"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57703"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スライド番号プレースホルダー 3"/>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16D04BA2-1080-4C75-9785-7691369784A4}" type="slidenum">
              <a:rPr kumimoji="0" lang="ja-JP" altLang="en-US" sz="2000" i="0" smtClean="0"/>
              <a:pPr eaLnBrk="1" hangingPunct="1"/>
              <a:t>159</a:t>
            </a:fld>
            <a:endParaRPr kumimoji="0" lang="en-US" altLang="ja-JP" sz="2000" i="0" smtClean="0"/>
          </a:p>
        </p:txBody>
      </p:sp>
      <p:sp>
        <p:nvSpPr>
          <p:cNvPr id="158723" name="Rectangle 2"/>
          <p:cNvSpPr>
            <a:spLocks noChangeArrowheads="1"/>
          </p:cNvSpPr>
          <p:nvPr/>
        </p:nvSpPr>
        <p:spPr bwMode="auto">
          <a:xfrm>
            <a:off x="3519488" y="3108325"/>
            <a:ext cx="2162175" cy="641350"/>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3600" i="0">
                <a:solidFill>
                  <a:srgbClr val="FFFF00"/>
                </a:solidFill>
              </a:rPr>
              <a:t>処　置　料</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B9C93980-2DFA-4FAA-A20B-39176F255E31}" type="slidenum">
              <a:rPr kumimoji="0" lang="ja-JP" altLang="en-US" sz="2000" i="0" smtClean="0"/>
              <a:pPr eaLnBrk="1" hangingPunct="1"/>
              <a:t>16</a:t>
            </a:fld>
            <a:endParaRPr kumimoji="0" lang="en-US" altLang="ja-JP" sz="2000" i="0" smtClean="0"/>
          </a:p>
        </p:txBody>
      </p:sp>
      <p:sp>
        <p:nvSpPr>
          <p:cNvPr id="18435"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基　本　診　療　料</a:t>
            </a:r>
          </a:p>
        </p:txBody>
      </p:sp>
      <p:sp>
        <p:nvSpPr>
          <p:cNvPr id="18436"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smtClean="0"/>
              <a:t>同日複数科再診料　　　　　　　　　　　３４点</a:t>
            </a:r>
          </a:p>
          <a:p>
            <a:pPr eaLnBrk="1" hangingPunct="1"/>
            <a:r>
              <a:rPr lang="ja-JP" altLang="en-US" smtClean="0"/>
              <a:t>同日複数科外来診療料（２００床以上）　３４点</a:t>
            </a:r>
            <a:endParaRPr lang="en-US" altLang="ja-JP" smtClean="0"/>
          </a:p>
          <a:p>
            <a:pPr eaLnBrk="1" hangingPunct="1"/>
            <a:endParaRPr lang="ja-JP" altLang="en-US" smtClean="0"/>
          </a:p>
          <a:p>
            <a:pPr lvl="1" eaLnBrk="1" hangingPunct="1"/>
            <a:r>
              <a:rPr lang="ja-JP" altLang="en-US" smtClean="0"/>
              <a:t>同一日に他の傷病（一つ目の診療科で診療を受けた疾病又は診療継続中の疾病と同一の疾病又は互いの関連のある疾病以外の疾病のことをいう）が対象</a:t>
            </a:r>
          </a:p>
          <a:p>
            <a:pPr lvl="1" eaLnBrk="1" hangingPunct="1"/>
            <a:r>
              <a:rPr lang="ja-JP" altLang="en-US" smtClean="0"/>
              <a:t>医療機関の事情によらず、患者の意思により医療法上の複数標榜診療科を受診</a:t>
            </a:r>
          </a:p>
          <a:p>
            <a:pPr lvl="1" eaLnBrk="1" hangingPunct="1"/>
            <a:r>
              <a:rPr lang="ja-JP" altLang="en-US" smtClean="0"/>
              <a:t>複数の保険医の診察を受けた場合</a:t>
            </a:r>
          </a:p>
          <a:p>
            <a:pPr lvl="1" eaLnBrk="1" hangingPunct="1"/>
            <a:r>
              <a:rPr lang="ja-JP" altLang="en-US" smtClean="0"/>
              <a:t>２科目の再診料又は外来診療料を算定する場合は、乳幼児加算、外来管理加算等の加算点数は算定不可</a:t>
            </a:r>
          </a:p>
        </p:txBody>
      </p:sp>
      <p:sp>
        <p:nvSpPr>
          <p:cNvPr id="18437"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再診料</a:t>
            </a:r>
          </a:p>
        </p:txBody>
      </p:sp>
      <p:grpSp>
        <p:nvGrpSpPr>
          <p:cNvPr id="18438" name="Group 5"/>
          <p:cNvGrpSpPr>
            <a:grpSpLocks/>
          </p:cNvGrpSpPr>
          <p:nvPr/>
        </p:nvGrpSpPr>
        <p:grpSpPr bwMode="auto">
          <a:xfrm>
            <a:off x="609600" y="400050"/>
            <a:ext cx="8567738" cy="6457950"/>
            <a:chOff x="384" y="252"/>
            <a:chExt cx="5397" cy="4068"/>
          </a:xfrm>
        </p:grpSpPr>
        <p:sp>
          <p:nvSpPr>
            <p:cNvPr id="18440"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8441"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8439"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新</a:t>
            </a: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F138F9D4-1334-4287-A7BE-48115A32F7E5}" type="slidenum">
              <a:rPr kumimoji="0" lang="ja-JP" altLang="en-US" sz="2000" i="0" smtClean="0"/>
              <a:pPr eaLnBrk="1" hangingPunct="1"/>
              <a:t>160</a:t>
            </a:fld>
            <a:endParaRPr kumimoji="0" lang="en-US" altLang="ja-JP" sz="2000" i="0" smtClean="0"/>
          </a:p>
        </p:txBody>
      </p:sp>
      <p:sp>
        <p:nvSpPr>
          <p:cNvPr id="159747"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処　置　料</a:t>
            </a:r>
          </a:p>
        </p:txBody>
      </p:sp>
      <p:sp>
        <p:nvSpPr>
          <p:cNvPr id="1165315" name="Rectangle 3"/>
          <p:cNvSpPr>
            <a:spLocks noGrp="1" noChangeArrowheads="1"/>
          </p:cNvSpPr>
          <p:nvPr>
            <p:ph type="body" orient="vert" idx="1"/>
          </p:nvPr>
        </p:nvSpPr>
        <p:spPr>
          <a:xfrm>
            <a:off x="609600" y="762000"/>
            <a:ext cx="8534400" cy="6096000"/>
          </a:xfrm>
        </p:spPr>
        <p:txBody>
          <a:bodyPr vert="horz"/>
          <a:lstStyle/>
          <a:p>
            <a:pPr eaLnBrk="1" hangingPunct="1">
              <a:defRPr/>
            </a:pPr>
            <a:r>
              <a:rPr lang="ja-JP" altLang="en-US" dirty="0" smtClean="0"/>
              <a:t>人工腎臓（１日につき）</a:t>
            </a:r>
          </a:p>
          <a:p>
            <a:pPr lvl="1" eaLnBrk="1" hangingPunct="1">
              <a:defRPr/>
            </a:pPr>
            <a:r>
              <a:rPr lang="ja-JP" altLang="en-US" dirty="0" smtClean="0"/>
              <a:t>１ 慢性維持透析の場合</a:t>
            </a:r>
          </a:p>
          <a:p>
            <a:pPr lvl="2" eaLnBrk="1" hangingPunct="1">
              <a:defRPr/>
            </a:pPr>
            <a:r>
              <a:rPr lang="ja-JP" altLang="en-US" dirty="0" smtClean="0"/>
              <a:t>イ ４時間未満の場合　　　　　　２０７５点 ⇒ ２０４０点</a:t>
            </a:r>
          </a:p>
          <a:p>
            <a:pPr lvl="2" eaLnBrk="1" hangingPunct="1">
              <a:defRPr/>
            </a:pPr>
            <a:r>
              <a:rPr lang="ja-JP" altLang="en-US" dirty="0" smtClean="0"/>
              <a:t>ロ ４時間以上５時間未満の場合　２２３５点 ⇒ ２２０５点</a:t>
            </a:r>
          </a:p>
          <a:p>
            <a:pPr lvl="2" eaLnBrk="1" hangingPunct="1">
              <a:defRPr/>
            </a:pPr>
            <a:r>
              <a:rPr lang="ja-JP" altLang="en-US" dirty="0" smtClean="0"/>
              <a:t>ハ ５時間以上の場合　　　　　　２３７０点 ⇒ ２３４０点</a:t>
            </a:r>
          </a:p>
          <a:p>
            <a:pPr lvl="1" eaLnBrk="1" hangingPunct="1">
              <a:defRPr/>
            </a:pPr>
            <a:r>
              <a:rPr lang="ja-JP" altLang="en-US" dirty="0" smtClean="0"/>
              <a:t>２ 慢性維持透析濾過（複雑なもの）を行った場合</a:t>
            </a:r>
            <a:endParaRPr lang="en-US" altLang="ja-JP" dirty="0" smtClean="0"/>
          </a:p>
          <a:p>
            <a:pPr marL="457200" lvl="1" indent="0" eaLnBrk="1" hangingPunct="1">
              <a:buFont typeface="Wingdings 3" pitchFamily="18" charset="2"/>
              <a:buNone/>
              <a:defRPr/>
            </a:pPr>
            <a:r>
              <a:rPr lang="ja-JP" altLang="en-US" dirty="0" smtClean="0"/>
              <a:t>　　　　　　　　　　　　　　　　（新設） ２２５５点</a:t>
            </a:r>
            <a:endParaRPr lang="en-US" altLang="ja-JP" dirty="0" smtClean="0"/>
          </a:p>
          <a:p>
            <a:pPr lvl="2" eaLnBrk="1" hangingPunct="1">
              <a:defRPr/>
            </a:pPr>
            <a:r>
              <a:rPr lang="ja-JP" altLang="en-US" sz="2400" dirty="0" smtClean="0"/>
              <a:t>算定要件</a:t>
            </a:r>
            <a:endParaRPr lang="en-US" altLang="ja-JP" sz="2400" dirty="0" smtClean="0"/>
          </a:p>
          <a:p>
            <a:pPr lvl="3" eaLnBrk="1" hangingPunct="1">
              <a:defRPr/>
            </a:pPr>
            <a:r>
              <a:rPr lang="ja-JP" altLang="en-US" sz="2400" dirty="0" smtClean="0"/>
              <a:t>血液透析濾過のうち、透析液から分離作製した置換液を用いて血液透析濾過を行っている場合に算定</a:t>
            </a:r>
          </a:p>
          <a:p>
            <a:pPr lvl="2" eaLnBrk="1" hangingPunct="1">
              <a:defRPr/>
            </a:pPr>
            <a:r>
              <a:rPr lang="ja-JP" altLang="en-US" sz="2400" dirty="0" smtClean="0"/>
              <a:t>施設基準</a:t>
            </a:r>
            <a:endParaRPr lang="en-US" altLang="ja-JP" sz="2400" dirty="0" smtClean="0"/>
          </a:p>
          <a:p>
            <a:pPr lvl="3" eaLnBrk="1" hangingPunct="1">
              <a:defRPr/>
            </a:pPr>
            <a:r>
              <a:rPr lang="ja-JP" altLang="en-US" sz="2400" dirty="0" smtClean="0"/>
              <a:t>透析液水質確保加算２を算定していること</a:t>
            </a:r>
            <a:endParaRPr lang="en-US" altLang="ja-JP" sz="2400" dirty="0" smtClean="0"/>
          </a:p>
          <a:p>
            <a:pPr lvl="1" eaLnBrk="1" hangingPunct="1">
              <a:defRPr/>
            </a:pPr>
            <a:r>
              <a:rPr lang="ja-JP" altLang="en-US" dirty="0" smtClean="0"/>
              <a:t>３ その他の場合　　　　　１５９０点 ⇒ １５８０点</a:t>
            </a:r>
          </a:p>
          <a:p>
            <a:pPr lvl="1" eaLnBrk="1" hangingPunct="1">
              <a:defRPr/>
            </a:pPr>
            <a:endParaRPr lang="ja-JP" altLang="en-US" dirty="0" smtClean="0"/>
          </a:p>
          <a:p>
            <a:pPr eaLnBrk="1" hangingPunct="1">
              <a:defRPr/>
            </a:pPr>
            <a:endParaRPr lang="ja-JP" altLang="en-US" sz="1000" dirty="0" smtClean="0"/>
          </a:p>
        </p:txBody>
      </p:sp>
      <p:sp>
        <p:nvSpPr>
          <p:cNvPr id="159749"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人工腎臓の項目再編</a:t>
            </a:r>
          </a:p>
        </p:txBody>
      </p:sp>
      <p:grpSp>
        <p:nvGrpSpPr>
          <p:cNvPr id="159750" name="Group 5"/>
          <p:cNvGrpSpPr>
            <a:grpSpLocks/>
          </p:cNvGrpSpPr>
          <p:nvPr/>
        </p:nvGrpSpPr>
        <p:grpSpPr bwMode="auto">
          <a:xfrm>
            <a:off x="609600" y="400050"/>
            <a:ext cx="8567738" cy="6457950"/>
            <a:chOff x="384" y="252"/>
            <a:chExt cx="5397" cy="4068"/>
          </a:xfrm>
        </p:grpSpPr>
        <p:sp>
          <p:nvSpPr>
            <p:cNvPr id="159752"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59753"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59751"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10124CB6-10AE-4005-859B-B48EE15CB105}" type="slidenum">
              <a:rPr kumimoji="0" lang="ja-JP" altLang="en-US" sz="2000" i="0" smtClean="0"/>
              <a:pPr eaLnBrk="1" hangingPunct="1"/>
              <a:t>161</a:t>
            </a:fld>
            <a:endParaRPr kumimoji="0" lang="en-US" altLang="ja-JP" sz="2000" i="0" smtClean="0"/>
          </a:p>
        </p:txBody>
      </p:sp>
      <p:sp>
        <p:nvSpPr>
          <p:cNvPr id="160771"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処　置　料</a:t>
            </a:r>
          </a:p>
        </p:txBody>
      </p:sp>
      <p:sp>
        <p:nvSpPr>
          <p:cNvPr id="160772" name="Rectangle 3"/>
          <p:cNvSpPr>
            <a:spLocks noGrp="1" noChangeArrowheads="1"/>
          </p:cNvSpPr>
          <p:nvPr>
            <p:ph type="body" orient="vert" idx="1"/>
          </p:nvPr>
        </p:nvSpPr>
        <p:spPr>
          <a:xfrm>
            <a:off x="609600" y="762000"/>
            <a:ext cx="8534400" cy="6096000"/>
          </a:xfrm>
        </p:spPr>
        <p:txBody>
          <a:bodyPr vert="horz"/>
          <a:lstStyle/>
          <a:p>
            <a:pPr lvl="1" eaLnBrk="1" hangingPunct="1"/>
            <a:r>
              <a:rPr lang="ja-JP" altLang="en-US" smtClean="0"/>
              <a:t>注の変更</a:t>
            </a:r>
          </a:p>
          <a:p>
            <a:pPr lvl="2" eaLnBrk="1" hangingPunct="1"/>
            <a:r>
              <a:rPr lang="ja-JP" altLang="en-US" smtClean="0"/>
              <a:t>１</a:t>
            </a:r>
            <a:r>
              <a:rPr lang="ja-JP" altLang="en-US" b="1" i="1" u="sng" smtClean="0"/>
              <a:t>及び２</a:t>
            </a:r>
            <a:r>
              <a:rPr lang="ja-JP" altLang="en-US" smtClean="0"/>
              <a:t>の場合にあっては、透析液、血液凝固阻止剤、生理食塩水及び別に厚生労働大臣が定める注射薬の費用は所定点数に含まれるものとする。</a:t>
            </a:r>
            <a:endParaRPr lang="en-US" altLang="ja-JP" smtClean="0"/>
          </a:p>
          <a:p>
            <a:pPr lvl="2" eaLnBrk="1" hangingPunct="1"/>
            <a:endParaRPr lang="ja-JP" altLang="en-US" smtClean="0"/>
          </a:p>
          <a:p>
            <a:pPr eaLnBrk="1" hangingPunct="1"/>
            <a:r>
              <a:rPr lang="ja-JP" altLang="en-US" smtClean="0"/>
              <a:t>透析液水質確保加算（１０点）の再編</a:t>
            </a:r>
          </a:p>
          <a:p>
            <a:pPr lvl="1" eaLnBrk="1" hangingPunct="1"/>
            <a:r>
              <a:rPr lang="ja-JP" altLang="en-US" smtClean="0"/>
              <a:t>透析液水質確保加算１　　　　　　　　　　　８点</a:t>
            </a:r>
          </a:p>
          <a:p>
            <a:pPr lvl="2" eaLnBrk="1" hangingPunct="1"/>
            <a:r>
              <a:rPr lang="ja-JP" altLang="en-US" smtClean="0"/>
              <a:t>関連学会から示されている基準に基づき水質管理を適切に実施</a:t>
            </a:r>
          </a:p>
          <a:p>
            <a:pPr lvl="2" eaLnBrk="1" hangingPunct="1"/>
            <a:r>
              <a:rPr lang="ja-JP" altLang="en-US" smtClean="0"/>
              <a:t>透析機器安全管理委員会を設置し、その責任者として専任の医師又は専任の臨床工学技士を１名以上配置</a:t>
            </a:r>
          </a:p>
          <a:p>
            <a:pPr lvl="1" eaLnBrk="1" hangingPunct="1"/>
            <a:r>
              <a:rPr lang="ja-JP" altLang="en-US" smtClean="0"/>
              <a:t>２ 透析液水質確保加算２（新設）　　　　　２０点</a:t>
            </a:r>
          </a:p>
          <a:p>
            <a:pPr lvl="2" eaLnBrk="1" hangingPunct="1"/>
            <a:r>
              <a:rPr lang="ja-JP" altLang="en-US" smtClean="0"/>
              <a:t>月１回以上水質検査を実施し、関連学会から示されている基準を満たした血液透析濾過用の置換液を作成し使用している</a:t>
            </a:r>
          </a:p>
          <a:p>
            <a:pPr lvl="2" eaLnBrk="1" hangingPunct="1"/>
            <a:r>
              <a:rPr lang="ja-JP" altLang="en-US" smtClean="0"/>
              <a:t>透析機器安全管理委員会を設置し、その責任者として専任の医師又は専任の臨床工学技士を１名以上配置</a:t>
            </a:r>
          </a:p>
        </p:txBody>
      </p:sp>
      <p:sp>
        <p:nvSpPr>
          <p:cNvPr id="160773"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人工腎臓</a:t>
            </a:r>
          </a:p>
        </p:txBody>
      </p:sp>
      <p:grpSp>
        <p:nvGrpSpPr>
          <p:cNvPr id="160774" name="Group 5"/>
          <p:cNvGrpSpPr>
            <a:grpSpLocks/>
          </p:cNvGrpSpPr>
          <p:nvPr/>
        </p:nvGrpSpPr>
        <p:grpSpPr bwMode="auto">
          <a:xfrm>
            <a:off x="609600" y="400050"/>
            <a:ext cx="8567738" cy="6457950"/>
            <a:chOff x="384" y="252"/>
            <a:chExt cx="5397" cy="4068"/>
          </a:xfrm>
        </p:grpSpPr>
        <p:sp>
          <p:nvSpPr>
            <p:cNvPr id="160777"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60778"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60775"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新</a:t>
            </a:r>
          </a:p>
        </p:txBody>
      </p:sp>
      <p:sp>
        <p:nvSpPr>
          <p:cNvPr id="160776" name="Oval 9"/>
          <p:cNvSpPr>
            <a:spLocks noChangeArrowheads="1"/>
          </p:cNvSpPr>
          <p:nvPr/>
        </p:nvSpPr>
        <p:spPr bwMode="auto">
          <a:xfrm>
            <a:off x="8101013" y="635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4F811D24-0F3B-4ACB-A99E-561FE10F100B}" type="slidenum">
              <a:rPr kumimoji="0" lang="ja-JP" altLang="en-US" sz="2000" i="0" smtClean="0"/>
              <a:pPr eaLnBrk="1" hangingPunct="1"/>
              <a:t>162</a:t>
            </a:fld>
            <a:endParaRPr kumimoji="0" lang="en-US" altLang="ja-JP" sz="2000" i="0" smtClean="0"/>
          </a:p>
        </p:txBody>
      </p:sp>
      <p:sp>
        <p:nvSpPr>
          <p:cNvPr id="161795"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処　置　料</a:t>
            </a:r>
          </a:p>
        </p:txBody>
      </p:sp>
      <p:sp>
        <p:nvSpPr>
          <p:cNvPr id="161796"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smtClean="0"/>
              <a:t>慢性維持透析濾過（複雑なもの）</a:t>
            </a:r>
            <a:endParaRPr lang="en-US" altLang="ja-JP" smtClean="0"/>
          </a:p>
          <a:p>
            <a:pPr lvl="1" eaLnBrk="1" hangingPunct="1"/>
            <a:r>
              <a:rPr lang="ja-JP" altLang="en-US" smtClean="0"/>
              <a:t>血液透析濾過のうち、透析液から分離作製した置換液を用いて血液透析濾過を行うことをいい、次のすべてを満たしている場合に限り算定</a:t>
            </a:r>
          </a:p>
          <a:p>
            <a:pPr lvl="2" eaLnBrk="1" hangingPunct="1"/>
            <a:r>
              <a:rPr lang="ja-JP" altLang="en-US" smtClean="0"/>
              <a:t>月１回以上水質検査を実施し、関連学会から示されている基準を満たした血液透析濾過用の置換液を作製し、使用している</a:t>
            </a:r>
          </a:p>
          <a:p>
            <a:pPr lvl="2" eaLnBrk="1" hangingPunct="1"/>
            <a:r>
              <a:rPr lang="ja-JP" altLang="en-US" smtClean="0"/>
              <a:t>透析機器安全管理委員会を設置し、その責任者として専任の医師又は専任の臨床工学技士が１名以上配置されている</a:t>
            </a:r>
          </a:p>
        </p:txBody>
      </p:sp>
      <p:sp>
        <p:nvSpPr>
          <p:cNvPr id="161797"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人工腎臓</a:t>
            </a:r>
          </a:p>
        </p:txBody>
      </p:sp>
      <p:grpSp>
        <p:nvGrpSpPr>
          <p:cNvPr id="161798" name="Group 5"/>
          <p:cNvGrpSpPr>
            <a:grpSpLocks/>
          </p:cNvGrpSpPr>
          <p:nvPr/>
        </p:nvGrpSpPr>
        <p:grpSpPr bwMode="auto">
          <a:xfrm>
            <a:off x="609600" y="400050"/>
            <a:ext cx="8567738" cy="6457950"/>
            <a:chOff x="384" y="252"/>
            <a:chExt cx="5397" cy="4068"/>
          </a:xfrm>
        </p:grpSpPr>
        <p:sp>
          <p:nvSpPr>
            <p:cNvPr id="161800"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61801"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61799"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新</a:t>
            </a:r>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E8F121B8-50FB-4A07-864C-F026492D64D1}" type="slidenum">
              <a:rPr kumimoji="0" lang="ja-JP" altLang="en-US" sz="2000" i="0" smtClean="0"/>
              <a:pPr eaLnBrk="1" hangingPunct="1"/>
              <a:t>163</a:t>
            </a:fld>
            <a:endParaRPr kumimoji="0" lang="en-US" altLang="ja-JP" sz="2000" i="0" smtClean="0"/>
          </a:p>
        </p:txBody>
      </p:sp>
      <p:sp>
        <p:nvSpPr>
          <p:cNvPr id="162819"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処　置　料</a:t>
            </a:r>
          </a:p>
        </p:txBody>
      </p:sp>
      <p:sp>
        <p:nvSpPr>
          <p:cNvPr id="1220611" name="Rectangle 3"/>
          <p:cNvSpPr>
            <a:spLocks noGrp="1" noChangeArrowheads="1"/>
          </p:cNvSpPr>
          <p:nvPr>
            <p:ph type="body" orient="vert" idx="1"/>
          </p:nvPr>
        </p:nvSpPr>
        <p:spPr>
          <a:xfrm>
            <a:off x="609600" y="762000"/>
            <a:ext cx="8534400" cy="6096000"/>
          </a:xfrm>
        </p:spPr>
        <p:txBody>
          <a:bodyPr vert="horz"/>
          <a:lstStyle/>
          <a:p>
            <a:pPr eaLnBrk="1" hangingPunct="1">
              <a:defRPr/>
            </a:pPr>
            <a:r>
              <a:rPr lang="ja-JP" altLang="en-US" dirty="0" smtClean="0"/>
              <a:t>高位浣腸、高圧浣腸、洗腸　　４５点 ⇒ ６５点</a:t>
            </a:r>
            <a:endParaRPr lang="en-US" altLang="ja-JP" dirty="0" smtClean="0"/>
          </a:p>
          <a:p>
            <a:pPr eaLnBrk="1" hangingPunct="1">
              <a:defRPr/>
            </a:pPr>
            <a:r>
              <a:rPr lang="ja-JP" altLang="en-US" dirty="0" smtClean="0"/>
              <a:t>中波紫外線療法（３０８ナノメートル以上３１３ナノメートル以下に限定したもの）</a:t>
            </a:r>
            <a:endParaRPr lang="en-US" altLang="ja-JP" dirty="0" smtClean="0"/>
          </a:p>
          <a:p>
            <a:pPr marL="0" indent="0" eaLnBrk="1" hangingPunct="1">
              <a:buFont typeface="Wingdings" pitchFamily="2" charset="2"/>
              <a:buNone/>
              <a:defRPr/>
            </a:pPr>
            <a:r>
              <a:rPr lang="ja-JP" altLang="en-US" dirty="0" smtClean="0"/>
              <a:t>　　　　　　　　　　　　　３５０点 ⇒ ３４０点</a:t>
            </a:r>
            <a:endParaRPr lang="en-US" altLang="ja-JP" dirty="0" smtClean="0"/>
          </a:p>
          <a:p>
            <a:pPr eaLnBrk="1" hangingPunct="1">
              <a:defRPr/>
            </a:pPr>
            <a:r>
              <a:rPr lang="ja-JP" altLang="en-US" dirty="0" smtClean="0"/>
              <a:t>Ｑスイッチ付レーザー照射療法　　２８００点</a:t>
            </a:r>
            <a:endParaRPr lang="en-US" altLang="ja-JP" dirty="0" smtClean="0"/>
          </a:p>
          <a:p>
            <a:pPr marL="0" indent="0" eaLnBrk="1" hangingPunct="1">
              <a:buFont typeface="Wingdings" pitchFamily="2" charset="2"/>
              <a:buNone/>
              <a:defRPr/>
            </a:pPr>
            <a:r>
              <a:rPr lang="ja-JP" altLang="en-US" dirty="0" smtClean="0"/>
              <a:t>　　⇒４平方センチメートル未満　　　２０００点</a:t>
            </a:r>
            <a:endParaRPr lang="en-US" altLang="ja-JP" dirty="0" smtClean="0"/>
          </a:p>
          <a:p>
            <a:pPr marL="0" indent="0" eaLnBrk="1" hangingPunct="1">
              <a:buFont typeface="Wingdings" pitchFamily="2" charset="2"/>
              <a:buNone/>
              <a:defRPr/>
            </a:pPr>
            <a:r>
              <a:rPr lang="ja-JP" altLang="en-US" dirty="0" smtClean="0"/>
              <a:t>　　⇒４㎠以上１６㎠未満　　　　　　２３７０点</a:t>
            </a:r>
            <a:endParaRPr lang="en-US" altLang="ja-JP" dirty="0" smtClean="0"/>
          </a:p>
          <a:p>
            <a:pPr marL="0" indent="0" eaLnBrk="1" hangingPunct="1">
              <a:buFont typeface="Wingdings" pitchFamily="2" charset="2"/>
              <a:buNone/>
              <a:defRPr/>
            </a:pPr>
            <a:r>
              <a:rPr lang="ja-JP" altLang="en-US" dirty="0" smtClean="0"/>
              <a:t>　　⇒１６㎠以上６４㎠以上未満　　　２９００点</a:t>
            </a:r>
            <a:endParaRPr lang="en-US" altLang="ja-JP" dirty="0" smtClean="0"/>
          </a:p>
          <a:p>
            <a:pPr marL="0" indent="0" eaLnBrk="1" hangingPunct="1">
              <a:buFont typeface="Wingdings" pitchFamily="2" charset="2"/>
              <a:buNone/>
              <a:defRPr/>
            </a:pPr>
            <a:r>
              <a:rPr lang="ja-JP" altLang="en-US" dirty="0" smtClean="0"/>
              <a:t>　　⇒６４平方センチメートル以上　　３９５０点</a:t>
            </a:r>
          </a:p>
          <a:p>
            <a:pPr lvl="2" eaLnBrk="1" hangingPunct="1">
              <a:defRPr/>
            </a:pPr>
            <a:r>
              <a:rPr lang="ja-JP" altLang="en-US" dirty="0" smtClean="0"/>
              <a:t>一連</a:t>
            </a:r>
            <a:r>
              <a:rPr lang="ja-JP" altLang="en-US" dirty="0"/>
              <a:t>の治療が終了した太田母斑、異所性蒙古斑又は外傷性色素沈着症に対して再度当該療法を行う</a:t>
            </a:r>
            <a:r>
              <a:rPr lang="ja-JP" altLang="en-US" dirty="0" smtClean="0"/>
              <a:t>場合</a:t>
            </a:r>
            <a:r>
              <a:rPr lang="ja-JP" altLang="en-US" dirty="0"/>
              <a:t>には、同一部位に対して初回治療を含め</a:t>
            </a:r>
            <a:r>
              <a:rPr lang="ja-JP" altLang="en-US" dirty="0" smtClean="0"/>
              <a:t>５回限度</a:t>
            </a:r>
            <a:endParaRPr lang="en-US" altLang="ja-JP" dirty="0"/>
          </a:p>
          <a:p>
            <a:pPr lvl="2" eaLnBrk="1" hangingPunct="1">
              <a:defRPr/>
            </a:pPr>
            <a:r>
              <a:rPr lang="ja-JP" altLang="en-US" dirty="0" smtClean="0"/>
              <a:t>扁平</a:t>
            </a:r>
            <a:r>
              <a:rPr lang="ja-JP" altLang="en-US" dirty="0"/>
              <a:t>母斑等に対しては、同一部位に対して初回を含め</a:t>
            </a:r>
            <a:r>
              <a:rPr lang="ja-JP" altLang="en-US" dirty="0" smtClean="0"/>
              <a:t>２回限度</a:t>
            </a:r>
            <a:endParaRPr lang="en-US" altLang="ja-JP" dirty="0" smtClean="0"/>
          </a:p>
        </p:txBody>
      </p:sp>
      <p:sp>
        <p:nvSpPr>
          <p:cNvPr id="162821"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点数の見直し</a:t>
            </a:r>
          </a:p>
        </p:txBody>
      </p:sp>
      <p:grpSp>
        <p:nvGrpSpPr>
          <p:cNvPr id="162822" name="Group 5"/>
          <p:cNvGrpSpPr>
            <a:grpSpLocks/>
          </p:cNvGrpSpPr>
          <p:nvPr/>
        </p:nvGrpSpPr>
        <p:grpSpPr bwMode="auto">
          <a:xfrm>
            <a:off x="609600" y="400050"/>
            <a:ext cx="8567738" cy="6457950"/>
            <a:chOff x="384" y="252"/>
            <a:chExt cx="5397" cy="4068"/>
          </a:xfrm>
        </p:grpSpPr>
        <p:sp>
          <p:nvSpPr>
            <p:cNvPr id="162824"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62825"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62823" name="Oval 8"/>
          <p:cNvSpPr>
            <a:spLocks noChangeArrowheads="1"/>
          </p:cNvSpPr>
          <p:nvPr/>
        </p:nvSpPr>
        <p:spPr bwMode="auto">
          <a:xfrm>
            <a:off x="8605838"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89E282BE-28AA-4467-9E6E-A2159FB908C5}" type="slidenum">
              <a:rPr kumimoji="0" lang="ja-JP" altLang="en-US" sz="2000" i="0" smtClean="0"/>
              <a:pPr eaLnBrk="1" hangingPunct="1"/>
              <a:t>164</a:t>
            </a:fld>
            <a:endParaRPr kumimoji="0" lang="en-US" altLang="ja-JP" sz="2000" i="0" smtClean="0"/>
          </a:p>
        </p:txBody>
      </p:sp>
      <p:sp>
        <p:nvSpPr>
          <p:cNvPr id="163843"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処　置　料</a:t>
            </a:r>
          </a:p>
        </p:txBody>
      </p:sp>
      <p:sp>
        <p:nvSpPr>
          <p:cNvPr id="163844"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dirty="0" smtClean="0"/>
              <a:t>以下の項目を廃止</a:t>
            </a:r>
            <a:endParaRPr lang="en-US" altLang="ja-JP" dirty="0" smtClean="0"/>
          </a:p>
          <a:p>
            <a:pPr lvl="1" eaLnBrk="1" hangingPunct="1"/>
            <a:r>
              <a:rPr lang="ja-JP" altLang="en-US" dirty="0" smtClean="0"/>
              <a:t>人工気胸（排気を含む）</a:t>
            </a:r>
            <a:endParaRPr lang="en-US" altLang="ja-JP" dirty="0" smtClean="0"/>
          </a:p>
          <a:p>
            <a:pPr lvl="1" eaLnBrk="1" hangingPunct="1"/>
            <a:r>
              <a:rPr lang="ja-JP" altLang="en-US" dirty="0" smtClean="0"/>
              <a:t>胸腔内出血排除（非開胸）（開始日）⇒持続的胸腔ドレナージで算定</a:t>
            </a:r>
            <a:endParaRPr lang="en-US" altLang="ja-JP" dirty="0" smtClean="0"/>
          </a:p>
          <a:p>
            <a:pPr lvl="1" eaLnBrk="1" hangingPunct="1"/>
            <a:endParaRPr lang="en-US" altLang="ja-JP" dirty="0" smtClean="0"/>
          </a:p>
          <a:p>
            <a:pPr eaLnBrk="1" hangingPunct="1"/>
            <a:r>
              <a:rPr lang="ja-JP" altLang="en-US" dirty="0" smtClean="0"/>
              <a:t>新設項目</a:t>
            </a:r>
            <a:endParaRPr lang="en-US" altLang="ja-JP" dirty="0" smtClean="0"/>
          </a:p>
          <a:p>
            <a:pPr lvl="1" eaLnBrk="1" hangingPunct="1"/>
            <a:r>
              <a:rPr lang="ja-JP" altLang="en-US" dirty="0" smtClean="0"/>
              <a:t>持続的難治性下痢便ドレナージ（開始日）　５０点</a:t>
            </a:r>
            <a:endParaRPr lang="en-US" altLang="ja-JP" dirty="0" smtClean="0"/>
          </a:p>
          <a:p>
            <a:pPr lvl="1" eaLnBrk="1" hangingPunct="1"/>
            <a:r>
              <a:rPr lang="ja-JP" altLang="en-US" dirty="0" smtClean="0"/>
              <a:t>稗粒腫摘除</a:t>
            </a:r>
            <a:endParaRPr lang="en-US" altLang="ja-JP" dirty="0" smtClean="0"/>
          </a:p>
          <a:p>
            <a:pPr lvl="2" eaLnBrk="1" hangingPunct="1"/>
            <a:r>
              <a:rPr lang="ja-JP" altLang="en-US" dirty="0" smtClean="0"/>
              <a:t>１０箇所未満　　　　　　７４点</a:t>
            </a:r>
            <a:endParaRPr lang="en-US" altLang="ja-JP" dirty="0" smtClean="0"/>
          </a:p>
          <a:p>
            <a:pPr lvl="2" eaLnBrk="1" hangingPunct="1"/>
            <a:r>
              <a:rPr lang="ja-JP" altLang="en-US" dirty="0" smtClean="0"/>
              <a:t>１０箇所以上　　　　　１４８点</a:t>
            </a:r>
            <a:endParaRPr lang="en-US" altLang="ja-JP" dirty="0" smtClean="0"/>
          </a:p>
        </p:txBody>
      </p:sp>
      <p:sp>
        <p:nvSpPr>
          <p:cNvPr id="163845"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その他</a:t>
            </a:r>
          </a:p>
        </p:txBody>
      </p:sp>
      <p:grpSp>
        <p:nvGrpSpPr>
          <p:cNvPr id="163846" name="Group 5"/>
          <p:cNvGrpSpPr>
            <a:grpSpLocks/>
          </p:cNvGrpSpPr>
          <p:nvPr/>
        </p:nvGrpSpPr>
        <p:grpSpPr bwMode="auto">
          <a:xfrm>
            <a:off x="609600" y="400050"/>
            <a:ext cx="8567738" cy="6457950"/>
            <a:chOff x="384" y="252"/>
            <a:chExt cx="5397" cy="4068"/>
          </a:xfrm>
        </p:grpSpPr>
        <p:sp>
          <p:nvSpPr>
            <p:cNvPr id="163848"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63849"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63847" name="Oval 8"/>
          <p:cNvSpPr>
            <a:spLocks noChangeArrowheads="1"/>
          </p:cNvSpPr>
          <p:nvPr/>
        </p:nvSpPr>
        <p:spPr bwMode="auto">
          <a:xfrm>
            <a:off x="8605838"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89E282BE-28AA-4467-9E6E-A2159FB908C5}" type="slidenum">
              <a:rPr kumimoji="0" lang="ja-JP" altLang="en-US" sz="2000" i="0" smtClean="0"/>
              <a:pPr eaLnBrk="1" hangingPunct="1"/>
              <a:t>165</a:t>
            </a:fld>
            <a:endParaRPr kumimoji="0" lang="en-US" altLang="ja-JP" sz="2000" i="0" smtClean="0"/>
          </a:p>
        </p:txBody>
      </p:sp>
      <p:sp>
        <p:nvSpPr>
          <p:cNvPr id="163843"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処　置　料</a:t>
            </a:r>
          </a:p>
        </p:txBody>
      </p:sp>
      <p:sp>
        <p:nvSpPr>
          <p:cNvPr id="163844"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dirty="0" smtClean="0"/>
              <a:t>名称の見直し</a:t>
            </a:r>
            <a:endParaRPr lang="en-US" altLang="ja-JP" dirty="0" smtClean="0"/>
          </a:p>
          <a:p>
            <a:pPr lvl="1" eaLnBrk="1" hangingPunct="1"/>
            <a:r>
              <a:rPr lang="ja-JP" altLang="en-US" dirty="0" smtClean="0"/>
              <a:t>胃瘻カテーテル交換法 ⇒ 経管栄養カテーテル交換法</a:t>
            </a:r>
            <a:endParaRPr lang="en-US" altLang="ja-JP" dirty="0" smtClean="0"/>
          </a:p>
          <a:p>
            <a:pPr lvl="2" eaLnBrk="1" hangingPunct="1"/>
            <a:r>
              <a:rPr lang="ja-JP" altLang="en-US" sz="2400" dirty="0" smtClean="0"/>
              <a:t>胃瘻カテーテル・経皮経食道胃管カテーテル</a:t>
            </a:r>
            <a:endParaRPr lang="en-US" altLang="ja-JP" sz="2400" dirty="0" smtClean="0"/>
          </a:p>
          <a:p>
            <a:pPr lvl="2" eaLnBrk="1" hangingPunct="1"/>
            <a:r>
              <a:rPr lang="ja-JP" altLang="en-US" sz="2400" dirty="0"/>
              <a:t>鼻腔</a:t>
            </a:r>
            <a:r>
              <a:rPr lang="ja-JP" altLang="en-US" sz="2400" dirty="0" smtClean="0"/>
              <a:t>栄養カテーテルでは算定不可</a:t>
            </a:r>
            <a:endParaRPr lang="en-US" altLang="ja-JP" sz="2400" smtClean="0"/>
          </a:p>
          <a:p>
            <a:pPr lvl="2" eaLnBrk="1" hangingPunct="1"/>
            <a:endParaRPr lang="en-US" altLang="ja-JP" sz="2400" dirty="0" smtClean="0"/>
          </a:p>
          <a:p>
            <a:pPr eaLnBrk="1" hangingPunct="1"/>
            <a:r>
              <a:rPr lang="ja-JP" altLang="en-US" dirty="0" smtClean="0"/>
              <a:t>鼻腔栄養の算定不可項目を追加</a:t>
            </a:r>
            <a:endParaRPr lang="en-US" altLang="ja-JP" dirty="0" smtClean="0"/>
          </a:p>
          <a:p>
            <a:pPr lvl="1" eaLnBrk="1" hangingPunct="1"/>
            <a:r>
              <a:rPr lang="ja-JP" altLang="en-US" dirty="0" smtClean="0"/>
              <a:t>在宅小児経管栄養法指導管理料（新設項目）</a:t>
            </a:r>
          </a:p>
        </p:txBody>
      </p:sp>
      <p:sp>
        <p:nvSpPr>
          <p:cNvPr id="163845"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その他</a:t>
            </a:r>
          </a:p>
        </p:txBody>
      </p:sp>
      <p:grpSp>
        <p:nvGrpSpPr>
          <p:cNvPr id="163846" name="Group 5"/>
          <p:cNvGrpSpPr>
            <a:grpSpLocks/>
          </p:cNvGrpSpPr>
          <p:nvPr/>
        </p:nvGrpSpPr>
        <p:grpSpPr bwMode="auto">
          <a:xfrm>
            <a:off x="609600" y="400050"/>
            <a:ext cx="8567738" cy="6457950"/>
            <a:chOff x="384" y="252"/>
            <a:chExt cx="5397" cy="4068"/>
          </a:xfrm>
        </p:grpSpPr>
        <p:sp>
          <p:nvSpPr>
            <p:cNvPr id="163848"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63849"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63847" name="Oval 8"/>
          <p:cNvSpPr>
            <a:spLocks noChangeArrowheads="1"/>
          </p:cNvSpPr>
          <p:nvPr/>
        </p:nvSpPr>
        <p:spPr bwMode="auto">
          <a:xfrm>
            <a:off x="8605838"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extLst>
      <p:ext uri="{BB962C8B-B14F-4D97-AF65-F5344CB8AC3E}">
        <p14:creationId xmlns:p14="http://schemas.microsoft.com/office/powerpoint/2010/main" val="3943172495"/>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9F782AA5-E637-4214-B0DA-6ECFD4F1BC8D}" type="slidenum">
              <a:rPr kumimoji="0" lang="ja-JP" altLang="en-US" sz="2000" i="0" smtClean="0"/>
              <a:pPr eaLnBrk="1" hangingPunct="1"/>
              <a:t>166</a:t>
            </a:fld>
            <a:endParaRPr kumimoji="0" lang="en-US" altLang="ja-JP" sz="2000" i="0" smtClean="0"/>
          </a:p>
        </p:txBody>
      </p:sp>
      <p:sp>
        <p:nvSpPr>
          <p:cNvPr id="164867"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処　置　料</a:t>
            </a:r>
          </a:p>
        </p:txBody>
      </p:sp>
      <p:sp>
        <p:nvSpPr>
          <p:cNvPr id="1161219" name="Rectangle 3"/>
          <p:cNvSpPr>
            <a:spLocks noGrp="1" noChangeArrowheads="1"/>
          </p:cNvSpPr>
          <p:nvPr>
            <p:ph type="body" orient="vert" idx="1"/>
          </p:nvPr>
        </p:nvSpPr>
        <p:spPr>
          <a:xfrm>
            <a:off x="609600" y="762000"/>
            <a:ext cx="8534400" cy="6096000"/>
          </a:xfrm>
        </p:spPr>
        <p:txBody>
          <a:bodyPr vert="horz"/>
          <a:lstStyle/>
          <a:p>
            <a:pPr eaLnBrk="1" hangingPunct="1">
              <a:defRPr/>
            </a:pPr>
            <a:r>
              <a:rPr lang="ja-JP" altLang="en-US" dirty="0" smtClean="0"/>
              <a:t>２ その他の場合（９００点）を廃止</a:t>
            </a:r>
          </a:p>
          <a:p>
            <a:pPr eaLnBrk="1" hangingPunct="1">
              <a:defRPr/>
            </a:pPr>
            <a:endParaRPr lang="en-US" altLang="ja-JP" dirty="0" smtClean="0"/>
          </a:p>
          <a:p>
            <a:pPr eaLnBrk="1" hangingPunct="1">
              <a:defRPr/>
            </a:pPr>
            <a:r>
              <a:rPr lang="en-US" altLang="ja-JP" dirty="0" smtClean="0"/>
              <a:t>100</a:t>
            </a:r>
            <a:r>
              <a:rPr lang="ja-JP" altLang="en-US" dirty="0" smtClean="0"/>
              <a:t>平方センチメートル未満</a:t>
            </a:r>
            <a:endParaRPr lang="en-US" altLang="ja-JP" dirty="0" smtClean="0"/>
          </a:p>
          <a:p>
            <a:pPr marL="0" indent="0" eaLnBrk="1" hangingPunct="1">
              <a:buFont typeface="Wingdings" pitchFamily="2" charset="2"/>
              <a:buNone/>
              <a:defRPr/>
            </a:pPr>
            <a:r>
              <a:rPr lang="ja-JP" altLang="en-US" dirty="0" smtClean="0"/>
              <a:t>　　　　　　　　　　　１６００点 ⇒ １０４０点</a:t>
            </a:r>
          </a:p>
          <a:p>
            <a:pPr lvl="1" eaLnBrk="1" hangingPunct="1">
              <a:defRPr/>
            </a:pPr>
            <a:r>
              <a:rPr lang="ja-JP" altLang="en-US" dirty="0" smtClean="0"/>
              <a:t>初回加算　　　　　　　　　　１６９０点（変更無）</a:t>
            </a:r>
          </a:p>
          <a:p>
            <a:pPr eaLnBrk="1" hangingPunct="1">
              <a:defRPr/>
            </a:pPr>
            <a:r>
              <a:rPr lang="en-US" altLang="ja-JP" dirty="0" smtClean="0"/>
              <a:t>100</a:t>
            </a:r>
            <a:r>
              <a:rPr lang="ja-JP" altLang="en-US" dirty="0" smtClean="0"/>
              <a:t>平方センチメートル以上</a:t>
            </a:r>
            <a:endParaRPr lang="en-US" altLang="ja-JP" dirty="0" smtClean="0"/>
          </a:p>
          <a:p>
            <a:pPr eaLnBrk="1" hangingPunct="1">
              <a:defRPr/>
            </a:pPr>
            <a:r>
              <a:rPr lang="ja-JP" altLang="en-US" dirty="0" smtClean="0"/>
              <a:t>　　　　　　</a:t>
            </a:r>
            <a:r>
              <a:rPr lang="en-US" altLang="ja-JP" dirty="0" smtClean="0"/>
              <a:t>200</a:t>
            </a:r>
            <a:r>
              <a:rPr lang="ja-JP" altLang="en-US" dirty="0" smtClean="0"/>
              <a:t>平方センチメートル未満</a:t>
            </a:r>
            <a:endParaRPr lang="en-US" altLang="ja-JP" dirty="0" smtClean="0"/>
          </a:p>
          <a:p>
            <a:pPr marL="0" indent="0" eaLnBrk="1" hangingPunct="1">
              <a:buFont typeface="Wingdings" pitchFamily="2" charset="2"/>
              <a:buNone/>
              <a:defRPr/>
            </a:pPr>
            <a:r>
              <a:rPr lang="ja-JP" altLang="en-US" dirty="0" smtClean="0"/>
              <a:t>　　　　　　　　　　　１６８０点 ⇒ １０６０点</a:t>
            </a:r>
          </a:p>
          <a:p>
            <a:pPr lvl="1" eaLnBrk="1" hangingPunct="1">
              <a:defRPr/>
            </a:pPr>
            <a:r>
              <a:rPr lang="ja-JP" altLang="en-US" dirty="0" smtClean="0"/>
              <a:t>初回加算　　　　　　　　　　２６５０点（変更無）</a:t>
            </a:r>
          </a:p>
          <a:p>
            <a:pPr eaLnBrk="1" hangingPunct="1">
              <a:defRPr/>
            </a:pPr>
            <a:r>
              <a:rPr lang="en-US" altLang="ja-JP" dirty="0" smtClean="0"/>
              <a:t>200</a:t>
            </a:r>
            <a:r>
              <a:rPr lang="ja-JP" altLang="en-US" dirty="0" smtClean="0"/>
              <a:t>平方センチメートル以上</a:t>
            </a:r>
            <a:endParaRPr lang="en-US" altLang="ja-JP" dirty="0" smtClean="0"/>
          </a:p>
          <a:p>
            <a:pPr marL="0" indent="0" eaLnBrk="1" hangingPunct="1">
              <a:buFont typeface="Wingdings" pitchFamily="2" charset="2"/>
              <a:buNone/>
              <a:defRPr/>
            </a:pPr>
            <a:r>
              <a:rPr lang="ja-JP" altLang="en-US" dirty="0" smtClean="0"/>
              <a:t>　　　　　　　　　　　１９００点 ⇒ １１００点</a:t>
            </a:r>
          </a:p>
          <a:p>
            <a:pPr lvl="1" eaLnBrk="1" hangingPunct="1">
              <a:defRPr/>
            </a:pPr>
            <a:r>
              <a:rPr lang="ja-JP" altLang="en-US" dirty="0" smtClean="0"/>
              <a:t>初回加算　　　　　　　　　　３３００点（変更無）</a:t>
            </a:r>
          </a:p>
          <a:p>
            <a:pPr lvl="2" eaLnBrk="1" hangingPunct="1">
              <a:defRPr/>
            </a:pPr>
            <a:endParaRPr lang="ja-JP" altLang="en-US" sz="1000" dirty="0" smtClean="0"/>
          </a:p>
          <a:p>
            <a:pPr eaLnBrk="1" hangingPunct="1">
              <a:defRPr/>
            </a:pPr>
            <a:endParaRPr lang="ja-JP" altLang="en-US" dirty="0" smtClean="0"/>
          </a:p>
        </p:txBody>
      </p:sp>
      <p:sp>
        <p:nvSpPr>
          <p:cNvPr id="164869"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局所陰圧閉鎖処置の項目見直し</a:t>
            </a:r>
          </a:p>
        </p:txBody>
      </p:sp>
      <p:grpSp>
        <p:nvGrpSpPr>
          <p:cNvPr id="164870" name="Group 5"/>
          <p:cNvGrpSpPr>
            <a:grpSpLocks/>
          </p:cNvGrpSpPr>
          <p:nvPr/>
        </p:nvGrpSpPr>
        <p:grpSpPr bwMode="auto">
          <a:xfrm>
            <a:off x="609600" y="400050"/>
            <a:ext cx="8567738" cy="6457950"/>
            <a:chOff x="384" y="252"/>
            <a:chExt cx="5397" cy="4068"/>
          </a:xfrm>
        </p:grpSpPr>
        <p:sp>
          <p:nvSpPr>
            <p:cNvPr id="164872"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64873"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64871"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スライド番号プレースホルダー 3"/>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FDAE8536-0D76-420B-B2CC-322C8CF110B6}" type="slidenum">
              <a:rPr kumimoji="0" lang="ja-JP" altLang="en-US" sz="2000" i="0" smtClean="0"/>
              <a:pPr eaLnBrk="1" hangingPunct="1"/>
              <a:t>167</a:t>
            </a:fld>
            <a:endParaRPr kumimoji="0" lang="en-US" altLang="ja-JP" sz="2000" i="0" smtClean="0"/>
          </a:p>
        </p:txBody>
      </p:sp>
      <p:sp>
        <p:nvSpPr>
          <p:cNvPr id="165891" name="Rectangle 2"/>
          <p:cNvSpPr>
            <a:spLocks noChangeArrowheads="1"/>
          </p:cNvSpPr>
          <p:nvPr/>
        </p:nvSpPr>
        <p:spPr bwMode="auto">
          <a:xfrm>
            <a:off x="3519488" y="3108325"/>
            <a:ext cx="2162175" cy="641350"/>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3600" i="0">
                <a:solidFill>
                  <a:srgbClr val="FFFF00"/>
                </a:solidFill>
              </a:rPr>
              <a:t>手　術　料</a:t>
            </a:r>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1ECA6BF5-2BF9-4EA9-811B-613997AE91D6}" type="slidenum">
              <a:rPr kumimoji="0" lang="ja-JP" altLang="en-US" sz="2000" i="0" smtClean="0"/>
              <a:pPr eaLnBrk="1" hangingPunct="1"/>
              <a:t>168</a:t>
            </a:fld>
            <a:endParaRPr kumimoji="0" lang="en-US" altLang="ja-JP" sz="2000" i="0" smtClean="0"/>
          </a:p>
        </p:txBody>
      </p:sp>
      <p:sp>
        <p:nvSpPr>
          <p:cNvPr id="166915"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手　術　料</a:t>
            </a:r>
          </a:p>
        </p:txBody>
      </p:sp>
      <p:sp>
        <p:nvSpPr>
          <p:cNvPr id="166916"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smtClean="0"/>
              <a:t>全般的傾向</a:t>
            </a:r>
          </a:p>
          <a:p>
            <a:pPr lvl="1" eaLnBrk="1" hangingPunct="1"/>
            <a:r>
              <a:rPr lang="ja-JP" altLang="en-US" smtClean="0"/>
              <a:t>病院で実施するような手術は大幅アップ</a:t>
            </a:r>
          </a:p>
          <a:p>
            <a:pPr lvl="1" eaLnBrk="1" hangingPunct="1"/>
            <a:r>
              <a:rPr lang="ja-JP" altLang="en-US" smtClean="0"/>
              <a:t>外来で行う手術の多くは点数変更無し</a:t>
            </a:r>
            <a:endParaRPr lang="en-US" altLang="ja-JP" smtClean="0"/>
          </a:p>
          <a:p>
            <a:pPr eaLnBrk="1" hangingPunct="1"/>
            <a:r>
              <a:rPr lang="ja-JP" altLang="en-US" smtClean="0"/>
              <a:t>通則の変更</a:t>
            </a:r>
            <a:endParaRPr lang="en-US" altLang="ja-JP" smtClean="0"/>
          </a:p>
          <a:p>
            <a:pPr lvl="1" eaLnBrk="1" hangingPunct="1"/>
            <a:r>
              <a:rPr lang="ja-JP" altLang="en-US" smtClean="0"/>
              <a:t>露出部の規定から「（足底部を除く）」が削除</a:t>
            </a:r>
            <a:endParaRPr lang="en-US" altLang="ja-JP" smtClean="0"/>
          </a:p>
          <a:p>
            <a:pPr lvl="2"/>
            <a:r>
              <a:rPr lang="ja-JP" altLang="en-US" smtClean="0"/>
              <a:t>頭部、頸部、上肢にあっては肘関節以下及び下肢にあっては膝関節以下</a:t>
            </a:r>
            <a:endParaRPr lang="en-US" altLang="ja-JP" smtClean="0"/>
          </a:p>
          <a:p>
            <a:pPr eaLnBrk="1" hangingPunct="1"/>
            <a:r>
              <a:rPr lang="ja-JP" altLang="en-US" smtClean="0"/>
              <a:t>加算点数の変更（点数から１００分の○○へ）</a:t>
            </a:r>
            <a:endParaRPr lang="en-US" altLang="ja-JP" smtClean="0"/>
          </a:p>
          <a:p>
            <a:pPr lvl="1" eaLnBrk="1" hangingPunct="1"/>
            <a:r>
              <a:rPr lang="ja-JP" altLang="en-US" smtClean="0"/>
              <a:t>内視鏡下椎弓切除術、椎間板摘出術、脊椎固定術、脊椎側弯症手術、内視鏡下脊椎固定術（胸椎または腰椎前方固定）</a:t>
            </a:r>
            <a:endParaRPr lang="en-US" altLang="ja-JP" smtClean="0"/>
          </a:p>
          <a:p>
            <a:pPr eaLnBrk="1" hangingPunct="1"/>
            <a:r>
              <a:rPr lang="ja-JP" altLang="en-US" smtClean="0"/>
              <a:t>創外固定器加算</a:t>
            </a:r>
            <a:endParaRPr lang="en-US" altLang="ja-JP" smtClean="0"/>
          </a:p>
          <a:p>
            <a:pPr lvl="1" eaLnBrk="1" hangingPunct="1"/>
            <a:r>
              <a:rPr lang="en-US" altLang="ja-JP" smtClean="0"/>
              <a:t>K056-2</a:t>
            </a:r>
            <a:r>
              <a:rPr lang="ja-JP" altLang="en-US" smtClean="0"/>
              <a:t>、</a:t>
            </a:r>
            <a:r>
              <a:rPr lang="en-US" altLang="ja-JP" smtClean="0"/>
              <a:t>K073</a:t>
            </a:r>
            <a:r>
              <a:rPr lang="ja-JP" altLang="en-US" smtClean="0"/>
              <a:t>、</a:t>
            </a:r>
            <a:r>
              <a:rPr lang="en-US" altLang="ja-JP" smtClean="0"/>
              <a:t>K076</a:t>
            </a:r>
            <a:r>
              <a:rPr lang="ja-JP" altLang="en-US" smtClean="0"/>
              <a:t>、</a:t>
            </a:r>
            <a:r>
              <a:rPr lang="en-US" altLang="ja-JP" smtClean="0"/>
              <a:t>K125</a:t>
            </a:r>
            <a:r>
              <a:rPr lang="ja-JP" altLang="en-US" smtClean="0"/>
              <a:t>追加</a:t>
            </a:r>
          </a:p>
          <a:p>
            <a:pPr lvl="1" eaLnBrk="1" hangingPunct="1"/>
            <a:endParaRPr lang="ja-JP" altLang="en-US" sz="1000" smtClean="0"/>
          </a:p>
          <a:p>
            <a:pPr eaLnBrk="1" hangingPunct="1"/>
            <a:endParaRPr lang="ja-JP" altLang="en-US" sz="1000" smtClean="0"/>
          </a:p>
        </p:txBody>
      </p:sp>
      <p:sp>
        <p:nvSpPr>
          <p:cNvPr id="166917"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手術料</a:t>
            </a:r>
          </a:p>
        </p:txBody>
      </p:sp>
      <p:grpSp>
        <p:nvGrpSpPr>
          <p:cNvPr id="166918" name="Group 5"/>
          <p:cNvGrpSpPr>
            <a:grpSpLocks/>
          </p:cNvGrpSpPr>
          <p:nvPr/>
        </p:nvGrpSpPr>
        <p:grpSpPr bwMode="auto">
          <a:xfrm>
            <a:off x="609600" y="400050"/>
            <a:ext cx="8567738" cy="6457950"/>
            <a:chOff x="384" y="252"/>
            <a:chExt cx="5397" cy="4068"/>
          </a:xfrm>
        </p:grpSpPr>
        <p:sp>
          <p:nvSpPr>
            <p:cNvPr id="166919"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66920"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35ABB273-0531-4B4D-BD21-8FEDD9123025}" type="slidenum">
              <a:rPr kumimoji="0" lang="ja-JP" altLang="en-US" sz="2000" i="0" smtClean="0"/>
              <a:pPr eaLnBrk="1" hangingPunct="1"/>
              <a:t>169</a:t>
            </a:fld>
            <a:endParaRPr kumimoji="0" lang="en-US" altLang="ja-JP" sz="2000" i="0" smtClean="0"/>
          </a:p>
        </p:txBody>
      </p:sp>
      <p:sp>
        <p:nvSpPr>
          <p:cNvPr id="167939"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手　術　料</a:t>
            </a:r>
          </a:p>
        </p:txBody>
      </p:sp>
      <p:sp>
        <p:nvSpPr>
          <p:cNvPr id="167940"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smtClean="0"/>
              <a:t>超音波骨折治療法（一連につき）の要件見直し</a:t>
            </a:r>
          </a:p>
          <a:p>
            <a:pPr lvl="1" eaLnBrk="1" hangingPunct="1"/>
            <a:r>
              <a:rPr lang="ja-JP" altLang="en-US" smtClean="0"/>
              <a:t>本手術の所定点数には、使用される機器等（医師の指示に基づき、患者が自宅等において当該治療を継続する場合を含む。）の費用が含まれる。</a:t>
            </a:r>
          </a:p>
          <a:p>
            <a:pPr eaLnBrk="1" hangingPunct="1"/>
            <a:r>
              <a:rPr lang="ja-JP" altLang="en-US" smtClean="0"/>
              <a:t>骨内異物（挿入物を含む。）除去術の対象明確化</a:t>
            </a:r>
          </a:p>
          <a:p>
            <a:pPr lvl="1" eaLnBrk="1" hangingPunct="1"/>
            <a:r>
              <a:rPr lang="ja-JP" altLang="en-US" smtClean="0"/>
              <a:t>「頭蓋、顔面（複数切開を有するもの）」とは、顔面多発骨折手術などで、複数個の骨固定材料による手術が行われた症例に対し、複数箇所の切開により複数個の骨固定材料を除去・摘出する場合に算定する。</a:t>
            </a:r>
          </a:p>
          <a:p>
            <a:pPr eaLnBrk="1" hangingPunct="1"/>
            <a:r>
              <a:rPr lang="ja-JP" altLang="en-US" smtClean="0"/>
              <a:t>内視鏡的胃、十二指腸ポリープ・粘膜切除術の要件見直し</a:t>
            </a:r>
          </a:p>
          <a:p>
            <a:pPr lvl="1" eaLnBrk="1" hangingPunct="1"/>
            <a:r>
              <a:rPr lang="ja-JP" altLang="en-US" smtClean="0"/>
              <a:t>内視鏡的胃、十二指腸ポリープ・粘膜切除術と同時に施行した内視鏡的止血術の手技料は所定点数に含まれ、別に算定できない。</a:t>
            </a:r>
            <a:endParaRPr lang="ja-JP" altLang="en-US" sz="600" smtClean="0"/>
          </a:p>
        </p:txBody>
      </p:sp>
      <p:sp>
        <p:nvSpPr>
          <p:cNvPr id="167941"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手術料</a:t>
            </a:r>
          </a:p>
        </p:txBody>
      </p:sp>
      <p:grpSp>
        <p:nvGrpSpPr>
          <p:cNvPr id="167942" name="Group 5"/>
          <p:cNvGrpSpPr>
            <a:grpSpLocks/>
          </p:cNvGrpSpPr>
          <p:nvPr/>
        </p:nvGrpSpPr>
        <p:grpSpPr bwMode="auto">
          <a:xfrm>
            <a:off x="609600" y="400050"/>
            <a:ext cx="8567738" cy="6457950"/>
            <a:chOff x="384" y="252"/>
            <a:chExt cx="5397" cy="4068"/>
          </a:xfrm>
        </p:grpSpPr>
        <p:sp>
          <p:nvSpPr>
            <p:cNvPr id="167943"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67944"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B9C93980-2DFA-4FAA-A20B-39176F255E31}" type="slidenum">
              <a:rPr kumimoji="0" lang="ja-JP" altLang="en-US" sz="2000" i="0" smtClean="0"/>
              <a:pPr eaLnBrk="1" hangingPunct="1"/>
              <a:t>17</a:t>
            </a:fld>
            <a:endParaRPr kumimoji="0" lang="en-US" altLang="ja-JP" sz="2000" i="0" smtClean="0"/>
          </a:p>
        </p:txBody>
      </p:sp>
      <p:sp>
        <p:nvSpPr>
          <p:cNvPr id="18435"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基　本　診　療　料</a:t>
            </a:r>
          </a:p>
        </p:txBody>
      </p:sp>
      <p:sp>
        <p:nvSpPr>
          <p:cNvPr id="18436"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dirty="0" smtClean="0"/>
              <a:t>同日複数科再診料留意点</a:t>
            </a:r>
            <a:endParaRPr lang="en-US" altLang="ja-JP" dirty="0" smtClean="0"/>
          </a:p>
          <a:p>
            <a:pPr lvl="1" eaLnBrk="1" hangingPunct="1"/>
            <a:r>
              <a:rPr lang="ja-JP" altLang="en-US" dirty="0" smtClean="0"/>
              <a:t>内科で糖尿病の診察後、眼科で糖尿病性網膜症の診察を受けた場合には算定不可（関連疾患であるため）</a:t>
            </a:r>
            <a:endParaRPr lang="en-US" altLang="ja-JP" dirty="0" smtClean="0"/>
          </a:p>
          <a:p>
            <a:pPr lvl="1" eaLnBrk="1" hangingPunct="1"/>
            <a:r>
              <a:rPr lang="ja-JP" altLang="en-US" dirty="0" smtClean="0"/>
              <a:t>処置等外来管理加算算定不可の点数を算定した場合には、他科でも外来管理加算の算定不可</a:t>
            </a:r>
            <a:endParaRPr lang="en-US" altLang="ja-JP" dirty="0" smtClean="0"/>
          </a:p>
          <a:p>
            <a:pPr lvl="1" eaLnBrk="1" hangingPunct="1"/>
            <a:r>
              <a:rPr lang="ja-JP" altLang="en-US" dirty="0" smtClean="0"/>
              <a:t>２科目が時間外受診であっても時間外加算等の算定不可</a:t>
            </a:r>
            <a:endParaRPr lang="en-US" altLang="ja-JP" dirty="0" smtClean="0"/>
          </a:p>
          <a:p>
            <a:pPr lvl="1" eaLnBrk="1" hangingPunct="1"/>
            <a:endParaRPr lang="ja-JP" altLang="en-US" dirty="0" smtClean="0"/>
          </a:p>
          <a:p>
            <a:pPr eaLnBrk="1" hangingPunct="1"/>
            <a:endParaRPr lang="ja-JP" altLang="en-US" dirty="0" smtClean="0"/>
          </a:p>
        </p:txBody>
      </p:sp>
      <p:sp>
        <p:nvSpPr>
          <p:cNvPr id="18437"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再診料</a:t>
            </a:r>
          </a:p>
        </p:txBody>
      </p:sp>
      <p:grpSp>
        <p:nvGrpSpPr>
          <p:cNvPr id="18438" name="Group 5"/>
          <p:cNvGrpSpPr>
            <a:grpSpLocks/>
          </p:cNvGrpSpPr>
          <p:nvPr/>
        </p:nvGrpSpPr>
        <p:grpSpPr bwMode="auto">
          <a:xfrm>
            <a:off x="609600" y="400050"/>
            <a:ext cx="8567738" cy="6457950"/>
            <a:chOff x="384" y="252"/>
            <a:chExt cx="5397" cy="4068"/>
          </a:xfrm>
        </p:grpSpPr>
        <p:sp>
          <p:nvSpPr>
            <p:cNvPr id="18440"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8441"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8439"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新</a:t>
            </a:r>
          </a:p>
        </p:txBody>
      </p:sp>
    </p:spTree>
    <p:extLst>
      <p:ext uri="{BB962C8B-B14F-4D97-AF65-F5344CB8AC3E}">
        <p14:creationId xmlns:p14="http://schemas.microsoft.com/office/powerpoint/2010/main" val="649804344"/>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B597C748-06A1-4323-9A69-102942136FF9}" type="slidenum">
              <a:rPr kumimoji="0" lang="ja-JP" altLang="en-US" sz="2000" i="0" smtClean="0"/>
              <a:pPr eaLnBrk="1" hangingPunct="1"/>
              <a:t>170</a:t>
            </a:fld>
            <a:endParaRPr kumimoji="0" lang="en-US" altLang="ja-JP" sz="2000" i="0" smtClean="0"/>
          </a:p>
        </p:txBody>
      </p:sp>
      <p:sp>
        <p:nvSpPr>
          <p:cNvPr id="168963"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手　術　料</a:t>
            </a:r>
          </a:p>
        </p:txBody>
      </p:sp>
      <p:sp>
        <p:nvSpPr>
          <p:cNvPr id="144388" name="Rectangle 3"/>
          <p:cNvSpPr>
            <a:spLocks noGrp="1" noChangeArrowheads="1"/>
          </p:cNvSpPr>
          <p:nvPr>
            <p:ph type="body" orient="vert" idx="1"/>
          </p:nvPr>
        </p:nvSpPr>
        <p:spPr>
          <a:xfrm>
            <a:off x="609600" y="762000"/>
            <a:ext cx="8534400" cy="6096000"/>
          </a:xfrm>
        </p:spPr>
        <p:txBody>
          <a:bodyPr vert="horz"/>
          <a:lstStyle/>
          <a:p>
            <a:pPr eaLnBrk="1" hangingPunct="1">
              <a:defRPr/>
            </a:pPr>
            <a:r>
              <a:rPr lang="ja-JP" altLang="en-US" dirty="0" smtClean="0"/>
              <a:t>小児創傷処理（６歳未満）</a:t>
            </a:r>
            <a:endParaRPr lang="en-US" altLang="ja-JP" dirty="0" smtClean="0"/>
          </a:p>
          <a:p>
            <a:pPr lvl="1" eaLnBrk="1" hangingPunct="1">
              <a:defRPr/>
            </a:pPr>
            <a:r>
              <a:rPr lang="ja-JP" altLang="en-US" dirty="0" smtClean="0"/>
              <a:t>筋肉、臓器に達するもの（長径１０ｃｍ以上）</a:t>
            </a:r>
            <a:endParaRPr lang="en-US" altLang="ja-JP" dirty="0"/>
          </a:p>
          <a:p>
            <a:pPr marL="457200" lvl="1" indent="0" eaLnBrk="1" hangingPunct="1">
              <a:buFont typeface="Wingdings 3" pitchFamily="18" charset="2"/>
              <a:buNone/>
              <a:defRPr/>
            </a:pPr>
            <a:r>
              <a:rPr lang="ja-JP" altLang="en-US" dirty="0" smtClean="0"/>
              <a:t>　　　　　　　　　　　　２２００点　⇒　２８６０点</a:t>
            </a:r>
            <a:endParaRPr lang="en-US" altLang="ja-JP" dirty="0" smtClean="0"/>
          </a:p>
          <a:p>
            <a:pPr eaLnBrk="1" hangingPunct="1">
              <a:defRPr/>
            </a:pPr>
            <a:r>
              <a:rPr lang="ja-JP" altLang="en-US" dirty="0" smtClean="0"/>
              <a:t>皮膚、皮下、粘膜下血管腫摘出術（露出部）</a:t>
            </a:r>
          </a:p>
          <a:p>
            <a:pPr lvl="1" eaLnBrk="1" hangingPunct="1">
              <a:defRPr/>
            </a:pPr>
            <a:r>
              <a:rPr lang="ja-JP" altLang="en-US" dirty="0" smtClean="0"/>
              <a:t>長径６</a:t>
            </a:r>
            <a:r>
              <a:rPr lang="en-US" altLang="ja-JP" dirty="0" smtClean="0"/>
              <a:t>cm</a:t>
            </a:r>
            <a:r>
              <a:rPr lang="ja-JP" altLang="en-US" dirty="0" smtClean="0"/>
              <a:t>以上　　　 １４１７０点　⇒　１７８１０点</a:t>
            </a:r>
          </a:p>
          <a:p>
            <a:pPr lvl="1" eaLnBrk="1" hangingPunct="1">
              <a:defRPr/>
            </a:pPr>
            <a:r>
              <a:rPr lang="ja-JP" altLang="en-US" dirty="0" smtClean="0"/>
              <a:t> </a:t>
            </a:r>
          </a:p>
          <a:p>
            <a:pPr eaLnBrk="1" hangingPunct="1">
              <a:defRPr/>
            </a:pPr>
            <a:r>
              <a:rPr lang="ja-JP" altLang="en-US" dirty="0" smtClean="0"/>
              <a:t>皮膚、皮下、粘膜下血管腫摘出術（露出部以外）</a:t>
            </a:r>
          </a:p>
          <a:p>
            <a:pPr lvl="1" eaLnBrk="1" hangingPunct="1">
              <a:defRPr/>
            </a:pPr>
            <a:r>
              <a:rPr lang="ja-JP" altLang="en-US" dirty="0" smtClean="0"/>
              <a:t>長径６</a:t>
            </a:r>
            <a:r>
              <a:rPr lang="en-US" altLang="ja-JP" dirty="0" smtClean="0"/>
              <a:t>cm</a:t>
            </a:r>
            <a:r>
              <a:rPr lang="ja-JP" altLang="en-US" dirty="0" smtClean="0"/>
              <a:t>以上　　　　　　</a:t>
            </a:r>
            <a:r>
              <a:rPr lang="ja-JP" altLang="en-US" dirty="0"/>
              <a:t>７２９</a:t>
            </a:r>
            <a:r>
              <a:rPr lang="ja-JP" altLang="en-US" dirty="0" smtClean="0"/>
              <a:t>０点　⇒ ９４８０点</a:t>
            </a:r>
          </a:p>
        </p:txBody>
      </p:sp>
      <p:sp>
        <p:nvSpPr>
          <p:cNvPr id="168965"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皮膚・皮下</a:t>
            </a:r>
          </a:p>
        </p:txBody>
      </p:sp>
      <p:grpSp>
        <p:nvGrpSpPr>
          <p:cNvPr id="168966" name="Group 5"/>
          <p:cNvGrpSpPr>
            <a:grpSpLocks/>
          </p:cNvGrpSpPr>
          <p:nvPr/>
        </p:nvGrpSpPr>
        <p:grpSpPr bwMode="auto">
          <a:xfrm>
            <a:off x="609600" y="400050"/>
            <a:ext cx="8567738" cy="6457950"/>
            <a:chOff x="384" y="252"/>
            <a:chExt cx="5397" cy="4068"/>
          </a:xfrm>
        </p:grpSpPr>
        <p:sp>
          <p:nvSpPr>
            <p:cNvPr id="168968"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68969"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68967"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4A78692A-8AC9-4FE5-B01A-671AC6239415}" type="slidenum">
              <a:rPr kumimoji="0" lang="ja-JP" altLang="en-US" sz="2000" i="0" smtClean="0"/>
              <a:pPr eaLnBrk="1" hangingPunct="1"/>
              <a:t>171</a:t>
            </a:fld>
            <a:endParaRPr kumimoji="0" lang="en-US" altLang="ja-JP" sz="2000" i="0" smtClean="0"/>
          </a:p>
        </p:txBody>
      </p:sp>
      <p:sp>
        <p:nvSpPr>
          <p:cNvPr id="169987"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手　術　料</a:t>
            </a:r>
          </a:p>
        </p:txBody>
      </p:sp>
      <p:sp>
        <p:nvSpPr>
          <p:cNvPr id="145412" name="Rectangle 3"/>
          <p:cNvSpPr>
            <a:spLocks noGrp="1" noChangeArrowheads="1"/>
          </p:cNvSpPr>
          <p:nvPr>
            <p:ph type="body" orient="vert" idx="1"/>
          </p:nvPr>
        </p:nvSpPr>
        <p:spPr>
          <a:xfrm>
            <a:off x="609600" y="762000"/>
            <a:ext cx="8534400" cy="6096000"/>
          </a:xfrm>
        </p:spPr>
        <p:txBody>
          <a:bodyPr vert="horz"/>
          <a:lstStyle/>
          <a:p>
            <a:pPr eaLnBrk="1" hangingPunct="1">
              <a:defRPr/>
            </a:pPr>
            <a:r>
              <a:rPr lang="ja-JP" altLang="en-US" dirty="0" smtClean="0"/>
              <a:t>四肢・躯幹軟部腫瘍摘出術</a:t>
            </a:r>
          </a:p>
          <a:p>
            <a:pPr lvl="1" eaLnBrk="1" hangingPunct="1">
              <a:defRPr/>
            </a:pPr>
            <a:r>
              <a:rPr lang="ja-JP" altLang="en-US" dirty="0" smtClean="0"/>
              <a:t>肩、上腕、前腕、大腿、下腿、躯幹</a:t>
            </a:r>
            <a:endParaRPr lang="en-US" altLang="ja-JP" dirty="0" smtClean="0"/>
          </a:p>
          <a:p>
            <a:pPr marL="457200" lvl="1" indent="0" eaLnBrk="1" hangingPunct="1">
              <a:buFont typeface="Wingdings 3" pitchFamily="18" charset="2"/>
              <a:buNone/>
              <a:defRPr/>
            </a:pPr>
            <a:r>
              <a:rPr lang="ja-JP" altLang="en-US" dirty="0"/>
              <a:t>　</a:t>
            </a:r>
            <a:r>
              <a:rPr lang="ja-JP" altLang="en-US" dirty="0" smtClean="0"/>
              <a:t>　　　　　　　　　　　</a:t>
            </a:r>
            <a:r>
              <a:rPr lang="ja-JP" altLang="en-US" dirty="0"/>
              <a:t>６０６</a:t>
            </a:r>
            <a:r>
              <a:rPr lang="ja-JP" altLang="en-US" dirty="0" smtClean="0"/>
              <a:t>０点　⇒　７３９０点</a:t>
            </a:r>
          </a:p>
          <a:p>
            <a:pPr eaLnBrk="1" hangingPunct="1">
              <a:defRPr/>
            </a:pPr>
            <a:r>
              <a:rPr lang="ja-JP" altLang="en-US" dirty="0" smtClean="0"/>
              <a:t>四肢・躯幹軟部悪性腫瘍手術</a:t>
            </a:r>
          </a:p>
          <a:p>
            <a:pPr lvl="1" eaLnBrk="1" hangingPunct="1">
              <a:defRPr/>
            </a:pPr>
            <a:r>
              <a:rPr lang="ja-JP" altLang="en-US" dirty="0" smtClean="0"/>
              <a:t>肩、上腕、前腕、大腿、下腿、躯幹</a:t>
            </a:r>
            <a:endParaRPr lang="en-US" altLang="ja-JP" dirty="0" smtClean="0"/>
          </a:p>
          <a:p>
            <a:pPr marL="457200" lvl="1" indent="0" eaLnBrk="1" hangingPunct="1">
              <a:buFont typeface="Wingdings 3" pitchFamily="18" charset="2"/>
              <a:buNone/>
              <a:defRPr/>
            </a:pPr>
            <a:r>
              <a:rPr lang="ja-JP" altLang="en-US" dirty="0" smtClean="0"/>
              <a:t>　　　　　　　　　　１５８６０点　⇒　２０６２０点</a:t>
            </a:r>
          </a:p>
          <a:p>
            <a:pPr lvl="1" eaLnBrk="1" hangingPunct="1">
              <a:defRPr/>
            </a:pPr>
            <a:r>
              <a:rPr lang="ja-JP" altLang="en-US" dirty="0" smtClean="0"/>
              <a:t>手、足　　　　　　１０２００点　⇒　１２８７０点</a:t>
            </a:r>
            <a:endParaRPr lang="en-US" altLang="ja-JP" dirty="0" smtClean="0"/>
          </a:p>
          <a:p>
            <a:pPr eaLnBrk="1" hangingPunct="1">
              <a:defRPr/>
            </a:pPr>
            <a:endParaRPr lang="en-US" altLang="ja-JP" dirty="0"/>
          </a:p>
          <a:p>
            <a:pPr eaLnBrk="1" hangingPunct="1">
              <a:defRPr/>
            </a:pPr>
            <a:r>
              <a:rPr lang="ja-JP" altLang="en-US" dirty="0" smtClean="0"/>
              <a:t>関節脱臼非観血的整復術</a:t>
            </a:r>
            <a:endParaRPr lang="en-US" altLang="ja-JP" dirty="0" smtClean="0"/>
          </a:p>
          <a:p>
            <a:pPr lvl="1" eaLnBrk="1" hangingPunct="1">
              <a:defRPr/>
            </a:pPr>
            <a:r>
              <a:rPr lang="ja-JP" altLang="en-US" dirty="0" smtClean="0"/>
              <a:t>胸鎖、肘、手、足　　　１０００点　⇒　１３００点</a:t>
            </a:r>
            <a:endParaRPr lang="en-US" altLang="ja-JP" dirty="0" smtClean="0"/>
          </a:p>
        </p:txBody>
      </p:sp>
      <p:sp>
        <p:nvSpPr>
          <p:cNvPr id="169989"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筋・骨格</a:t>
            </a:r>
          </a:p>
        </p:txBody>
      </p:sp>
      <p:grpSp>
        <p:nvGrpSpPr>
          <p:cNvPr id="169990" name="Group 5"/>
          <p:cNvGrpSpPr>
            <a:grpSpLocks/>
          </p:cNvGrpSpPr>
          <p:nvPr/>
        </p:nvGrpSpPr>
        <p:grpSpPr bwMode="auto">
          <a:xfrm>
            <a:off x="609600" y="400050"/>
            <a:ext cx="8567738" cy="6457950"/>
            <a:chOff x="384" y="252"/>
            <a:chExt cx="5397" cy="4068"/>
          </a:xfrm>
        </p:grpSpPr>
        <p:sp>
          <p:nvSpPr>
            <p:cNvPr id="169992"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69993"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69991"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92C8FF5F-1DED-443E-8790-A4C8C2062E3B}" type="slidenum">
              <a:rPr kumimoji="0" lang="ja-JP" altLang="en-US" sz="2000" i="0" smtClean="0"/>
              <a:pPr eaLnBrk="1" hangingPunct="1"/>
              <a:t>172</a:t>
            </a:fld>
            <a:endParaRPr kumimoji="0" lang="en-US" altLang="ja-JP" sz="2000" i="0" smtClean="0"/>
          </a:p>
        </p:txBody>
      </p:sp>
      <p:sp>
        <p:nvSpPr>
          <p:cNvPr id="171011"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手　術　料</a:t>
            </a:r>
          </a:p>
        </p:txBody>
      </p:sp>
      <p:sp>
        <p:nvSpPr>
          <p:cNvPr id="148484" name="Rectangle 3"/>
          <p:cNvSpPr>
            <a:spLocks noGrp="1" noChangeArrowheads="1"/>
          </p:cNvSpPr>
          <p:nvPr>
            <p:ph type="body" orient="vert" idx="1"/>
          </p:nvPr>
        </p:nvSpPr>
        <p:spPr>
          <a:xfrm>
            <a:off x="609600" y="762000"/>
            <a:ext cx="8534400" cy="6096000"/>
          </a:xfrm>
        </p:spPr>
        <p:txBody>
          <a:bodyPr vert="horz"/>
          <a:lstStyle/>
          <a:p>
            <a:pPr eaLnBrk="1" hangingPunct="1">
              <a:defRPr/>
            </a:pPr>
            <a:r>
              <a:rPr lang="ja-JP" altLang="en-US" dirty="0"/>
              <a:t>涙</a:t>
            </a:r>
            <a:r>
              <a:rPr lang="ja-JP" altLang="en-US" dirty="0" smtClean="0"/>
              <a:t>管チューブ挿入術（１８１０点）</a:t>
            </a:r>
            <a:endParaRPr lang="en-US" altLang="ja-JP" dirty="0" smtClean="0"/>
          </a:p>
          <a:p>
            <a:pPr lvl="1" eaLnBrk="1" hangingPunct="1">
              <a:defRPr/>
            </a:pPr>
            <a:r>
              <a:rPr lang="ja-JP" altLang="en-US" dirty="0" smtClean="0"/>
              <a:t>涙道内視鏡を用いるもの　　　　　 　⇒　２３５０点</a:t>
            </a:r>
            <a:endParaRPr lang="en-US" altLang="ja-JP" dirty="0" smtClean="0"/>
          </a:p>
          <a:p>
            <a:pPr lvl="1" eaLnBrk="1" hangingPunct="1">
              <a:defRPr/>
            </a:pPr>
            <a:r>
              <a:rPr lang="ja-JP" altLang="en-US" dirty="0"/>
              <a:t>その他</a:t>
            </a:r>
            <a:r>
              <a:rPr lang="ja-JP" altLang="en-US" dirty="0" smtClean="0"/>
              <a:t>のもの　　　　　　　　　　　 ⇒　１８１０点</a:t>
            </a:r>
          </a:p>
          <a:p>
            <a:pPr eaLnBrk="1" hangingPunct="1">
              <a:defRPr/>
            </a:pPr>
            <a:r>
              <a:rPr lang="ja-JP" altLang="en-US" dirty="0" smtClean="0"/>
              <a:t>兎眼矯正術　　　　　５１５０点　⇒６７００点</a:t>
            </a:r>
          </a:p>
          <a:p>
            <a:pPr eaLnBrk="1" hangingPunct="1">
              <a:defRPr/>
            </a:pPr>
            <a:r>
              <a:rPr lang="ja-JP" altLang="en-US" dirty="0" smtClean="0"/>
              <a:t>眼瞼内反症手術（１６６０点）</a:t>
            </a:r>
            <a:r>
              <a:rPr lang="ja-JP" altLang="en-US" dirty="0"/>
              <a:t>　</a:t>
            </a:r>
            <a:endParaRPr lang="en-US" altLang="ja-JP" dirty="0"/>
          </a:p>
          <a:p>
            <a:pPr lvl="1" eaLnBrk="1" hangingPunct="1">
              <a:defRPr/>
            </a:pPr>
            <a:r>
              <a:rPr lang="ja-JP" altLang="en-US" dirty="0" smtClean="0"/>
              <a:t>縫合法　　　　　　　　　　　　　　⇒　１６１０点</a:t>
            </a:r>
            <a:endParaRPr lang="en-US" altLang="ja-JP" dirty="0" smtClean="0"/>
          </a:p>
          <a:p>
            <a:pPr lvl="1" eaLnBrk="1" hangingPunct="1">
              <a:defRPr/>
            </a:pPr>
            <a:r>
              <a:rPr lang="ja-JP" altLang="en-US" dirty="0" smtClean="0"/>
              <a:t>皮膚切開法　　　　　　　　　　　　⇒　２１６０点</a:t>
            </a:r>
          </a:p>
          <a:p>
            <a:pPr eaLnBrk="1" hangingPunct="1">
              <a:defRPr/>
            </a:pPr>
            <a:r>
              <a:rPr lang="ja-JP" altLang="en-US" dirty="0" smtClean="0"/>
              <a:t>眼窩内遺物除去術（表在性）</a:t>
            </a:r>
            <a:endParaRPr lang="en-US" altLang="ja-JP" dirty="0" smtClean="0"/>
          </a:p>
          <a:p>
            <a:pPr marL="0" indent="0" eaLnBrk="1" hangingPunct="1">
              <a:buFont typeface="Wingdings" pitchFamily="2" charset="2"/>
              <a:buNone/>
              <a:defRPr/>
            </a:pPr>
            <a:r>
              <a:rPr lang="ja-JP" altLang="en-US" dirty="0"/>
              <a:t>　</a:t>
            </a:r>
            <a:r>
              <a:rPr lang="ja-JP" altLang="en-US" dirty="0" smtClean="0"/>
              <a:t>　　　　　　　　　７３７０点　⇒　９５８０点</a:t>
            </a:r>
          </a:p>
          <a:p>
            <a:pPr eaLnBrk="1" hangingPunct="1">
              <a:defRPr/>
            </a:pPr>
            <a:r>
              <a:rPr lang="ja-JP" altLang="en-US" dirty="0" smtClean="0"/>
              <a:t>毛様体光凝固術　　</a:t>
            </a:r>
            <a:r>
              <a:rPr lang="ja-JP" altLang="en-US" dirty="0"/>
              <a:t>３５９</a:t>
            </a:r>
            <a:r>
              <a:rPr lang="ja-JP" altLang="en-US" dirty="0" smtClean="0"/>
              <a:t>０点　⇒　４６７０点</a:t>
            </a:r>
            <a:endParaRPr lang="en-US" altLang="ja-JP" dirty="0" smtClean="0"/>
          </a:p>
          <a:p>
            <a:pPr eaLnBrk="1" hangingPunct="1">
              <a:defRPr/>
            </a:pPr>
            <a:r>
              <a:rPr lang="ja-JP" altLang="en-US" dirty="0" smtClean="0"/>
              <a:t>硝子体置換術　　　５３００点　⇒　６８９０点</a:t>
            </a:r>
          </a:p>
        </p:txBody>
      </p:sp>
      <p:sp>
        <p:nvSpPr>
          <p:cNvPr id="171013"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眼科</a:t>
            </a:r>
          </a:p>
        </p:txBody>
      </p:sp>
      <p:grpSp>
        <p:nvGrpSpPr>
          <p:cNvPr id="171014" name="Group 5"/>
          <p:cNvGrpSpPr>
            <a:grpSpLocks/>
          </p:cNvGrpSpPr>
          <p:nvPr/>
        </p:nvGrpSpPr>
        <p:grpSpPr bwMode="auto">
          <a:xfrm>
            <a:off x="609600" y="400050"/>
            <a:ext cx="8567738" cy="6457950"/>
            <a:chOff x="384" y="252"/>
            <a:chExt cx="5397" cy="4068"/>
          </a:xfrm>
        </p:grpSpPr>
        <p:sp>
          <p:nvSpPr>
            <p:cNvPr id="171016"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71017"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71015"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8BDB83A8-2025-4EBB-A203-CAA90D3BB167}" type="slidenum">
              <a:rPr kumimoji="0" lang="ja-JP" altLang="en-US" sz="2000" i="0" smtClean="0"/>
              <a:pPr eaLnBrk="1" hangingPunct="1"/>
              <a:t>173</a:t>
            </a:fld>
            <a:endParaRPr kumimoji="0" lang="en-US" altLang="ja-JP" sz="2000" i="0" smtClean="0"/>
          </a:p>
        </p:txBody>
      </p:sp>
      <p:sp>
        <p:nvSpPr>
          <p:cNvPr id="172035"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手　術　料</a:t>
            </a:r>
          </a:p>
        </p:txBody>
      </p:sp>
      <p:sp>
        <p:nvSpPr>
          <p:cNvPr id="149508" name="Rectangle 3"/>
          <p:cNvSpPr>
            <a:spLocks noGrp="1" noChangeArrowheads="1"/>
          </p:cNvSpPr>
          <p:nvPr>
            <p:ph type="body" orient="vert" idx="1"/>
          </p:nvPr>
        </p:nvSpPr>
        <p:spPr>
          <a:xfrm>
            <a:off x="609600" y="762000"/>
            <a:ext cx="8534400" cy="6096000"/>
          </a:xfrm>
        </p:spPr>
        <p:txBody>
          <a:bodyPr vert="horz"/>
          <a:lstStyle/>
          <a:p>
            <a:pPr eaLnBrk="1" hangingPunct="1">
              <a:defRPr/>
            </a:pPr>
            <a:r>
              <a:rPr lang="ja-JP" altLang="en-US" dirty="0" smtClean="0"/>
              <a:t>外耳道腫瘍摘出術　５０２０点　⇒　６５３０点</a:t>
            </a:r>
          </a:p>
          <a:p>
            <a:pPr eaLnBrk="1" hangingPunct="1">
              <a:defRPr/>
            </a:pPr>
            <a:r>
              <a:rPr lang="ja-JP" altLang="en-US" dirty="0" smtClean="0"/>
              <a:t>鼓室開放術　　　　４６７０点　⇒　６０７０点</a:t>
            </a:r>
          </a:p>
          <a:p>
            <a:pPr eaLnBrk="1" hangingPunct="1">
              <a:defRPr/>
            </a:pPr>
            <a:r>
              <a:rPr lang="ja-JP" altLang="en-US" dirty="0" smtClean="0"/>
              <a:t>下甲介粘膜レーザー焼灼術（両側）（新設）</a:t>
            </a:r>
            <a:endParaRPr lang="en-US" altLang="ja-JP" dirty="0" smtClean="0"/>
          </a:p>
          <a:p>
            <a:pPr marL="0" indent="0" eaLnBrk="1" hangingPunct="1">
              <a:buFont typeface="Wingdings" pitchFamily="2" charset="2"/>
              <a:buNone/>
              <a:defRPr/>
            </a:pPr>
            <a:r>
              <a:rPr lang="ja-JP" altLang="en-US" dirty="0" smtClean="0"/>
              <a:t>　　　　　　　　　　　　　　　　　　２９１０点</a:t>
            </a:r>
          </a:p>
          <a:p>
            <a:pPr eaLnBrk="1" hangingPunct="1">
              <a:defRPr/>
            </a:pPr>
            <a:r>
              <a:rPr lang="ja-JP" altLang="en-US" dirty="0" smtClean="0"/>
              <a:t>鼻骨骨折整復固定術　１６４０点 ⇒ ２１３０点</a:t>
            </a:r>
            <a:endParaRPr lang="en-US" altLang="ja-JP" dirty="0" smtClean="0"/>
          </a:p>
          <a:p>
            <a:pPr eaLnBrk="1" hangingPunct="1">
              <a:defRPr/>
            </a:pPr>
            <a:r>
              <a:rPr lang="ja-JP" altLang="en-US" dirty="0" smtClean="0"/>
              <a:t>鼻茸摘出術　　　　１６８０点　⇒　２１８０点</a:t>
            </a:r>
            <a:endParaRPr lang="en-US" altLang="ja-JP" dirty="0" smtClean="0"/>
          </a:p>
          <a:p>
            <a:pPr eaLnBrk="1" hangingPunct="1">
              <a:defRPr/>
            </a:pPr>
            <a:r>
              <a:rPr lang="ja-JP" altLang="en-US" dirty="0"/>
              <a:t>上顎</a:t>
            </a:r>
            <a:r>
              <a:rPr lang="ja-JP" altLang="en-US" dirty="0" smtClean="0"/>
              <a:t>洞開窓術　　　２０００点　⇒　２６００点</a:t>
            </a:r>
            <a:endParaRPr lang="en-US" altLang="ja-JP" dirty="0" smtClean="0"/>
          </a:p>
          <a:p>
            <a:pPr eaLnBrk="1" hangingPunct="1">
              <a:defRPr/>
            </a:pPr>
            <a:r>
              <a:rPr lang="ja-JP" altLang="en-US" dirty="0"/>
              <a:t>扁</a:t>
            </a:r>
            <a:r>
              <a:rPr lang="ja-JP" altLang="en-US" dirty="0" smtClean="0"/>
              <a:t>桃周囲膿瘍切開術　</a:t>
            </a:r>
            <a:endParaRPr lang="en-US" altLang="ja-JP" dirty="0" smtClean="0"/>
          </a:p>
          <a:p>
            <a:pPr marL="0" indent="0" eaLnBrk="1" hangingPunct="1">
              <a:buFont typeface="Wingdings" pitchFamily="2" charset="2"/>
              <a:buNone/>
              <a:defRPr/>
            </a:pPr>
            <a:r>
              <a:rPr lang="ja-JP" altLang="en-US" dirty="0"/>
              <a:t>　</a:t>
            </a:r>
            <a:r>
              <a:rPr lang="ja-JP" altLang="en-US" dirty="0" smtClean="0"/>
              <a:t>　　　　　　　　　１４１０点　⇒　１８３０点</a:t>
            </a:r>
          </a:p>
        </p:txBody>
      </p:sp>
      <p:sp>
        <p:nvSpPr>
          <p:cNvPr id="172037"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耳鼻咽喉科</a:t>
            </a:r>
          </a:p>
        </p:txBody>
      </p:sp>
      <p:grpSp>
        <p:nvGrpSpPr>
          <p:cNvPr id="172038" name="Group 5"/>
          <p:cNvGrpSpPr>
            <a:grpSpLocks/>
          </p:cNvGrpSpPr>
          <p:nvPr/>
        </p:nvGrpSpPr>
        <p:grpSpPr bwMode="auto">
          <a:xfrm>
            <a:off x="609600" y="400050"/>
            <a:ext cx="8567738" cy="6457950"/>
            <a:chOff x="384" y="252"/>
            <a:chExt cx="5397" cy="4068"/>
          </a:xfrm>
        </p:grpSpPr>
        <p:sp>
          <p:nvSpPr>
            <p:cNvPr id="172040"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72041"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72039"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3C8EA9A4-8749-4286-BE6F-2154A8D1D289}" type="slidenum">
              <a:rPr kumimoji="0" lang="ja-JP" altLang="en-US" sz="2000" i="0" smtClean="0"/>
              <a:pPr eaLnBrk="1" hangingPunct="1"/>
              <a:t>174</a:t>
            </a:fld>
            <a:endParaRPr kumimoji="0" lang="en-US" altLang="ja-JP" sz="2000" i="0" smtClean="0"/>
          </a:p>
        </p:txBody>
      </p:sp>
      <p:sp>
        <p:nvSpPr>
          <p:cNvPr id="173059"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麻　酔　料</a:t>
            </a:r>
          </a:p>
        </p:txBody>
      </p:sp>
      <p:sp>
        <p:nvSpPr>
          <p:cNvPr id="173060"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smtClean="0"/>
              <a:t>局所麻酔剤又はボツリヌス毒素使用</a:t>
            </a:r>
            <a:endParaRPr lang="en-US" altLang="ja-JP" smtClean="0"/>
          </a:p>
          <a:p>
            <a:pPr eaLnBrk="1" hangingPunct="1"/>
            <a:r>
              <a:rPr lang="ja-JP" altLang="en-US" smtClean="0"/>
              <a:t>神経破壊剤又は高周波凝固法使用</a:t>
            </a:r>
          </a:p>
          <a:p>
            <a:pPr lvl="1" eaLnBrk="1" hangingPunct="1"/>
            <a:r>
              <a:rPr lang="ja-JP" altLang="en-US" smtClean="0"/>
              <a:t>対象ブロックの追加多数あり</a:t>
            </a:r>
          </a:p>
          <a:p>
            <a:pPr lvl="2" eaLnBrk="1" hangingPunct="1"/>
            <a:endParaRPr lang="ja-JP" altLang="en-US" sz="2400" smtClean="0"/>
          </a:p>
          <a:p>
            <a:pPr lvl="2" eaLnBrk="1" hangingPunct="1"/>
            <a:endParaRPr lang="ja-JP" altLang="en-US" sz="2400" smtClean="0"/>
          </a:p>
        </p:txBody>
      </p:sp>
      <p:sp>
        <p:nvSpPr>
          <p:cNvPr id="173061"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神経ブロック</a:t>
            </a:r>
          </a:p>
        </p:txBody>
      </p:sp>
      <p:grpSp>
        <p:nvGrpSpPr>
          <p:cNvPr id="173062" name="Group 5"/>
          <p:cNvGrpSpPr>
            <a:grpSpLocks/>
          </p:cNvGrpSpPr>
          <p:nvPr/>
        </p:nvGrpSpPr>
        <p:grpSpPr bwMode="auto">
          <a:xfrm>
            <a:off x="609600" y="400050"/>
            <a:ext cx="8567738" cy="6457950"/>
            <a:chOff x="384" y="252"/>
            <a:chExt cx="5397" cy="4068"/>
          </a:xfrm>
        </p:grpSpPr>
        <p:sp>
          <p:nvSpPr>
            <p:cNvPr id="173064"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73065"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73063"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スライド番号プレースホルダー 3"/>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0F9239BB-C6A1-43FF-ABD7-088EBC617E80}" type="slidenum">
              <a:rPr kumimoji="0" lang="ja-JP" altLang="en-US" sz="2000" i="0" smtClean="0"/>
              <a:pPr eaLnBrk="1" hangingPunct="1"/>
              <a:t>175</a:t>
            </a:fld>
            <a:endParaRPr kumimoji="0" lang="en-US" altLang="ja-JP" sz="2000" i="0" smtClean="0"/>
          </a:p>
        </p:txBody>
      </p:sp>
      <p:sp>
        <p:nvSpPr>
          <p:cNvPr id="174083" name="Rectangle 2"/>
          <p:cNvSpPr>
            <a:spLocks noChangeArrowheads="1"/>
          </p:cNvSpPr>
          <p:nvPr/>
        </p:nvSpPr>
        <p:spPr bwMode="auto">
          <a:xfrm>
            <a:off x="2544763" y="3108325"/>
            <a:ext cx="4114800" cy="641350"/>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3600" i="0">
                <a:solidFill>
                  <a:srgbClr val="FFFF00"/>
                </a:solidFill>
              </a:rPr>
              <a:t>リハビリテーション料</a:t>
            </a:r>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スライド番号プレースホルダー 5"/>
          <p:cNvSpPr txBox="1">
            <a:spLocks noGrp="1"/>
          </p:cNvSpPr>
          <p:nvPr/>
        </p:nvSpPr>
        <p:spPr bwMode="auto">
          <a:xfrm>
            <a:off x="0" y="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spcBef>
                <a:spcPct val="0"/>
              </a:spcBef>
            </a:pPr>
            <a:fld id="{DA4184AA-86B6-4C6A-9C1A-EB347D408D6E}" type="slidenum">
              <a:rPr kumimoji="0" lang="ja-JP" altLang="en-US" sz="2000" i="0"/>
              <a:pPr algn="l" eaLnBrk="1" hangingPunct="1">
                <a:spcBef>
                  <a:spcPct val="0"/>
                </a:spcBef>
              </a:pPr>
              <a:t>176</a:t>
            </a:fld>
            <a:endParaRPr kumimoji="0" lang="en-US" altLang="ja-JP" sz="2000" i="0"/>
          </a:p>
        </p:txBody>
      </p:sp>
      <p:sp>
        <p:nvSpPr>
          <p:cNvPr id="175107" name="Rectangle 2"/>
          <p:cNvSpPr>
            <a:spLocks noGrp="1" noChangeArrowheads="1"/>
          </p:cNvSpPr>
          <p:nvPr>
            <p:ph type="title" orient="vert" idx="4294967295"/>
          </p:nvPr>
        </p:nvSpPr>
        <p:spPr>
          <a:xfrm>
            <a:off x="47625" y="796925"/>
            <a:ext cx="533400" cy="5451475"/>
          </a:xfrm>
        </p:spPr>
        <p:txBody>
          <a:bodyPr vert="eaVert"/>
          <a:lstStyle/>
          <a:p>
            <a:pPr algn="ctr" eaLnBrk="1" hangingPunct="1"/>
            <a:r>
              <a:rPr lang="ja-JP" altLang="en-US" sz="2800" smtClean="0">
                <a:solidFill>
                  <a:srgbClr val="FFFF66"/>
                </a:solidFill>
              </a:rPr>
              <a:t>リハビリテーション料</a:t>
            </a:r>
          </a:p>
        </p:txBody>
      </p:sp>
      <p:sp>
        <p:nvSpPr>
          <p:cNvPr id="175108" name="Rectangle 3"/>
          <p:cNvSpPr>
            <a:spLocks noGrp="1" noChangeArrowheads="1"/>
          </p:cNvSpPr>
          <p:nvPr>
            <p:ph type="body" orient="vert" idx="4294967295"/>
          </p:nvPr>
        </p:nvSpPr>
        <p:spPr>
          <a:xfrm>
            <a:off x="609600" y="762000"/>
            <a:ext cx="8534400" cy="6096000"/>
          </a:xfrm>
        </p:spPr>
        <p:txBody>
          <a:bodyPr/>
          <a:lstStyle/>
          <a:p>
            <a:r>
              <a:rPr lang="ja-JP" altLang="ja-JP" smtClean="0"/>
              <a:t>疾患別リハビリテーションの算定要件見直し</a:t>
            </a:r>
          </a:p>
          <a:p>
            <a:pPr lvl="1"/>
            <a:r>
              <a:rPr lang="ja-JP" altLang="ja-JP" smtClean="0"/>
              <a:t>医療保険から介護保険への円滑な移行が期待できることから、</a:t>
            </a:r>
            <a:r>
              <a:rPr lang="ja-JP" altLang="ja-JP" i="1" u="sng" smtClean="0"/>
              <a:t>２月間</a:t>
            </a:r>
            <a:r>
              <a:rPr lang="ja-JP" altLang="ja-JP" smtClean="0"/>
              <a:t>に限り、同一疾患等について介護保険におけるリハビリテーションを行った日以外の日に医療保険における疾患別リハビリテーション料を算定可</a:t>
            </a:r>
          </a:p>
          <a:p>
            <a:endParaRPr lang="ja-JP" altLang="ja-JP" smtClean="0"/>
          </a:p>
          <a:p>
            <a:pPr lvl="1"/>
            <a:r>
              <a:rPr lang="ja-JP" altLang="ja-JP" smtClean="0"/>
              <a:t>標準的算定日数を超えてリハビリテーションを行った場合は、１月１３単位に限り算定できるものとする。</a:t>
            </a:r>
          </a:p>
          <a:p>
            <a:pPr lvl="1"/>
            <a:r>
              <a:rPr lang="ja-JP" altLang="ja-JP" i="1" u="sng" smtClean="0"/>
              <a:t>ただし、介護保険への円滑な移行を目的として、要介護被保険者等に２月間に限り医療保険から疾患別リハビリテーションを算定している患者については、２月目について１月７単位に限り算定できるものとする。</a:t>
            </a:r>
          </a:p>
        </p:txBody>
      </p:sp>
      <p:sp>
        <p:nvSpPr>
          <p:cNvPr id="175109"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維持期のリハビリテーション</a:t>
            </a:r>
          </a:p>
        </p:txBody>
      </p:sp>
      <p:grpSp>
        <p:nvGrpSpPr>
          <p:cNvPr id="175110" name="Group 5"/>
          <p:cNvGrpSpPr>
            <a:grpSpLocks/>
          </p:cNvGrpSpPr>
          <p:nvPr/>
        </p:nvGrpSpPr>
        <p:grpSpPr bwMode="auto">
          <a:xfrm>
            <a:off x="609600" y="400050"/>
            <a:ext cx="8567738" cy="6457950"/>
            <a:chOff x="384" y="252"/>
            <a:chExt cx="5397" cy="4068"/>
          </a:xfrm>
        </p:grpSpPr>
        <p:sp>
          <p:nvSpPr>
            <p:cNvPr id="175112"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75113"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75111"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7A147CCF-FFEA-43F9-918C-3FD4F129760D}" type="slidenum">
              <a:rPr kumimoji="0" lang="ja-JP" altLang="en-US" sz="2000" i="0" smtClean="0"/>
              <a:pPr eaLnBrk="1" hangingPunct="1"/>
              <a:t>177</a:t>
            </a:fld>
            <a:endParaRPr kumimoji="0" lang="en-US" altLang="ja-JP" sz="2000" i="0" smtClean="0"/>
          </a:p>
        </p:txBody>
      </p:sp>
      <p:sp>
        <p:nvSpPr>
          <p:cNvPr id="176131"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リハビリテーション料</a:t>
            </a:r>
          </a:p>
        </p:txBody>
      </p:sp>
      <p:sp>
        <p:nvSpPr>
          <p:cNvPr id="176132"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smtClean="0"/>
              <a:t>リハビリテーション料一覧（１単位）</a:t>
            </a:r>
          </a:p>
          <a:p>
            <a:pPr lvl="1" eaLnBrk="1" hangingPunct="1">
              <a:buFont typeface="Wingdings 3" pitchFamily="18" charset="2"/>
              <a:buNone/>
            </a:pPr>
            <a:endParaRPr lang="ja-JP" altLang="en-US" smtClean="0"/>
          </a:p>
          <a:p>
            <a:pPr lvl="1" eaLnBrk="1" hangingPunct="1">
              <a:buFont typeface="Wingdings 3" pitchFamily="18" charset="2"/>
              <a:buNone/>
            </a:pPr>
            <a:endParaRPr lang="ja-JP" altLang="en-US" smtClean="0"/>
          </a:p>
          <a:p>
            <a:pPr lvl="1" eaLnBrk="1" hangingPunct="1">
              <a:buFont typeface="Wingdings 3" pitchFamily="18" charset="2"/>
              <a:buNone/>
            </a:pPr>
            <a:endParaRPr lang="ja-JP" altLang="en-US" smtClean="0"/>
          </a:p>
          <a:p>
            <a:pPr lvl="1" eaLnBrk="1" hangingPunct="1">
              <a:buFont typeface="Wingdings 3" pitchFamily="18" charset="2"/>
              <a:buNone/>
            </a:pPr>
            <a:endParaRPr lang="ja-JP" altLang="en-US" smtClean="0"/>
          </a:p>
          <a:p>
            <a:pPr lvl="1" eaLnBrk="1" hangingPunct="1">
              <a:buFont typeface="Wingdings 3" pitchFamily="18" charset="2"/>
              <a:buNone/>
            </a:pPr>
            <a:endParaRPr lang="ja-JP" altLang="en-US" smtClean="0"/>
          </a:p>
          <a:p>
            <a:pPr lvl="1" eaLnBrk="1" hangingPunct="1">
              <a:buFont typeface="Wingdings 3" pitchFamily="18" charset="2"/>
              <a:buNone/>
            </a:pPr>
            <a:endParaRPr lang="ja-JP" altLang="en-US" smtClean="0"/>
          </a:p>
          <a:p>
            <a:pPr lvl="1" eaLnBrk="1" hangingPunct="1">
              <a:buFont typeface="Wingdings 3" pitchFamily="18" charset="2"/>
              <a:buNone/>
            </a:pPr>
            <a:endParaRPr lang="ja-JP" altLang="en-US" smtClean="0"/>
          </a:p>
          <a:p>
            <a:pPr lvl="1" eaLnBrk="1" hangingPunct="1">
              <a:buFont typeface="Wingdings 3" pitchFamily="18" charset="2"/>
              <a:buNone/>
            </a:pPr>
            <a:r>
              <a:rPr lang="ja-JP" altLang="en-US" smtClean="0"/>
              <a:t>　　　　　　　　　　　　　　</a:t>
            </a:r>
          </a:p>
          <a:p>
            <a:pPr eaLnBrk="1" hangingPunct="1"/>
            <a:endParaRPr lang="ja-JP" altLang="en-US" sz="1400" smtClean="0"/>
          </a:p>
        </p:txBody>
      </p:sp>
      <p:sp>
        <p:nvSpPr>
          <p:cNvPr id="176133"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維持期のリハビリテーション</a:t>
            </a:r>
          </a:p>
        </p:txBody>
      </p:sp>
      <p:grpSp>
        <p:nvGrpSpPr>
          <p:cNvPr id="176134" name="Group 5"/>
          <p:cNvGrpSpPr>
            <a:grpSpLocks/>
          </p:cNvGrpSpPr>
          <p:nvPr/>
        </p:nvGrpSpPr>
        <p:grpSpPr bwMode="auto">
          <a:xfrm>
            <a:off x="609600" y="400050"/>
            <a:ext cx="8567738" cy="6457950"/>
            <a:chOff x="384" y="252"/>
            <a:chExt cx="5397" cy="4068"/>
          </a:xfrm>
        </p:grpSpPr>
        <p:sp>
          <p:nvSpPr>
            <p:cNvPr id="176138"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76139"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76135"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pic>
        <p:nvPicPr>
          <p:cNvPr id="176136"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163" y="1700213"/>
            <a:ext cx="8434387" cy="43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6137" name="テキスト ボックス 1"/>
          <p:cNvSpPr txBox="1">
            <a:spLocks noChangeArrowheads="1"/>
          </p:cNvSpPr>
          <p:nvPr/>
        </p:nvSpPr>
        <p:spPr bwMode="auto">
          <a:xfrm>
            <a:off x="1042988" y="6165850"/>
            <a:ext cx="7848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r>
              <a:rPr lang="en-US" altLang="ja-JP" sz="2000"/>
              <a:t>※</a:t>
            </a:r>
            <a:r>
              <a:rPr lang="ja-JP" altLang="en-US" sz="2000"/>
              <a:t>標準日数超の要介護者等は平成２６年４月以降は算定不可に</a:t>
            </a:r>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099A580A-C074-4C9E-AF0B-C81827C22142}" type="slidenum">
              <a:rPr kumimoji="0" lang="ja-JP" altLang="en-US" sz="2000" i="0" smtClean="0"/>
              <a:pPr eaLnBrk="1" hangingPunct="1"/>
              <a:t>178</a:t>
            </a:fld>
            <a:endParaRPr kumimoji="0" lang="en-US" altLang="ja-JP" sz="2000" i="0" smtClean="0"/>
          </a:p>
        </p:txBody>
      </p:sp>
      <p:sp>
        <p:nvSpPr>
          <p:cNvPr id="177155"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医　学　管　理　料</a:t>
            </a:r>
          </a:p>
        </p:txBody>
      </p:sp>
      <p:sp>
        <p:nvSpPr>
          <p:cNvPr id="177156"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smtClean="0"/>
              <a:t>基本的考え方</a:t>
            </a:r>
          </a:p>
          <a:p>
            <a:pPr lvl="1" eaLnBrk="1" hangingPunct="1"/>
            <a:r>
              <a:rPr lang="ja-JP" altLang="en-US" smtClean="0"/>
              <a:t>外来でのリハビリテーション</a:t>
            </a:r>
          </a:p>
          <a:p>
            <a:pPr lvl="2" eaLnBrk="1" hangingPunct="1"/>
            <a:r>
              <a:rPr lang="ja-JP" altLang="en-US" smtClean="0"/>
              <a:t>基本的には毎回医師の診察が必要</a:t>
            </a:r>
          </a:p>
          <a:p>
            <a:pPr lvl="1" eaLnBrk="1" hangingPunct="1"/>
            <a:endParaRPr lang="en-US" altLang="ja-JP" smtClean="0"/>
          </a:p>
          <a:p>
            <a:pPr lvl="1" eaLnBrk="1" hangingPunct="1"/>
            <a:r>
              <a:rPr lang="ja-JP" altLang="en-US" smtClean="0"/>
              <a:t>状態が安定しているなど医学的に毎回医師の診察を必要としない患者</a:t>
            </a:r>
          </a:p>
          <a:p>
            <a:pPr lvl="2" eaLnBrk="1" hangingPunct="1"/>
            <a:r>
              <a:rPr lang="ja-JP" altLang="en-US" smtClean="0"/>
              <a:t>リハビリテーションスタッフが毎回十分な観察を行う</a:t>
            </a:r>
          </a:p>
          <a:p>
            <a:pPr lvl="2" eaLnBrk="1" hangingPunct="1"/>
            <a:r>
              <a:rPr lang="ja-JP" altLang="en-US" smtClean="0"/>
              <a:t>急変時には直ちに医師の診察が可能な体制</a:t>
            </a:r>
          </a:p>
          <a:p>
            <a:pPr lvl="2" eaLnBrk="1" hangingPunct="1"/>
            <a:r>
              <a:rPr lang="ja-JP" altLang="en-US" smtClean="0"/>
              <a:t>カンファレンス等でリハビリテーションの効果や進捗状況を確認し診療録に記載</a:t>
            </a:r>
            <a:endParaRPr lang="en-US" altLang="ja-JP" smtClean="0"/>
          </a:p>
          <a:p>
            <a:pPr lvl="2" eaLnBrk="1" hangingPunct="1"/>
            <a:endParaRPr lang="en-US" altLang="ja-JP" smtClean="0"/>
          </a:p>
          <a:p>
            <a:pPr lvl="2" eaLnBrk="1" hangingPunct="1"/>
            <a:endParaRPr lang="ja-JP" altLang="en-US" smtClean="0"/>
          </a:p>
          <a:p>
            <a:pPr lvl="1" eaLnBrk="1" hangingPunct="1"/>
            <a:r>
              <a:rPr lang="ja-JP" altLang="en-US" smtClean="0"/>
              <a:t>医師の包括的な指示の下に行うリハビリテーションを評価</a:t>
            </a:r>
          </a:p>
        </p:txBody>
      </p:sp>
      <p:sp>
        <p:nvSpPr>
          <p:cNvPr id="177157" name="Text Box 4"/>
          <p:cNvSpPr txBox="1">
            <a:spLocks noChangeArrowheads="1"/>
          </p:cNvSpPr>
          <p:nvPr/>
        </p:nvSpPr>
        <p:spPr bwMode="auto">
          <a:xfrm>
            <a:off x="685800" y="0"/>
            <a:ext cx="78486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外来リハビリテーション診療料（要届出）</a:t>
            </a:r>
          </a:p>
        </p:txBody>
      </p:sp>
      <p:grpSp>
        <p:nvGrpSpPr>
          <p:cNvPr id="177158" name="Group 5"/>
          <p:cNvGrpSpPr>
            <a:grpSpLocks/>
          </p:cNvGrpSpPr>
          <p:nvPr/>
        </p:nvGrpSpPr>
        <p:grpSpPr bwMode="auto">
          <a:xfrm>
            <a:off x="609600" y="400050"/>
            <a:ext cx="8567738" cy="6457950"/>
            <a:chOff x="384" y="252"/>
            <a:chExt cx="5397" cy="4068"/>
          </a:xfrm>
        </p:grpSpPr>
        <p:sp>
          <p:nvSpPr>
            <p:cNvPr id="177161"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77162"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77159"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新</a:t>
            </a:r>
          </a:p>
        </p:txBody>
      </p:sp>
      <p:sp>
        <p:nvSpPr>
          <p:cNvPr id="177160" name="下矢印 1"/>
          <p:cNvSpPr>
            <a:spLocks noChangeArrowheads="1"/>
          </p:cNvSpPr>
          <p:nvPr/>
        </p:nvSpPr>
        <p:spPr bwMode="auto">
          <a:xfrm>
            <a:off x="3059113" y="4797425"/>
            <a:ext cx="865187" cy="503238"/>
          </a:xfrm>
          <a:prstGeom prst="downArrow">
            <a:avLst>
              <a:gd name="adj1" fmla="val 50000"/>
              <a:gd name="adj2" fmla="val 50000"/>
            </a:avLst>
          </a:prstGeom>
          <a:noFill/>
          <a:ln w="2857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A90E61A1-0E40-4D9C-BCA0-2D77532B7470}" type="slidenum">
              <a:rPr kumimoji="0" lang="ja-JP" altLang="en-US" sz="2000" i="0" smtClean="0"/>
              <a:pPr eaLnBrk="1" hangingPunct="1"/>
              <a:t>179</a:t>
            </a:fld>
            <a:endParaRPr kumimoji="0" lang="en-US" altLang="ja-JP" sz="2000" i="0" smtClean="0"/>
          </a:p>
        </p:txBody>
      </p:sp>
      <p:sp>
        <p:nvSpPr>
          <p:cNvPr id="178179"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医　学　管　理　料</a:t>
            </a:r>
          </a:p>
        </p:txBody>
      </p:sp>
      <p:sp>
        <p:nvSpPr>
          <p:cNvPr id="178180"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smtClean="0"/>
              <a:t>外来リハビリテーション診療料１　　　　６９点</a:t>
            </a:r>
            <a:endParaRPr lang="en-US" altLang="ja-JP" smtClean="0"/>
          </a:p>
          <a:p>
            <a:pPr eaLnBrk="1" hangingPunct="1"/>
            <a:r>
              <a:rPr lang="ja-JP" altLang="en-US" smtClean="0"/>
              <a:t>外来リハビリテーション診療料２　　　１０４点</a:t>
            </a:r>
          </a:p>
          <a:p>
            <a:pPr lvl="1" eaLnBrk="1" hangingPunct="1"/>
            <a:r>
              <a:rPr lang="ja-JP" altLang="en-US" smtClean="0"/>
              <a:t>算定要件</a:t>
            </a:r>
          </a:p>
          <a:p>
            <a:pPr lvl="2" eaLnBrk="1" hangingPunct="1"/>
            <a:r>
              <a:rPr lang="ja-JP" altLang="en-US" smtClean="0"/>
              <a:t>状態の安定している患者が対象</a:t>
            </a:r>
            <a:endParaRPr lang="en-US" altLang="ja-JP" smtClean="0"/>
          </a:p>
          <a:p>
            <a:pPr lvl="2" eaLnBrk="1" hangingPunct="1"/>
            <a:r>
              <a:rPr lang="ja-JP" altLang="en-US" smtClean="0"/>
              <a:t>毎回のリハビリテーションにあたり、リハビリテーションスタッフが十分な観察を行い、必要時に医師の診察が可能な体制</a:t>
            </a:r>
          </a:p>
          <a:p>
            <a:pPr lvl="2" eaLnBrk="1" hangingPunct="1"/>
            <a:r>
              <a:rPr lang="ja-JP" altLang="en-US" smtClean="0"/>
              <a:t>毎回のリハビリテーション後にカンファレンス等で医師がリハビリテーションの効果や進捗状況を確認</a:t>
            </a:r>
            <a:endParaRPr lang="en-US" altLang="ja-JP" smtClean="0"/>
          </a:p>
          <a:p>
            <a:pPr lvl="1" eaLnBrk="1" hangingPunct="1"/>
            <a:r>
              <a:rPr lang="ja-JP" altLang="en-US" smtClean="0"/>
              <a:t>施設基準</a:t>
            </a:r>
          </a:p>
          <a:p>
            <a:pPr lvl="2" eaLnBrk="1" hangingPunct="1"/>
            <a:r>
              <a:rPr lang="ja-JP" altLang="en-US" smtClean="0"/>
              <a:t>心大血管疾患、脳血管疾患等、運動器、呼吸器いずれかのリハビリテーション料の届出を行っている</a:t>
            </a:r>
          </a:p>
          <a:p>
            <a:pPr lvl="2" eaLnBrk="1" hangingPunct="1"/>
            <a:r>
              <a:rPr lang="ja-JP" altLang="en-US" smtClean="0"/>
              <a:t>患者の急変時等に連絡を受けるとともに、リハビリテーションを担当する医師が直ちに診察を行える体制</a:t>
            </a:r>
          </a:p>
          <a:p>
            <a:pPr lvl="2" eaLnBrk="1" hangingPunct="1"/>
            <a:r>
              <a:rPr lang="ja-JP" altLang="en-US" smtClean="0"/>
              <a:t>届出の留意事項</a:t>
            </a:r>
          </a:p>
          <a:p>
            <a:pPr lvl="2" eaLnBrk="1" hangingPunct="1"/>
            <a:r>
              <a:rPr lang="ja-JP" altLang="en-US" smtClean="0"/>
              <a:t>別添２の様式７の５を使用</a:t>
            </a:r>
            <a:endParaRPr lang="en-US" altLang="ja-JP" smtClean="0"/>
          </a:p>
        </p:txBody>
      </p:sp>
      <p:sp>
        <p:nvSpPr>
          <p:cNvPr id="178181" name="Text Box 4"/>
          <p:cNvSpPr txBox="1">
            <a:spLocks noChangeArrowheads="1"/>
          </p:cNvSpPr>
          <p:nvPr/>
        </p:nvSpPr>
        <p:spPr bwMode="auto">
          <a:xfrm>
            <a:off x="685800" y="0"/>
            <a:ext cx="78486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外来リハビリテーション診療料（要届出）</a:t>
            </a:r>
          </a:p>
        </p:txBody>
      </p:sp>
      <p:grpSp>
        <p:nvGrpSpPr>
          <p:cNvPr id="178182" name="Group 5"/>
          <p:cNvGrpSpPr>
            <a:grpSpLocks/>
          </p:cNvGrpSpPr>
          <p:nvPr/>
        </p:nvGrpSpPr>
        <p:grpSpPr bwMode="auto">
          <a:xfrm>
            <a:off x="609600" y="400050"/>
            <a:ext cx="8567738" cy="6457950"/>
            <a:chOff x="384" y="252"/>
            <a:chExt cx="5397" cy="4068"/>
          </a:xfrm>
        </p:grpSpPr>
        <p:sp>
          <p:nvSpPr>
            <p:cNvPr id="178184"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78185"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78183"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新</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D1F1B61E-5A27-4C76-AB3E-ACC6F3D7D7C7}" type="slidenum">
              <a:rPr kumimoji="0" lang="ja-JP" altLang="en-US" sz="2000" i="0" smtClean="0"/>
              <a:pPr eaLnBrk="1" hangingPunct="1"/>
              <a:t>18</a:t>
            </a:fld>
            <a:endParaRPr kumimoji="0" lang="en-US" altLang="ja-JP" sz="2000" i="0" smtClean="0"/>
          </a:p>
        </p:txBody>
      </p:sp>
      <p:sp>
        <p:nvSpPr>
          <p:cNvPr id="19459"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基　本　診　療　料</a:t>
            </a:r>
          </a:p>
        </p:txBody>
      </p:sp>
      <p:sp>
        <p:nvSpPr>
          <p:cNvPr id="19460" name="Rectangle 3"/>
          <p:cNvSpPr>
            <a:spLocks noGrp="1" noChangeArrowheads="1"/>
          </p:cNvSpPr>
          <p:nvPr>
            <p:ph type="body" orient="vert" idx="1"/>
          </p:nvPr>
        </p:nvSpPr>
        <p:spPr>
          <a:xfrm>
            <a:off x="609600" y="704850"/>
            <a:ext cx="8534400" cy="6096000"/>
          </a:xfrm>
        </p:spPr>
        <p:txBody>
          <a:bodyPr vert="horz"/>
          <a:lstStyle/>
          <a:p>
            <a:pPr eaLnBrk="1" hangingPunct="1"/>
            <a:r>
              <a:rPr lang="ja-JP" altLang="en-US" smtClean="0"/>
              <a:t>時間外対応加算１　　　　　　　　　　５点</a:t>
            </a:r>
          </a:p>
          <a:p>
            <a:pPr eaLnBrk="1" hangingPunct="1"/>
            <a:r>
              <a:rPr lang="ja-JP" altLang="en-US" smtClean="0"/>
              <a:t>時間外対応加算２　　　　　　　　　　３点</a:t>
            </a:r>
          </a:p>
          <a:p>
            <a:pPr eaLnBrk="1" hangingPunct="1"/>
            <a:r>
              <a:rPr lang="ja-JP" altLang="en-US" smtClean="0"/>
              <a:t>時間外対応加算３　　　　　　　　　　１点</a:t>
            </a:r>
          </a:p>
          <a:p>
            <a:pPr lvl="1" eaLnBrk="1" hangingPunct="1"/>
            <a:r>
              <a:rPr lang="ja-JP" altLang="en-US" smtClean="0"/>
              <a:t>再診料に対する加算</a:t>
            </a:r>
          </a:p>
          <a:p>
            <a:pPr lvl="1" eaLnBrk="1" hangingPunct="1"/>
            <a:r>
              <a:rPr lang="ja-JP" altLang="en-US" smtClean="0"/>
              <a:t>標榜時間外に、</a:t>
            </a:r>
            <a:r>
              <a:rPr lang="ja-JP" altLang="en-US" u="sng" smtClean="0"/>
              <a:t>継続的に受診している患者</a:t>
            </a:r>
            <a:r>
              <a:rPr lang="ja-JP" altLang="en-US" smtClean="0"/>
              <a:t>からの電話等による問い合わせに応じる体制を整備</a:t>
            </a:r>
            <a:endParaRPr lang="en-US" altLang="ja-JP" smtClean="0"/>
          </a:p>
          <a:p>
            <a:pPr lvl="1" eaLnBrk="1" hangingPunct="1"/>
            <a:r>
              <a:rPr lang="ja-JP" altLang="en-US" smtClean="0"/>
              <a:t>対応者、緊急時の対応体制、連絡先等を院内掲示、連絡先を記載した文書の配布、診察券への記載等により患者に対し周知</a:t>
            </a:r>
            <a:endParaRPr lang="en-US" altLang="ja-JP" smtClean="0"/>
          </a:p>
          <a:p>
            <a:pPr eaLnBrk="1" hangingPunct="1"/>
            <a:r>
              <a:rPr lang="ja-JP" altLang="en-US" smtClean="0"/>
              <a:t>届出の留意点</a:t>
            </a:r>
            <a:endParaRPr lang="en-US" altLang="ja-JP" smtClean="0"/>
          </a:p>
          <a:p>
            <a:pPr lvl="1" eaLnBrk="1" hangingPunct="1"/>
            <a:r>
              <a:rPr lang="ja-JP" altLang="en-US" smtClean="0"/>
              <a:t>別添７の様式２</a:t>
            </a:r>
            <a:endParaRPr lang="en-US" altLang="ja-JP" smtClean="0"/>
          </a:p>
          <a:p>
            <a:pPr lvl="1" eaLnBrk="1" hangingPunct="1"/>
            <a:r>
              <a:rPr lang="ja-JP" altLang="en-US" smtClean="0"/>
              <a:t>実績は不要</a:t>
            </a:r>
            <a:endParaRPr lang="en-US" altLang="ja-JP" smtClean="0"/>
          </a:p>
          <a:p>
            <a:pPr lvl="1" eaLnBrk="1" hangingPunct="1"/>
            <a:r>
              <a:rPr lang="ja-JP" altLang="en-US" smtClean="0"/>
              <a:t>現在地域医療貢献加算を算定している医療機関が時間外対応加算２を算定する場合は届出不要</a:t>
            </a:r>
          </a:p>
          <a:p>
            <a:pPr eaLnBrk="1" hangingPunct="1"/>
            <a:endParaRPr lang="ja-JP" altLang="en-US" smtClean="0"/>
          </a:p>
        </p:txBody>
      </p:sp>
      <p:sp>
        <p:nvSpPr>
          <p:cNvPr id="19461" name="Text Box 4"/>
          <p:cNvSpPr txBox="1">
            <a:spLocks noChangeArrowheads="1"/>
          </p:cNvSpPr>
          <p:nvPr/>
        </p:nvSpPr>
        <p:spPr bwMode="auto">
          <a:xfrm>
            <a:off x="685800" y="0"/>
            <a:ext cx="78486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時間外対応加算</a:t>
            </a:r>
            <a:r>
              <a:rPr lang="en-US" altLang="ja-JP" sz="3600" i="0">
                <a:solidFill>
                  <a:srgbClr val="FFFF00"/>
                </a:solidFill>
              </a:rPr>
              <a:t>(</a:t>
            </a:r>
            <a:r>
              <a:rPr lang="ja-JP" altLang="en-US" sz="3600" i="0">
                <a:solidFill>
                  <a:srgbClr val="FFFF00"/>
                </a:solidFill>
              </a:rPr>
              <a:t>要届出</a:t>
            </a:r>
            <a:r>
              <a:rPr lang="en-US" altLang="ja-JP" sz="3600" i="0">
                <a:solidFill>
                  <a:srgbClr val="FFFF00"/>
                </a:solidFill>
              </a:rPr>
              <a:t>)(</a:t>
            </a:r>
            <a:r>
              <a:rPr lang="ja-JP" altLang="en-US" sz="3600" i="0">
                <a:solidFill>
                  <a:srgbClr val="FFFF00"/>
                </a:solidFill>
              </a:rPr>
              <a:t>診療所のみ</a:t>
            </a:r>
            <a:r>
              <a:rPr lang="en-US" altLang="ja-JP" sz="3600" i="0">
                <a:solidFill>
                  <a:srgbClr val="FFFF00"/>
                </a:solidFill>
              </a:rPr>
              <a:t>)</a:t>
            </a:r>
            <a:endParaRPr lang="ja-JP" altLang="en-US" sz="3600" i="0">
              <a:solidFill>
                <a:srgbClr val="FFFF00"/>
              </a:solidFill>
            </a:endParaRPr>
          </a:p>
        </p:txBody>
      </p:sp>
      <p:grpSp>
        <p:nvGrpSpPr>
          <p:cNvPr id="19462" name="Group 5"/>
          <p:cNvGrpSpPr>
            <a:grpSpLocks/>
          </p:cNvGrpSpPr>
          <p:nvPr/>
        </p:nvGrpSpPr>
        <p:grpSpPr bwMode="auto">
          <a:xfrm>
            <a:off x="609600" y="400050"/>
            <a:ext cx="8567738" cy="6457950"/>
            <a:chOff x="384" y="252"/>
            <a:chExt cx="5397" cy="4068"/>
          </a:xfrm>
        </p:grpSpPr>
        <p:sp>
          <p:nvSpPr>
            <p:cNvPr id="19464"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9465"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9463"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新</a:t>
            </a:r>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8A8ABC0A-A7FD-4EC6-B8E7-ECDB66911D71}" type="slidenum">
              <a:rPr kumimoji="0" lang="ja-JP" altLang="en-US" sz="2000" i="0" smtClean="0"/>
              <a:pPr eaLnBrk="1" hangingPunct="1"/>
              <a:t>180</a:t>
            </a:fld>
            <a:endParaRPr kumimoji="0" lang="en-US" altLang="ja-JP" sz="2000" i="0" smtClean="0"/>
          </a:p>
        </p:txBody>
      </p:sp>
      <p:sp>
        <p:nvSpPr>
          <p:cNvPr id="179203"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医　学　管　理　料</a:t>
            </a:r>
          </a:p>
        </p:txBody>
      </p:sp>
      <p:sp>
        <p:nvSpPr>
          <p:cNvPr id="179204"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smtClean="0"/>
              <a:t>外来リハビリテーション診療料１　　　　６９点</a:t>
            </a:r>
            <a:endParaRPr lang="en-US" altLang="ja-JP" smtClean="0"/>
          </a:p>
          <a:p>
            <a:pPr eaLnBrk="1" hangingPunct="1"/>
            <a:r>
              <a:rPr lang="ja-JP" altLang="en-US" smtClean="0"/>
              <a:t>算定要件</a:t>
            </a:r>
          </a:p>
          <a:p>
            <a:pPr lvl="1" eaLnBrk="1" hangingPunct="1"/>
            <a:r>
              <a:rPr lang="ja-JP" altLang="en-US" smtClean="0"/>
              <a:t>リハビリテーション実施計画において、１週間に２日以上疾患別リハビリテーションを実施することとしている外来の患者</a:t>
            </a:r>
          </a:p>
          <a:p>
            <a:pPr lvl="1" eaLnBrk="1" hangingPunct="1"/>
            <a:r>
              <a:rPr lang="ja-JP" altLang="en-US" smtClean="0"/>
              <a:t>包括的にリハビリテーションの指示が行われた場合に算定（疾患別リハビリテーション料は別途算定可）</a:t>
            </a:r>
          </a:p>
          <a:p>
            <a:pPr lvl="1" eaLnBrk="1" hangingPunct="1"/>
            <a:r>
              <a:rPr lang="ja-JP" altLang="en-US" smtClean="0"/>
              <a:t>算定日から７日間は医師による診察を行わない日であってもリハビリテーションを実施可</a:t>
            </a:r>
          </a:p>
          <a:p>
            <a:pPr lvl="1" eaLnBrk="1" hangingPunct="1"/>
            <a:r>
              <a:rPr lang="ja-JP" altLang="en-US" smtClean="0"/>
              <a:t>算定日から７日間はリハビリテーションを実施した日について初・再診料、外来診療料を算定不可</a:t>
            </a:r>
          </a:p>
          <a:p>
            <a:pPr lvl="1" eaLnBrk="1" hangingPunct="1"/>
            <a:r>
              <a:rPr lang="ja-JP" altLang="en-US" smtClean="0"/>
              <a:t>７日間に１回に限り算定</a:t>
            </a:r>
            <a:endParaRPr lang="en-US" altLang="ja-JP" smtClean="0"/>
          </a:p>
          <a:p>
            <a:pPr lvl="1" eaLnBrk="1" hangingPunct="1"/>
            <a:endParaRPr lang="en-US" altLang="ja-JP" smtClean="0"/>
          </a:p>
          <a:p>
            <a:pPr lvl="2" eaLnBrk="1" hangingPunct="1"/>
            <a:endParaRPr lang="en-US" altLang="ja-JP" smtClean="0"/>
          </a:p>
          <a:p>
            <a:pPr lvl="2" eaLnBrk="1" hangingPunct="1"/>
            <a:endParaRPr lang="ja-JP" altLang="en-US" smtClean="0"/>
          </a:p>
        </p:txBody>
      </p:sp>
      <p:sp>
        <p:nvSpPr>
          <p:cNvPr id="179205"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外来リハビリテーション診療料</a:t>
            </a:r>
          </a:p>
        </p:txBody>
      </p:sp>
      <p:grpSp>
        <p:nvGrpSpPr>
          <p:cNvPr id="179206" name="Group 5"/>
          <p:cNvGrpSpPr>
            <a:grpSpLocks/>
          </p:cNvGrpSpPr>
          <p:nvPr/>
        </p:nvGrpSpPr>
        <p:grpSpPr bwMode="auto">
          <a:xfrm>
            <a:off x="609600" y="400050"/>
            <a:ext cx="8567738" cy="6457950"/>
            <a:chOff x="384" y="252"/>
            <a:chExt cx="5397" cy="4068"/>
          </a:xfrm>
        </p:grpSpPr>
        <p:sp>
          <p:nvSpPr>
            <p:cNvPr id="179208"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79209"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79207"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新</a:t>
            </a:r>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F76E86FD-AC25-4F3A-8C4E-BAE80A06EFAF}" type="slidenum">
              <a:rPr kumimoji="0" lang="ja-JP" altLang="en-US" sz="2000" i="0" smtClean="0"/>
              <a:pPr eaLnBrk="1" hangingPunct="1"/>
              <a:t>181</a:t>
            </a:fld>
            <a:endParaRPr kumimoji="0" lang="en-US" altLang="ja-JP" sz="2000" i="0" smtClean="0"/>
          </a:p>
        </p:txBody>
      </p:sp>
      <p:sp>
        <p:nvSpPr>
          <p:cNvPr id="180227"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医　学　管　理　料</a:t>
            </a:r>
          </a:p>
        </p:txBody>
      </p:sp>
      <p:sp>
        <p:nvSpPr>
          <p:cNvPr id="180228"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smtClean="0"/>
              <a:t>外来リハビリテーション診療料２　　　１０４点</a:t>
            </a:r>
            <a:endParaRPr lang="en-US" altLang="ja-JP" smtClean="0"/>
          </a:p>
          <a:p>
            <a:pPr eaLnBrk="1" hangingPunct="1"/>
            <a:r>
              <a:rPr lang="ja-JP" altLang="en-US" smtClean="0"/>
              <a:t>算定要件</a:t>
            </a:r>
          </a:p>
          <a:p>
            <a:pPr lvl="1" eaLnBrk="1" hangingPunct="1"/>
            <a:r>
              <a:rPr lang="ja-JP" altLang="en-US" smtClean="0"/>
              <a:t>リハビリテーション実施計画において、２週間に２日以上疾患別リハビリテーションを実施することとしている外来の患者</a:t>
            </a:r>
          </a:p>
          <a:p>
            <a:pPr lvl="1" eaLnBrk="1" hangingPunct="1"/>
            <a:r>
              <a:rPr lang="ja-JP" altLang="en-US" smtClean="0"/>
              <a:t>包括的にリハビリテーションの指示が行われた場合に算定（疾患別リハビリテーション料は別途算定可）</a:t>
            </a:r>
          </a:p>
          <a:p>
            <a:pPr lvl="1" eaLnBrk="1" hangingPunct="1"/>
            <a:r>
              <a:rPr lang="ja-JP" altLang="en-US" smtClean="0"/>
              <a:t>算定日から１４日間は医師による診察を行わない場合であってもリハビリテーションを実施可</a:t>
            </a:r>
          </a:p>
          <a:p>
            <a:pPr lvl="1" eaLnBrk="1" hangingPunct="1"/>
            <a:r>
              <a:rPr lang="ja-JP" altLang="en-US" smtClean="0"/>
              <a:t>算定日から１４日間はリハビリテーションを実施した日について初・再診料、外来診療料を算定不可</a:t>
            </a:r>
          </a:p>
          <a:p>
            <a:pPr lvl="1" eaLnBrk="1" hangingPunct="1"/>
            <a:r>
              <a:rPr lang="ja-JP" altLang="en-US" smtClean="0"/>
              <a:t>１４日間に１回に限り算定</a:t>
            </a:r>
            <a:endParaRPr lang="en-US" altLang="ja-JP" smtClean="0"/>
          </a:p>
          <a:p>
            <a:pPr lvl="1" eaLnBrk="1" hangingPunct="1"/>
            <a:endParaRPr lang="en-US" altLang="ja-JP" smtClean="0"/>
          </a:p>
          <a:p>
            <a:pPr lvl="2" eaLnBrk="1" hangingPunct="1"/>
            <a:endParaRPr lang="en-US" altLang="ja-JP" smtClean="0"/>
          </a:p>
          <a:p>
            <a:pPr lvl="2" eaLnBrk="1" hangingPunct="1"/>
            <a:endParaRPr lang="ja-JP" altLang="en-US" smtClean="0"/>
          </a:p>
        </p:txBody>
      </p:sp>
      <p:sp>
        <p:nvSpPr>
          <p:cNvPr id="180229"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外来リハビリテーション診療料</a:t>
            </a:r>
          </a:p>
        </p:txBody>
      </p:sp>
      <p:grpSp>
        <p:nvGrpSpPr>
          <p:cNvPr id="180230" name="Group 5"/>
          <p:cNvGrpSpPr>
            <a:grpSpLocks/>
          </p:cNvGrpSpPr>
          <p:nvPr/>
        </p:nvGrpSpPr>
        <p:grpSpPr bwMode="auto">
          <a:xfrm>
            <a:off x="609600" y="400050"/>
            <a:ext cx="8567738" cy="6457950"/>
            <a:chOff x="384" y="252"/>
            <a:chExt cx="5397" cy="4068"/>
          </a:xfrm>
        </p:grpSpPr>
        <p:sp>
          <p:nvSpPr>
            <p:cNvPr id="180232"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80233"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80231"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新</a:t>
            </a:r>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25445971-3B14-4AC2-BED6-5EE2F57584EE}" type="slidenum">
              <a:rPr kumimoji="0" lang="ja-JP" altLang="en-US" sz="2000" i="0" smtClean="0"/>
              <a:pPr eaLnBrk="1" hangingPunct="1"/>
              <a:t>182</a:t>
            </a:fld>
            <a:endParaRPr kumimoji="0" lang="en-US" altLang="ja-JP" sz="2000" i="0" smtClean="0"/>
          </a:p>
        </p:txBody>
      </p:sp>
      <p:sp>
        <p:nvSpPr>
          <p:cNvPr id="181251"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医　学　管　理　料</a:t>
            </a:r>
          </a:p>
        </p:txBody>
      </p:sp>
      <p:sp>
        <p:nvSpPr>
          <p:cNvPr id="181252"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dirty="0" smtClean="0"/>
              <a:t>算定上の留意点</a:t>
            </a:r>
            <a:endParaRPr lang="en-US" altLang="ja-JP" dirty="0" smtClean="0"/>
          </a:p>
          <a:p>
            <a:pPr lvl="1" eaLnBrk="1" hangingPunct="1"/>
            <a:r>
              <a:rPr lang="ja-JP" altLang="en-US" dirty="0" smtClean="0"/>
              <a:t>外来リハビリテーション診療料を算定する患者と算定しない患者の混在可</a:t>
            </a:r>
            <a:endParaRPr lang="en-US" altLang="ja-JP" dirty="0" smtClean="0"/>
          </a:p>
          <a:p>
            <a:pPr lvl="1" eaLnBrk="1" hangingPunct="1"/>
            <a:r>
              <a:rPr lang="ja-JP" altLang="en-US" dirty="0" smtClean="0"/>
              <a:t>同一月内で外来リハビリテーション診療料を算定する週と再診料等を算定する週の混在可</a:t>
            </a:r>
            <a:endParaRPr lang="en-US" altLang="ja-JP" dirty="0" smtClean="0"/>
          </a:p>
          <a:p>
            <a:pPr lvl="1" eaLnBrk="1" hangingPunct="1"/>
            <a:r>
              <a:rPr lang="ja-JP" altLang="en-US" dirty="0" smtClean="0"/>
              <a:t>投薬・注射・処置料等は別途算定可。ただし、その際の再診料等は算定不可</a:t>
            </a:r>
            <a:endParaRPr lang="en-US" altLang="ja-JP" dirty="0" smtClean="0"/>
          </a:p>
          <a:p>
            <a:pPr lvl="1" eaLnBrk="1" hangingPunct="1"/>
            <a:r>
              <a:rPr lang="ja-JP" altLang="en-US" dirty="0" smtClean="0"/>
              <a:t>上記の場合、外来診療料（２００床以上）に包括される診療行為は算定不可</a:t>
            </a:r>
            <a:endParaRPr lang="en-US" altLang="ja-JP" dirty="0" smtClean="0"/>
          </a:p>
          <a:p>
            <a:pPr lvl="1" eaLnBrk="1" hangingPunct="1"/>
            <a:r>
              <a:rPr lang="ja-JP" altLang="en-US" dirty="0" smtClean="0"/>
              <a:t>遡って算定を変更（外来リハビリテーション診療料を再診料に変更）は不可</a:t>
            </a:r>
            <a:endParaRPr lang="en-US" altLang="ja-JP" dirty="0" smtClean="0"/>
          </a:p>
          <a:p>
            <a:pPr lvl="1" eaLnBrk="1" hangingPunct="1"/>
            <a:r>
              <a:rPr lang="ja-JP" altLang="en-US" dirty="0" smtClean="0"/>
              <a:t>要介護被保険者等である患者にも算定可能</a:t>
            </a:r>
          </a:p>
          <a:p>
            <a:pPr lvl="1" eaLnBrk="1" hangingPunct="1"/>
            <a:endParaRPr lang="en-US" altLang="ja-JP" dirty="0" smtClean="0"/>
          </a:p>
          <a:p>
            <a:pPr lvl="1" eaLnBrk="1" hangingPunct="1"/>
            <a:endParaRPr lang="en-US" altLang="ja-JP" dirty="0" smtClean="0"/>
          </a:p>
          <a:p>
            <a:pPr lvl="2" eaLnBrk="1" hangingPunct="1"/>
            <a:endParaRPr lang="en-US" altLang="ja-JP" dirty="0" smtClean="0"/>
          </a:p>
          <a:p>
            <a:pPr lvl="2" eaLnBrk="1" hangingPunct="1"/>
            <a:endParaRPr lang="ja-JP" altLang="en-US" dirty="0" smtClean="0"/>
          </a:p>
        </p:txBody>
      </p:sp>
      <p:sp>
        <p:nvSpPr>
          <p:cNvPr id="181253"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外来リハビリテーション診療料</a:t>
            </a:r>
          </a:p>
        </p:txBody>
      </p:sp>
      <p:grpSp>
        <p:nvGrpSpPr>
          <p:cNvPr id="181254" name="Group 5"/>
          <p:cNvGrpSpPr>
            <a:grpSpLocks/>
          </p:cNvGrpSpPr>
          <p:nvPr/>
        </p:nvGrpSpPr>
        <p:grpSpPr bwMode="auto">
          <a:xfrm>
            <a:off x="609600" y="400050"/>
            <a:ext cx="8567738" cy="6457950"/>
            <a:chOff x="384" y="252"/>
            <a:chExt cx="5397" cy="4068"/>
          </a:xfrm>
        </p:grpSpPr>
        <p:sp>
          <p:nvSpPr>
            <p:cNvPr id="181256"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81257"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81255"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新</a:t>
            </a:r>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25445971-3B14-4AC2-BED6-5EE2F57584EE}" type="slidenum">
              <a:rPr kumimoji="0" lang="ja-JP" altLang="en-US" sz="2000" i="0" smtClean="0"/>
              <a:pPr eaLnBrk="1" hangingPunct="1"/>
              <a:t>183</a:t>
            </a:fld>
            <a:endParaRPr kumimoji="0" lang="en-US" altLang="ja-JP" sz="2000" i="0" smtClean="0"/>
          </a:p>
        </p:txBody>
      </p:sp>
      <p:sp>
        <p:nvSpPr>
          <p:cNvPr id="181251"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医　学　管　理　料</a:t>
            </a:r>
          </a:p>
        </p:txBody>
      </p:sp>
      <p:sp>
        <p:nvSpPr>
          <p:cNvPr id="181252"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dirty="0" smtClean="0"/>
              <a:t>算定上の留意点</a:t>
            </a:r>
            <a:endParaRPr lang="en-US" altLang="ja-JP" dirty="0" smtClean="0"/>
          </a:p>
          <a:p>
            <a:pPr lvl="1" eaLnBrk="1" hangingPunct="1"/>
            <a:r>
              <a:rPr lang="ja-JP" altLang="en-US" dirty="0" smtClean="0"/>
              <a:t>算定対象となる期間中に、疾患別リハビリテーションを算定した日に別の科を受診した場合には、同一日複数科初診（再診）料の算定可</a:t>
            </a:r>
            <a:endParaRPr lang="en-US" altLang="ja-JP" dirty="0" smtClean="0"/>
          </a:p>
          <a:p>
            <a:pPr lvl="1" eaLnBrk="1" hangingPunct="1"/>
            <a:r>
              <a:rPr lang="ja-JP" altLang="en-US" dirty="0"/>
              <a:t>算定対象となる期間中に、疾患別リハビリテーション</a:t>
            </a:r>
            <a:r>
              <a:rPr lang="ja-JP" altLang="en-US" dirty="0" smtClean="0"/>
              <a:t>を</a:t>
            </a:r>
            <a:r>
              <a:rPr lang="ja-JP" altLang="en-US" dirty="0"/>
              <a:t>行わない</a:t>
            </a:r>
            <a:r>
              <a:rPr lang="ja-JP" altLang="en-US" dirty="0" smtClean="0"/>
              <a:t>日</a:t>
            </a:r>
            <a:r>
              <a:rPr lang="ja-JP" altLang="en-US" dirty="0"/>
              <a:t>に別の科を受診した場合には</a:t>
            </a:r>
            <a:r>
              <a:rPr lang="ja-JP" altLang="en-US" dirty="0" smtClean="0"/>
              <a:t>、初診</a:t>
            </a:r>
            <a:r>
              <a:rPr lang="ja-JP" altLang="en-US" dirty="0"/>
              <a:t>（再診）料の算定可</a:t>
            </a:r>
            <a:endParaRPr lang="en-US" altLang="ja-JP" dirty="0"/>
          </a:p>
          <a:p>
            <a:pPr lvl="1" eaLnBrk="1" hangingPunct="1"/>
            <a:r>
              <a:rPr lang="ja-JP" altLang="en-US" dirty="0" smtClean="0"/>
              <a:t>結果的に１日しか疾患別リハビリテーションが実施できなかった場合には、レセプトの摘要欄に以下の項目を記載する</a:t>
            </a:r>
            <a:endParaRPr lang="en-US" altLang="ja-JP" dirty="0" smtClean="0"/>
          </a:p>
          <a:p>
            <a:pPr lvl="2" eaLnBrk="1" hangingPunct="1"/>
            <a:r>
              <a:rPr lang="ja-JP" altLang="en-US" dirty="0" smtClean="0"/>
              <a:t>リハビリテーション実施予定日</a:t>
            </a:r>
            <a:endParaRPr lang="en-US" altLang="ja-JP" dirty="0" smtClean="0"/>
          </a:p>
          <a:p>
            <a:pPr lvl="2" eaLnBrk="1" hangingPunct="1"/>
            <a:r>
              <a:rPr lang="ja-JP" altLang="en-US" dirty="0" smtClean="0"/>
              <a:t>リハビリテーションが実施できなかった理由</a:t>
            </a:r>
            <a:endParaRPr lang="en-US" altLang="ja-JP" dirty="0" smtClean="0"/>
          </a:p>
          <a:p>
            <a:pPr lvl="2" eaLnBrk="1" hangingPunct="1"/>
            <a:r>
              <a:rPr lang="ja-JP" altLang="en-US" dirty="0"/>
              <a:t>その際</a:t>
            </a:r>
            <a:r>
              <a:rPr lang="ja-JP" altLang="en-US" dirty="0" smtClean="0"/>
              <a:t>に受けた患者からの連絡内容等</a:t>
            </a:r>
            <a:endParaRPr lang="en-US" altLang="ja-JP" dirty="0" smtClean="0"/>
          </a:p>
          <a:p>
            <a:pPr lvl="1" eaLnBrk="1" hangingPunct="1"/>
            <a:endParaRPr lang="ja-JP" altLang="en-US" dirty="0" smtClean="0"/>
          </a:p>
          <a:p>
            <a:pPr lvl="1" eaLnBrk="1" hangingPunct="1"/>
            <a:endParaRPr lang="en-US" altLang="ja-JP" dirty="0" smtClean="0"/>
          </a:p>
          <a:p>
            <a:pPr lvl="1" eaLnBrk="1" hangingPunct="1"/>
            <a:endParaRPr lang="en-US" altLang="ja-JP" dirty="0" smtClean="0"/>
          </a:p>
          <a:p>
            <a:pPr lvl="2" eaLnBrk="1" hangingPunct="1"/>
            <a:endParaRPr lang="en-US" altLang="ja-JP" dirty="0" smtClean="0"/>
          </a:p>
          <a:p>
            <a:pPr lvl="2" eaLnBrk="1" hangingPunct="1"/>
            <a:endParaRPr lang="ja-JP" altLang="en-US" dirty="0" smtClean="0"/>
          </a:p>
        </p:txBody>
      </p:sp>
      <p:sp>
        <p:nvSpPr>
          <p:cNvPr id="181253"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外来リハビリテーション診療料</a:t>
            </a:r>
          </a:p>
        </p:txBody>
      </p:sp>
      <p:grpSp>
        <p:nvGrpSpPr>
          <p:cNvPr id="181254" name="Group 5"/>
          <p:cNvGrpSpPr>
            <a:grpSpLocks/>
          </p:cNvGrpSpPr>
          <p:nvPr/>
        </p:nvGrpSpPr>
        <p:grpSpPr bwMode="auto">
          <a:xfrm>
            <a:off x="609600" y="400050"/>
            <a:ext cx="8567738" cy="6457950"/>
            <a:chOff x="384" y="252"/>
            <a:chExt cx="5397" cy="4068"/>
          </a:xfrm>
        </p:grpSpPr>
        <p:sp>
          <p:nvSpPr>
            <p:cNvPr id="181256"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81257"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81255"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新</a:t>
            </a:r>
          </a:p>
        </p:txBody>
      </p:sp>
    </p:spTree>
    <p:extLst>
      <p:ext uri="{BB962C8B-B14F-4D97-AF65-F5344CB8AC3E}">
        <p14:creationId xmlns:p14="http://schemas.microsoft.com/office/powerpoint/2010/main" val="2816740500"/>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スライド番号プレースホルダー 3"/>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85CCE93C-47B1-499C-BCD3-CC6DB43DB65D}" type="slidenum">
              <a:rPr kumimoji="0" lang="ja-JP" altLang="en-US" sz="2000" i="0" smtClean="0"/>
              <a:pPr eaLnBrk="1" hangingPunct="1"/>
              <a:t>184</a:t>
            </a:fld>
            <a:endParaRPr kumimoji="0" lang="en-US" altLang="ja-JP" sz="2000" i="0" smtClean="0"/>
          </a:p>
        </p:txBody>
      </p:sp>
      <p:sp>
        <p:nvSpPr>
          <p:cNvPr id="182275" name="Rectangle 2"/>
          <p:cNvSpPr>
            <a:spLocks noChangeArrowheads="1"/>
          </p:cNvSpPr>
          <p:nvPr/>
        </p:nvSpPr>
        <p:spPr bwMode="auto">
          <a:xfrm>
            <a:off x="2686050" y="3108325"/>
            <a:ext cx="3841750" cy="641350"/>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3600" i="0">
                <a:solidFill>
                  <a:srgbClr val="FFFF00"/>
                </a:solidFill>
              </a:rPr>
              <a:t>精神科専門療法料</a:t>
            </a:r>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641CB467-4C09-4368-AE82-644E5A02A793}" type="slidenum">
              <a:rPr kumimoji="0" lang="ja-JP" altLang="en-US" sz="2000" i="0" smtClean="0"/>
              <a:pPr eaLnBrk="1" hangingPunct="1"/>
              <a:t>185</a:t>
            </a:fld>
            <a:endParaRPr kumimoji="0" lang="en-US" altLang="ja-JP" sz="2000" i="0" smtClean="0"/>
          </a:p>
        </p:txBody>
      </p:sp>
      <p:sp>
        <p:nvSpPr>
          <p:cNvPr id="183299"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精神科専門療法料</a:t>
            </a:r>
          </a:p>
        </p:txBody>
      </p:sp>
      <p:sp>
        <p:nvSpPr>
          <p:cNvPr id="183300"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smtClean="0"/>
              <a:t>初診料時に精神保健指定医が行う場合　５００点</a:t>
            </a:r>
          </a:p>
          <a:p>
            <a:pPr lvl="1" eaLnBrk="1" hangingPunct="1"/>
            <a:endParaRPr lang="en-US" altLang="ja-JP" sz="800" smtClean="0"/>
          </a:p>
          <a:p>
            <a:pPr lvl="1" eaLnBrk="1" hangingPunct="1">
              <a:buFont typeface="Wingdings 3" pitchFamily="18" charset="2"/>
              <a:buNone/>
            </a:pPr>
            <a:r>
              <a:rPr lang="ja-JP" altLang="en-US" sz="2800" smtClean="0"/>
              <a:t>⇒初診料を算定する初診の日において</a:t>
            </a:r>
            <a:r>
              <a:rPr lang="ja-JP" altLang="en-US" sz="2800" b="1" i="1" u="sng" smtClean="0"/>
              <a:t>精神科救急医療体制の確保に協力等を行っている</a:t>
            </a:r>
            <a:r>
              <a:rPr lang="ja-JP" altLang="en-US" sz="2800" smtClean="0"/>
              <a:t>精神保健指定医が通院精神療法を行った場合　７００点</a:t>
            </a:r>
            <a:endParaRPr lang="en-US" altLang="ja-JP" sz="2800" smtClean="0"/>
          </a:p>
          <a:p>
            <a:pPr lvl="1" eaLnBrk="1" hangingPunct="1">
              <a:buFont typeface="Wingdings 3" pitchFamily="18" charset="2"/>
              <a:buNone/>
            </a:pPr>
            <a:endParaRPr lang="en-US" altLang="ja-JP" sz="2800" smtClean="0"/>
          </a:p>
          <a:p>
            <a:pPr lvl="1" eaLnBrk="1" hangingPunct="1"/>
            <a:r>
              <a:rPr lang="ja-JP" altLang="en-US" smtClean="0"/>
              <a:t>算定要件</a:t>
            </a:r>
            <a:endParaRPr lang="en-US" altLang="ja-JP" smtClean="0"/>
          </a:p>
          <a:p>
            <a:pPr lvl="2" eaLnBrk="1" hangingPunct="1"/>
            <a:r>
              <a:rPr lang="ja-JP" altLang="en-US" smtClean="0"/>
              <a:t>次ページのア、イ、ウのいずれか２つの要件を満たす、地域の精神科救急医療体制の確保に協力等を行っている精神保健指定医又はこれに準ずる者（精神保健指定医であった医師及び旧精神衛生法に規定する精神衛生鑑定医であった医師をいう）が、初診時に通院・在宅精神療法を行った場合に限り、初診時にのみ算定できる</a:t>
            </a:r>
          </a:p>
          <a:p>
            <a:pPr lvl="2" eaLnBrk="1" hangingPunct="1"/>
            <a:r>
              <a:rPr lang="ja-JP" altLang="en-US" smtClean="0"/>
              <a:t>なお、この場合においても他の初診時と同様に診療時間が</a:t>
            </a:r>
            <a:r>
              <a:rPr lang="en-US" altLang="ja-JP" smtClean="0"/>
              <a:t>30</a:t>
            </a:r>
            <a:r>
              <a:rPr lang="ja-JP" altLang="en-US" smtClean="0"/>
              <a:t>分を超えた場合に限り算定できる</a:t>
            </a:r>
            <a:endParaRPr lang="en-US" altLang="ja-JP" smtClean="0"/>
          </a:p>
          <a:p>
            <a:pPr lvl="1" eaLnBrk="1" hangingPunct="1">
              <a:buFont typeface="Wingdings 3" pitchFamily="18" charset="2"/>
              <a:buNone/>
            </a:pPr>
            <a:endParaRPr lang="en-US" altLang="ja-JP" sz="2800" smtClean="0"/>
          </a:p>
          <a:p>
            <a:pPr lvl="1" eaLnBrk="1" hangingPunct="1">
              <a:buFont typeface="Wingdings 3" pitchFamily="18" charset="2"/>
              <a:buNone/>
            </a:pPr>
            <a:endParaRPr lang="en-US" altLang="ja-JP" sz="2800" smtClean="0"/>
          </a:p>
          <a:p>
            <a:pPr lvl="1" eaLnBrk="1" hangingPunct="1">
              <a:buFont typeface="Wingdings 3" pitchFamily="18" charset="2"/>
              <a:buNone/>
            </a:pPr>
            <a:endParaRPr lang="en-US" altLang="ja-JP" sz="2800" smtClean="0"/>
          </a:p>
          <a:p>
            <a:pPr lvl="1" eaLnBrk="1" hangingPunct="1">
              <a:buFont typeface="Wingdings 3" pitchFamily="18" charset="2"/>
              <a:buNone/>
            </a:pPr>
            <a:endParaRPr lang="en-US" altLang="ja-JP" sz="2800" smtClean="0"/>
          </a:p>
          <a:p>
            <a:pPr lvl="1" eaLnBrk="1" hangingPunct="1">
              <a:buFont typeface="Wingdings 3" pitchFamily="18" charset="2"/>
              <a:buNone/>
            </a:pPr>
            <a:endParaRPr lang="en-US" altLang="ja-JP" sz="2800" smtClean="0"/>
          </a:p>
        </p:txBody>
      </p:sp>
      <p:sp>
        <p:nvSpPr>
          <p:cNvPr id="183301"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通院・在宅精神療法</a:t>
            </a:r>
          </a:p>
        </p:txBody>
      </p:sp>
      <p:grpSp>
        <p:nvGrpSpPr>
          <p:cNvPr id="183302" name="Group 5"/>
          <p:cNvGrpSpPr>
            <a:grpSpLocks/>
          </p:cNvGrpSpPr>
          <p:nvPr/>
        </p:nvGrpSpPr>
        <p:grpSpPr bwMode="auto">
          <a:xfrm>
            <a:off x="609600" y="400050"/>
            <a:ext cx="8567738" cy="6457950"/>
            <a:chOff x="384" y="252"/>
            <a:chExt cx="5397" cy="4068"/>
          </a:xfrm>
        </p:grpSpPr>
        <p:sp>
          <p:nvSpPr>
            <p:cNvPr id="183304"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83305"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83303"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F9E632FF-1A3B-4155-AF30-CA8CFE90C7B1}" type="slidenum">
              <a:rPr kumimoji="0" lang="ja-JP" altLang="en-US" sz="2000" i="0" smtClean="0"/>
              <a:pPr eaLnBrk="1" hangingPunct="1"/>
              <a:t>186</a:t>
            </a:fld>
            <a:endParaRPr kumimoji="0" lang="en-US" altLang="ja-JP" sz="2000" i="0" smtClean="0"/>
          </a:p>
        </p:txBody>
      </p:sp>
      <p:sp>
        <p:nvSpPr>
          <p:cNvPr id="184323"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精神科専門療法料</a:t>
            </a:r>
          </a:p>
        </p:txBody>
      </p:sp>
      <p:sp>
        <p:nvSpPr>
          <p:cNvPr id="184324" name="Rectangle 3"/>
          <p:cNvSpPr>
            <a:spLocks noGrp="1" noChangeArrowheads="1"/>
          </p:cNvSpPr>
          <p:nvPr>
            <p:ph type="body" orient="vert" idx="1"/>
          </p:nvPr>
        </p:nvSpPr>
        <p:spPr>
          <a:xfrm>
            <a:off x="609600" y="762000"/>
            <a:ext cx="8534400" cy="6096000"/>
          </a:xfrm>
        </p:spPr>
        <p:txBody>
          <a:bodyPr vert="horz"/>
          <a:lstStyle/>
          <a:p>
            <a:pPr lvl="1" eaLnBrk="1" hangingPunct="1"/>
            <a:r>
              <a:rPr lang="ja-JP" altLang="en-US" smtClean="0"/>
              <a:t>ア精神保健福祉法上の精神保健指定医の公務員としての業務（措置診察等）について、都道府県（政令市の区域を含むものとする。以下本区分番号において同じ。）に積極的に協力し、診察業務等を年１回以上行うこと。</a:t>
            </a:r>
          </a:p>
          <a:p>
            <a:pPr lvl="1" eaLnBrk="1" hangingPunct="1"/>
            <a:r>
              <a:rPr lang="ja-JP" altLang="en-US" smtClean="0"/>
              <a:t>具体的には、都道府県に連絡先等を登録し、都道府県の依頼による公務員としての業務等に参画し、</a:t>
            </a:r>
            <a:r>
              <a:rPr lang="en-US" altLang="ja-JP" smtClean="0"/>
              <a:t>(</a:t>
            </a:r>
            <a:r>
              <a:rPr lang="ja-JP" altLang="en-US" smtClean="0"/>
              <a:t>イ</a:t>
            </a:r>
            <a:r>
              <a:rPr lang="en-US" altLang="ja-JP" smtClean="0"/>
              <a:t>)</a:t>
            </a:r>
            <a:r>
              <a:rPr lang="ja-JP" altLang="en-US" smtClean="0"/>
              <a:t>から</a:t>
            </a:r>
            <a:r>
              <a:rPr lang="en-US" altLang="ja-JP" smtClean="0"/>
              <a:t>(</a:t>
            </a:r>
            <a:r>
              <a:rPr lang="ja-JP" altLang="en-US" smtClean="0"/>
              <a:t>ホ</a:t>
            </a:r>
            <a:r>
              <a:rPr lang="en-US" altLang="ja-JP" smtClean="0"/>
              <a:t>)</a:t>
            </a:r>
            <a:r>
              <a:rPr lang="ja-JP" altLang="en-US" smtClean="0"/>
              <a:t>までのいずれかの診察あるいは業務を年１回以上行うこと。</a:t>
            </a:r>
          </a:p>
          <a:p>
            <a:pPr lvl="2" eaLnBrk="1" hangingPunct="1"/>
            <a:r>
              <a:rPr lang="en-US" altLang="ja-JP" smtClean="0"/>
              <a:t>(</a:t>
            </a:r>
            <a:r>
              <a:rPr lang="ja-JP" altLang="en-US" smtClean="0"/>
              <a:t>イ</a:t>
            </a:r>
            <a:r>
              <a:rPr lang="en-US" altLang="ja-JP" smtClean="0"/>
              <a:t>) </a:t>
            </a:r>
            <a:r>
              <a:rPr lang="ja-JP" altLang="en-US" smtClean="0"/>
              <a:t>措置入院及び緊急措置入院時の診察</a:t>
            </a:r>
          </a:p>
          <a:p>
            <a:pPr lvl="2" eaLnBrk="1" hangingPunct="1"/>
            <a:r>
              <a:rPr lang="en-US" altLang="ja-JP" smtClean="0"/>
              <a:t>(</a:t>
            </a:r>
            <a:r>
              <a:rPr lang="ja-JP" altLang="en-US" smtClean="0"/>
              <a:t>ロ</a:t>
            </a:r>
            <a:r>
              <a:rPr lang="en-US" altLang="ja-JP" smtClean="0"/>
              <a:t>) </a:t>
            </a:r>
            <a:r>
              <a:rPr lang="ja-JP" altLang="en-US" smtClean="0"/>
              <a:t>医療保護入院および応急入院のための移送時の診察</a:t>
            </a:r>
          </a:p>
          <a:p>
            <a:pPr lvl="2" eaLnBrk="1" hangingPunct="1"/>
            <a:r>
              <a:rPr lang="en-US" altLang="ja-JP" smtClean="0"/>
              <a:t>(</a:t>
            </a:r>
            <a:r>
              <a:rPr lang="ja-JP" altLang="en-US" smtClean="0"/>
              <a:t>ハ</a:t>
            </a:r>
            <a:r>
              <a:rPr lang="en-US" altLang="ja-JP" smtClean="0"/>
              <a:t>) </a:t>
            </a:r>
            <a:r>
              <a:rPr lang="ja-JP" altLang="en-US" smtClean="0"/>
              <a:t>精神医療審査会における業務</a:t>
            </a:r>
          </a:p>
          <a:p>
            <a:pPr lvl="2" eaLnBrk="1" hangingPunct="1"/>
            <a:r>
              <a:rPr lang="en-US" altLang="ja-JP" smtClean="0"/>
              <a:t>(</a:t>
            </a:r>
            <a:r>
              <a:rPr lang="ja-JP" altLang="en-US" smtClean="0"/>
              <a:t>ニ</a:t>
            </a:r>
            <a:r>
              <a:rPr lang="en-US" altLang="ja-JP" smtClean="0"/>
              <a:t>) </a:t>
            </a:r>
            <a:r>
              <a:rPr lang="ja-JP" altLang="en-US" smtClean="0"/>
              <a:t>精神科病院への立ち入り検査での診察</a:t>
            </a:r>
          </a:p>
          <a:p>
            <a:pPr lvl="2" eaLnBrk="1" hangingPunct="1"/>
            <a:r>
              <a:rPr lang="en-US" altLang="ja-JP" smtClean="0"/>
              <a:t>(</a:t>
            </a:r>
            <a:r>
              <a:rPr lang="ja-JP" altLang="en-US" smtClean="0"/>
              <a:t>ホ</a:t>
            </a:r>
            <a:r>
              <a:rPr lang="en-US" altLang="ja-JP" smtClean="0"/>
              <a:t>) </a:t>
            </a:r>
            <a:r>
              <a:rPr lang="ja-JP" altLang="en-US" smtClean="0"/>
              <a:t>その他都道府県の依頼による公務員としての業務</a:t>
            </a:r>
          </a:p>
        </p:txBody>
      </p:sp>
      <p:sp>
        <p:nvSpPr>
          <p:cNvPr id="184325"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通院・在宅精神療法算定要件</a:t>
            </a:r>
          </a:p>
        </p:txBody>
      </p:sp>
      <p:grpSp>
        <p:nvGrpSpPr>
          <p:cNvPr id="184326" name="Group 5"/>
          <p:cNvGrpSpPr>
            <a:grpSpLocks/>
          </p:cNvGrpSpPr>
          <p:nvPr/>
        </p:nvGrpSpPr>
        <p:grpSpPr bwMode="auto">
          <a:xfrm>
            <a:off x="609600" y="400050"/>
            <a:ext cx="8567738" cy="6457950"/>
            <a:chOff x="384" y="252"/>
            <a:chExt cx="5397" cy="4068"/>
          </a:xfrm>
        </p:grpSpPr>
        <p:sp>
          <p:nvSpPr>
            <p:cNvPr id="184328"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84329"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84327"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60D0E532-5199-4B5C-BD19-B7BB80620F06}" type="slidenum">
              <a:rPr kumimoji="0" lang="ja-JP" altLang="en-US" sz="2000" i="0" smtClean="0"/>
              <a:pPr eaLnBrk="1" hangingPunct="1"/>
              <a:t>187</a:t>
            </a:fld>
            <a:endParaRPr kumimoji="0" lang="en-US" altLang="ja-JP" sz="2000" i="0" smtClean="0"/>
          </a:p>
        </p:txBody>
      </p:sp>
      <p:sp>
        <p:nvSpPr>
          <p:cNvPr id="185347"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精神科専門療法料</a:t>
            </a:r>
          </a:p>
        </p:txBody>
      </p:sp>
      <p:sp>
        <p:nvSpPr>
          <p:cNvPr id="185348" name="Rectangle 3"/>
          <p:cNvSpPr>
            <a:spLocks noGrp="1" noChangeArrowheads="1"/>
          </p:cNvSpPr>
          <p:nvPr>
            <p:ph type="body" orient="vert" idx="1"/>
          </p:nvPr>
        </p:nvSpPr>
        <p:spPr>
          <a:xfrm>
            <a:off x="609600" y="762000"/>
            <a:ext cx="8534400" cy="6096000"/>
          </a:xfrm>
        </p:spPr>
        <p:txBody>
          <a:bodyPr vert="horz"/>
          <a:lstStyle/>
          <a:p>
            <a:pPr lvl="1" eaLnBrk="1" hangingPunct="1"/>
            <a:r>
              <a:rPr lang="ja-JP" altLang="en-US" smtClean="0"/>
              <a:t>イ都道府県や医療機関等の要請に応じて、地域の精神科救急医療体制の確保への協力等を行っていること。具体的には、</a:t>
            </a:r>
            <a:r>
              <a:rPr lang="en-US" altLang="ja-JP" smtClean="0"/>
              <a:t>(</a:t>
            </a:r>
            <a:r>
              <a:rPr lang="ja-JP" altLang="en-US" smtClean="0"/>
              <a:t>イ</a:t>
            </a:r>
            <a:r>
              <a:rPr lang="en-US" altLang="ja-JP" smtClean="0"/>
              <a:t>)</a:t>
            </a:r>
            <a:r>
              <a:rPr lang="ja-JP" altLang="en-US" smtClean="0"/>
              <a:t>から</a:t>
            </a:r>
            <a:r>
              <a:rPr lang="en-US" altLang="ja-JP" smtClean="0"/>
              <a:t>(</a:t>
            </a:r>
            <a:r>
              <a:rPr lang="ja-JP" altLang="en-US" smtClean="0"/>
              <a:t>ハ</a:t>
            </a:r>
            <a:r>
              <a:rPr lang="en-US" altLang="ja-JP" smtClean="0"/>
              <a:t>)</a:t>
            </a:r>
            <a:r>
              <a:rPr lang="ja-JP" altLang="en-US" smtClean="0"/>
              <a:t>までの要件を合計して年６回以上行うこと。</a:t>
            </a:r>
          </a:p>
          <a:p>
            <a:pPr lvl="2" eaLnBrk="1" hangingPunct="1"/>
            <a:r>
              <a:rPr lang="en-US" altLang="ja-JP" smtClean="0"/>
              <a:t>(</a:t>
            </a:r>
            <a:r>
              <a:rPr lang="ja-JP" altLang="en-US" smtClean="0"/>
              <a:t>イ</a:t>
            </a:r>
            <a:r>
              <a:rPr lang="en-US" altLang="ja-JP" smtClean="0"/>
              <a:t>) </a:t>
            </a:r>
            <a:r>
              <a:rPr lang="ja-JP" altLang="en-US" smtClean="0"/>
              <a:t>時間外、休日又は深夜における救急患者への対応に関し、精神科救急情報センター等の相談員からの問合せに対応すること。具体的には、精神科救急情報センター等の対応体制（オンコール体制を含む。）に協力していること。</a:t>
            </a:r>
          </a:p>
          <a:p>
            <a:pPr lvl="2" eaLnBrk="1" hangingPunct="1"/>
            <a:r>
              <a:rPr lang="en-US" altLang="ja-JP" smtClean="0"/>
              <a:t>(</a:t>
            </a:r>
            <a:r>
              <a:rPr lang="ja-JP" altLang="en-US" smtClean="0"/>
              <a:t>ロ</a:t>
            </a:r>
            <a:r>
              <a:rPr lang="en-US" altLang="ja-JP" smtClean="0"/>
              <a:t>) </a:t>
            </a:r>
            <a:r>
              <a:rPr lang="ja-JP" altLang="en-US" smtClean="0"/>
              <a:t>時間外、休日又は深夜における外来対応施設（自治体等の夜間・休日急患センター等や精神科救急医療体制整備事業の常時対応型又は輪番型の外来対応施設等）での外来診療や、救急医療機関への診療協力（外来、当直又は対診）を行うこと。（いずれも精神科医療を必要とする患者の診療を行うこと。）</a:t>
            </a:r>
          </a:p>
          <a:p>
            <a:pPr lvl="2" eaLnBrk="1" hangingPunct="1"/>
            <a:r>
              <a:rPr lang="en-US" altLang="ja-JP" smtClean="0"/>
              <a:t>(</a:t>
            </a:r>
            <a:r>
              <a:rPr lang="ja-JP" altLang="en-US" smtClean="0"/>
              <a:t>ハ</a:t>
            </a:r>
            <a:r>
              <a:rPr lang="en-US" altLang="ja-JP" smtClean="0"/>
              <a:t>) </a:t>
            </a:r>
            <a:r>
              <a:rPr lang="ja-JP" altLang="en-US" smtClean="0"/>
              <a:t>所属する医療機関が精神科救急医療体制整備事業に参加し、当該精神保健指定医が当直又はオンコール等に参加していること。</a:t>
            </a:r>
          </a:p>
        </p:txBody>
      </p:sp>
      <p:sp>
        <p:nvSpPr>
          <p:cNvPr id="185349"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通院・在宅精神療法算定要件</a:t>
            </a:r>
          </a:p>
        </p:txBody>
      </p:sp>
      <p:grpSp>
        <p:nvGrpSpPr>
          <p:cNvPr id="185350" name="Group 5"/>
          <p:cNvGrpSpPr>
            <a:grpSpLocks/>
          </p:cNvGrpSpPr>
          <p:nvPr/>
        </p:nvGrpSpPr>
        <p:grpSpPr bwMode="auto">
          <a:xfrm>
            <a:off x="609600" y="400050"/>
            <a:ext cx="8567738" cy="6457950"/>
            <a:chOff x="384" y="252"/>
            <a:chExt cx="5397" cy="4068"/>
          </a:xfrm>
        </p:grpSpPr>
        <p:sp>
          <p:nvSpPr>
            <p:cNvPr id="185352"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85353"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85351"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3A548484-D43C-4327-A812-3A727B44E703}" type="slidenum">
              <a:rPr kumimoji="0" lang="ja-JP" altLang="en-US" sz="2000" i="0" smtClean="0"/>
              <a:pPr eaLnBrk="1" hangingPunct="1"/>
              <a:t>188</a:t>
            </a:fld>
            <a:endParaRPr kumimoji="0" lang="en-US" altLang="ja-JP" sz="2000" i="0" smtClean="0"/>
          </a:p>
        </p:txBody>
      </p:sp>
      <p:sp>
        <p:nvSpPr>
          <p:cNvPr id="186371"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精神科専門療法料</a:t>
            </a:r>
          </a:p>
        </p:txBody>
      </p:sp>
      <p:sp>
        <p:nvSpPr>
          <p:cNvPr id="186372" name="Rectangle 3"/>
          <p:cNvSpPr>
            <a:spLocks noGrp="1" noChangeArrowheads="1"/>
          </p:cNvSpPr>
          <p:nvPr>
            <p:ph type="body" orient="vert" idx="1"/>
          </p:nvPr>
        </p:nvSpPr>
        <p:spPr>
          <a:xfrm>
            <a:off x="609600" y="762000"/>
            <a:ext cx="8534400" cy="6096000"/>
          </a:xfrm>
        </p:spPr>
        <p:txBody>
          <a:bodyPr vert="horz"/>
          <a:lstStyle/>
          <a:p>
            <a:pPr lvl="1" eaLnBrk="1" hangingPunct="1"/>
            <a:r>
              <a:rPr lang="ja-JP" altLang="en-US" smtClean="0"/>
              <a:t>ウ標榜時間外において、所属する保険医療機関を継続的に受診している患者に関する電話等の問合せに応じる体制を整備するとともに、必要に応じてあらかじめ連携している保険医療機関に紹介できる体制を有していること。具体的には、</a:t>
            </a:r>
            <a:r>
              <a:rPr lang="en-US" altLang="ja-JP" smtClean="0"/>
              <a:t>(</a:t>
            </a:r>
            <a:r>
              <a:rPr lang="ja-JP" altLang="en-US" smtClean="0"/>
              <a:t>イ</a:t>
            </a:r>
            <a:r>
              <a:rPr lang="en-US" altLang="ja-JP" smtClean="0"/>
              <a:t>)</a:t>
            </a:r>
            <a:r>
              <a:rPr lang="ja-JP" altLang="en-US" smtClean="0"/>
              <a:t>又は</a:t>
            </a:r>
            <a:r>
              <a:rPr lang="en-US" altLang="ja-JP" smtClean="0"/>
              <a:t>(</a:t>
            </a:r>
            <a:r>
              <a:rPr lang="ja-JP" altLang="en-US" smtClean="0"/>
              <a:t>ロ</a:t>
            </a:r>
            <a:r>
              <a:rPr lang="en-US" altLang="ja-JP" smtClean="0"/>
              <a:t>)</a:t>
            </a:r>
            <a:r>
              <a:rPr lang="ja-JP" altLang="en-US" smtClean="0"/>
              <a:t>のいずれかの要件を満たすこと。</a:t>
            </a:r>
          </a:p>
          <a:p>
            <a:pPr lvl="2" eaLnBrk="1" hangingPunct="1"/>
            <a:r>
              <a:rPr lang="en-US" altLang="ja-JP" smtClean="0"/>
              <a:t>(</a:t>
            </a:r>
            <a:r>
              <a:rPr lang="ja-JP" altLang="en-US" smtClean="0"/>
              <a:t>イ</a:t>
            </a:r>
            <a:r>
              <a:rPr lang="en-US" altLang="ja-JP" smtClean="0"/>
              <a:t>) </a:t>
            </a:r>
            <a:r>
              <a:rPr lang="ja-JP" altLang="en-US" smtClean="0"/>
              <a:t>時間外対応加算１の届出を行っていること。</a:t>
            </a:r>
          </a:p>
          <a:p>
            <a:pPr lvl="2" eaLnBrk="1" hangingPunct="1"/>
            <a:r>
              <a:rPr lang="en-US" altLang="ja-JP" smtClean="0"/>
              <a:t>(</a:t>
            </a:r>
            <a:r>
              <a:rPr lang="ja-JP" altLang="en-US" smtClean="0"/>
              <a:t>ロ</a:t>
            </a:r>
            <a:r>
              <a:rPr lang="en-US" altLang="ja-JP" smtClean="0"/>
              <a:t>) </a:t>
            </a:r>
            <a:r>
              <a:rPr lang="ja-JP" altLang="en-US" smtClean="0"/>
              <a:t>精神科救急情報センター、都道府県、市町村、保健所、警察、消防（救急車）、救命救急センター、一般医療機関等からの患者に関する問合せ等に対し、原則として当該保険医療機関において、常時対応できる体制がとられていること。また、やむを得ない事由により、電話等による問合せに応じることができなかった場合であっても、速やかにコールバックすることができる体制がとられていること。</a:t>
            </a:r>
            <a:endParaRPr lang="en-US" altLang="ja-JP" smtClean="0"/>
          </a:p>
          <a:p>
            <a:pPr lvl="2" eaLnBrk="1" hangingPunct="1">
              <a:buFont typeface="Wingdings" pitchFamily="2" charset="2"/>
              <a:buNone/>
            </a:pPr>
            <a:endParaRPr lang="en-US" altLang="ja-JP" smtClean="0"/>
          </a:p>
        </p:txBody>
      </p:sp>
      <p:sp>
        <p:nvSpPr>
          <p:cNvPr id="186373"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通院・在宅精神療法算定要件</a:t>
            </a:r>
          </a:p>
        </p:txBody>
      </p:sp>
      <p:grpSp>
        <p:nvGrpSpPr>
          <p:cNvPr id="186374" name="Group 5"/>
          <p:cNvGrpSpPr>
            <a:grpSpLocks/>
          </p:cNvGrpSpPr>
          <p:nvPr/>
        </p:nvGrpSpPr>
        <p:grpSpPr bwMode="auto">
          <a:xfrm>
            <a:off x="609600" y="400050"/>
            <a:ext cx="8567738" cy="6457950"/>
            <a:chOff x="384" y="252"/>
            <a:chExt cx="5397" cy="4068"/>
          </a:xfrm>
        </p:grpSpPr>
        <p:sp>
          <p:nvSpPr>
            <p:cNvPr id="186376"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86377"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86375"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9898331B-9BB7-42B6-8119-748ECC26DD9C}" type="slidenum">
              <a:rPr kumimoji="0" lang="ja-JP" altLang="en-US" sz="2000" i="0" smtClean="0"/>
              <a:pPr eaLnBrk="1" hangingPunct="1"/>
              <a:t>189</a:t>
            </a:fld>
            <a:endParaRPr kumimoji="0" lang="en-US" altLang="ja-JP" sz="2000" i="0" smtClean="0"/>
          </a:p>
        </p:txBody>
      </p:sp>
      <p:sp>
        <p:nvSpPr>
          <p:cNvPr id="187395"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精神科専門療法料</a:t>
            </a:r>
          </a:p>
        </p:txBody>
      </p:sp>
      <p:sp>
        <p:nvSpPr>
          <p:cNvPr id="187396"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smtClean="0"/>
              <a:t>２０未満加算（２００点１年以内変更無）</a:t>
            </a:r>
            <a:endParaRPr lang="en-US" altLang="ja-JP" smtClean="0"/>
          </a:p>
          <a:p>
            <a:pPr lvl="1"/>
            <a:r>
              <a:rPr lang="ja-JP" altLang="en-US" smtClean="0"/>
              <a:t>児童・思春期精神科入院医療管理料に係る届出を行った保険医療機関の１６歳未満については２年以内</a:t>
            </a:r>
            <a:endParaRPr lang="en-US" altLang="ja-JP" smtClean="0"/>
          </a:p>
          <a:p>
            <a:pPr eaLnBrk="1" hangingPunct="1"/>
            <a:r>
              <a:rPr lang="ja-JP" altLang="en-US" sz="3200" smtClean="0"/>
              <a:t>特定薬剤副作用評価加算（新設）　２５点</a:t>
            </a:r>
            <a:endParaRPr lang="en-US" altLang="ja-JP" sz="3200" smtClean="0"/>
          </a:p>
          <a:p>
            <a:pPr lvl="1" eaLnBrk="1" hangingPunct="1"/>
            <a:r>
              <a:rPr lang="ja-JP" altLang="en-US" smtClean="0"/>
              <a:t>抗精神病薬を服用している患者について、薬原性錐体外路症状評価尺度（ＤＩＥＰＳＳ）を用いて薬原性錐体外路症状の重症度評価し治療方針を決定</a:t>
            </a:r>
            <a:endParaRPr lang="en-US" altLang="ja-JP" smtClean="0"/>
          </a:p>
          <a:p>
            <a:pPr lvl="1" eaLnBrk="1" hangingPunct="1"/>
            <a:r>
              <a:rPr lang="ja-JP" altLang="en-US" smtClean="0"/>
              <a:t>月に１回算定</a:t>
            </a:r>
            <a:endParaRPr lang="en-US" altLang="ja-JP" smtClean="0"/>
          </a:p>
          <a:p>
            <a:pPr lvl="1" eaLnBrk="1" hangingPunct="1"/>
            <a:r>
              <a:rPr lang="ja-JP" altLang="en-US" smtClean="0"/>
              <a:t>別紙様式</a:t>
            </a:r>
            <a:r>
              <a:rPr lang="en-US" altLang="ja-JP" smtClean="0"/>
              <a:t>33</a:t>
            </a:r>
            <a:r>
              <a:rPr lang="ja-JP" altLang="en-US" smtClean="0"/>
              <a:t>に準じて評価を行い。その結果と決定した治療方針について、診療録に記載</a:t>
            </a:r>
          </a:p>
          <a:p>
            <a:pPr lvl="1" eaLnBrk="1" hangingPunct="1"/>
            <a:r>
              <a:rPr lang="ja-JP" altLang="en-US" smtClean="0"/>
              <a:t>同一月に精神科継続外来支援・指導料と併算定不可</a:t>
            </a:r>
            <a:endParaRPr lang="en-US" altLang="ja-JP" smtClean="0"/>
          </a:p>
          <a:p>
            <a:pPr eaLnBrk="1" hangingPunct="1"/>
            <a:r>
              <a:rPr lang="ja-JP" altLang="en-US" smtClean="0"/>
              <a:t>対象病名の見直し</a:t>
            </a:r>
            <a:endParaRPr lang="en-US" altLang="ja-JP" smtClean="0"/>
          </a:p>
          <a:p>
            <a:pPr lvl="1" eaLnBrk="1" hangingPunct="1"/>
            <a:r>
              <a:rPr lang="ja-JP" altLang="en-US" smtClean="0"/>
              <a:t>人格障害　⇒　パーソナリティ障害</a:t>
            </a:r>
          </a:p>
        </p:txBody>
      </p:sp>
      <p:sp>
        <p:nvSpPr>
          <p:cNvPr id="187397"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通院・在宅精神療法</a:t>
            </a:r>
          </a:p>
        </p:txBody>
      </p:sp>
      <p:grpSp>
        <p:nvGrpSpPr>
          <p:cNvPr id="187398" name="Group 5"/>
          <p:cNvGrpSpPr>
            <a:grpSpLocks/>
          </p:cNvGrpSpPr>
          <p:nvPr/>
        </p:nvGrpSpPr>
        <p:grpSpPr bwMode="auto">
          <a:xfrm>
            <a:off x="609600" y="400050"/>
            <a:ext cx="8567738" cy="6457950"/>
            <a:chOff x="384" y="252"/>
            <a:chExt cx="5397" cy="4068"/>
          </a:xfrm>
        </p:grpSpPr>
        <p:sp>
          <p:nvSpPr>
            <p:cNvPr id="187400"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87401"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87399"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D73F6AA4-7A93-498B-8EDA-C0CADF8D1042}" type="slidenum">
              <a:rPr kumimoji="0" lang="ja-JP" altLang="en-US" sz="2000" i="0" smtClean="0"/>
              <a:pPr eaLnBrk="1" hangingPunct="1"/>
              <a:t>19</a:t>
            </a:fld>
            <a:endParaRPr kumimoji="0" lang="en-US" altLang="ja-JP" sz="2000" i="0" smtClean="0"/>
          </a:p>
        </p:txBody>
      </p:sp>
      <p:sp>
        <p:nvSpPr>
          <p:cNvPr id="20483"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基　本　診　療　料</a:t>
            </a:r>
          </a:p>
        </p:txBody>
      </p:sp>
      <p:sp>
        <p:nvSpPr>
          <p:cNvPr id="20484"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smtClean="0"/>
              <a:t>時間外対応加算１　　　　　　　　　　５点</a:t>
            </a:r>
          </a:p>
          <a:p>
            <a:pPr lvl="1" eaLnBrk="1" hangingPunct="1"/>
            <a:r>
              <a:rPr lang="ja-JP" altLang="en-US" smtClean="0"/>
              <a:t>標榜時間外において</a:t>
            </a:r>
            <a:r>
              <a:rPr lang="ja-JP" altLang="en-US" u="sng" smtClean="0"/>
              <a:t>常時</a:t>
            </a:r>
            <a:r>
              <a:rPr lang="ja-JP" altLang="en-US" smtClean="0"/>
              <a:t>、患者からの電話等による問い合わせに応じる</a:t>
            </a:r>
          </a:p>
          <a:p>
            <a:pPr lvl="1" eaLnBrk="1" hangingPunct="1"/>
            <a:r>
              <a:rPr lang="ja-JP" altLang="en-US" smtClean="0"/>
              <a:t>原則として自院で対応</a:t>
            </a:r>
            <a:endParaRPr lang="en-US" altLang="ja-JP" smtClean="0"/>
          </a:p>
          <a:p>
            <a:pPr lvl="1" eaLnBrk="1" hangingPunct="1"/>
            <a:r>
              <a:rPr lang="ja-JP" altLang="en-US" smtClean="0"/>
              <a:t>やむを得ない事由により問い合わせに応じることができなかった場合には速やかに患者にコールバックする</a:t>
            </a:r>
          </a:p>
          <a:p>
            <a:pPr eaLnBrk="1" hangingPunct="1"/>
            <a:r>
              <a:rPr lang="ja-JP" altLang="en-US" smtClean="0"/>
              <a:t>時間外対応加算２　　　　　　　　　　３点</a:t>
            </a:r>
          </a:p>
          <a:p>
            <a:pPr lvl="1" eaLnBrk="1" hangingPunct="1"/>
            <a:r>
              <a:rPr lang="ja-JP" altLang="en-US" smtClean="0"/>
              <a:t>標榜時間外の</a:t>
            </a:r>
            <a:r>
              <a:rPr lang="ja-JP" altLang="en-US" u="sng" smtClean="0"/>
              <a:t>準夜帯（標榜時間外の夜間の数時間）において</a:t>
            </a:r>
            <a:r>
              <a:rPr lang="ja-JP" altLang="en-US" smtClean="0"/>
              <a:t>、患者からの電話等による問い合わせに応じる</a:t>
            </a:r>
          </a:p>
          <a:p>
            <a:pPr lvl="1" eaLnBrk="1" hangingPunct="1"/>
            <a:r>
              <a:rPr lang="ja-JP" altLang="en-US" smtClean="0"/>
              <a:t>休日、深夜又は早朝は</a:t>
            </a:r>
            <a:r>
              <a:rPr lang="ja-JP" altLang="en-US" u="sng" smtClean="0"/>
              <a:t>留守番電話等</a:t>
            </a:r>
            <a:r>
              <a:rPr lang="ja-JP" altLang="en-US" smtClean="0"/>
              <a:t>で地域の救急医療機関等の連絡先の案内を行う等の対応可</a:t>
            </a:r>
          </a:p>
          <a:p>
            <a:pPr lvl="1" eaLnBrk="1" hangingPunct="1"/>
            <a:r>
              <a:rPr lang="ja-JP" altLang="en-US" smtClean="0"/>
              <a:t>原則として自院で対応</a:t>
            </a:r>
            <a:endParaRPr lang="en-US" altLang="ja-JP" smtClean="0"/>
          </a:p>
          <a:p>
            <a:pPr lvl="1" eaLnBrk="1" hangingPunct="1"/>
            <a:r>
              <a:rPr lang="ja-JP" altLang="en-US" smtClean="0"/>
              <a:t>やむを得ない事由により問い合わせに応じることができなかった場合には速やかに患者にコールバックする</a:t>
            </a:r>
          </a:p>
          <a:p>
            <a:pPr lvl="1" eaLnBrk="1" hangingPunct="1"/>
            <a:endParaRPr lang="ja-JP" altLang="en-US" smtClean="0"/>
          </a:p>
        </p:txBody>
      </p:sp>
      <p:sp>
        <p:nvSpPr>
          <p:cNvPr id="20485"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時間外対応加算算定要件１</a:t>
            </a:r>
          </a:p>
        </p:txBody>
      </p:sp>
      <p:grpSp>
        <p:nvGrpSpPr>
          <p:cNvPr id="20486" name="Group 5"/>
          <p:cNvGrpSpPr>
            <a:grpSpLocks/>
          </p:cNvGrpSpPr>
          <p:nvPr/>
        </p:nvGrpSpPr>
        <p:grpSpPr bwMode="auto">
          <a:xfrm>
            <a:off x="609600" y="400050"/>
            <a:ext cx="8567738" cy="6457950"/>
            <a:chOff x="384" y="252"/>
            <a:chExt cx="5397" cy="4068"/>
          </a:xfrm>
        </p:grpSpPr>
        <p:sp>
          <p:nvSpPr>
            <p:cNvPr id="20488"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0489"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20487"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新</a:t>
            </a:r>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9A869033-508B-400A-B062-BC3AF712B918}" type="slidenum">
              <a:rPr kumimoji="0" lang="ja-JP" altLang="en-US" sz="2000" i="0" smtClean="0"/>
              <a:pPr eaLnBrk="1" hangingPunct="1"/>
              <a:t>190</a:t>
            </a:fld>
            <a:endParaRPr kumimoji="0" lang="en-US" altLang="ja-JP" sz="2000" i="0" smtClean="0"/>
          </a:p>
        </p:txBody>
      </p:sp>
      <p:sp>
        <p:nvSpPr>
          <p:cNvPr id="188419"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精神科専門療法料</a:t>
            </a:r>
          </a:p>
        </p:txBody>
      </p:sp>
      <p:sp>
        <p:nvSpPr>
          <p:cNvPr id="155652" name="Rectangle 3"/>
          <p:cNvSpPr>
            <a:spLocks noGrp="1" noChangeArrowheads="1"/>
          </p:cNvSpPr>
          <p:nvPr>
            <p:ph type="body" orient="vert" idx="1"/>
          </p:nvPr>
        </p:nvSpPr>
        <p:spPr>
          <a:xfrm>
            <a:off x="609600" y="762000"/>
            <a:ext cx="8534400" cy="6096000"/>
          </a:xfrm>
        </p:spPr>
        <p:txBody>
          <a:bodyPr vert="horz"/>
          <a:lstStyle/>
          <a:p>
            <a:pPr eaLnBrk="1" hangingPunct="1">
              <a:defRPr/>
            </a:pPr>
            <a:r>
              <a:rPr lang="ja-JP" altLang="en-US" dirty="0" smtClean="0"/>
              <a:t>精神科継続外来支援・指導料（１日につき）</a:t>
            </a:r>
          </a:p>
          <a:p>
            <a:pPr lvl="1" eaLnBrk="1" hangingPunct="1">
              <a:defRPr/>
            </a:pPr>
            <a:r>
              <a:rPr lang="ja-JP" altLang="en-US" dirty="0" smtClean="0"/>
              <a:t>点数に変更無</a:t>
            </a:r>
            <a:endParaRPr lang="en-US" altLang="ja-JP" dirty="0" smtClean="0"/>
          </a:p>
          <a:p>
            <a:pPr lvl="1" eaLnBrk="1" hangingPunct="1">
              <a:defRPr/>
            </a:pPr>
            <a:r>
              <a:rPr lang="ja-JP" altLang="en-US" dirty="0" smtClean="0"/>
              <a:t>減算の新設</a:t>
            </a:r>
            <a:endParaRPr lang="en-US" altLang="ja-JP" dirty="0" smtClean="0"/>
          </a:p>
          <a:p>
            <a:pPr lvl="2" eaLnBrk="1" hangingPunct="1">
              <a:defRPr/>
            </a:pPr>
            <a:r>
              <a:rPr lang="ja-JP" altLang="en-US" sz="2400" dirty="0"/>
              <a:t>当該患者に投与している抗不安</a:t>
            </a:r>
            <a:r>
              <a:rPr lang="ja-JP" altLang="en-US" sz="2400" dirty="0" smtClean="0"/>
              <a:t>薬が３剤以上又</a:t>
            </a:r>
            <a:r>
              <a:rPr lang="ja-JP" altLang="en-US" sz="2400" dirty="0"/>
              <a:t>は睡眠薬が３剤以上の場合は、所定点数の</a:t>
            </a:r>
            <a:r>
              <a:rPr lang="en-US" altLang="ja-JP" sz="2400" dirty="0"/>
              <a:t>100</a:t>
            </a:r>
            <a:r>
              <a:rPr lang="ja-JP" altLang="en-US" sz="2400" dirty="0"/>
              <a:t>分の</a:t>
            </a:r>
            <a:r>
              <a:rPr lang="en-US" altLang="ja-JP" sz="2400" dirty="0"/>
              <a:t>80</a:t>
            </a:r>
            <a:r>
              <a:rPr lang="ja-JP" altLang="en-US" sz="2400" dirty="0"/>
              <a:t>に相当する点数を</a:t>
            </a:r>
            <a:r>
              <a:rPr lang="ja-JP" altLang="en-US" sz="2400" dirty="0" smtClean="0"/>
              <a:t>算定</a:t>
            </a:r>
            <a:endParaRPr lang="en-US" altLang="ja-JP" sz="2400" dirty="0" smtClean="0"/>
          </a:p>
          <a:p>
            <a:pPr lvl="2" eaLnBrk="1" hangingPunct="1">
              <a:defRPr/>
            </a:pPr>
            <a:endParaRPr lang="en-US" altLang="ja-JP" sz="800" dirty="0" smtClean="0"/>
          </a:p>
          <a:p>
            <a:pPr lvl="1" eaLnBrk="1" hangingPunct="1">
              <a:defRPr/>
            </a:pPr>
            <a:r>
              <a:rPr lang="ja-JP" altLang="en-US" dirty="0" smtClean="0"/>
              <a:t>特定薬剤副作用評価加算　　　　　　　２５点</a:t>
            </a:r>
            <a:endParaRPr lang="en-US" altLang="ja-JP" dirty="0" smtClean="0"/>
          </a:p>
          <a:p>
            <a:pPr lvl="2" eaLnBrk="1" hangingPunct="1">
              <a:defRPr/>
            </a:pPr>
            <a:r>
              <a:rPr lang="ja-JP" altLang="en-US" sz="2400" dirty="0" smtClean="0"/>
              <a:t>抗精神病薬を服用している患者について、薬原性錐体外路症状評価尺度（ＤＩＥＰＳＳ）を用いて薬原性錐体外路症状の重症度評価</a:t>
            </a:r>
            <a:endParaRPr lang="en-US" altLang="ja-JP" sz="2400" dirty="0" smtClean="0"/>
          </a:p>
          <a:p>
            <a:pPr lvl="2" eaLnBrk="1" hangingPunct="1">
              <a:defRPr/>
            </a:pPr>
            <a:r>
              <a:rPr lang="ja-JP" altLang="en-US" sz="2400" dirty="0" smtClean="0"/>
              <a:t>通院・在宅精神療法の特定薬剤副作用評価加算との併算定不可</a:t>
            </a:r>
            <a:endParaRPr lang="en-US" altLang="ja-JP" sz="2400" dirty="0" smtClean="0"/>
          </a:p>
          <a:p>
            <a:pPr marL="457200" lvl="1" indent="0" eaLnBrk="1" hangingPunct="1">
              <a:buFont typeface="Wingdings 3" pitchFamily="18" charset="2"/>
              <a:buNone/>
              <a:defRPr/>
            </a:pPr>
            <a:endParaRPr lang="en-US" altLang="ja-JP" dirty="0"/>
          </a:p>
          <a:p>
            <a:pPr marL="457200" lvl="1" indent="0" eaLnBrk="1" hangingPunct="1">
              <a:buFont typeface="Wingdings 3" pitchFamily="18" charset="2"/>
              <a:buNone/>
              <a:defRPr/>
            </a:pPr>
            <a:endParaRPr lang="ja-JP" altLang="en-US" dirty="0" smtClean="0"/>
          </a:p>
          <a:p>
            <a:pPr lvl="1" eaLnBrk="1" hangingPunct="1">
              <a:defRPr/>
            </a:pPr>
            <a:endParaRPr lang="ja-JP" altLang="en-US" dirty="0" smtClean="0"/>
          </a:p>
        </p:txBody>
      </p:sp>
      <p:sp>
        <p:nvSpPr>
          <p:cNvPr id="188421"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精神科専門療法</a:t>
            </a:r>
          </a:p>
        </p:txBody>
      </p:sp>
      <p:grpSp>
        <p:nvGrpSpPr>
          <p:cNvPr id="188422" name="Group 5"/>
          <p:cNvGrpSpPr>
            <a:grpSpLocks/>
          </p:cNvGrpSpPr>
          <p:nvPr/>
        </p:nvGrpSpPr>
        <p:grpSpPr bwMode="auto">
          <a:xfrm>
            <a:off x="609600" y="400050"/>
            <a:ext cx="8567738" cy="6457950"/>
            <a:chOff x="384" y="252"/>
            <a:chExt cx="5397" cy="4068"/>
          </a:xfrm>
        </p:grpSpPr>
        <p:sp>
          <p:nvSpPr>
            <p:cNvPr id="188424"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88425"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88423"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32662DA1-9823-431C-8146-14234E24A005}" type="slidenum">
              <a:rPr kumimoji="0" lang="ja-JP" altLang="en-US" sz="2000" i="0" smtClean="0"/>
              <a:pPr eaLnBrk="1" hangingPunct="1"/>
              <a:t>191</a:t>
            </a:fld>
            <a:endParaRPr kumimoji="0" lang="en-US" altLang="ja-JP" sz="2000" i="0" smtClean="0"/>
          </a:p>
        </p:txBody>
      </p:sp>
      <p:sp>
        <p:nvSpPr>
          <p:cNvPr id="189443"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精神科専門療法料</a:t>
            </a:r>
          </a:p>
        </p:txBody>
      </p:sp>
      <p:sp>
        <p:nvSpPr>
          <p:cNvPr id="156676" name="Rectangle 3"/>
          <p:cNvSpPr>
            <a:spLocks noGrp="1" noChangeArrowheads="1"/>
          </p:cNvSpPr>
          <p:nvPr>
            <p:ph type="body" orient="vert" idx="1"/>
          </p:nvPr>
        </p:nvSpPr>
        <p:spPr>
          <a:xfrm>
            <a:off x="609600" y="762000"/>
            <a:ext cx="8534400" cy="6096000"/>
          </a:xfrm>
        </p:spPr>
        <p:txBody>
          <a:bodyPr vert="horz"/>
          <a:lstStyle/>
          <a:p>
            <a:pPr eaLnBrk="1" hangingPunct="1">
              <a:defRPr/>
            </a:pPr>
            <a:r>
              <a:rPr lang="ja-JP" altLang="en-US" dirty="0" smtClean="0"/>
              <a:t>認知療法・認知行動療法</a:t>
            </a:r>
            <a:r>
              <a:rPr lang="en-US" altLang="ja-JP" dirty="0" smtClean="0"/>
              <a:t>(</a:t>
            </a:r>
            <a:r>
              <a:rPr lang="ja-JP" altLang="en-US" dirty="0" smtClean="0"/>
              <a:t>４２０点</a:t>
            </a:r>
            <a:r>
              <a:rPr lang="en-US" altLang="ja-JP" dirty="0" smtClean="0"/>
              <a:t>)</a:t>
            </a:r>
            <a:r>
              <a:rPr lang="ja-JP" altLang="en-US" dirty="0" smtClean="0"/>
              <a:t>の項目見直し</a:t>
            </a:r>
          </a:p>
          <a:p>
            <a:pPr lvl="1" eaLnBrk="1" hangingPunct="1">
              <a:defRPr/>
            </a:pPr>
            <a:r>
              <a:rPr lang="ja-JP" altLang="en-US" dirty="0" smtClean="0"/>
              <a:t>地域の精神科救急医療体制を確保するために必要な協力等を行っている精神保健指定医による場合</a:t>
            </a:r>
            <a:endParaRPr lang="en-US" altLang="ja-JP" dirty="0" smtClean="0"/>
          </a:p>
          <a:p>
            <a:pPr marL="457200" lvl="1" indent="0" eaLnBrk="1" hangingPunct="1">
              <a:buFont typeface="Wingdings 3" pitchFamily="18" charset="2"/>
              <a:buNone/>
              <a:defRPr/>
            </a:pPr>
            <a:r>
              <a:rPr lang="ja-JP" altLang="en-US" dirty="0"/>
              <a:t>　</a:t>
            </a:r>
            <a:r>
              <a:rPr lang="ja-JP" altLang="en-US" dirty="0" smtClean="0"/>
              <a:t>　　　　　　　　　　　　　　　　　　　　５００点</a:t>
            </a:r>
            <a:endParaRPr lang="en-US" altLang="ja-JP" dirty="0" smtClean="0"/>
          </a:p>
          <a:p>
            <a:pPr lvl="2" eaLnBrk="1" hangingPunct="1">
              <a:defRPr/>
            </a:pPr>
            <a:r>
              <a:rPr lang="ja-JP" altLang="en-US" sz="2400" dirty="0" smtClean="0"/>
              <a:t>要届出</a:t>
            </a:r>
            <a:endParaRPr lang="en-US" altLang="ja-JP" sz="2400" dirty="0" smtClean="0"/>
          </a:p>
          <a:p>
            <a:pPr lvl="2" eaLnBrk="1" hangingPunct="1">
              <a:defRPr/>
            </a:pPr>
            <a:endParaRPr lang="en-US" altLang="ja-JP" sz="2400" dirty="0" smtClean="0"/>
          </a:p>
          <a:p>
            <a:pPr lvl="1" eaLnBrk="1" hangingPunct="1">
              <a:defRPr/>
            </a:pPr>
            <a:r>
              <a:rPr lang="ja-JP" altLang="en-US" dirty="0" smtClean="0"/>
              <a:t>上記以外の場合　　　　　　　　　　　　　４２０点</a:t>
            </a:r>
            <a:endParaRPr lang="en-US" altLang="ja-JP" dirty="0" smtClean="0"/>
          </a:p>
          <a:p>
            <a:pPr eaLnBrk="1" hangingPunct="1">
              <a:defRPr/>
            </a:pPr>
            <a:endParaRPr lang="en-US" altLang="ja-JP" dirty="0" smtClean="0"/>
          </a:p>
          <a:p>
            <a:pPr eaLnBrk="1" hangingPunct="1">
              <a:defRPr/>
            </a:pPr>
            <a:r>
              <a:rPr lang="ja-JP" altLang="en-US" dirty="0" smtClean="0"/>
              <a:t>重度認知症患者デイ・ケア料（１日につき）</a:t>
            </a:r>
            <a:endParaRPr lang="en-US" altLang="ja-JP" dirty="0" smtClean="0"/>
          </a:p>
          <a:p>
            <a:pPr lvl="1" eaLnBrk="1" hangingPunct="1">
              <a:defRPr/>
            </a:pPr>
            <a:r>
              <a:rPr lang="ja-JP" altLang="en-US" dirty="0"/>
              <a:t>夜間ケア</a:t>
            </a:r>
            <a:r>
              <a:rPr lang="ja-JP" altLang="en-US" dirty="0" smtClean="0"/>
              <a:t>加算（新設）　　　　　１００点</a:t>
            </a:r>
            <a:endParaRPr lang="en-US" altLang="ja-JP" dirty="0" smtClean="0"/>
          </a:p>
          <a:p>
            <a:pPr lvl="2" eaLnBrk="1" hangingPunct="1">
              <a:defRPr/>
            </a:pPr>
            <a:r>
              <a:rPr lang="ja-JP" altLang="en-US" dirty="0" smtClean="0"/>
              <a:t>要届出</a:t>
            </a:r>
            <a:endParaRPr lang="en-US" altLang="ja-JP" dirty="0" smtClean="0"/>
          </a:p>
          <a:p>
            <a:pPr lvl="2" eaLnBrk="1" hangingPunct="1">
              <a:defRPr/>
            </a:pPr>
            <a:r>
              <a:rPr lang="ja-JP" altLang="en-US" dirty="0" smtClean="0"/>
              <a:t>夜間の精神症状及び行動異常が著しい認知症患者に対して、当該療法に引き続き２時間以上の夜間ケアを行った場合</a:t>
            </a:r>
            <a:endParaRPr lang="en-US" altLang="ja-JP" dirty="0" smtClean="0"/>
          </a:p>
          <a:p>
            <a:pPr marL="914400" lvl="2" indent="0" eaLnBrk="1" hangingPunct="1">
              <a:buFont typeface="Wingdings" pitchFamily="2" charset="2"/>
              <a:buNone/>
              <a:defRPr/>
            </a:pPr>
            <a:r>
              <a:rPr lang="en-US" altLang="ja-JP" sz="2400" dirty="0"/>
              <a:t>	</a:t>
            </a:r>
            <a:endParaRPr lang="ja-JP" altLang="en-US" sz="2400" dirty="0" smtClean="0"/>
          </a:p>
          <a:p>
            <a:pPr lvl="2" eaLnBrk="1" hangingPunct="1">
              <a:defRPr/>
            </a:pPr>
            <a:endParaRPr lang="ja-JP" altLang="en-US" sz="2400" dirty="0" smtClean="0"/>
          </a:p>
        </p:txBody>
      </p:sp>
      <p:sp>
        <p:nvSpPr>
          <p:cNvPr id="189445"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精神科専門療法</a:t>
            </a:r>
          </a:p>
        </p:txBody>
      </p:sp>
      <p:grpSp>
        <p:nvGrpSpPr>
          <p:cNvPr id="189446" name="Group 5"/>
          <p:cNvGrpSpPr>
            <a:grpSpLocks/>
          </p:cNvGrpSpPr>
          <p:nvPr/>
        </p:nvGrpSpPr>
        <p:grpSpPr bwMode="auto">
          <a:xfrm>
            <a:off x="609600" y="400050"/>
            <a:ext cx="8567738" cy="6457950"/>
            <a:chOff x="384" y="252"/>
            <a:chExt cx="5397" cy="4068"/>
          </a:xfrm>
        </p:grpSpPr>
        <p:sp>
          <p:nvSpPr>
            <p:cNvPr id="189448"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89449"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89447"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D4CD0FBB-F849-411B-B6B0-9D798D96F476}" type="slidenum">
              <a:rPr kumimoji="0" lang="ja-JP" altLang="en-US" sz="2000" i="0" smtClean="0"/>
              <a:pPr eaLnBrk="1" hangingPunct="1"/>
              <a:t>192</a:t>
            </a:fld>
            <a:endParaRPr kumimoji="0" lang="en-US" altLang="ja-JP" sz="2000" i="0" smtClean="0"/>
          </a:p>
        </p:txBody>
      </p:sp>
      <p:sp>
        <p:nvSpPr>
          <p:cNvPr id="190467"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精神科専門療法料</a:t>
            </a:r>
          </a:p>
        </p:txBody>
      </p:sp>
      <p:sp>
        <p:nvSpPr>
          <p:cNvPr id="157700" name="Rectangle 3"/>
          <p:cNvSpPr>
            <a:spLocks noGrp="1" noChangeArrowheads="1"/>
          </p:cNvSpPr>
          <p:nvPr>
            <p:ph type="body" orient="vert" idx="1"/>
          </p:nvPr>
        </p:nvSpPr>
        <p:spPr>
          <a:xfrm>
            <a:off x="609600" y="762000"/>
            <a:ext cx="8534400" cy="6096000"/>
          </a:xfrm>
        </p:spPr>
        <p:txBody>
          <a:bodyPr vert="horz"/>
          <a:lstStyle/>
          <a:p>
            <a:pPr eaLnBrk="1" hangingPunct="1">
              <a:defRPr/>
            </a:pPr>
            <a:r>
              <a:rPr lang="ja-JP" altLang="en-US" dirty="0" smtClean="0"/>
              <a:t>精神科ショートケア・精神科デイ・ケア（点数変更無し）</a:t>
            </a:r>
          </a:p>
          <a:p>
            <a:pPr lvl="1" eaLnBrk="1" hangingPunct="1">
              <a:defRPr/>
            </a:pPr>
            <a:r>
              <a:rPr lang="ja-JP" altLang="en-US" dirty="0" smtClean="0"/>
              <a:t>大規模なものについて疾患等に応じた診療計画の作成を要件化</a:t>
            </a:r>
            <a:endParaRPr lang="en-US" altLang="ja-JP" dirty="0" smtClean="0"/>
          </a:p>
          <a:p>
            <a:pPr lvl="1" eaLnBrk="1" hangingPunct="1">
              <a:defRPr/>
            </a:pPr>
            <a:r>
              <a:rPr lang="ja-JP" altLang="en-US" dirty="0" smtClean="0"/>
              <a:t>入院中の患者が利用した場合の評価</a:t>
            </a:r>
          </a:p>
          <a:p>
            <a:pPr lvl="2" eaLnBrk="1" hangingPunct="1">
              <a:defRPr/>
            </a:pPr>
            <a:r>
              <a:rPr lang="ja-JP" altLang="en-US" sz="2400" dirty="0" smtClean="0"/>
              <a:t>精神科退院指導料を算定し退院予定の患者が利用した場合は、所定点数の</a:t>
            </a:r>
            <a:r>
              <a:rPr lang="en-US" altLang="ja-JP" sz="2400" dirty="0" smtClean="0"/>
              <a:t>100</a:t>
            </a:r>
            <a:r>
              <a:rPr lang="ja-JP" altLang="en-US" sz="2400" dirty="0" smtClean="0"/>
              <a:t>分の</a:t>
            </a:r>
            <a:r>
              <a:rPr lang="en-US" altLang="ja-JP" sz="2400" dirty="0" smtClean="0"/>
              <a:t>50</a:t>
            </a:r>
            <a:r>
              <a:rPr lang="ja-JP" altLang="en-US" sz="2400" dirty="0" smtClean="0"/>
              <a:t>を算定</a:t>
            </a:r>
          </a:p>
          <a:p>
            <a:pPr lvl="2" eaLnBrk="1" hangingPunct="1">
              <a:defRPr/>
            </a:pPr>
            <a:r>
              <a:rPr lang="ja-JP" altLang="en-US" sz="2400" dirty="0" smtClean="0"/>
              <a:t>入院中１回まで</a:t>
            </a:r>
            <a:endParaRPr lang="en-US" altLang="ja-JP" sz="2400" dirty="0" smtClean="0"/>
          </a:p>
          <a:p>
            <a:pPr eaLnBrk="1" hangingPunct="1">
              <a:defRPr/>
            </a:pPr>
            <a:r>
              <a:rPr lang="ja-JP" altLang="en-US" dirty="0" smtClean="0"/>
              <a:t>精神科デイ・ナイト・ケア</a:t>
            </a:r>
            <a:endParaRPr lang="en-US" altLang="ja-JP" dirty="0" smtClean="0"/>
          </a:p>
          <a:p>
            <a:pPr marL="0" indent="0" eaLnBrk="1" hangingPunct="1">
              <a:buFont typeface="Wingdings" pitchFamily="2" charset="2"/>
              <a:buNone/>
              <a:defRPr/>
            </a:pPr>
            <a:r>
              <a:rPr lang="ja-JP" altLang="en-US" dirty="0" smtClean="0"/>
              <a:t>　　　　　　　　　　１０４０点　⇒　１０００点</a:t>
            </a:r>
            <a:endParaRPr lang="en-US" altLang="ja-JP" dirty="0" smtClean="0"/>
          </a:p>
          <a:p>
            <a:pPr lvl="1" eaLnBrk="1" hangingPunct="1">
              <a:defRPr/>
            </a:pPr>
            <a:r>
              <a:rPr lang="zh-TW" altLang="en-US" dirty="0" smtClean="0"/>
              <a:t>疾患別等診療計画加算</a:t>
            </a:r>
            <a:r>
              <a:rPr lang="ja-JP" altLang="en-US" dirty="0" smtClean="0"/>
              <a:t>（新設）　　　　　　　４０</a:t>
            </a:r>
            <a:r>
              <a:rPr lang="zh-TW" altLang="en-US" dirty="0" smtClean="0"/>
              <a:t>点</a:t>
            </a:r>
            <a:endParaRPr lang="en-US" altLang="zh-TW" dirty="0" smtClean="0"/>
          </a:p>
          <a:p>
            <a:pPr lvl="2" eaLnBrk="1" hangingPunct="1">
              <a:defRPr/>
            </a:pPr>
            <a:r>
              <a:rPr lang="ja-JP" altLang="en-US" sz="2400" dirty="0" smtClean="0"/>
              <a:t>実施する際に疾患ごとの診療計画を作成している場合に算定</a:t>
            </a:r>
            <a:endParaRPr lang="en-US" altLang="ja-JP" sz="2400" dirty="0" smtClean="0"/>
          </a:p>
          <a:p>
            <a:pPr eaLnBrk="1" hangingPunct="1">
              <a:defRPr/>
            </a:pPr>
            <a:endParaRPr lang="ja-JP" altLang="en-US" dirty="0" smtClean="0"/>
          </a:p>
        </p:txBody>
      </p:sp>
      <p:sp>
        <p:nvSpPr>
          <p:cNvPr id="190469"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精神科専門療法</a:t>
            </a:r>
          </a:p>
        </p:txBody>
      </p:sp>
      <p:grpSp>
        <p:nvGrpSpPr>
          <p:cNvPr id="190470" name="Group 5"/>
          <p:cNvGrpSpPr>
            <a:grpSpLocks/>
          </p:cNvGrpSpPr>
          <p:nvPr/>
        </p:nvGrpSpPr>
        <p:grpSpPr bwMode="auto">
          <a:xfrm>
            <a:off x="609600" y="400050"/>
            <a:ext cx="8567738" cy="6457950"/>
            <a:chOff x="384" y="252"/>
            <a:chExt cx="5397" cy="4068"/>
          </a:xfrm>
        </p:grpSpPr>
        <p:sp>
          <p:nvSpPr>
            <p:cNvPr id="190473"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90474"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90471"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
        <p:nvSpPr>
          <p:cNvPr id="190472" name="Oval 9"/>
          <p:cNvSpPr>
            <a:spLocks noChangeArrowheads="1"/>
          </p:cNvSpPr>
          <p:nvPr/>
        </p:nvSpPr>
        <p:spPr bwMode="auto">
          <a:xfrm>
            <a:off x="8153400" y="76200"/>
            <a:ext cx="503238"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新</a:t>
            </a:r>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741DFD6C-0E96-4668-A48A-3C0500513B77}" type="slidenum">
              <a:rPr kumimoji="0" lang="ja-JP" altLang="en-US" sz="2000" i="0" smtClean="0"/>
              <a:pPr eaLnBrk="1" hangingPunct="1"/>
              <a:t>193</a:t>
            </a:fld>
            <a:endParaRPr kumimoji="0" lang="en-US" altLang="ja-JP" sz="2000" i="0" smtClean="0"/>
          </a:p>
        </p:txBody>
      </p:sp>
      <p:sp>
        <p:nvSpPr>
          <p:cNvPr id="191491"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精神科専門療法料</a:t>
            </a:r>
          </a:p>
        </p:txBody>
      </p:sp>
      <p:sp>
        <p:nvSpPr>
          <p:cNvPr id="191492" name="Rectangle 3"/>
          <p:cNvSpPr>
            <a:spLocks noGrp="1" noChangeArrowheads="1"/>
          </p:cNvSpPr>
          <p:nvPr>
            <p:ph type="body" orient="vert" idx="1"/>
          </p:nvPr>
        </p:nvSpPr>
        <p:spPr>
          <a:xfrm>
            <a:off x="609600" y="762000"/>
            <a:ext cx="8534400" cy="6096000"/>
          </a:xfrm>
        </p:spPr>
        <p:txBody>
          <a:bodyPr vert="horz"/>
          <a:lstStyle/>
          <a:p>
            <a:pPr eaLnBrk="1" hangingPunct="1"/>
            <a:endParaRPr lang="ja-JP" altLang="en-US" sz="1000" smtClean="0"/>
          </a:p>
          <a:p>
            <a:pPr eaLnBrk="1" hangingPunct="1"/>
            <a:r>
              <a:rPr lang="ja-JP" altLang="en-US" smtClean="0"/>
              <a:t>持続性抗精神病注射薬剤（２５０点）の名称変更と再編</a:t>
            </a:r>
          </a:p>
          <a:p>
            <a:pPr lvl="1" eaLnBrk="1" hangingPunct="1"/>
            <a:r>
              <a:rPr lang="zh-TW" altLang="en-US" smtClean="0"/>
              <a:t>持続性抗精神病注射薬剤治療指導管理料</a:t>
            </a:r>
            <a:r>
              <a:rPr lang="ja-JP" altLang="en-US" smtClean="0"/>
              <a:t>　　 ２５０</a:t>
            </a:r>
            <a:r>
              <a:rPr lang="zh-TW" altLang="en-US" smtClean="0"/>
              <a:t>点</a:t>
            </a:r>
            <a:endParaRPr lang="en-US" altLang="zh-TW" smtClean="0"/>
          </a:p>
          <a:p>
            <a:pPr lvl="2" eaLnBrk="1" hangingPunct="1"/>
            <a:r>
              <a:rPr lang="ja-JP" altLang="en-US" smtClean="0"/>
              <a:t>持続性抗精神病注射薬剤を投与している入院中の患者以外の統合失調症患者に対して、計画的な医学管理を継続して行い、かつ、療養上必要な指導を行った場合に、月１回に限り、当該薬剤を投与したときに算定</a:t>
            </a:r>
            <a:endParaRPr lang="en-US" altLang="ja-JP" smtClean="0"/>
          </a:p>
          <a:p>
            <a:pPr lvl="2" eaLnBrk="1" hangingPunct="1"/>
            <a:endParaRPr lang="zh-TW" altLang="en-US" smtClean="0"/>
          </a:p>
          <a:p>
            <a:pPr lvl="1" eaLnBrk="1" hangingPunct="1"/>
            <a:r>
              <a:rPr lang="zh-TW" altLang="en-US" smtClean="0"/>
              <a:t>治療抵抗性統合失調症治療指導管理料</a:t>
            </a:r>
            <a:r>
              <a:rPr lang="ja-JP" altLang="en-US" smtClean="0"/>
              <a:t>　　　 ５００</a:t>
            </a:r>
            <a:r>
              <a:rPr lang="zh-TW" altLang="en-US" smtClean="0"/>
              <a:t>点</a:t>
            </a:r>
            <a:endParaRPr lang="en-US" altLang="zh-TW" smtClean="0"/>
          </a:p>
          <a:p>
            <a:pPr lvl="2" eaLnBrk="1" hangingPunct="1"/>
            <a:r>
              <a:rPr lang="ja-JP" altLang="en-US" smtClean="0"/>
              <a:t>要届出</a:t>
            </a:r>
          </a:p>
          <a:p>
            <a:pPr lvl="2" eaLnBrk="1" hangingPunct="1"/>
            <a:r>
              <a:rPr lang="ja-JP" altLang="en-US" smtClean="0"/>
              <a:t>治療抵抗性統合失調症治療薬を投与している治療抵抗性統合失調症患者に対して、計画的な医学管理を継続して行い、かつ、当該薬剤の効果及び副作用等について患者に説明し、療養上必要な指導を行った場合に、月１回に限り、当該薬剤を投与したときに算定</a:t>
            </a:r>
          </a:p>
        </p:txBody>
      </p:sp>
      <p:sp>
        <p:nvSpPr>
          <p:cNvPr id="191493"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精神科専門療法</a:t>
            </a:r>
          </a:p>
        </p:txBody>
      </p:sp>
      <p:grpSp>
        <p:nvGrpSpPr>
          <p:cNvPr id="191494" name="Group 5"/>
          <p:cNvGrpSpPr>
            <a:grpSpLocks/>
          </p:cNvGrpSpPr>
          <p:nvPr/>
        </p:nvGrpSpPr>
        <p:grpSpPr bwMode="auto">
          <a:xfrm>
            <a:off x="609600" y="400050"/>
            <a:ext cx="8567738" cy="6457950"/>
            <a:chOff x="384" y="252"/>
            <a:chExt cx="5397" cy="4068"/>
          </a:xfrm>
        </p:grpSpPr>
        <p:sp>
          <p:nvSpPr>
            <p:cNvPr id="191497"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91498"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91495"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
        <p:nvSpPr>
          <p:cNvPr id="191496" name="Oval 9"/>
          <p:cNvSpPr>
            <a:spLocks noChangeArrowheads="1"/>
          </p:cNvSpPr>
          <p:nvPr/>
        </p:nvSpPr>
        <p:spPr bwMode="auto">
          <a:xfrm>
            <a:off x="8153400" y="76200"/>
            <a:ext cx="503238"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新</a:t>
            </a:r>
          </a:p>
        </p:txBody>
      </p:sp>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5412E6DF-EF94-4340-A9E5-4AFB2D28EB3E}" type="slidenum">
              <a:rPr kumimoji="0" lang="ja-JP" altLang="en-US" sz="2000" i="0" smtClean="0"/>
              <a:pPr eaLnBrk="1" hangingPunct="1"/>
              <a:t>194</a:t>
            </a:fld>
            <a:endParaRPr kumimoji="0" lang="en-US" altLang="ja-JP" sz="2000" i="0" smtClean="0"/>
          </a:p>
        </p:txBody>
      </p:sp>
      <p:sp>
        <p:nvSpPr>
          <p:cNvPr id="192515"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精神科専門療法料</a:t>
            </a:r>
          </a:p>
        </p:txBody>
      </p:sp>
      <p:sp>
        <p:nvSpPr>
          <p:cNvPr id="192516"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smtClean="0"/>
              <a:t>精神科訪問看護・指導料</a:t>
            </a:r>
            <a:r>
              <a:rPr lang="en-US" altLang="ja-JP" smtClean="0"/>
              <a:t>(Ⅰ)</a:t>
            </a:r>
          </a:p>
          <a:p>
            <a:pPr lvl="1" eaLnBrk="1" hangingPunct="1"/>
            <a:r>
              <a:rPr lang="ja-JP" altLang="en-US" smtClean="0"/>
              <a:t>保健師、看護師、作業療法士又は精神保健福祉士による場合</a:t>
            </a:r>
          </a:p>
          <a:p>
            <a:pPr lvl="2" eaLnBrk="1" hangingPunct="1"/>
            <a:r>
              <a:rPr lang="en-US" altLang="ja-JP" smtClean="0"/>
              <a:t>(1)</a:t>
            </a:r>
            <a:r>
              <a:rPr lang="ja-JP" altLang="en-US" smtClean="0"/>
              <a:t>週３日目まで</a:t>
            </a:r>
            <a:r>
              <a:rPr lang="en-US" altLang="ja-JP" smtClean="0"/>
              <a:t>30</a:t>
            </a:r>
            <a:r>
              <a:rPr lang="ja-JP" altLang="en-US" smtClean="0"/>
              <a:t>分以上の場合　　　　５７５点</a:t>
            </a:r>
          </a:p>
          <a:p>
            <a:pPr lvl="2" eaLnBrk="1" hangingPunct="1"/>
            <a:r>
              <a:rPr lang="en-US" altLang="ja-JP" smtClean="0"/>
              <a:t>(2)</a:t>
            </a:r>
            <a:r>
              <a:rPr lang="ja-JP" altLang="en-US" smtClean="0"/>
              <a:t>週３日目まで</a:t>
            </a:r>
            <a:r>
              <a:rPr lang="en-US" altLang="ja-JP" smtClean="0"/>
              <a:t>30</a:t>
            </a:r>
            <a:r>
              <a:rPr lang="ja-JP" altLang="en-US" smtClean="0"/>
              <a:t>分未満の場合　　　　４４０点</a:t>
            </a:r>
          </a:p>
          <a:p>
            <a:pPr lvl="2" eaLnBrk="1" hangingPunct="1"/>
            <a:r>
              <a:rPr lang="en-US" altLang="ja-JP" smtClean="0"/>
              <a:t>(3)</a:t>
            </a:r>
            <a:r>
              <a:rPr lang="ja-JP" altLang="en-US" smtClean="0"/>
              <a:t>週４日目以降</a:t>
            </a:r>
            <a:r>
              <a:rPr lang="en-US" altLang="ja-JP" smtClean="0"/>
              <a:t>30</a:t>
            </a:r>
            <a:r>
              <a:rPr lang="ja-JP" altLang="en-US" smtClean="0"/>
              <a:t>分以上の場合　　　　６７５点</a:t>
            </a:r>
          </a:p>
          <a:p>
            <a:pPr lvl="2" eaLnBrk="1" hangingPunct="1"/>
            <a:r>
              <a:rPr lang="en-US" altLang="ja-JP" smtClean="0"/>
              <a:t>(4)</a:t>
            </a:r>
            <a:r>
              <a:rPr lang="ja-JP" altLang="en-US" smtClean="0"/>
              <a:t>週４日目以降</a:t>
            </a:r>
            <a:r>
              <a:rPr lang="en-US" altLang="ja-JP" smtClean="0"/>
              <a:t>30</a:t>
            </a:r>
            <a:r>
              <a:rPr lang="ja-JP" altLang="en-US" smtClean="0"/>
              <a:t>分未満の場合　　　　５２５点</a:t>
            </a:r>
          </a:p>
          <a:p>
            <a:pPr lvl="1" eaLnBrk="1" hangingPunct="1"/>
            <a:r>
              <a:rPr lang="ja-JP" altLang="en-US" smtClean="0"/>
              <a:t>准看護師による場合</a:t>
            </a:r>
          </a:p>
          <a:p>
            <a:pPr lvl="2" eaLnBrk="1" hangingPunct="1"/>
            <a:r>
              <a:rPr lang="en-US" altLang="ja-JP" smtClean="0"/>
              <a:t>(1)</a:t>
            </a:r>
            <a:r>
              <a:rPr lang="ja-JP" altLang="en-US" smtClean="0"/>
              <a:t>週３日目まで</a:t>
            </a:r>
            <a:r>
              <a:rPr lang="en-US" altLang="ja-JP" smtClean="0"/>
              <a:t>30</a:t>
            </a:r>
            <a:r>
              <a:rPr lang="ja-JP" altLang="en-US" smtClean="0"/>
              <a:t>分以上の場合　　　　５２５点</a:t>
            </a:r>
          </a:p>
          <a:p>
            <a:pPr lvl="2" eaLnBrk="1" hangingPunct="1"/>
            <a:r>
              <a:rPr lang="en-US" altLang="ja-JP" smtClean="0"/>
              <a:t>(2)</a:t>
            </a:r>
            <a:r>
              <a:rPr lang="ja-JP" altLang="en-US" smtClean="0"/>
              <a:t>週３日目まで</a:t>
            </a:r>
            <a:r>
              <a:rPr lang="en-US" altLang="ja-JP" smtClean="0"/>
              <a:t>30</a:t>
            </a:r>
            <a:r>
              <a:rPr lang="ja-JP" altLang="en-US" smtClean="0"/>
              <a:t>分未満の場合　　　　４００点</a:t>
            </a:r>
          </a:p>
          <a:p>
            <a:pPr lvl="2" eaLnBrk="1" hangingPunct="1"/>
            <a:r>
              <a:rPr lang="en-US" altLang="ja-JP" smtClean="0"/>
              <a:t>(3)</a:t>
            </a:r>
            <a:r>
              <a:rPr lang="ja-JP" altLang="en-US" smtClean="0"/>
              <a:t>週４日目以降</a:t>
            </a:r>
            <a:r>
              <a:rPr lang="en-US" altLang="ja-JP" smtClean="0"/>
              <a:t>30</a:t>
            </a:r>
            <a:r>
              <a:rPr lang="ja-JP" altLang="en-US" smtClean="0"/>
              <a:t>分以上の場合　　　　６２５点</a:t>
            </a:r>
          </a:p>
          <a:p>
            <a:pPr lvl="2" eaLnBrk="1" hangingPunct="1"/>
            <a:r>
              <a:rPr lang="en-US" altLang="ja-JP" smtClean="0"/>
              <a:t>(4)</a:t>
            </a:r>
            <a:r>
              <a:rPr lang="ja-JP" altLang="en-US" smtClean="0"/>
              <a:t>週４日目以降</a:t>
            </a:r>
            <a:r>
              <a:rPr lang="en-US" altLang="ja-JP" smtClean="0"/>
              <a:t>30</a:t>
            </a:r>
            <a:r>
              <a:rPr lang="ja-JP" altLang="en-US" smtClean="0"/>
              <a:t>分未満の場合　　　　４８５点</a:t>
            </a:r>
            <a:r>
              <a:rPr lang="en-US" altLang="ja-JP" smtClean="0"/>
              <a:t>	</a:t>
            </a:r>
          </a:p>
          <a:p>
            <a:pPr lvl="2" eaLnBrk="1" hangingPunct="1"/>
            <a:endParaRPr lang="ja-JP" altLang="en-US" smtClean="0"/>
          </a:p>
          <a:p>
            <a:pPr eaLnBrk="1" hangingPunct="1"/>
            <a:r>
              <a:rPr lang="ja-JP" altLang="en-US" smtClean="0"/>
              <a:t>精神科訪問看護・指導料</a:t>
            </a:r>
            <a:r>
              <a:rPr lang="en-US" altLang="ja-JP" smtClean="0"/>
              <a:t>(Ⅱ) </a:t>
            </a:r>
            <a:r>
              <a:rPr lang="ja-JP" altLang="en-US" smtClean="0"/>
              <a:t>　１６０点</a:t>
            </a:r>
          </a:p>
        </p:txBody>
      </p:sp>
      <p:sp>
        <p:nvSpPr>
          <p:cNvPr id="192517"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精神科訪問看護・指導料</a:t>
            </a:r>
          </a:p>
        </p:txBody>
      </p:sp>
      <p:grpSp>
        <p:nvGrpSpPr>
          <p:cNvPr id="192518" name="Group 5"/>
          <p:cNvGrpSpPr>
            <a:grpSpLocks/>
          </p:cNvGrpSpPr>
          <p:nvPr/>
        </p:nvGrpSpPr>
        <p:grpSpPr bwMode="auto">
          <a:xfrm>
            <a:off x="609600" y="400050"/>
            <a:ext cx="8567738" cy="6457950"/>
            <a:chOff x="384" y="252"/>
            <a:chExt cx="5397" cy="4068"/>
          </a:xfrm>
        </p:grpSpPr>
        <p:sp>
          <p:nvSpPr>
            <p:cNvPr id="192521"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92522"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92519"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
        <p:nvSpPr>
          <p:cNvPr id="192520" name="Oval 9"/>
          <p:cNvSpPr>
            <a:spLocks noChangeArrowheads="1"/>
          </p:cNvSpPr>
          <p:nvPr/>
        </p:nvSpPr>
        <p:spPr bwMode="auto">
          <a:xfrm>
            <a:off x="8153400" y="76200"/>
            <a:ext cx="503238"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新</a:t>
            </a:r>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A8B7E30A-20D0-46BA-AAA0-12A192DD04F7}" type="slidenum">
              <a:rPr kumimoji="0" lang="ja-JP" altLang="en-US" sz="2000" i="0" smtClean="0"/>
              <a:pPr eaLnBrk="1" hangingPunct="1"/>
              <a:t>195</a:t>
            </a:fld>
            <a:endParaRPr kumimoji="0" lang="en-US" altLang="ja-JP" sz="2000" i="0" smtClean="0"/>
          </a:p>
        </p:txBody>
      </p:sp>
      <p:sp>
        <p:nvSpPr>
          <p:cNvPr id="193539"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精神科専門療法料</a:t>
            </a:r>
          </a:p>
        </p:txBody>
      </p:sp>
      <p:sp>
        <p:nvSpPr>
          <p:cNvPr id="193540"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smtClean="0"/>
              <a:t>精神科訪問看護・指導料</a:t>
            </a:r>
            <a:r>
              <a:rPr lang="en-US" altLang="ja-JP" smtClean="0"/>
              <a:t>(Ⅲ)</a:t>
            </a:r>
          </a:p>
          <a:p>
            <a:pPr lvl="1" eaLnBrk="1" hangingPunct="1"/>
            <a:r>
              <a:rPr lang="ja-JP" altLang="en-US" smtClean="0"/>
              <a:t>保健師、看護師、作業療法士又は精神保健福祉士による場合</a:t>
            </a:r>
          </a:p>
          <a:p>
            <a:pPr lvl="2" eaLnBrk="1" hangingPunct="1"/>
            <a:r>
              <a:rPr lang="en-US" altLang="ja-JP" smtClean="0"/>
              <a:t>(1)</a:t>
            </a:r>
            <a:r>
              <a:rPr lang="ja-JP" altLang="en-US" smtClean="0"/>
              <a:t>週３日目まで</a:t>
            </a:r>
            <a:r>
              <a:rPr lang="en-US" altLang="ja-JP" smtClean="0"/>
              <a:t>30</a:t>
            </a:r>
            <a:r>
              <a:rPr lang="ja-JP" altLang="en-US" smtClean="0"/>
              <a:t>分以上の場合　　　　４４５点</a:t>
            </a:r>
          </a:p>
          <a:p>
            <a:pPr lvl="2" eaLnBrk="1" hangingPunct="1"/>
            <a:r>
              <a:rPr lang="en-US" altLang="ja-JP" smtClean="0"/>
              <a:t>(2)</a:t>
            </a:r>
            <a:r>
              <a:rPr lang="ja-JP" altLang="en-US" smtClean="0"/>
              <a:t>週３日目まで</a:t>
            </a:r>
            <a:r>
              <a:rPr lang="en-US" altLang="ja-JP" smtClean="0"/>
              <a:t>30</a:t>
            </a:r>
            <a:r>
              <a:rPr lang="ja-JP" altLang="en-US" smtClean="0"/>
              <a:t>分未満の場合　　　　３４０点</a:t>
            </a:r>
          </a:p>
          <a:p>
            <a:pPr lvl="2" eaLnBrk="1" hangingPunct="1"/>
            <a:r>
              <a:rPr lang="en-US" altLang="ja-JP" smtClean="0"/>
              <a:t>(3)</a:t>
            </a:r>
            <a:r>
              <a:rPr lang="ja-JP" altLang="en-US" smtClean="0"/>
              <a:t>週４日目以降</a:t>
            </a:r>
            <a:r>
              <a:rPr lang="en-US" altLang="ja-JP" smtClean="0"/>
              <a:t>30</a:t>
            </a:r>
            <a:r>
              <a:rPr lang="ja-JP" altLang="en-US" smtClean="0"/>
              <a:t>分以上の場合　　　　５４５点</a:t>
            </a:r>
          </a:p>
          <a:p>
            <a:pPr lvl="2" eaLnBrk="1" hangingPunct="1"/>
            <a:r>
              <a:rPr lang="en-US" altLang="ja-JP" smtClean="0"/>
              <a:t>(4)</a:t>
            </a:r>
            <a:r>
              <a:rPr lang="ja-JP" altLang="en-US" smtClean="0"/>
              <a:t>週４日目以降</a:t>
            </a:r>
            <a:r>
              <a:rPr lang="en-US" altLang="ja-JP" smtClean="0"/>
              <a:t>30</a:t>
            </a:r>
            <a:r>
              <a:rPr lang="ja-JP" altLang="en-US" smtClean="0"/>
              <a:t>分未満の場合　　　　４１５点</a:t>
            </a:r>
          </a:p>
          <a:p>
            <a:pPr lvl="1" eaLnBrk="1" hangingPunct="1"/>
            <a:r>
              <a:rPr lang="ja-JP" altLang="en-US" smtClean="0"/>
              <a:t>准看護師による場合</a:t>
            </a:r>
          </a:p>
          <a:p>
            <a:pPr lvl="2" eaLnBrk="1" hangingPunct="1"/>
            <a:r>
              <a:rPr lang="en-US" altLang="ja-JP" smtClean="0"/>
              <a:t>(1)</a:t>
            </a:r>
            <a:r>
              <a:rPr lang="ja-JP" altLang="en-US" smtClean="0"/>
              <a:t>週３日目まで</a:t>
            </a:r>
            <a:r>
              <a:rPr lang="en-US" altLang="ja-JP" smtClean="0"/>
              <a:t>30</a:t>
            </a:r>
            <a:r>
              <a:rPr lang="ja-JP" altLang="en-US" smtClean="0"/>
              <a:t>分以上の場合　　　　３９５点</a:t>
            </a:r>
          </a:p>
          <a:p>
            <a:pPr lvl="2" eaLnBrk="1" hangingPunct="1"/>
            <a:r>
              <a:rPr lang="en-US" altLang="ja-JP" smtClean="0"/>
              <a:t>(2)</a:t>
            </a:r>
            <a:r>
              <a:rPr lang="ja-JP" altLang="en-US" smtClean="0"/>
              <a:t>週３日目まで</a:t>
            </a:r>
            <a:r>
              <a:rPr lang="en-US" altLang="ja-JP" smtClean="0"/>
              <a:t>30</a:t>
            </a:r>
            <a:r>
              <a:rPr lang="ja-JP" altLang="en-US" smtClean="0"/>
              <a:t>分未満の場合　　　　３００点</a:t>
            </a:r>
          </a:p>
          <a:p>
            <a:pPr lvl="2" eaLnBrk="1" hangingPunct="1"/>
            <a:r>
              <a:rPr lang="en-US" altLang="ja-JP" smtClean="0"/>
              <a:t>(3)</a:t>
            </a:r>
            <a:r>
              <a:rPr lang="ja-JP" altLang="en-US" smtClean="0"/>
              <a:t>週４日目以降</a:t>
            </a:r>
            <a:r>
              <a:rPr lang="en-US" altLang="ja-JP" smtClean="0"/>
              <a:t>30</a:t>
            </a:r>
            <a:r>
              <a:rPr lang="ja-JP" altLang="en-US" smtClean="0"/>
              <a:t>分以上の場合　　　　４９５点</a:t>
            </a:r>
          </a:p>
          <a:p>
            <a:pPr lvl="2" eaLnBrk="1" hangingPunct="1"/>
            <a:r>
              <a:rPr lang="en-US" altLang="ja-JP" smtClean="0"/>
              <a:t>(4)</a:t>
            </a:r>
            <a:r>
              <a:rPr lang="ja-JP" altLang="en-US" smtClean="0"/>
              <a:t>週４日目以降</a:t>
            </a:r>
            <a:r>
              <a:rPr lang="en-US" altLang="ja-JP" smtClean="0"/>
              <a:t>30</a:t>
            </a:r>
            <a:r>
              <a:rPr lang="ja-JP" altLang="en-US" smtClean="0"/>
              <a:t>分未満の場合　　　　３７５点</a:t>
            </a:r>
          </a:p>
        </p:txBody>
      </p:sp>
      <p:sp>
        <p:nvSpPr>
          <p:cNvPr id="193541"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精神科訪問看護・指導料</a:t>
            </a:r>
          </a:p>
        </p:txBody>
      </p:sp>
      <p:grpSp>
        <p:nvGrpSpPr>
          <p:cNvPr id="193542" name="Group 5"/>
          <p:cNvGrpSpPr>
            <a:grpSpLocks/>
          </p:cNvGrpSpPr>
          <p:nvPr/>
        </p:nvGrpSpPr>
        <p:grpSpPr bwMode="auto">
          <a:xfrm>
            <a:off x="609600" y="400050"/>
            <a:ext cx="8567738" cy="6457950"/>
            <a:chOff x="384" y="252"/>
            <a:chExt cx="5397" cy="4068"/>
          </a:xfrm>
        </p:grpSpPr>
        <p:sp>
          <p:nvSpPr>
            <p:cNvPr id="19354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9354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93543"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
        <p:nvSpPr>
          <p:cNvPr id="193544" name="Oval 9"/>
          <p:cNvSpPr>
            <a:spLocks noChangeArrowheads="1"/>
          </p:cNvSpPr>
          <p:nvPr/>
        </p:nvSpPr>
        <p:spPr bwMode="auto">
          <a:xfrm>
            <a:off x="8153400" y="76200"/>
            <a:ext cx="503238"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新</a:t>
            </a:r>
          </a:p>
        </p:txBody>
      </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C4E8CC62-E0D4-458B-958B-332AD5B41CA9}" type="slidenum">
              <a:rPr kumimoji="0" lang="ja-JP" altLang="en-US" sz="2000" i="0" smtClean="0"/>
              <a:pPr eaLnBrk="1" hangingPunct="1"/>
              <a:t>196</a:t>
            </a:fld>
            <a:endParaRPr kumimoji="0" lang="en-US" altLang="ja-JP" sz="2000" i="0" smtClean="0"/>
          </a:p>
        </p:txBody>
      </p:sp>
      <p:sp>
        <p:nvSpPr>
          <p:cNvPr id="194563"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精神科専門療法料</a:t>
            </a:r>
          </a:p>
        </p:txBody>
      </p:sp>
      <p:sp>
        <p:nvSpPr>
          <p:cNvPr id="194564"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smtClean="0"/>
              <a:t>算定要件</a:t>
            </a:r>
          </a:p>
          <a:p>
            <a:pPr lvl="1" eaLnBrk="1" hangingPunct="1"/>
            <a:r>
              <a:rPr lang="ja-JP" altLang="en-US" smtClean="0"/>
              <a:t>精神科訪問看護・指導料</a:t>
            </a:r>
            <a:r>
              <a:rPr lang="en-US" altLang="ja-JP" smtClean="0"/>
              <a:t>Ⅰ</a:t>
            </a:r>
          </a:p>
          <a:p>
            <a:pPr lvl="2" eaLnBrk="1" hangingPunct="1"/>
            <a:r>
              <a:rPr lang="ja-JP" altLang="en-US" smtClean="0"/>
              <a:t>精神障害を有する入院中以外の者又はその家族の了解を得て患家を訪問し、個別に患者又は家族等に対して看護又は療養上必要な指導を行わせた場合に算定する。</a:t>
            </a:r>
          </a:p>
          <a:p>
            <a:pPr lvl="2" eaLnBrk="1" hangingPunct="1"/>
            <a:r>
              <a:rPr lang="ja-JP" altLang="en-US" smtClean="0"/>
              <a:t>精神障害を有する入院中以外の者を診察した精神科を標榜する保険医療機関の保健師、看護師、作業療法士、精神保健福祉士、准看護師を訪問させて、看護又は療養上必要な指導を行わせた場合に、週３回を限度として算定する。</a:t>
            </a:r>
          </a:p>
          <a:p>
            <a:pPr lvl="1" eaLnBrk="1" hangingPunct="1"/>
            <a:r>
              <a:rPr lang="ja-JP" altLang="en-US" smtClean="0"/>
              <a:t>精神科訪問看護・指導料</a:t>
            </a:r>
            <a:r>
              <a:rPr lang="en-US" altLang="ja-JP" smtClean="0"/>
              <a:t>Ⅱ</a:t>
            </a:r>
          </a:p>
          <a:p>
            <a:pPr lvl="2" eaLnBrk="1" hangingPunct="1"/>
            <a:r>
              <a:rPr lang="ja-JP" altLang="en-US" smtClean="0"/>
              <a:t>精神障害者社会復帰施設に入所している複数の者に対して同時に看護又は療養上必要な指導を行わせた場合に算定する。</a:t>
            </a:r>
          </a:p>
          <a:p>
            <a:pPr lvl="2" eaLnBrk="1" hangingPunct="1"/>
            <a:r>
              <a:rPr lang="ja-JP" altLang="en-US" smtClean="0"/>
              <a:t>精神障害を有する入院中以外の者を診察した精神科を標榜する保険医療機関の保健師、看護師、作業療法士、精神保健福祉士を訪問させて、看護又は療養上必要な指導を行わせた場合に、週３回を限度として算定する。</a:t>
            </a:r>
          </a:p>
        </p:txBody>
      </p:sp>
      <p:sp>
        <p:nvSpPr>
          <p:cNvPr id="194565"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精神科訪問看護・指導料</a:t>
            </a:r>
          </a:p>
        </p:txBody>
      </p:sp>
      <p:grpSp>
        <p:nvGrpSpPr>
          <p:cNvPr id="194566" name="Group 5"/>
          <p:cNvGrpSpPr>
            <a:grpSpLocks/>
          </p:cNvGrpSpPr>
          <p:nvPr/>
        </p:nvGrpSpPr>
        <p:grpSpPr bwMode="auto">
          <a:xfrm>
            <a:off x="609600" y="400050"/>
            <a:ext cx="8567738" cy="6457950"/>
            <a:chOff x="384" y="252"/>
            <a:chExt cx="5397" cy="4068"/>
          </a:xfrm>
        </p:grpSpPr>
        <p:sp>
          <p:nvSpPr>
            <p:cNvPr id="194569"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94570"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94567"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
        <p:nvSpPr>
          <p:cNvPr id="194568" name="Oval 9"/>
          <p:cNvSpPr>
            <a:spLocks noChangeArrowheads="1"/>
          </p:cNvSpPr>
          <p:nvPr/>
        </p:nvSpPr>
        <p:spPr bwMode="auto">
          <a:xfrm>
            <a:off x="8153400" y="76200"/>
            <a:ext cx="503238"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新</a:t>
            </a:r>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BBA178C0-394C-45B2-9698-9008E3CD32B1}" type="slidenum">
              <a:rPr kumimoji="0" lang="ja-JP" altLang="en-US" sz="2000" i="0" smtClean="0"/>
              <a:pPr eaLnBrk="1" hangingPunct="1"/>
              <a:t>197</a:t>
            </a:fld>
            <a:endParaRPr kumimoji="0" lang="en-US" altLang="ja-JP" sz="2000" i="0" smtClean="0"/>
          </a:p>
        </p:txBody>
      </p:sp>
      <p:sp>
        <p:nvSpPr>
          <p:cNvPr id="195587"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精神科専門療法料</a:t>
            </a:r>
          </a:p>
        </p:txBody>
      </p:sp>
      <p:sp>
        <p:nvSpPr>
          <p:cNvPr id="195588"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smtClean="0"/>
              <a:t>算定要件</a:t>
            </a:r>
          </a:p>
          <a:p>
            <a:pPr lvl="1" eaLnBrk="1" hangingPunct="1"/>
            <a:r>
              <a:rPr lang="ja-JP" altLang="en-US" smtClean="0"/>
              <a:t>精神科訪問看護・指導料</a:t>
            </a:r>
            <a:r>
              <a:rPr lang="en-US" altLang="ja-JP" smtClean="0"/>
              <a:t>Ⅲ</a:t>
            </a:r>
          </a:p>
          <a:p>
            <a:pPr lvl="2" eaLnBrk="1" hangingPunct="1"/>
            <a:r>
              <a:rPr lang="ja-JP" altLang="en-US" smtClean="0"/>
              <a:t>精神障害を有する入院中以外の者又はその家族の了解を得て患家を訪問し、個別に患者又は家族等に対して看護又は療養上必要な指導を行った場合に算定する。</a:t>
            </a:r>
          </a:p>
          <a:p>
            <a:pPr lvl="2" eaLnBrk="1" hangingPunct="1"/>
            <a:r>
              <a:rPr lang="ja-JP" altLang="en-US" smtClean="0"/>
              <a:t>精神障害を有する入院中以外の者を診察した精神科を標榜する保険医療機関の保健師、看護師、作業療法士、精神保健福祉士、准看護師が同一建物居住者に対して看護又は療養上必要な指導を行った場合、当該患者一人につき、週３日を限度として算定する。</a:t>
            </a:r>
            <a:endParaRPr lang="en-US" altLang="ja-JP" smtClean="0"/>
          </a:p>
        </p:txBody>
      </p:sp>
      <p:sp>
        <p:nvSpPr>
          <p:cNvPr id="195589"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精神科訪問看護・指導料</a:t>
            </a:r>
          </a:p>
        </p:txBody>
      </p:sp>
      <p:grpSp>
        <p:nvGrpSpPr>
          <p:cNvPr id="195590" name="Group 5"/>
          <p:cNvGrpSpPr>
            <a:grpSpLocks/>
          </p:cNvGrpSpPr>
          <p:nvPr/>
        </p:nvGrpSpPr>
        <p:grpSpPr bwMode="auto">
          <a:xfrm>
            <a:off x="609600" y="400050"/>
            <a:ext cx="8567738" cy="6457950"/>
            <a:chOff x="384" y="252"/>
            <a:chExt cx="5397" cy="4068"/>
          </a:xfrm>
        </p:grpSpPr>
        <p:sp>
          <p:nvSpPr>
            <p:cNvPr id="195593"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95594"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95591"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
        <p:nvSpPr>
          <p:cNvPr id="195592" name="Oval 9"/>
          <p:cNvSpPr>
            <a:spLocks noChangeArrowheads="1"/>
          </p:cNvSpPr>
          <p:nvPr/>
        </p:nvSpPr>
        <p:spPr bwMode="auto">
          <a:xfrm>
            <a:off x="8153400" y="76200"/>
            <a:ext cx="503238"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新</a:t>
            </a:r>
          </a:p>
        </p:txBody>
      </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CBAE8365-AEF7-461A-87FF-684938B192A0}" type="slidenum">
              <a:rPr kumimoji="0" lang="ja-JP" altLang="en-US" sz="2000" i="0" smtClean="0"/>
              <a:pPr eaLnBrk="1" hangingPunct="1"/>
              <a:t>198</a:t>
            </a:fld>
            <a:endParaRPr kumimoji="0" lang="en-US" altLang="ja-JP" sz="2000" i="0" smtClean="0"/>
          </a:p>
        </p:txBody>
      </p:sp>
      <p:sp>
        <p:nvSpPr>
          <p:cNvPr id="196611"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精神科専門療法料</a:t>
            </a:r>
          </a:p>
        </p:txBody>
      </p:sp>
      <p:sp>
        <p:nvSpPr>
          <p:cNvPr id="159748" name="Rectangle 3"/>
          <p:cNvSpPr>
            <a:spLocks noGrp="1" noChangeArrowheads="1"/>
          </p:cNvSpPr>
          <p:nvPr>
            <p:ph type="body" orient="vert" idx="1"/>
          </p:nvPr>
        </p:nvSpPr>
        <p:spPr>
          <a:xfrm>
            <a:off x="609600" y="762000"/>
            <a:ext cx="8534400" cy="6096000"/>
          </a:xfrm>
        </p:spPr>
        <p:txBody>
          <a:bodyPr vert="horz"/>
          <a:lstStyle/>
          <a:p>
            <a:pPr eaLnBrk="1" hangingPunct="1">
              <a:defRPr/>
            </a:pPr>
            <a:r>
              <a:rPr lang="ja-JP" altLang="en-US" dirty="0" smtClean="0"/>
              <a:t>各種加算（訪問看護</a:t>
            </a:r>
            <a:r>
              <a:rPr lang="en-US" altLang="ja-JP" dirty="0" smtClean="0"/>
              <a:t>Ⅰ</a:t>
            </a:r>
            <a:r>
              <a:rPr lang="ja-JP" altLang="en-US" dirty="0" smtClean="0"/>
              <a:t>・</a:t>
            </a:r>
            <a:r>
              <a:rPr lang="en-US" altLang="ja-JP" dirty="0" smtClean="0"/>
              <a:t>Ⅲ</a:t>
            </a:r>
            <a:r>
              <a:rPr lang="ja-JP" altLang="en-US" dirty="0" smtClean="0"/>
              <a:t>）</a:t>
            </a:r>
          </a:p>
          <a:p>
            <a:pPr lvl="1" eaLnBrk="1" hangingPunct="1">
              <a:defRPr/>
            </a:pPr>
            <a:r>
              <a:rPr lang="ja-JP" altLang="en-US" dirty="0" smtClean="0"/>
              <a:t>複数名訪問加算の見直し</a:t>
            </a:r>
            <a:endParaRPr lang="en-US" altLang="ja-JP" dirty="0" smtClean="0"/>
          </a:p>
          <a:p>
            <a:pPr lvl="2" eaLnBrk="1" hangingPunct="1">
              <a:defRPr/>
            </a:pPr>
            <a:r>
              <a:rPr lang="ja-JP" altLang="en-US" dirty="0" smtClean="0"/>
              <a:t>イ所定点数を算定する精神科訪問看護・指導を行う保健師又は看護師が他の保健師、看護師、作業療法士又は精神保健福祉士と同時に精神科訪問看護・指導を行う場合　　　　　４５０点</a:t>
            </a:r>
          </a:p>
          <a:p>
            <a:pPr lvl="2" eaLnBrk="1" hangingPunct="1">
              <a:defRPr/>
            </a:pPr>
            <a:r>
              <a:rPr lang="ja-JP" altLang="en-US" dirty="0" smtClean="0"/>
              <a:t>ロ所定点数を算定する精神科訪問看護・指導を行う保健師又は看護師が准看護師と同時に精神科訪問看護・指導を行う場合</a:t>
            </a:r>
          </a:p>
          <a:p>
            <a:pPr marL="914400" lvl="2" indent="0" eaLnBrk="1" hangingPunct="1">
              <a:buFont typeface="Wingdings" pitchFamily="2" charset="2"/>
              <a:buNone/>
              <a:defRPr/>
            </a:pPr>
            <a:r>
              <a:rPr lang="ja-JP" altLang="en-US" dirty="0" smtClean="0"/>
              <a:t>　　　　　　　　　　　　　　　　　　　　　　　　　３８０点</a:t>
            </a:r>
          </a:p>
          <a:p>
            <a:pPr lvl="2" eaLnBrk="1" hangingPunct="1">
              <a:defRPr/>
            </a:pPr>
            <a:r>
              <a:rPr lang="ja-JP" altLang="en-US" dirty="0" smtClean="0"/>
              <a:t>ハ所定点数を算定する精神科訪問看護・指導を行う保健師又は看護師が看護補助者と同時に精神科訪問看護・指導を行う場合</a:t>
            </a:r>
          </a:p>
          <a:p>
            <a:pPr marL="914400" lvl="2" indent="0" eaLnBrk="1" hangingPunct="1">
              <a:buFont typeface="Wingdings" pitchFamily="2" charset="2"/>
              <a:buNone/>
              <a:defRPr/>
            </a:pPr>
            <a:r>
              <a:rPr lang="ja-JP" altLang="en-US" dirty="0" smtClean="0"/>
              <a:t>　　　　　　　　　　　　　　　　　　　　　　　　　３００点</a:t>
            </a:r>
            <a:endParaRPr lang="en-US" altLang="ja-JP" dirty="0" smtClean="0"/>
          </a:p>
        </p:txBody>
      </p:sp>
      <p:sp>
        <p:nvSpPr>
          <p:cNvPr id="196613"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精神科訪問看護・指導料</a:t>
            </a:r>
          </a:p>
        </p:txBody>
      </p:sp>
      <p:grpSp>
        <p:nvGrpSpPr>
          <p:cNvPr id="196614" name="Group 5"/>
          <p:cNvGrpSpPr>
            <a:grpSpLocks/>
          </p:cNvGrpSpPr>
          <p:nvPr/>
        </p:nvGrpSpPr>
        <p:grpSpPr bwMode="auto">
          <a:xfrm>
            <a:off x="609600" y="400050"/>
            <a:ext cx="8567738" cy="6457950"/>
            <a:chOff x="384" y="252"/>
            <a:chExt cx="5397" cy="4068"/>
          </a:xfrm>
        </p:grpSpPr>
        <p:sp>
          <p:nvSpPr>
            <p:cNvPr id="196617"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96618"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96615"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
        <p:nvSpPr>
          <p:cNvPr id="196616" name="Oval 9"/>
          <p:cNvSpPr>
            <a:spLocks noChangeArrowheads="1"/>
          </p:cNvSpPr>
          <p:nvPr/>
        </p:nvSpPr>
        <p:spPr bwMode="auto">
          <a:xfrm>
            <a:off x="8153400" y="76200"/>
            <a:ext cx="503238"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新</a:t>
            </a:r>
          </a:p>
        </p:txBody>
      </p:sp>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8CA93A5F-CF1B-4DB9-A8D2-A960805C1C26}" type="slidenum">
              <a:rPr kumimoji="0" lang="ja-JP" altLang="en-US" sz="2000" i="0" smtClean="0"/>
              <a:pPr eaLnBrk="1" hangingPunct="1"/>
              <a:t>199</a:t>
            </a:fld>
            <a:endParaRPr kumimoji="0" lang="en-US" altLang="ja-JP" sz="2000" i="0" smtClean="0"/>
          </a:p>
        </p:txBody>
      </p:sp>
      <p:sp>
        <p:nvSpPr>
          <p:cNvPr id="197635"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精神科専門療法料</a:t>
            </a:r>
          </a:p>
        </p:txBody>
      </p:sp>
      <p:sp>
        <p:nvSpPr>
          <p:cNvPr id="197636"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smtClean="0"/>
              <a:t>各種加算（訪問看護</a:t>
            </a:r>
            <a:r>
              <a:rPr lang="en-US" altLang="ja-JP" smtClean="0"/>
              <a:t>Ⅰ</a:t>
            </a:r>
            <a:r>
              <a:rPr lang="ja-JP" altLang="en-US" smtClean="0"/>
              <a:t>・</a:t>
            </a:r>
            <a:r>
              <a:rPr lang="en-US" altLang="ja-JP" smtClean="0"/>
              <a:t>Ⅲ</a:t>
            </a:r>
            <a:r>
              <a:rPr lang="ja-JP" altLang="en-US" smtClean="0"/>
              <a:t>）</a:t>
            </a:r>
          </a:p>
          <a:p>
            <a:pPr lvl="1" eaLnBrk="1" hangingPunct="1"/>
            <a:r>
              <a:rPr lang="ja-JP" altLang="en-US" smtClean="0"/>
              <a:t>長時間精神科訪問看護・指導加算　　　　　 ５２０点</a:t>
            </a:r>
          </a:p>
          <a:p>
            <a:pPr lvl="2" eaLnBrk="1" hangingPunct="1"/>
            <a:r>
              <a:rPr lang="ja-JP" altLang="en-US" smtClean="0"/>
              <a:t>週１回（</a:t>
            </a:r>
            <a:r>
              <a:rPr lang="en-US" altLang="ja-JP" smtClean="0"/>
              <a:t>15</a:t>
            </a:r>
            <a:r>
              <a:rPr lang="ja-JP" altLang="en-US" smtClean="0"/>
              <a:t>歳未満の超重症児又は準超重症児については週３回）に限り算定</a:t>
            </a:r>
            <a:endParaRPr lang="en-US" altLang="ja-JP" smtClean="0"/>
          </a:p>
          <a:p>
            <a:pPr lvl="2" eaLnBrk="1" hangingPunct="1"/>
            <a:endParaRPr lang="ja-JP" altLang="en-US" sz="800" smtClean="0"/>
          </a:p>
          <a:p>
            <a:pPr lvl="1" eaLnBrk="1" hangingPunct="1"/>
            <a:r>
              <a:rPr lang="ja-JP" altLang="en-US" smtClean="0"/>
              <a:t>夜間・早朝訪問看護加算　　　　　　　　　 ２１０点</a:t>
            </a:r>
          </a:p>
          <a:p>
            <a:pPr lvl="2" eaLnBrk="1" hangingPunct="1"/>
            <a:r>
              <a:rPr lang="ja-JP" altLang="en-US" smtClean="0"/>
              <a:t>夜間（午後６時から午後</a:t>
            </a:r>
            <a:r>
              <a:rPr lang="en-US" altLang="ja-JP" smtClean="0"/>
              <a:t>10</a:t>
            </a:r>
            <a:r>
              <a:rPr lang="ja-JP" altLang="en-US" smtClean="0"/>
              <a:t>時まで）</a:t>
            </a:r>
          </a:p>
          <a:p>
            <a:pPr lvl="2" eaLnBrk="1" hangingPunct="1"/>
            <a:r>
              <a:rPr lang="ja-JP" altLang="en-US" smtClean="0"/>
              <a:t>早朝（午前６時から午前８時まで）</a:t>
            </a:r>
            <a:endParaRPr lang="en-US" altLang="ja-JP" smtClean="0"/>
          </a:p>
          <a:p>
            <a:pPr lvl="2" eaLnBrk="1" hangingPunct="1"/>
            <a:endParaRPr lang="ja-JP" altLang="en-US" sz="800" smtClean="0"/>
          </a:p>
          <a:p>
            <a:pPr lvl="1" eaLnBrk="1" hangingPunct="1"/>
            <a:r>
              <a:rPr lang="ja-JP" altLang="en-US" smtClean="0"/>
              <a:t>深夜訪問看護加算　　　　　　　　　　　　 ４２０点</a:t>
            </a:r>
            <a:endParaRPr lang="en-US" altLang="ja-JP" smtClean="0"/>
          </a:p>
          <a:p>
            <a:pPr lvl="1" eaLnBrk="1" hangingPunct="1"/>
            <a:endParaRPr lang="ja-JP" altLang="en-US" sz="800" smtClean="0"/>
          </a:p>
          <a:p>
            <a:pPr lvl="1" eaLnBrk="1" hangingPunct="1"/>
            <a:r>
              <a:rPr lang="ja-JP" altLang="en-US" smtClean="0"/>
              <a:t>精神科緊急訪問看護加算（１日につき）　　 ２６５点</a:t>
            </a:r>
          </a:p>
          <a:p>
            <a:pPr lvl="2" eaLnBrk="1" hangingPunct="1"/>
            <a:r>
              <a:rPr lang="ja-JP" altLang="en-US" smtClean="0"/>
              <a:t>患者又はその家族等の求めを受けた診療所又は在宅療養支援病院の保険医（精神科の医師に限る）の指示により、保険医療機関の保健師、看護師等が緊急に精神科訪問看護・指導を実施した場合</a:t>
            </a:r>
          </a:p>
        </p:txBody>
      </p:sp>
      <p:sp>
        <p:nvSpPr>
          <p:cNvPr id="197637"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精神科訪問看護・指導料</a:t>
            </a:r>
          </a:p>
        </p:txBody>
      </p:sp>
      <p:grpSp>
        <p:nvGrpSpPr>
          <p:cNvPr id="197638" name="Group 5"/>
          <p:cNvGrpSpPr>
            <a:grpSpLocks/>
          </p:cNvGrpSpPr>
          <p:nvPr/>
        </p:nvGrpSpPr>
        <p:grpSpPr bwMode="auto">
          <a:xfrm>
            <a:off x="609600" y="400050"/>
            <a:ext cx="8567738" cy="6457950"/>
            <a:chOff x="384" y="252"/>
            <a:chExt cx="5397" cy="4068"/>
          </a:xfrm>
        </p:grpSpPr>
        <p:sp>
          <p:nvSpPr>
            <p:cNvPr id="197641"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97642"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97639"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
        <p:nvSpPr>
          <p:cNvPr id="197640" name="Oval 9"/>
          <p:cNvSpPr>
            <a:spLocks noChangeArrowheads="1"/>
          </p:cNvSpPr>
          <p:nvPr/>
        </p:nvSpPr>
        <p:spPr bwMode="auto">
          <a:xfrm>
            <a:off x="8153400" y="76200"/>
            <a:ext cx="503238"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新</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70F73B30-007D-4C26-8B2F-F3C653AFA9B8}" type="slidenum">
              <a:rPr kumimoji="0" lang="ja-JP" altLang="en-US" sz="2000" i="0" smtClean="0"/>
              <a:pPr eaLnBrk="1" hangingPunct="1"/>
              <a:t>2</a:t>
            </a:fld>
            <a:endParaRPr kumimoji="0" lang="en-US" altLang="ja-JP" sz="2000" i="0" smtClean="0"/>
          </a:p>
        </p:txBody>
      </p:sp>
      <p:sp>
        <p:nvSpPr>
          <p:cNvPr id="4099"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平成</a:t>
            </a:r>
            <a:r>
              <a:rPr lang="en-US" altLang="ja-JP" sz="2800" smtClean="0">
                <a:solidFill>
                  <a:srgbClr val="FFFF66"/>
                </a:solidFill>
              </a:rPr>
              <a:t>24</a:t>
            </a:r>
            <a:r>
              <a:rPr lang="ja-JP" altLang="en-US" sz="2800" smtClean="0">
                <a:solidFill>
                  <a:srgbClr val="FFFF66"/>
                </a:solidFill>
              </a:rPr>
              <a:t>年度診療報酬改定</a:t>
            </a:r>
          </a:p>
        </p:txBody>
      </p:sp>
      <p:sp>
        <p:nvSpPr>
          <p:cNvPr id="4100"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dirty="0"/>
              <a:t>こ</a:t>
            </a:r>
            <a:r>
              <a:rPr lang="ja-JP" altLang="en-US" dirty="0" smtClean="0"/>
              <a:t>の資料は以下の資料を参考に作成しております</a:t>
            </a:r>
            <a:endParaRPr lang="en-US" altLang="ja-JP" dirty="0" smtClean="0"/>
          </a:p>
          <a:p>
            <a:pPr lvl="1" eaLnBrk="1" hangingPunct="1"/>
            <a:r>
              <a:rPr lang="ja-JP" altLang="en-US" dirty="0" smtClean="0"/>
              <a:t>３月５日付官報</a:t>
            </a:r>
            <a:endParaRPr lang="en-US" altLang="ja-JP" dirty="0" smtClean="0"/>
          </a:p>
          <a:p>
            <a:pPr lvl="1" eaLnBrk="1" hangingPunct="1"/>
            <a:r>
              <a:rPr lang="ja-JP" altLang="en-US" dirty="0" smtClean="0"/>
              <a:t>３月５日付通知</a:t>
            </a:r>
            <a:endParaRPr lang="en-US" altLang="ja-JP" dirty="0" smtClean="0"/>
          </a:p>
          <a:p>
            <a:pPr lvl="1" eaLnBrk="1" hangingPunct="1"/>
            <a:r>
              <a:rPr lang="ja-JP" altLang="en-US" dirty="0" smtClean="0"/>
              <a:t>３月５日、６日、１９日付Ｑ＆Ａ（日本医師会）</a:t>
            </a:r>
            <a:endParaRPr lang="en-US" altLang="ja-JP" dirty="0" smtClean="0"/>
          </a:p>
          <a:p>
            <a:pPr lvl="1" eaLnBrk="1" hangingPunct="1"/>
            <a:r>
              <a:rPr lang="ja-JP" altLang="en-US" dirty="0" smtClean="0"/>
              <a:t>３月３０日付Ｑ＆Ａその１</a:t>
            </a:r>
            <a:r>
              <a:rPr lang="ja-JP" altLang="en-US" b="1" dirty="0" smtClean="0"/>
              <a:t>（厚生労働省）</a:t>
            </a:r>
            <a:endParaRPr lang="ja-JP" altLang="en-US" b="1" dirty="0"/>
          </a:p>
          <a:p>
            <a:pPr lvl="1" eaLnBrk="1" hangingPunct="1"/>
            <a:endParaRPr lang="en-US" altLang="ja-JP" sz="800" dirty="0" smtClean="0"/>
          </a:p>
          <a:p>
            <a:pPr eaLnBrk="1" hangingPunct="1"/>
            <a:r>
              <a:rPr lang="ja-JP" altLang="en-US" dirty="0" smtClean="0"/>
              <a:t>変更点を中心に記載しておりますので、資料中に記載のないものについては、変更無しとなっています</a:t>
            </a:r>
            <a:endParaRPr lang="en-US" altLang="ja-JP" dirty="0" smtClean="0"/>
          </a:p>
          <a:p>
            <a:pPr eaLnBrk="1" hangingPunct="1"/>
            <a:endParaRPr lang="en-US" altLang="ja-JP" sz="800" dirty="0" smtClean="0"/>
          </a:p>
          <a:p>
            <a:pPr eaLnBrk="1" hangingPunct="1"/>
            <a:r>
              <a:rPr lang="ja-JP" altLang="en-US" dirty="0" smtClean="0"/>
              <a:t>今後の情報につきましては、厚生労働省や各学会より発出される疑義解釈等を参照してください</a:t>
            </a:r>
            <a:endParaRPr lang="en-US" altLang="ja-JP" dirty="0" smtClean="0"/>
          </a:p>
          <a:p>
            <a:pPr lvl="1" eaLnBrk="1" hangingPunct="1"/>
            <a:r>
              <a:rPr lang="en-US" altLang="ja-JP" dirty="0"/>
              <a:t>http://www.mhlw.go.jp/seisakunitsuite/bunya/kenkou_iryou/iryouhoken/iryouhoken15/index.html</a:t>
            </a:r>
            <a:endParaRPr lang="ja-JP" altLang="en-US" dirty="0" smtClean="0"/>
          </a:p>
          <a:p>
            <a:pPr lvl="1" eaLnBrk="1" hangingPunct="1"/>
            <a:endParaRPr lang="ja-JP" altLang="en-US" sz="800" dirty="0" smtClean="0"/>
          </a:p>
        </p:txBody>
      </p:sp>
      <p:sp>
        <p:nvSpPr>
          <p:cNvPr id="4101"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はじめに</a:t>
            </a:r>
          </a:p>
        </p:txBody>
      </p:sp>
      <p:grpSp>
        <p:nvGrpSpPr>
          <p:cNvPr id="4102" name="Group 5"/>
          <p:cNvGrpSpPr>
            <a:grpSpLocks/>
          </p:cNvGrpSpPr>
          <p:nvPr/>
        </p:nvGrpSpPr>
        <p:grpSpPr bwMode="auto">
          <a:xfrm>
            <a:off x="609600" y="400050"/>
            <a:ext cx="8567738" cy="6457950"/>
            <a:chOff x="384" y="252"/>
            <a:chExt cx="5397" cy="4068"/>
          </a:xfrm>
        </p:grpSpPr>
        <p:sp>
          <p:nvSpPr>
            <p:cNvPr id="4103"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4104"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F1AB162C-1A45-4E55-A841-B78045CD6C29}" type="slidenum">
              <a:rPr kumimoji="0" lang="ja-JP" altLang="en-US" sz="2000" i="0" smtClean="0"/>
              <a:pPr eaLnBrk="1" hangingPunct="1"/>
              <a:t>20</a:t>
            </a:fld>
            <a:endParaRPr kumimoji="0" lang="en-US" altLang="ja-JP" sz="2000" i="0" smtClean="0"/>
          </a:p>
        </p:txBody>
      </p:sp>
      <p:sp>
        <p:nvSpPr>
          <p:cNvPr id="21507"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基　本　診　療　料</a:t>
            </a:r>
          </a:p>
        </p:txBody>
      </p:sp>
      <p:sp>
        <p:nvSpPr>
          <p:cNvPr id="21508"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smtClean="0"/>
              <a:t>時間外対応加算３　　　　　　　　　　１点</a:t>
            </a:r>
          </a:p>
          <a:p>
            <a:pPr lvl="1" eaLnBrk="1" hangingPunct="1"/>
            <a:r>
              <a:rPr lang="ja-JP" altLang="en-US" smtClean="0"/>
              <a:t>地域の医療機関と</a:t>
            </a:r>
            <a:r>
              <a:rPr lang="ja-JP" altLang="en-US" u="sng" smtClean="0"/>
              <a:t>輪番による連携</a:t>
            </a:r>
            <a:r>
              <a:rPr lang="ja-JP" altLang="en-US" smtClean="0"/>
              <a:t>を行い、当番日の標榜時間外の</a:t>
            </a:r>
            <a:r>
              <a:rPr lang="ja-JP" altLang="en-US" u="sng" smtClean="0"/>
              <a:t>準夜帯において</a:t>
            </a:r>
            <a:r>
              <a:rPr lang="ja-JP" altLang="en-US" smtClean="0"/>
              <a:t>、患者からの電話等による問い合わせに応じる</a:t>
            </a:r>
          </a:p>
          <a:p>
            <a:pPr lvl="1" eaLnBrk="1" hangingPunct="1"/>
            <a:r>
              <a:rPr lang="ja-JP" altLang="en-US" smtClean="0"/>
              <a:t>当番日の深夜又は早朝は</a:t>
            </a:r>
            <a:r>
              <a:rPr lang="ja-JP" altLang="en-US" u="sng" smtClean="0"/>
              <a:t>留守番電話等で対応</a:t>
            </a:r>
            <a:r>
              <a:rPr lang="ja-JP" altLang="en-US" smtClean="0"/>
              <a:t>可</a:t>
            </a:r>
          </a:p>
          <a:p>
            <a:pPr lvl="1" eaLnBrk="1" hangingPunct="1"/>
            <a:r>
              <a:rPr lang="ja-JP" altLang="en-US" smtClean="0"/>
              <a:t>当番日は原則として自院で対応</a:t>
            </a:r>
          </a:p>
          <a:p>
            <a:pPr lvl="1" eaLnBrk="1" hangingPunct="1"/>
            <a:r>
              <a:rPr lang="ja-JP" altLang="en-US" smtClean="0"/>
              <a:t>連携は３医療機関以下</a:t>
            </a:r>
          </a:p>
          <a:p>
            <a:pPr lvl="1" eaLnBrk="1" hangingPunct="1"/>
            <a:r>
              <a:rPr lang="ja-JP" altLang="en-US" smtClean="0"/>
              <a:t>連携に関する情報は、院内に掲示し患者へ説明する</a:t>
            </a:r>
          </a:p>
        </p:txBody>
      </p:sp>
      <p:sp>
        <p:nvSpPr>
          <p:cNvPr id="21509"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時間外対応加算算定要件２</a:t>
            </a:r>
          </a:p>
        </p:txBody>
      </p:sp>
      <p:grpSp>
        <p:nvGrpSpPr>
          <p:cNvPr id="21510" name="Group 5"/>
          <p:cNvGrpSpPr>
            <a:grpSpLocks/>
          </p:cNvGrpSpPr>
          <p:nvPr/>
        </p:nvGrpSpPr>
        <p:grpSpPr bwMode="auto">
          <a:xfrm>
            <a:off x="609600" y="400050"/>
            <a:ext cx="8567738" cy="6457950"/>
            <a:chOff x="384" y="252"/>
            <a:chExt cx="5397" cy="4068"/>
          </a:xfrm>
        </p:grpSpPr>
        <p:sp>
          <p:nvSpPr>
            <p:cNvPr id="21512"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1513"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21511"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新</a:t>
            </a:r>
          </a:p>
        </p:txBody>
      </p:sp>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EA642F82-A7BE-405E-B95A-DB444BCCDAE1}" type="slidenum">
              <a:rPr kumimoji="0" lang="ja-JP" altLang="en-US" sz="2000" i="0" smtClean="0"/>
              <a:pPr eaLnBrk="1" hangingPunct="1"/>
              <a:t>200</a:t>
            </a:fld>
            <a:endParaRPr kumimoji="0" lang="en-US" altLang="ja-JP" sz="2000" i="0" smtClean="0"/>
          </a:p>
        </p:txBody>
      </p:sp>
      <p:sp>
        <p:nvSpPr>
          <p:cNvPr id="198659"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精神科専門療法料</a:t>
            </a:r>
          </a:p>
        </p:txBody>
      </p:sp>
      <p:sp>
        <p:nvSpPr>
          <p:cNvPr id="198660"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smtClean="0"/>
              <a:t>訪問看護指示の見直し</a:t>
            </a:r>
          </a:p>
          <a:p>
            <a:pPr lvl="1" eaLnBrk="1" hangingPunct="1"/>
            <a:r>
              <a:rPr lang="ja-JP" altLang="en-US" smtClean="0"/>
              <a:t>訪問看護指示は、疾病等により通院による療養が困難な者に対して指示を行うものであるが、精神科訪問看護においては、こうした患者以外に対しても訪問看護が必要な場合もあるため</a:t>
            </a:r>
            <a:endParaRPr lang="en-US" altLang="ja-JP" smtClean="0"/>
          </a:p>
          <a:p>
            <a:pPr lvl="1" eaLnBrk="1" hangingPunct="1"/>
            <a:endParaRPr lang="ja-JP" altLang="en-US" smtClean="0"/>
          </a:p>
          <a:p>
            <a:pPr eaLnBrk="1" hangingPunct="1"/>
            <a:r>
              <a:rPr lang="ja-JP" altLang="en-US" smtClean="0"/>
              <a:t>精神科訪問看護指示料 　　　　　　３００点</a:t>
            </a:r>
          </a:p>
          <a:p>
            <a:pPr eaLnBrk="1" hangingPunct="1"/>
            <a:r>
              <a:rPr lang="ja-JP" altLang="en-US" smtClean="0"/>
              <a:t>特別訪問看護指示加算 　　　　　　１００点</a:t>
            </a:r>
          </a:p>
          <a:p>
            <a:pPr lvl="1" eaLnBrk="1" hangingPunct="1"/>
            <a:r>
              <a:rPr lang="ja-JP" altLang="en-US" smtClean="0"/>
              <a:t>算定要件</a:t>
            </a:r>
          </a:p>
          <a:p>
            <a:pPr lvl="2" eaLnBrk="1" hangingPunct="1"/>
            <a:r>
              <a:rPr lang="ja-JP" altLang="en-US" sz="2400" smtClean="0"/>
              <a:t>精神科を標榜する医療機関の医師が診療に基づき、訪問看護の必要性を認め、訪問看護ステーションに対して、訪問看護指示書を交付する</a:t>
            </a:r>
          </a:p>
          <a:p>
            <a:pPr lvl="2" eaLnBrk="1" hangingPunct="1"/>
            <a:r>
              <a:rPr lang="ja-JP" altLang="en-US" sz="2400" smtClean="0"/>
              <a:t>患者一人につき月</a:t>
            </a:r>
            <a:r>
              <a:rPr lang="en-US" altLang="ja-JP" sz="2400" smtClean="0"/>
              <a:t>1 </a:t>
            </a:r>
            <a:r>
              <a:rPr lang="ja-JP" altLang="en-US" sz="2400" smtClean="0"/>
              <a:t>回に限り算定</a:t>
            </a:r>
          </a:p>
        </p:txBody>
      </p:sp>
      <p:sp>
        <p:nvSpPr>
          <p:cNvPr id="198661"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精神科訪問看護指示料</a:t>
            </a:r>
          </a:p>
        </p:txBody>
      </p:sp>
      <p:grpSp>
        <p:nvGrpSpPr>
          <p:cNvPr id="198662" name="Group 5"/>
          <p:cNvGrpSpPr>
            <a:grpSpLocks/>
          </p:cNvGrpSpPr>
          <p:nvPr/>
        </p:nvGrpSpPr>
        <p:grpSpPr bwMode="auto">
          <a:xfrm>
            <a:off x="609600" y="400050"/>
            <a:ext cx="8567738" cy="6457950"/>
            <a:chOff x="384" y="252"/>
            <a:chExt cx="5397" cy="4068"/>
          </a:xfrm>
        </p:grpSpPr>
        <p:sp>
          <p:nvSpPr>
            <p:cNvPr id="198664"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98665"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98663"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新</a:t>
            </a:r>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ctrTitle"/>
          </p:nvPr>
        </p:nvSpPr>
        <p:spPr>
          <a:xfrm>
            <a:off x="609600" y="2430463"/>
            <a:ext cx="8001000" cy="1143000"/>
          </a:xfrm>
        </p:spPr>
        <p:txBody>
          <a:bodyPr/>
          <a:lstStyle/>
          <a:p>
            <a:pPr eaLnBrk="1" hangingPunct="1"/>
            <a:r>
              <a:rPr lang="ja-JP" altLang="en-US" sz="3200" smtClean="0">
                <a:solidFill>
                  <a:srgbClr val="FFFF66"/>
                </a:solidFill>
              </a:rPr>
              <a:t>診療報酬改定以外の変更点</a:t>
            </a:r>
          </a:p>
        </p:txBody>
      </p:sp>
      <p:sp>
        <p:nvSpPr>
          <p:cNvPr id="199683" name="Rectangle 3"/>
          <p:cNvSpPr>
            <a:spLocks noGrp="1" noChangeArrowheads="1"/>
          </p:cNvSpPr>
          <p:nvPr>
            <p:ph type="subTitle" idx="1"/>
          </p:nvPr>
        </p:nvSpPr>
        <p:spPr/>
        <p:txBody>
          <a:bodyPr/>
          <a:lstStyle/>
          <a:p>
            <a:pPr eaLnBrk="1" hangingPunct="1"/>
            <a:endParaRPr lang="ja-JP" altLang="en-US" smtClean="0"/>
          </a:p>
        </p:txBody>
      </p:sp>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CD69503D-4048-43D0-9DBD-D359A8B49693}" type="slidenum">
              <a:rPr kumimoji="0" lang="ja-JP" altLang="en-US" sz="2000" i="0" smtClean="0"/>
              <a:pPr eaLnBrk="1" hangingPunct="1"/>
              <a:t>202</a:t>
            </a:fld>
            <a:endParaRPr kumimoji="0" lang="en-US" altLang="ja-JP" sz="2000" i="0" smtClean="0"/>
          </a:p>
        </p:txBody>
      </p:sp>
      <p:sp>
        <p:nvSpPr>
          <p:cNvPr id="200707" name="Rectangle 2"/>
          <p:cNvSpPr>
            <a:spLocks noGrp="1" noChangeArrowheads="1"/>
          </p:cNvSpPr>
          <p:nvPr>
            <p:ph type="title"/>
          </p:nvPr>
        </p:nvSpPr>
        <p:spPr>
          <a:xfrm>
            <a:off x="685800" y="44450"/>
            <a:ext cx="7772400" cy="576263"/>
          </a:xfrm>
        </p:spPr>
        <p:txBody>
          <a:bodyPr/>
          <a:lstStyle/>
          <a:p>
            <a:pPr eaLnBrk="1" hangingPunct="1"/>
            <a:r>
              <a:rPr lang="ja-JP" altLang="en-US" sz="3200" smtClean="0">
                <a:solidFill>
                  <a:srgbClr val="FFFF66"/>
                </a:solidFill>
              </a:rPr>
              <a:t>診療報酬以外の変更点</a:t>
            </a:r>
          </a:p>
        </p:txBody>
      </p:sp>
      <p:sp>
        <p:nvSpPr>
          <p:cNvPr id="158724" name="Rectangle 3"/>
          <p:cNvSpPr>
            <a:spLocks noGrp="1" noChangeArrowheads="1"/>
          </p:cNvSpPr>
          <p:nvPr>
            <p:ph type="body" idx="1"/>
          </p:nvPr>
        </p:nvSpPr>
        <p:spPr>
          <a:xfrm>
            <a:off x="685800" y="908050"/>
            <a:ext cx="8458200" cy="5949950"/>
          </a:xfrm>
        </p:spPr>
        <p:txBody>
          <a:bodyPr/>
          <a:lstStyle/>
          <a:p>
            <a:pPr eaLnBrk="1" hangingPunct="1">
              <a:defRPr/>
            </a:pPr>
            <a:r>
              <a:rPr lang="ja-JP" altLang="en-US" dirty="0"/>
              <a:t>月</a:t>
            </a:r>
            <a:r>
              <a:rPr lang="ja-JP" altLang="en-US" dirty="0" smtClean="0"/>
              <a:t>平均夜勤時間数・看護配置</a:t>
            </a:r>
            <a:endParaRPr lang="en-US" altLang="ja-JP" dirty="0" smtClean="0"/>
          </a:p>
          <a:p>
            <a:pPr lvl="1" eaLnBrk="1" hangingPunct="1">
              <a:defRPr/>
            </a:pPr>
            <a:r>
              <a:rPr lang="ja-JP" altLang="en-US" dirty="0" smtClean="0"/>
              <a:t>被災者の受入による一時的な急増が２割以内は届出不要</a:t>
            </a:r>
            <a:endParaRPr lang="en-US" altLang="ja-JP" dirty="0" smtClean="0"/>
          </a:p>
          <a:p>
            <a:pPr eaLnBrk="1" hangingPunct="1">
              <a:defRPr/>
            </a:pPr>
            <a:r>
              <a:rPr lang="ja-JP" altLang="en-US" dirty="0" smtClean="0"/>
              <a:t>平均在院日数</a:t>
            </a:r>
            <a:endParaRPr lang="en-US" altLang="ja-JP" dirty="0" smtClean="0"/>
          </a:p>
          <a:p>
            <a:pPr lvl="1" eaLnBrk="1" hangingPunct="1">
              <a:defRPr/>
            </a:pPr>
            <a:r>
              <a:rPr lang="ja-JP" altLang="en-US" dirty="0" smtClean="0"/>
              <a:t>被災者の受入による一時的な急増が２割以内は届出不要で従来の入院基本料を算定</a:t>
            </a:r>
            <a:endParaRPr lang="en-US" altLang="ja-JP" dirty="0" smtClean="0"/>
          </a:p>
          <a:p>
            <a:pPr eaLnBrk="1" hangingPunct="1">
              <a:defRPr/>
            </a:pPr>
            <a:r>
              <a:rPr lang="ja-JP" altLang="en-US" dirty="0"/>
              <a:t>外来機能</a:t>
            </a:r>
            <a:r>
              <a:rPr lang="ja-JP" altLang="en-US" dirty="0" smtClean="0"/>
              <a:t>の閉鎖</a:t>
            </a:r>
            <a:endParaRPr lang="en-US" altLang="ja-JP" dirty="0"/>
          </a:p>
          <a:p>
            <a:pPr lvl="1" eaLnBrk="1" hangingPunct="1">
              <a:defRPr/>
            </a:pPr>
            <a:r>
              <a:rPr lang="ja-JP" altLang="en-US" dirty="0" smtClean="0"/>
              <a:t>入院・在宅を実施する医療機関</a:t>
            </a:r>
            <a:endParaRPr lang="en-US" altLang="ja-JP" dirty="0" smtClean="0"/>
          </a:p>
          <a:p>
            <a:pPr eaLnBrk="1" hangingPunct="1">
              <a:defRPr/>
            </a:pPr>
            <a:r>
              <a:rPr lang="ja-JP" altLang="en-US" dirty="0"/>
              <a:t>在宅</a:t>
            </a:r>
            <a:r>
              <a:rPr lang="ja-JP" altLang="en-US" dirty="0" smtClean="0"/>
              <a:t>患者訪問診療料等</a:t>
            </a:r>
            <a:endParaRPr lang="en-US" altLang="ja-JP" dirty="0" smtClean="0"/>
          </a:p>
          <a:p>
            <a:pPr lvl="1" eaLnBrk="1" hangingPunct="1">
              <a:defRPr/>
            </a:pPr>
            <a:r>
              <a:rPr lang="ja-JP" altLang="en-US" dirty="0" smtClean="0"/>
              <a:t>週３回の規定を超えて算定可</a:t>
            </a:r>
            <a:endParaRPr lang="en-US" altLang="ja-JP" dirty="0" smtClean="0"/>
          </a:p>
          <a:p>
            <a:pPr eaLnBrk="1" hangingPunct="1">
              <a:defRPr/>
            </a:pPr>
            <a:r>
              <a:rPr lang="ja-JP" altLang="en-US" dirty="0" smtClean="0"/>
              <a:t>１８０日超入院</a:t>
            </a:r>
            <a:endParaRPr lang="en-US" altLang="ja-JP" dirty="0" smtClean="0"/>
          </a:p>
          <a:p>
            <a:pPr lvl="1" eaLnBrk="1" hangingPunct="1">
              <a:defRPr/>
            </a:pPr>
            <a:r>
              <a:rPr lang="ja-JP" altLang="en-US" dirty="0"/>
              <a:t>被災に</a:t>
            </a:r>
            <a:r>
              <a:rPr lang="ja-JP" altLang="en-US" dirty="0" smtClean="0"/>
              <a:t>より退院が困難な場合は減額の対象外</a:t>
            </a:r>
          </a:p>
          <a:p>
            <a:pPr lvl="1" eaLnBrk="1" hangingPunct="1">
              <a:defRPr/>
            </a:pPr>
            <a:endParaRPr lang="en-US" altLang="ja-JP" sz="800" dirty="0" smtClean="0"/>
          </a:p>
          <a:p>
            <a:pPr marL="457200" lvl="1" indent="0" eaLnBrk="1" hangingPunct="1">
              <a:buFont typeface="Wingdings 3" pitchFamily="18" charset="2"/>
              <a:buNone/>
              <a:defRPr/>
            </a:pPr>
            <a:endParaRPr lang="ja-JP" altLang="en-US" sz="800" dirty="0" smtClean="0"/>
          </a:p>
          <a:p>
            <a:pPr lvl="1" eaLnBrk="1" hangingPunct="1">
              <a:defRPr/>
            </a:pPr>
            <a:endParaRPr lang="ja-JP" altLang="en-US" dirty="0" smtClean="0"/>
          </a:p>
          <a:p>
            <a:pPr lvl="1" eaLnBrk="1" hangingPunct="1">
              <a:defRPr/>
            </a:pPr>
            <a:endParaRPr lang="ja-JP" altLang="en-US" sz="900" dirty="0" smtClean="0"/>
          </a:p>
        </p:txBody>
      </p:sp>
      <p:grpSp>
        <p:nvGrpSpPr>
          <p:cNvPr id="200709" name="Group 4"/>
          <p:cNvGrpSpPr>
            <a:grpSpLocks/>
          </p:cNvGrpSpPr>
          <p:nvPr/>
        </p:nvGrpSpPr>
        <p:grpSpPr bwMode="auto">
          <a:xfrm>
            <a:off x="684213" y="400050"/>
            <a:ext cx="8434387" cy="6457950"/>
            <a:chOff x="431" y="252"/>
            <a:chExt cx="5313" cy="4068"/>
          </a:xfrm>
        </p:grpSpPr>
        <p:sp>
          <p:nvSpPr>
            <p:cNvPr id="200711" name="Line 5"/>
            <p:cNvSpPr>
              <a:spLocks noChangeShapeType="1"/>
            </p:cNvSpPr>
            <p:nvPr/>
          </p:nvSpPr>
          <p:spPr bwMode="auto">
            <a:xfrm>
              <a:off x="460" y="436"/>
              <a:ext cx="5284" cy="0"/>
            </a:xfrm>
            <a:prstGeom prst="line">
              <a:avLst/>
            </a:prstGeom>
            <a:noFill/>
            <a:ln w="88900" cmpd="dbl">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00712" name="Line 6"/>
            <p:cNvSpPr>
              <a:spLocks noChangeShapeType="1"/>
            </p:cNvSpPr>
            <p:nvPr/>
          </p:nvSpPr>
          <p:spPr bwMode="auto">
            <a:xfrm rot="5400000">
              <a:off x="-1603" y="2286"/>
              <a:ext cx="4068" cy="0"/>
            </a:xfrm>
            <a:prstGeom prst="line">
              <a:avLst/>
            </a:prstGeom>
            <a:noFill/>
            <a:ln w="88900" cmpd="dbl">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200710" name="Rectangle 7"/>
          <p:cNvSpPr>
            <a:spLocks noChangeArrowheads="1"/>
          </p:cNvSpPr>
          <p:nvPr/>
        </p:nvSpPr>
        <p:spPr bwMode="auto">
          <a:xfrm>
            <a:off x="-36513" y="796925"/>
            <a:ext cx="762001" cy="545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spcBef>
                <a:spcPct val="0"/>
              </a:spcBef>
            </a:pPr>
            <a:r>
              <a:rPr lang="ja-JP" altLang="en-US" sz="3200" i="0">
                <a:solidFill>
                  <a:srgbClr val="FFFF66"/>
                </a:solidFill>
              </a:rPr>
              <a:t>診療報酬改定の方向性</a:t>
            </a:r>
          </a:p>
        </p:txBody>
      </p:sp>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315E44D2-AB61-4872-9F86-C98A4D1333CF}" type="slidenum">
              <a:rPr kumimoji="0" lang="ja-JP" altLang="en-US" sz="2000" i="0" smtClean="0"/>
              <a:pPr eaLnBrk="1" hangingPunct="1"/>
              <a:t>203</a:t>
            </a:fld>
            <a:endParaRPr kumimoji="0" lang="en-US" altLang="ja-JP" sz="2000" i="0" smtClean="0"/>
          </a:p>
        </p:txBody>
      </p:sp>
      <p:sp>
        <p:nvSpPr>
          <p:cNvPr id="201731" name="Rectangle 2"/>
          <p:cNvSpPr>
            <a:spLocks noGrp="1" noChangeArrowheads="1"/>
          </p:cNvSpPr>
          <p:nvPr>
            <p:ph type="title"/>
          </p:nvPr>
        </p:nvSpPr>
        <p:spPr>
          <a:xfrm>
            <a:off x="685800" y="44450"/>
            <a:ext cx="7772400" cy="576263"/>
          </a:xfrm>
        </p:spPr>
        <p:txBody>
          <a:bodyPr/>
          <a:lstStyle/>
          <a:p>
            <a:pPr eaLnBrk="1" hangingPunct="1"/>
            <a:r>
              <a:rPr lang="ja-JP" altLang="en-US" sz="3200" smtClean="0">
                <a:solidFill>
                  <a:srgbClr val="FFFF66"/>
                </a:solidFill>
              </a:rPr>
              <a:t>診療報酬以外の変更点</a:t>
            </a:r>
          </a:p>
        </p:txBody>
      </p:sp>
      <p:sp>
        <p:nvSpPr>
          <p:cNvPr id="158724" name="Rectangle 3"/>
          <p:cNvSpPr>
            <a:spLocks noGrp="1" noChangeArrowheads="1"/>
          </p:cNvSpPr>
          <p:nvPr>
            <p:ph type="body" idx="1"/>
          </p:nvPr>
        </p:nvSpPr>
        <p:spPr>
          <a:xfrm>
            <a:off x="685800" y="908050"/>
            <a:ext cx="8458200" cy="5949950"/>
          </a:xfrm>
        </p:spPr>
        <p:txBody>
          <a:bodyPr/>
          <a:lstStyle/>
          <a:p>
            <a:pPr eaLnBrk="1" hangingPunct="1">
              <a:defRPr/>
            </a:pPr>
            <a:r>
              <a:rPr lang="ja-JP" altLang="en-US" dirty="0" smtClean="0"/>
              <a:t>公費の新設</a:t>
            </a:r>
            <a:endParaRPr lang="en-US" altLang="ja-JP" dirty="0" smtClean="0"/>
          </a:p>
          <a:p>
            <a:pPr lvl="1" eaLnBrk="1" hangingPunct="1">
              <a:defRPr/>
            </a:pPr>
            <a:r>
              <a:rPr lang="ja-JP" altLang="en-US" dirty="0" smtClean="0"/>
              <a:t>特定Ｂ型</a:t>
            </a:r>
            <a:r>
              <a:rPr lang="ja-JP" altLang="en-US" dirty="0"/>
              <a:t>肝炎ウイルス感染者給付金等の支給に関する特別措置法</a:t>
            </a:r>
          </a:p>
          <a:p>
            <a:pPr lvl="1" eaLnBrk="1" hangingPunct="1">
              <a:defRPr/>
            </a:pPr>
            <a:r>
              <a:rPr lang="ja-JP" altLang="en-US" dirty="0"/>
              <a:t>公費負担者番号</a:t>
            </a:r>
            <a:r>
              <a:rPr lang="en-US" altLang="ja-JP" dirty="0"/>
              <a:t>:</a:t>
            </a:r>
            <a:r>
              <a:rPr lang="ja-JP" altLang="en-US" dirty="0" smtClean="0"/>
              <a:t>６２１３００１８</a:t>
            </a:r>
            <a:endParaRPr lang="en-US" altLang="ja-JP" dirty="0" smtClean="0"/>
          </a:p>
          <a:p>
            <a:pPr lvl="1" eaLnBrk="1" hangingPunct="1">
              <a:defRPr/>
            </a:pPr>
            <a:endParaRPr lang="en-US" altLang="ja-JP" dirty="0"/>
          </a:p>
          <a:p>
            <a:pPr eaLnBrk="1" hangingPunct="1">
              <a:defRPr/>
            </a:pPr>
            <a:r>
              <a:rPr lang="ja-JP" altLang="en-US" dirty="0" smtClean="0"/>
              <a:t>特定疾患医療受給者証の手直し</a:t>
            </a:r>
            <a:endParaRPr lang="en-US" altLang="ja-JP" dirty="0" smtClean="0"/>
          </a:p>
          <a:p>
            <a:pPr lvl="1" eaLnBrk="1" hangingPunct="1">
              <a:defRPr/>
            </a:pPr>
            <a:r>
              <a:rPr lang="ja-JP" altLang="en-US" dirty="0" smtClean="0"/>
              <a:t>スモン患者の受給者証のみ</a:t>
            </a:r>
            <a:endParaRPr lang="en-US" altLang="ja-JP" dirty="0" smtClean="0"/>
          </a:p>
          <a:p>
            <a:pPr lvl="1" eaLnBrk="1" hangingPunct="1">
              <a:defRPr/>
            </a:pPr>
            <a:r>
              <a:rPr lang="ja-JP" altLang="en-US" dirty="0" smtClean="0"/>
              <a:t>スモンに対する啓蒙文書を追加</a:t>
            </a:r>
            <a:endParaRPr lang="en-US" altLang="ja-JP" dirty="0" smtClean="0"/>
          </a:p>
          <a:p>
            <a:pPr lvl="1" eaLnBrk="1" hangingPunct="1">
              <a:defRPr/>
            </a:pPr>
            <a:r>
              <a:rPr lang="ja-JP" altLang="en-US" dirty="0"/>
              <a:t>制度</a:t>
            </a:r>
            <a:r>
              <a:rPr lang="ja-JP" altLang="en-US" dirty="0" smtClean="0"/>
              <a:t>に変更は</a:t>
            </a:r>
            <a:r>
              <a:rPr lang="ja-JP" altLang="en-US" smtClean="0"/>
              <a:t>無し</a:t>
            </a:r>
            <a:endParaRPr lang="en-US" altLang="ja-JP" dirty="0" smtClean="0"/>
          </a:p>
          <a:p>
            <a:pPr lvl="1" eaLnBrk="1" hangingPunct="1">
              <a:defRPr/>
            </a:pPr>
            <a:endParaRPr lang="en-US" altLang="ja-JP" sz="800" dirty="0"/>
          </a:p>
          <a:p>
            <a:pPr lvl="1" eaLnBrk="1" hangingPunct="1">
              <a:defRPr/>
            </a:pPr>
            <a:endParaRPr lang="en-US" altLang="ja-JP" sz="800" dirty="0" smtClean="0"/>
          </a:p>
          <a:p>
            <a:pPr marL="457200" lvl="1" indent="0" eaLnBrk="1" hangingPunct="1">
              <a:buFont typeface="Wingdings 3" pitchFamily="18" charset="2"/>
              <a:buNone/>
              <a:defRPr/>
            </a:pPr>
            <a:endParaRPr lang="ja-JP" altLang="en-US" sz="800" dirty="0" smtClean="0"/>
          </a:p>
          <a:p>
            <a:pPr lvl="1" eaLnBrk="1" hangingPunct="1">
              <a:defRPr/>
            </a:pPr>
            <a:endParaRPr lang="ja-JP" altLang="en-US" dirty="0" smtClean="0"/>
          </a:p>
          <a:p>
            <a:pPr lvl="1" eaLnBrk="1" hangingPunct="1">
              <a:defRPr/>
            </a:pPr>
            <a:endParaRPr lang="ja-JP" altLang="en-US" sz="900" dirty="0" smtClean="0"/>
          </a:p>
        </p:txBody>
      </p:sp>
      <p:grpSp>
        <p:nvGrpSpPr>
          <p:cNvPr id="201733" name="Group 4"/>
          <p:cNvGrpSpPr>
            <a:grpSpLocks/>
          </p:cNvGrpSpPr>
          <p:nvPr/>
        </p:nvGrpSpPr>
        <p:grpSpPr bwMode="auto">
          <a:xfrm>
            <a:off x="684213" y="400050"/>
            <a:ext cx="8434387" cy="6457950"/>
            <a:chOff x="431" y="252"/>
            <a:chExt cx="5313" cy="4068"/>
          </a:xfrm>
        </p:grpSpPr>
        <p:sp>
          <p:nvSpPr>
            <p:cNvPr id="201735" name="Line 5"/>
            <p:cNvSpPr>
              <a:spLocks noChangeShapeType="1"/>
            </p:cNvSpPr>
            <p:nvPr/>
          </p:nvSpPr>
          <p:spPr bwMode="auto">
            <a:xfrm>
              <a:off x="460" y="436"/>
              <a:ext cx="5284" cy="0"/>
            </a:xfrm>
            <a:prstGeom prst="line">
              <a:avLst/>
            </a:prstGeom>
            <a:noFill/>
            <a:ln w="88900" cmpd="dbl">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01736" name="Line 6"/>
            <p:cNvSpPr>
              <a:spLocks noChangeShapeType="1"/>
            </p:cNvSpPr>
            <p:nvPr/>
          </p:nvSpPr>
          <p:spPr bwMode="auto">
            <a:xfrm rot="5400000">
              <a:off x="-1603" y="2286"/>
              <a:ext cx="4068" cy="0"/>
            </a:xfrm>
            <a:prstGeom prst="line">
              <a:avLst/>
            </a:prstGeom>
            <a:noFill/>
            <a:ln w="88900" cmpd="dbl">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201734" name="Rectangle 7"/>
          <p:cNvSpPr>
            <a:spLocks noChangeArrowheads="1"/>
          </p:cNvSpPr>
          <p:nvPr/>
        </p:nvSpPr>
        <p:spPr bwMode="auto">
          <a:xfrm>
            <a:off x="-36513" y="796925"/>
            <a:ext cx="762001" cy="545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spcBef>
                <a:spcPct val="0"/>
              </a:spcBef>
            </a:pPr>
            <a:r>
              <a:rPr lang="ja-JP" altLang="en-US" sz="3200" i="0">
                <a:solidFill>
                  <a:srgbClr val="FFFF66"/>
                </a:solidFill>
              </a:rPr>
              <a:t>診療報酬改定の方向性</a:t>
            </a:r>
          </a:p>
        </p:txBody>
      </p:sp>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F37B2702-83AB-4F9E-9238-645106BE9089}" type="slidenum">
              <a:rPr kumimoji="0" lang="ja-JP" altLang="en-US" sz="2000" i="0" smtClean="0"/>
              <a:pPr eaLnBrk="1" hangingPunct="1"/>
              <a:t>204</a:t>
            </a:fld>
            <a:endParaRPr kumimoji="0" lang="en-US" altLang="ja-JP" sz="2000" i="0" smtClean="0"/>
          </a:p>
        </p:txBody>
      </p:sp>
      <p:sp>
        <p:nvSpPr>
          <p:cNvPr id="202755" name="Rectangle 2"/>
          <p:cNvSpPr>
            <a:spLocks noGrp="1" noChangeArrowheads="1"/>
          </p:cNvSpPr>
          <p:nvPr>
            <p:ph type="title"/>
          </p:nvPr>
        </p:nvSpPr>
        <p:spPr>
          <a:xfrm>
            <a:off x="685800" y="44450"/>
            <a:ext cx="7772400" cy="576263"/>
          </a:xfrm>
        </p:spPr>
        <p:txBody>
          <a:bodyPr/>
          <a:lstStyle/>
          <a:p>
            <a:pPr eaLnBrk="1" hangingPunct="1"/>
            <a:r>
              <a:rPr lang="ja-JP" altLang="en-US" sz="3200" smtClean="0">
                <a:solidFill>
                  <a:srgbClr val="FFFF66"/>
                </a:solidFill>
              </a:rPr>
              <a:t>診療報酬以外の変更点</a:t>
            </a:r>
          </a:p>
        </p:txBody>
      </p:sp>
      <p:sp>
        <p:nvSpPr>
          <p:cNvPr id="202756" name="Rectangle 3"/>
          <p:cNvSpPr>
            <a:spLocks noGrp="1" noChangeArrowheads="1"/>
          </p:cNvSpPr>
          <p:nvPr>
            <p:ph type="body" idx="1"/>
          </p:nvPr>
        </p:nvSpPr>
        <p:spPr>
          <a:xfrm>
            <a:off x="685800" y="692150"/>
            <a:ext cx="8458200" cy="6165850"/>
          </a:xfrm>
        </p:spPr>
        <p:txBody>
          <a:bodyPr/>
          <a:lstStyle/>
          <a:p>
            <a:pPr eaLnBrk="1" hangingPunct="1"/>
            <a:r>
              <a:rPr lang="ja-JP" altLang="en-US" smtClean="0"/>
              <a:t>高額療養費制度の見直し</a:t>
            </a:r>
          </a:p>
          <a:p>
            <a:pPr lvl="1" eaLnBrk="1" hangingPunct="1"/>
            <a:r>
              <a:rPr lang="ja-JP" altLang="en-US" smtClean="0"/>
              <a:t>収入別に再編</a:t>
            </a:r>
          </a:p>
          <a:p>
            <a:pPr lvl="1" eaLnBrk="1" hangingPunct="1"/>
            <a:r>
              <a:rPr lang="ja-JP" altLang="en-US" smtClean="0"/>
              <a:t>外来でも現物給付化</a:t>
            </a:r>
          </a:p>
          <a:p>
            <a:pPr lvl="1" eaLnBrk="1" hangingPunct="1"/>
            <a:endParaRPr lang="ja-JP" altLang="en-US" smtClean="0"/>
          </a:p>
          <a:p>
            <a:pPr lvl="1" eaLnBrk="1" hangingPunct="1"/>
            <a:endParaRPr lang="ja-JP" altLang="en-US" smtClean="0"/>
          </a:p>
        </p:txBody>
      </p:sp>
      <p:grpSp>
        <p:nvGrpSpPr>
          <p:cNvPr id="202757" name="Group 4"/>
          <p:cNvGrpSpPr>
            <a:grpSpLocks/>
          </p:cNvGrpSpPr>
          <p:nvPr/>
        </p:nvGrpSpPr>
        <p:grpSpPr bwMode="auto">
          <a:xfrm>
            <a:off x="684213" y="400050"/>
            <a:ext cx="8434387" cy="6457950"/>
            <a:chOff x="431" y="252"/>
            <a:chExt cx="5313" cy="4068"/>
          </a:xfrm>
        </p:grpSpPr>
        <p:sp>
          <p:nvSpPr>
            <p:cNvPr id="202794" name="Line 5"/>
            <p:cNvSpPr>
              <a:spLocks noChangeShapeType="1"/>
            </p:cNvSpPr>
            <p:nvPr/>
          </p:nvSpPr>
          <p:spPr bwMode="auto">
            <a:xfrm>
              <a:off x="460" y="436"/>
              <a:ext cx="5284" cy="0"/>
            </a:xfrm>
            <a:prstGeom prst="line">
              <a:avLst/>
            </a:prstGeom>
            <a:noFill/>
            <a:ln w="88900" cmpd="dbl">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02795" name="Line 6"/>
            <p:cNvSpPr>
              <a:spLocks noChangeShapeType="1"/>
            </p:cNvSpPr>
            <p:nvPr/>
          </p:nvSpPr>
          <p:spPr bwMode="auto">
            <a:xfrm rot="5400000">
              <a:off x="-1603" y="2286"/>
              <a:ext cx="4068" cy="0"/>
            </a:xfrm>
            <a:prstGeom prst="line">
              <a:avLst/>
            </a:prstGeom>
            <a:noFill/>
            <a:ln w="88900" cmpd="dbl">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202758" name="Rectangle 7"/>
          <p:cNvSpPr>
            <a:spLocks noChangeArrowheads="1"/>
          </p:cNvSpPr>
          <p:nvPr/>
        </p:nvSpPr>
        <p:spPr bwMode="auto">
          <a:xfrm>
            <a:off x="-36513" y="796925"/>
            <a:ext cx="762001" cy="545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spcBef>
                <a:spcPct val="0"/>
              </a:spcBef>
            </a:pPr>
            <a:r>
              <a:rPr lang="ja-JP" altLang="en-US" sz="3200" i="0">
                <a:solidFill>
                  <a:srgbClr val="FFFF66"/>
                </a:solidFill>
              </a:rPr>
              <a:t>診療報酬改定の方向性</a:t>
            </a:r>
          </a:p>
        </p:txBody>
      </p:sp>
      <p:graphicFrame>
        <p:nvGraphicFramePr>
          <p:cNvPr id="2" name="表 1"/>
          <p:cNvGraphicFramePr>
            <a:graphicFrameLocks noGrp="1"/>
          </p:cNvGraphicFramePr>
          <p:nvPr/>
        </p:nvGraphicFramePr>
        <p:xfrm>
          <a:off x="769938" y="2276475"/>
          <a:ext cx="8291512" cy="4211639"/>
        </p:xfrm>
        <a:graphic>
          <a:graphicData uri="http://schemas.openxmlformats.org/drawingml/2006/table">
            <a:tbl>
              <a:tblPr firstRow="1" bandRow="1">
                <a:tableStyleId>{5C22544A-7EE6-4342-B048-85BDC9FD1C3A}</a:tableStyleId>
              </a:tblPr>
              <a:tblGrid>
                <a:gridCol w="2160369"/>
                <a:gridCol w="777846"/>
                <a:gridCol w="1872321"/>
                <a:gridCol w="3480976"/>
              </a:tblGrid>
              <a:tr h="586299">
                <a:tc rowSpan="2" gridSpan="2">
                  <a:txBody>
                    <a:bodyPr/>
                    <a:lstStyle/>
                    <a:p>
                      <a:pPr algn="ctr"/>
                      <a:r>
                        <a:rPr kumimoji="1" lang="ja-JP" altLang="en-US" sz="1800" dirty="0" smtClean="0"/>
                        <a:t>区分</a:t>
                      </a:r>
                      <a:endParaRPr kumimoji="1" lang="ja-JP" altLang="en-US" sz="1800" dirty="0"/>
                    </a:p>
                  </a:txBody>
                  <a:tcPr marL="91445" marR="91445" marT="45716" marB="45716" anchor="ctr"/>
                </a:tc>
                <a:tc rowSpan="2" hMerge="1">
                  <a:txBody>
                    <a:bodyPr/>
                    <a:lstStyle/>
                    <a:p>
                      <a:endParaRPr kumimoji="1" lang="ja-JP" altLang="en-US" dirty="0"/>
                    </a:p>
                  </a:txBody>
                  <a:tcPr/>
                </a:tc>
                <a:tc gridSpan="2">
                  <a:txBody>
                    <a:bodyPr/>
                    <a:lstStyle/>
                    <a:p>
                      <a:pPr algn="ctr"/>
                      <a:r>
                        <a:rPr kumimoji="1" lang="zh-TW" altLang="en-US" sz="1800" b="0" i="0" u="none" strike="noStrike" kern="1200" baseline="0" dirty="0" smtClean="0">
                          <a:solidFill>
                            <a:schemeClr val="lt1"/>
                          </a:solidFill>
                          <a:latin typeface="+mn-lt"/>
                          <a:ea typeface="+mn-ea"/>
                          <a:cs typeface="+mn-cs"/>
                        </a:rPr>
                        <a:t>自己負担限度額</a:t>
                      </a:r>
                      <a:endParaRPr kumimoji="1" lang="ja-JP" altLang="en-US" sz="1800" dirty="0"/>
                    </a:p>
                  </a:txBody>
                  <a:tcPr marL="91445" marR="91445" marT="45716" marB="45716" anchor="ctr"/>
                </a:tc>
                <a:tc hMerge="1">
                  <a:txBody>
                    <a:bodyPr/>
                    <a:lstStyle/>
                    <a:p>
                      <a:endParaRPr kumimoji="1" lang="ja-JP" altLang="en-US" dirty="0"/>
                    </a:p>
                  </a:txBody>
                  <a:tcPr anchor="ctr"/>
                </a:tc>
              </a:tr>
              <a:tr h="586299">
                <a:tc gridSpan="2" vMerge="1">
                  <a:txBody>
                    <a:bodyPr/>
                    <a:lstStyle/>
                    <a:p>
                      <a:endParaRPr kumimoji="1" lang="ja-JP" altLang="en-US"/>
                    </a:p>
                  </a:txBody>
                  <a:tcPr/>
                </a:tc>
                <a:tc hMerge="1" vMerge="1">
                  <a:txBody>
                    <a:bodyPr/>
                    <a:lstStyle/>
                    <a:p>
                      <a:endParaRPr kumimoji="1" lang="ja-JP" altLang="en-US" dirty="0"/>
                    </a:p>
                  </a:txBody>
                  <a:tcPr/>
                </a:tc>
                <a:tc>
                  <a:txBody>
                    <a:bodyPr/>
                    <a:lstStyle/>
                    <a:p>
                      <a:pPr algn="ctr"/>
                      <a:r>
                        <a:rPr kumimoji="1" lang="ja-JP" altLang="en-US" sz="1800" dirty="0" smtClean="0"/>
                        <a:t>外来</a:t>
                      </a:r>
                      <a:endParaRPr kumimoji="1" lang="ja-JP" altLang="en-US" sz="1800" dirty="0"/>
                    </a:p>
                  </a:txBody>
                  <a:tcPr marL="91445" marR="91445" marT="45716" marB="45716" anchor="ctr"/>
                </a:tc>
                <a:tc>
                  <a:txBody>
                    <a:bodyPr/>
                    <a:lstStyle/>
                    <a:p>
                      <a:pPr algn="ctr"/>
                      <a:r>
                        <a:rPr kumimoji="1" lang="ja-JP" altLang="en-US" sz="1800" dirty="0" smtClean="0"/>
                        <a:t>入院</a:t>
                      </a:r>
                      <a:endParaRPr kumimoji="1" lang="ja-JP" altLang="en-US" sz="1800" dirty="0"/>
                    </a:p>
                  </a:txBody>
                  <a:tcPr marL="91445" marR="91445" marT="45716" marB="45716" anchor="ctr"/>
                </a:tc>
              </a:tr>
              <a:tr h="640072">
                <a:tc rowSpan="2" gridSpan="2">
                  <a:txBody>
                    <a:bodyPr/>
                    <a:lstStyle/>
                    <a:p>
                      <a:pPr algn="ctr"/>
                      <a:r>
                        <a:rPr kumimoji="1" lang="ja-JP" altLang="en-US" sz="1800" dirty="0" smtClean="0"/>
                        <a:t>現役並所得</a:t>
                      </a:r>
                      <a:endParaRPr kumimoji="1" lang="ja-JP" altLang="en-US" sz="1800" dirty="0"/>
                    </a:p>
                  </a:txBody>
                  <a:tcPr marL="91445" marR="91445" marT="45716" marB="45716" anchor="ctr"/>
                </a:tc>
                <a:tc rowSpan="2" hMerge="1">
                  <a:txBody>
                    <a:bodyPr/>
                    <a:lstStyle/>
                    <a:p>
                      <a:endParaRPr kumimoji="1" lang="ja-JP" altLang="en-US" dirty="0"/>
                    </a:p>
                  </a:txBody>
                  <a:tcPr/>
                </a:tc>
                <a:tc rowSpan="2">
                  <a:txBody>
                    <a:bodyPr/>
                    <a:lstStyle/>
                    <a:p>
                      <a:pPr algn="r"/>
                      <a:r>
                        <a:rPr kumimoji="1" lang="ja-JP" altLang="en-US" sz="1800" dirty="0" smtClean="0"/>
                        <a:t>４４</a:t>
                      </a:r>
                      <a:r>
                        <a:rPr kumimoji="1" lang="en-US" altLang="ja-JP" sz="1800" dirty="0" smtClean="0"/>
                        <a:t>､</a:t>
                      </a:r>
                      <a:r>
                        <a:rPr kumimoji="1" lang="ja-JP" altLang="en-US" sz="1800" dirty="0" smtClean="0"/>
                        <a:t>４００円</a:t>
                      </a:r>
                      <a:endParaRPr kumimoji="1" lang="ja-JP" altLang="en-US" sz="1800" dirty="0"/>
                    </a:p>
                  </a:txBody>
                  <a:tcPr marL="91445" marR="91445" marT="45716" marB="45716" anchor="ctr"/>
                </a:tc>
                <a:tc>
                  <a:txBody>
                    <a:bodyPr/>
                    <a:lstStyle/>
                    <a:p>
                      <a:r>
                        <a:rPr kumimoji="1" lang="ja-JP" altLang="en-US" sz="1800" b="0" i="0" u="none" strike="noStrike" kern="1200" baseline="0" dirty="0" smtClean="0">
                          <a:solidFill>
                            <a:schemeClr val="dk1"/>
                          </a:solidFill>
                          <a:latin typeface="+mn-lt"/>
                          <a:ea typeface="+mn-ea"/>
                          <a:cs typeface="+mn-cs"/>
                        </a:rPr>
                        <a:t>８０</a:t>
                      </a:r>
                      <a:r>
                        <a:rPr kumimoji="1" lang="en-US" altLang="ja-JP" sz="1800" b="0" i="0" u="none" strike="noStrike" kern="1200" baseline="0" dirty="0" smtClean="0">
                          <a:solidFill>
                            <a:schemeClr val="dk1"/>
                          </a:solidFill>
                          <a:latin typeface="+mn-lt"/>
                          <a:ea typeface="+mn-ea"/>
                          <a:cs typeface="+mn-cs"/>
                        </a:rPr>
                        <a:t>､</a:t>
                      </a:r>
                      <a:r>
                        <a:rPr kumimoji="1" lang="ja-JP" altLang="en-US" sz="1800" b="0" i="0" u="none" strike="noStrike" kern="1200" baseline="0" dirty="0" smtClean="0">
                          <a:solidFill>
                            <a:schemeClr val="dk1"/>
                          </a:solidFill>
                          <a:latin typeface="+mn-lt"/>
                          <a:ea typeface="+mn-ea"/>
                          <a:cs typeface="+mn-cs"/>
                        </a:rPr>
                        <a:t>１００</a:t>
                      </a:r>
                      <a:r>
                        <a:rPr kumimoji="1" lang="zh-TW" altLang="en-US" sz="1800" b="0" i="0" u="none" strike="noStrike" kern="1200" baseline="0" dirty="0" smtClean="0">
                          <a:solidFill>
                            <a:schemeClr val="dk1"/>
                          </a:solidFill>
                          <a:latin typeface="+mn-lt"/>
                          <a:ea typeface="+mn-ea"/>
                          <a:cs typeface="+mn-cs"/>
                        </a:rPr>
                        <a:t>円＋</a:t>
                      </a:r>
                      <a:r>
                        <a:rPr kumimoji="1" lang="en-US" altLang="zh-TW" sz="1800" b="0" i="0" u="none" strike="noStrike" kern="1200" baseline="0" dirty="0" smtClean="0">
                          <a:solidFill>
                            <a:schemeClr val="dk1"/>
                          </a:solidFill>
                          <a:latin typeface="+mn-lt"/>
                          <a:ea typeface="+mn-ea"/>
                          <a:cs typeface="+mn-cs"/>
                        </a:rPr>
                        <a:t>(</a:t>
                      </a:r>
                      <a:r>
                        <a:rPr kumimoji="1" lang="zh-TW" altLang="en-US" sz="1800" b="0" i="0" u="none" strike="noStrike" kern="1200" baseline="0" dirty="0" smtClean="0">
                          <a:solidFill>
                            <a:schemeClr val="dk1"/>
                          </a:solidFill>
                          <a:latin typeface="+mn-lt"/>
                          <a:ea typeface="+mn-ea"/>
                          <a:cs typeface="+mn-cs"/>
                        </a:rPr>
                        <a:t>医療費</a:t>
                      </a:r>
                      <a:endParaRPr kumimoji="1" lang="en-US" altLang="zh-TW" sz="1800" b="0" i="0" u="none" strike="noStrike" kern="1200" baseline="0" dirty="0" smtClean="0">
                        <a:solidFill>
                          <a:schemeClr val="dk1"/>
                        </a:solidFill>
                        <a:latin typeface="+mn-lt"/>
                        <a:ea typeface="+mn-ea"/>
                        <a:cs typeface="+mn-cs"/>
                      </a:endParaRPr>
                    </a:p>
                    <a:p>
                      <a:r>
                        <a:rPr kumimoji="1" lang="ja-JP" altLang="en-US" sz="1800" b="0" i="0" u="none" strike="noStrike" kern="1200" baseline="0" dirty="0" smtClean="0">
                          <a:solidFill>
                            <a:schemeClr val="dk1"/>
                          </a:solidFill>
                          <a:latin typeface="+mn-lt"/>
                          <a:ea typeface="+mn-ea"/>
                          <a:cs typeface="+mn-cs"/>
                        </a:rPr>
                        <a:t>　　</a:t>
                      </a:r>
                      <a:r>
                        <a:rPr kumimoji="1" lang="zh-TW" altLang="en-US" sz="1800" b="0" i="0" u="none" strike="noStrike" kern="1200" baseline="0" dirty="0" smtClean="0">
                          <a:solidFill>
                            <a:schemeClr val="dk1"/>
                          </a:solidFill>
                          <a:latin typeface="+mn-lt"/>
                          <a:ea typeface="+mn-ea"/>
                          <a:cs typeface="+mn-cs"/>
                        </a:rPr>
                        <a:t>－</a:t>
                      </a:r>
                      <a:r>
                        <a:rPr kumimoji="1" lang="ja-JP" altLang="en-US" sz="1800" b="0" i="0" u="none" strike="noStrike" kern="1200" baseline="0" dirty="0" smtClean="0">
                          <a:solidFill>
                            <a:schemeClr val="dk1"/>
                          </a:solidFill>
                          <a:latin typeface="+mn-lt"/>
                          <a:ea typeface="+mn-ea"/>
                          <a:cs typeface="+mn-cs"/>
                        </a:rPr>
                        <a:t>２６７</a:t>
                      </a:r>
                      <a:r>
                        <a:rPr kumimoji="1" lang="en-US" altLang="ja-JP" sz="1800" b="0" i="0" u="none" strike="noStrike" kern="1200" baseline="0" dirty="0" smtClean="0">
                          <a:solidFill>
                            <a:schemeClr val="dk1"/>
                          </a:solidFill>
                          <a:latin typeface="+mn-lt"/>
                          <a:ea typeface="+mn-ea"/>
                          <a:cs typeface="+mn-cs"/>
                        </a:rPr>
                        <a:t>､</a:t>
                      </a:r>
                      <a:r>
                        <a:rPr kumimoji="1" lang="ja-JP" altLang="en-US" sz="1800" b="0" i="0" u="none" strike="noStrike" kern="1200" baseline="0" dirty="0" smtClean="0">
                          <a:solidFill>
                            <a:schemeClr val="dk1"/>
                          </a:solidFill>
                          <a:latin typeface="+mn-lt"/>
                          <a:ea typeface="+mn-ea"/>
                          <a:cs typeface="+mn-cs"/>
                        </a:rPr>
                        <a:t>０００</a:t>
                      </a:r>
                      <a:r>
                        <a:rPr kumimoji="1" lang="zh-TW" altLang="en-US" sz="1800" b="0" i="0" u="none" strike="noStrike" kern="1200" baseline="0" dirty="0" smtClean="0">
                          <a:solidFill>
                            <a:schemeClr val="dk1"/>
                          </a:solidFill>
                          <a:latin typeface="+mn-lt"/>
                          <a:ea typeface="+mn-ea"/>
                          <a:cs typeface="+mn-cs"/>
                        </a:rPr>
                        <a:t>円</a:t>
                      </a:r>
                      <a:r>
                        <a:rPr kumimoji="1" lang="en-US" altLang="zh-TW" sz="1800" b="0" i="0" u="none" strike="noStrike" kern="1200" baseline="0" dirty="0" smtClean="0">
                          <a:solidFill>
                            <a:schemeClr val="dk1"/>
                          </a:solidFill>
                          <a:latin typeface="+mn-lt"/>
                          <a:ea typeface="+mn-ea"/>
                          <a:cs typeface="+mn-cs"/>
                        </a:rPr>
                        <a:t>)</a:t>
                      </a:r>
                      <a:r>
                        <a:rPr kumimoji="1" lang="en-US" altLang="ja-JP" sz="1800" b="0" i="0" u="none" strike="noStrike" kern="1200" baseline="0" dirty="0" smtClean="0">
                          <a:solidFill>
                            <a:schemeClr val="dk1"/>
                          </a:solidFill>
                          <a:latin typeface="+mn-lt"/>
                          <a:ea typeface="+mn-ea"/>
                          <a:cs typeface="+mn-cs"/>
                        </a:rPr>
                        <a:t>×</a:t>
                      </a:r>
                      <a:r>
                        <a:rPr kumimoji="1" lang="ja-JP" altLang="en-US" sz="1800" b="0" i="0" u="none" strike="noStrike" kern="1200" baseline="0" dirty="0" smtClean="0">
                          <a:solidFill>
                            <a:schemeClr val="dk1"/>
                          </a:solidFill>
                          <a:latin typeface="+mn-lt"/>
                          <a:ea typeface="+mn-ea"/>
                          <a:cs typeface="+mn-cs"/>
                        </a:rPr>
                        <a:t>１％</a:t>
                      </a:r>
                      <a:endParaRPr kumimoji="1" lang="ja-JP" altLang="en-US" sz="1800" dirty="0"/>
                    </a:p>
                  </a:txBody>
                  <a:tcPr marL="91445" marR="91445" marT="45716" marB="45716" anchor="ctr"/>
                </a:tc>
              </a:tr>
              <a:tr h="640072">
                <a:tc gridSpan="2" vMerge="1">
                  <a:txBody>
                    <a:bodyPr/>
                    <a:lstStyle/>
                    <a:p>
                      <a:endParaRPr kumimoji="1" lang="ja-JP" altLang="en-US"/>
                    </a:p>
                  </a:txBody>
                  <a:tcPr/>
                </a:tc>
                <a:tc hMerge="1" vMerge="1">
                  <a:txBody>
                    <a:bodyPr/>
                    <a:lstStyle/>
                    <a:p>
                      <a:endParaRPr kumimoji="1" lang="ja-JP" altLang="en-US" dirty="0"/>
                    </a:p>
                  </a:txBody>
                  <a:tcPr/>
                </a:tc>
                <a:tc vMerge="1">
                  <a:txBody>
                    <a:bodyPr/>
                    <a:lstStyle/>
                    <a:p>
                      <a:endParaRPr kumimoji="1" lang="ja-JP" altLang="en-US" dirty="0"/>
                    </a:p>
                  </a:txBody>
                  <a:tcPr anchor="ctr"/>
                </a:tc>
                <a:tc>
                  <a:txBody>
                    <a:bodyPr/>
                    <a:lstStyle/>
                    <a:p>
                      <a:r>
                        <a:rPr kumimoji="1" lang="ja-JP" altLang="en-US" sz="1800" b="0" i="0" u="none" strike="noStrike" kern="1200" baseline="0" dirty="0" smtClean="0">
                          <a:solidFill>
                            <a:schemeClr val="dk1"/>
                          </a:solidFill>
                          <a:latin typeface="+mn-lt"/>
                          <a:ea typeface="+mn-ea"/>
                          <a:cs typeface="+mn-cs"/>
                        </a:rPr>
                        <a:t>多数回該当（支給４回目以降）</a:t>
                      </a:r>
                    </a:p>
                    <a:p>
                      <a:r>
                        <a:rPr kumimoji="1" lang="ja-JP" altLang="en-US" sz="1800" b="0" i="0" u="none" strike="noStrike" kern="1200" baseline="0" dirty="0" smtClean="0">
                          <a:solidFill>
                            <a:schemeClr val="dk1"/>
                          </a:solidFill>
                          <a:latin typeface="+mn-lt"/>
                          <a:ea typeface="+mn-ea"/>
                          <a:cs typeface="+mn-cs"/>
                        </a:rPr>
                        <a:t>４４</a:t>
                      </a:r>
                      <a:r>
                        <a:rPr kumimoji="1" lang="en-US" altLang="ja-JP" sz="1800" b="0" i="0" u="none" strike="noStrike" kern="1200" baseline="0" dirty="0" smtClean="0">
                          <a:solidFill>
                            <a:schemeClr val="dk1"/>
                          </a:solidFill>
                          <a:latin typeface="+mn-lt"/>
                          <a:ea typeface="+mn-ea"/>
                          <a:cs typeface="+mn-cs"/>
                        </a:rPr>
                        <a:t>､</a:t>
                      </a:r>
                      <a:r>
                        <a:rPr kumimoji="1" lang="ja-JP" altLang="en-US" sz="1800" b="0" i="0" u="none" strike="noStrike" kern="1200" baseline="0" dirty="0" smtClean="0">
                          <a:solidFill>
                            <a:schemeClr val="dk1"/>
                          </a:solidFill>
                          <a:latin typeface="+mn-lt"/>
                          <a:ea typeface="+mn-ea"/>
                          <a:cs typeface="+mn-cs"/>
                        </a:rPr>
                        <a:t>０００円</a:t>
                      </a:r>
                      <a:endParaRPr kumimoji="1" lang="ja-JP" altLang="en-US" sz="1800" dirty="0"/>
                    </a:p>
                  </a:txBody>
                  <a:tcPr marL="91445" marR="91445" marT="45716" marB="45716" anchor="ctr"/>
                </a:tc>
              </a:tr>
              <a:tr h="586299">
                <a:tc gridSpan="2">
                  <a:txBody>
                    <a:bodyPr/>
                    <a:lstStyle/>
                    <a:p>
                      <a:pPr algn="ctr"/>
                      <a:r>
                        <a:rPr kumimoji="1" lang="ja-JP" altLang="en-US" sz="1800" dirty="0" smtClean="0"/>
                        <a:t>一般</a:t>
                      </a:r>
                      <a:endParaRPr kumimoji="1" lang="ja-JP" altLang="en-US" sz="1800" dirty="0"/>
                    </a:p>
                  </a:txBody>
                  <a:tcPr marL="91445" marR="91445" marT="45716" marB="45716" anchor="ctr"/>
                </a:tc>
                <a:tc hMerge="1">
                  <a:txBody>
                    <a:bodyPr/>
                    <a:lstStyle/>
                    <a:p>
                      <a:endParaRPr kumimoji="1" lang="ja-JP" altLang="en-US" dirty="0"/>
                    </a:p>
                  </a:txBody>
                  <a:tcPr/>
                </a:tc>
                <a:tc>
                  <a:txBody>
                    <a:bodyPr/>
                    <a:lstStyle/>
                    <a:p>
                      <a:pPr algn="r"/>
                      <a:r>
                        <a:rPr kumimoji="1" lang="ja-JP" altLang="en-US" sz="1800" dirty="0" smtClean="0"/>
                        <a:t>１２</a:t>
                      </a:r>
                      <a:r>
                        <a:rPr kumimoji="1" lang="en-US" altLang="ja-JP" sz="1800" dirty="0" smtClean="0"/>
                        <a:t>､</a:t>
                      </a:r>
                      <a:r>
                        <a:rPr kumimoji="1" lang="ja-JP" altLang="en-US" sz="1800" dirty="0" smtClean="0"/>
                        <a:t>０００</a:t>
                      </a:r>
                      <a:endParaRPr kumimoji="1" lang="ja-JP" altLang="en-US" sz="1800" dirty="0"/>
                    </a:p>
                  </a:txBody>
                  <a:tcPr marL="91445" marR="91445" marT="45716" marB="45716" anchor="ctr"/>
                </a:tc>
                <a:tc>
                  <a:txBody>
                    <a:bodyPr/>
                    <a:lstStyle/>
                    <a:p>
                      <a:pPr algn="r"/>
                      <a:r>
                        <a:rPr kumimoji="1" lang="ja-JP" altLang="en-US" sz="1800" b="0" i="0" u="none" strike="noStrike" kern="1200" baseline="0" dirty="0" smtClean="0">
                          <a:solidFill>
                            <a:schemeClr val="dk1"/>
                          </a:solidFill>
                          <a:latin typeface="+mn-lt"/>
                          <a:ea typeface="+mn-ea"/>
                          <a:cs typeface="+mn-cs"/>
                        </a:rPr>
                        <a:t>４４</a:t>
                      </a:r>
                      <a:r>
                        <a:rPr kumimoji="1" lang="en-US" altLang="ja-JP" sz="1800" b="0" i="0" u="none" strike="noStrike" kern="1200" baseline="0" dirty="0" smtClean="0">
                          <a:solidFill>
                            <a:schemeClr val="dk1"/>
                          </a:solidFill>
                          <a:latin typeface="+mn-lt"/>
                          <a:ea typeface="+mn-ea"/>
                          <a:cs typeface="+mn-cs"/>
                        </a:rPr>
                        <a:t>､</a:t>
                      </a:r>
                      <a:r>
                        <a:rPr kumimoji="1" lang="ja-JP" altLang="en-US" sz="1800" b="0" i="0" u="none" strike="noStrike" kern="1200" baseline="0" dirty="0" smtClean="0">
                          <a:solidFill>
                            <a:schemeClr val="dk1"/>
                          </a:solidFill>
                          <a:latin typeface="+mn-lt"/>
                          <a:ea typeface="+mn-ea"/>
                          <a:cs typeface="+mn-cs"/>
                        </a:rPr>
                        <a:t>０００円</a:t>
                      </a:r>
                      <a:endParaRPr kumimoji="1" lang="ja-JP" altLang="en-US" sz="1800" dirty="0"/>
                    </a:p>
                  </a:txBody>
                  <a:tcPr marL="91445" marR="91445" marT="45716" marB="45716" anchor="ctr"/>
                </a:tc>
              </a:tr>
              <a:tr h="586299">
                <a:tc rowSpan="2">
                  <a:txBody>
                    <a:bodyPr/>
                    <a:lstStyle/>
                    <a:p>
                      <a:pPr algn="ctr"/>
                      <a:r>
                        <a:rPr kumimoji="1" lang="ja-JP" altLang="en-US" sz="1800" dirty="0" smtClean="0"/>
                        <a:t>低所得者</a:t>
                      </a:r>
                      <a:endParaRPr kumimoji="1" lang="en-US" altLang="ja-JP" sz="1800" dirty="0" smtClean="0"/>
                    </a:p>
                    <a:p>
                      <a:pPr algn="ctr"/>
                      <a:r>
                        <a:rPr kumimoji="1" lang="ja-JP" altLang="en-US" sz="1800" dirty="0" smtClean="0"/>
                        <a:t>（住民税非課税）</a:t>
                      </a:r>
                      <a:endParaRPr kumimoji="1" lang="ja-JP" altLang="en-US" sz="1800" dirty="0"/>
                    </a:p>
                  </a:txBody>
                  <a:tcPr marL="91445" marR="91445" marT="45716" marB="45716" anchor="ctr"/>
                </a:tc>
                <a:tc>
                  <a:txBody>
                    <a:bodyPr/>
                    <a:lstStyle/>
                    <a:p>
                      <a:pPr algn="ctr"/>
                      <a:r>
                        <a:rPr kumimoji="1" lang="en-US" altLang="ja-JP" sz="1800" dirty="0" smtClean="0"/>
                        <a:t>Ⅱ</a:t>
                      </a:r>
                      <a:endParaRPr kumimoji="1" lang="ja-JP" altLang="en-US" sz="1800" dirty="0"/>
                    </a:p>
                  </a:txBody>
                  <a:tcPr marL="91445" marR="91445" marT="45716" marB="45716" anchor="ctr"/>
                </a:tc>
                <a:tc rowSpan="2">
                  <a:txBody>
                    <a:bodyPr/>
                    <a:lstStyle/>
                    <a:p>
                      <a:pPr algn="r"/>
                      <a:r>
                        <a:rPr kumimoji="1" lang="ja-JP" altLang="en-US" sz="1800" dirty="0" smtClean="0"/>
                        <a:t>８</a:t>
                      </a:r>
                      <a:r>
                        <a:rPr kumimoji="1" lang="en-US" altLang="ja-JP" sz="1800" dirty="0" smtClean="0"/>
                        <a:t>､</a:t>
                      </a:r>
                      <a:r>
                        <a:rPr kumimoji="1" lang="ja-JP" altLang="en-US" sz="1800" dirty="0" smtClean="0"/>
                        <a:t>０００円</a:t>
                      </a:r>
                      <a:endParaRPr kumimoji="1" lang="ja-JP" altLang="en-US" sz="1800" dirty="0"/>
                    </a:p>
                  </a:txBody>
                  <a:tcPr marL="91445" marR="91445" marT="45716" marB="45716" anchor="ctr"/>
                </a:tc>
                <a:tc>
                  <a:txBody>
                    <a:bodyPr/>
                    <a:lstStyle/>
                    <a:p>
                      <a:pPr algn="r"/>
                      <a:r>
                        <a:rPr kumimoji="1" lang="ja-JP" altLang="en-US" sz="1800" b="0" i="0" u="none" strike="noStrike" kern="1200" baseline="0" dirty="0" smtClean="0">
                          <a:solidFill>
                            <a:schemeClr val="dk1"/>
                          </a:solidFill>
                          <a:latin typeface="+mn-lt"/>
                          <a:ea typeface="+mn-ea"/>
                          <a:cs typeface="+mn-cs"/>
                        </a:rPr>
                        <a:t>２４</a:t>
                      </a:r>
                      <a:r>
                        <a:rPr kumimoji="1" lang="en-US" altLang="ja-JP" sz="1800" b="0" i="0" u="none" strike="noStrike" kern="1200" baseline="0" dirty="0" smtClean="0">
                          <a:solidFill>
                            <a:schemeClr val="dk1"/>
                          </a:solidFill>
                          <a:latin typeface="+mn-lt"/>
                          <a:ea typeface="+mn-ea"/>
                          <a:cs typeface="+mn-cs"/>
                        </a:rPr>
                        <a:t>､</a:t>
                      </a:r>
                      <a:r>
                        <a:rPr kumimoji="1" lang="ja-JP" altLang="en-US" sz="1800" b="0" i="0" u="none" strike="noStrike" kern="1200" baseline="0" dirty="0" smtClean="0">
                          <a:solidFill>
                            <a:schemeClr val="dk1"/>
                          </a:solidFill>
                          <a:latin typeface="+mn-lt"/>
                          <a:ea typeface="+mn-ea"/>
                          <a:cs typeface="+mn-cs"/>
                        </a:rPr>
                        <a:t>６００円</a:t>
                      </a:r>
                      <a:endParaRPr kumimoji="1" lang="ja-JP" altLang="en-US" sz="1800" dirty="0"/>
                    </a:p>
                  </a:txBody>
                  <a:tcPr marL="91445" marR="91445" marT="45716" marB="45716" anchor="ctr"/>
                </a:tc>
              </a:tr>
              <a:tr h="586299">
                <a:tc vMerge="1">
                  <a:txBody>
                    <a:bodyPr/>
                    <a:lstStyle/>
                    <a:p>
                      <a:endParaRPr kumimoji="1" lang="ja-JP" altLang="en-US" dirty="0"/>
                    </a:p>
                  </a:txBody>
                  <a:tcPr/>
                </a:tc>
                <a:tc>
                  <a:txBody>
                    <a:bodyPr/>
                    <a:lstStyle/>
                    <a:p>
                      <a:pPr algn="ctr"/>
                      <a:r>
                        <a:rPr kumimoji="1" lang="en-US" altLang="ja-JP" sz="1800" dirty="0" smtClean="0"/>
                        <a:t>Ⅰ</a:t>
                      </a:r>
                      <a:endParaRPr kumimoji="1" lang="ja-JP" altLang="en-US" sz="1800" dirty="0"/>
                    </a:p>
                  </a:txBody>
                  <a:tcPr marL="91445" marR="91445" marT="45716" marB="45716" anchor="ctr"/>
                </a:tc>
                <a:tc vMerge="1">
                  <a:txBody>
                    <a:bodyPr/>
                    <a:lstStyle/>
                    <a:p>
                      <a:endParaRPr kumimoji="1" lang="ja-JP" altLang="en-US" dirty="0"/>
                    </a:p>
                  </a:txBody>
                  <a:tcPr anchor="ctr"/>
                </a:tc>
                <a:tc>
                  <a:txBody>
                    <a:bodyPr/>
                    <a:lstStyle/>
                    <a:p>
                      <a:pPr algn="r"/>
                      <a:r>
                        <a:rPr kumimoji="1" lang="ja-JP" altLang="en-US" sz="1800" dirty="0" smtClean="0"/>
                        <a:t>１５</a:t>
                      </a:r>
                      <a:r>
                        <a:rPr kumimoji="1" lang="en-US" altLang="ja-JP" sz="1800" dirty="0" smtClean="0"/>
                        <a:t>､</a:t>
                      </a:r>
                      <a:r>
                        <a:rPr kumimoji="1" lang="ja-JP" altLang="en-US" sz="1800" dirty="0" smtClean="0"/>
                        <a:t>０００円</a:t>
                      </a:r>
                      <a:endParaRPr kumimoji="1" lang="ja-JP" altLang="en-US" sz="1800" dirty="0"/>
                    </a:p>
                  </a:txBody>
                  <a:tcPr marL="91445" marR="91445" marT="45716" marB="45716" anchor="ctr"/>
                </a:tc>
              </a:tr>
            </a:tbl>
          </a:graphicData>
        </a:graphic>
      </p:graphicFrame>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A1ECE58D-1D22-4E70-BBD9-E0AC16A73975}" type="slidenum">
              <a:rPr kumimoji="0" lang="ja-JP" altLang="en-US" sz="2000" i="0" smtClean="0"/>
              <a:pPr eaLnBrk="1" hangingPunct="1"/>
              <a:t>205</a:t>
            </a:fld>
            <a:endParaRPr kumimoji="0" lang="en-US" altLang="ja-JP" sz="2000" i="0" smtClean="0"/>
          </a:p>
        </p:txBody>
      </p:sp>
      <p:sp>
        <p:nvSpPr>
          <p:cNvPr id="203779" name="Rectangle 2"/>
          <p:cNvSpPr>
            <a:spLocks noGrp="1" noChangeArrowheads="1"/>
          </p:cNvSpPr>
          <p:nvPr>
            <p:ph type="title"/>
          </p:nvPr>
        </p:nvSpPr>
        <p:spPr>
          <a:xfrm>
            <a:off x="685800" y="44450"/>
            <a:ext cx="7772400" cy="576263"/>
          </a:xfrm>
        </p:spPr>
        <p:txBody>
          <a:bodyPr/>
          <a:lstStyle/>
          <a:p>
            <a:pPr eaLnBrk="1" hangingPunct="1"/>
            <a:r>
              <a:rPr lang="ja-JP" altLang="en-US" sz="3200" smtClean="0">
                <a:solidFill>
                  <a:srgbClr val="FFFF66"/>
                </a:solidFill>
              </a:rPr>
              <a:t>診療報酬以外の変更点</a:t>
            </a:r>
          </a:p>
        </p:txBody>
      </p:sp>
      <p:sp>
        <p:nvSpPr>
          <p:cNvPr id="203780" name="Rectangle 3"/>
          <p:cNvSpPr>
            <a:spLocks noGrp="1" noChangeArrowheads="1"/>
          </p:cNvSpPr>
          <p:nvPr>
            <p:ph type="body" idx="1"/>
          </p:nvPr>
        </p:nvSpPr>
        <p:spPr>
          <a:xfrm>
            <a:off x="685800" y="908050"/>
            <a:ext cx="8458200" cy="5949950"/>
          </a:xfrm>
        </p:spPr>
        <p:txBody>
          <a:bodyPr/>
          <a:lstStyle/>
          <a:p>
            <a:pPr eaLnBrk="1" hangingPunct="1"/>
            <a:r>
              <a:rPr lang="ja-JP" altLang="en-US" smtClean="0"/>
              <a:t>高額療養費制度の見直し</a:t>
            </a:r>
          </a:p>
          <a:p>
            <a:pPr lvl="1" eaLnBrk="1" hangingPunct="1"/>
            <a:r>
              <a:rPr lang="ja-JP" altLang="en-US" smtClean="0"/>
              <a:t>「高額療養費の外来現物給付化」に関するＱ＆Ａについて</a:t>
            </a:r>
            <a:r>
              <a:rPr lang="ja-JP" altLang="en-US" sz="1600" smtClean="0">
                <a:latin typeface="ＭＳ Ｐゴシック" pitchFamily="50" charset="-128"/>
              </a:rPr>
              <a:t>（</a:t>
            </a:r>
            <a:r>
              <a:rPr lang="zh-TW" altLang="en-US" sz="1600" smtClean="0">
                <a:latin typeface="ＭＳ Ｐゴシック" pitchFamily="50" charset="-128"/>
              </a:rPr>
              <a:t>厚生労働省保険局保険課平成</a:t>
            </a:r>
            <a:r>
              <a:rPr lang="en-US" altLang="zh-TW" sz="1600" smtClean="0">
                <a:latin typeface="ＭＳ Ｐゴシック" pitchFamily="50" charset="-128"/>
              </a:rPr>
              <a:t>23</a:t>
            </a:r>
            <a:r>
              <a:rPr lang="zh-TW" altLang="en-US" sz="1600" smtClean="0">
                <a:latin typeface="ＭＳ Ｐゴシック" pitchFamily="50" charset="-128"/>
              </a:rPr>
              <a:t>年</a:t>
            </a:r>
            <a:r>
              <a:rPr lang="en-US" altLang="zh-TW" sz="1600" smtClean="0">
                <a:latin typeface="ＭＳ Ｐゴシック" pitchFamily="50" charset="-128"/>
              </a:rPr>
              <a:t>12</a:t>
            </a:r>
            <a:r>
              <a:rPr lang="zh-TW" altLang="en-US" sz="1600" smtClean="0">
                <a:latin typeface="ＭＳ Ｐゴシック" pitchFamily="50" charset="-128"/>
              </a:rPr>
              <a:t>月</a:t>
            </a:r>
            <a:r>
              <a:rPr lang="en-US" altLang="zh-TW" sz="1600" smtClean="0">
                <a:latin typeface="ＭＳ Ｐゴシック" pitchFamily="50" charset="-128"/>
              </a:rPr>
              <a:t>2</a:t>
            </a:r>
            <a:r>
              <a:rPr lang="zh-TW" altLang="en-US" sz="1600" smtClean="0">
                <a:latin typeface="ＭＳ Ｐゴシック" pitchFamily="50" charset="-128"/>
              </a:rPr>
              <a:t>日付事務連絡</a:t>
            </a:r>
            <a:r>
              <a:rPr lang="ja-JP" altLang="en-US" sz="1600" smtClean="0">
                <a:latin typeface="ＭＳ Ｐゴシック" pitchFamily="50" charset="-128"/>
              </a:rPr>
              <a:t>）</a:t>
            </a:r>
            <a:endParaRPr lang="zh-TW" altLang="en-US" sz="1600" smtClean="0">
              <a:latin typeface="ＭＳ Ｐゴシック" pitchFamily="50" charset="-128"/>
            </a:endParaRPr>
          </a:p>
          <a:p>
            <a:pPr lvl="1" eaLnBrk="1" hangingPunct="1"/>
            <a:r>
              <a:rPr lang="ja-JP" altLang="en-US" smtClean="0"/>
              <a:t>今回の改正により、何が変更となるのか。</a:t>
            </a:r>
          </a:p>
          <a:p>
            <a:pPr lvl="2" eaLnBrk="1" hangingPunct="1"/>
            <a:r>
              <a:rPr lang="ja-JP" altLang="en-US" smtClean="0"/>
              <a:t>限度額適用認定証等（</a:t>
            </a:r>
            <a:r>
              <a:rPr lang="en-US" altLang="ja-JP" smtClean="0"/>
              <a:t>※</a:t>
            </a:r>
            <a:r>
              <a:rPr lang="ja-JP" altLang="en-US" smtClean="0"/>
              <a:t>）を提示し、患者が外来の診療を受けた場合についても、入院した場合と同様に、医療機関等の窓口での支払いを自己負担限度額までにとどめることができる仕組みが導入されます。</a:t>
            </a:r>
          </a:p>
          <a:p>
            <a:pPr lvl="2" eaLnBrk="1" hangingPunct="1"/>
            <a:r>
              <a:rPr lang="ja-JP" altLang="en-US" smtClean="0"/>
              <a:t> 「限度額適用認定証」の提示については、７０歳未満の一般、上位所得の方、「限度額適用・標準負担額減額認定証」の提示については７０歳未満、７０歳以上ともに低所得にあてはまる方が必要となります。７０歳以上７５歳未満で一般、現役並み所得の方は「高齢受給者証」を提示することになります。</a:t>
            </a:r>
          </a:p>
        </p:txBody>
      </p:sp>
      <p:grpSp>
        <p:nvGrpSpPr>
          <p:cNvPr id="203781" name="Group 4"/>
          <p:cNvGrpSpPr>
            <a:grpSpLocks/>
          </p:cNvGrpSpPr>
          <p:nvPr/>
        </p:nvGrpSpPr>
        <p:grpSpPr bwMode="auto">
          <a:xfrm>
            <a:off x="684213" y="400050"/>
            <a:ext cx="8434387" cy="6457950"/>
            <a:chOff x="431" y="252"/>
            <a:chExt cx="5313" cy="4068"/>
          </a:xfrm>
        </p:grpSpPr>
        <p:sp>
          <p:nvSpPr>
            <p:cNvPr id="203783" name="Line 5"/>
            <p:cNvSpPr>
              <a:spLocks noChangeShapeType="1"/>
            </p:cNvSpPr>
            <p:nvPr/>
          </p:nvSpPr>
          <p:spPr bwMode="auto">
            <a:xfrm>
              <a:off x="460" y="436"/>
              <a:ext cx="5284" cy="0"/>
            </a:xfrm>
            <a:prstGeom prst="line">
              <a:avLst/>
            </a:prstGeom>
            <a:noFill/>
            <a:ln w="88900" cmpd="dbl">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03784" name="Line 6"/>
            <p:cNvSpPr>
              <a:spLocks noChangeShapeType="1"/>
            </p:cNvSpPr>
            <p:nvPr/>
          </p:nvSpPr>
          <p:spPr bwMode="auto">
            <a:xfrm rot="5400000">
              <a:off x="-1603" y="2286"/>
              <a:ext cx="4068" cy="0"/>
            </a:xfrm>
            <a:prstGeom prst="line">
              <a:avLst/>
            </a:prstGeom>
            <a:noFill/>
            <a:ln w="88900" cmpd="dbl">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203782" name="Rectangle 7"/>
          <p:cNvSpPr>
            <a:spLocks noChangeArrowheads="1"/>
          </p:cNvSpPr>
          <p:nvPr/>
        </p:nvSpPr>
        <p:spPr bwMode="auto">
          <a:xfrm>
            <a:off x="-36513" y="796925"/>
            <a:ext cx="762001" cy="545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spcBef>
                <a:spcPct val="0"/>
              </a:spcBef>
            </a:pPr>
            <a:r>
              <a:rPr lang="ja-JP" altLang="en-US" sz="3200" i="0">
                <a:solidFill>
                  <a:srgbClr val="FFFF66"/>
                </a:solidFill>
              </a:rPr>
              <a:t>診療報酬改定の方向性</a:t>
            </a:r>
          </a:p>
        </p:txBody>
      </p:sp>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A6CA395E-B274-42FA-AF83-A6A166C9B9D0}" type="slidenum">
              <a:rPr kumimoji="0" lang="ja-JP" altLang="en-US" sz="2000" i="0" smtClean="0"/>
              <a:pPr eaLnBrk="1" hangingPunct="1"/>
              <a:t>206</a:t>
            </a:fld>
            <a:endParaRPr kumimoji="0" lang="en-US" altLang="ja-JP" sz="2000" i="0" smtClean="0"/>
          </a:p>
        </p:txBody>
      </p:sp>
      <p:sp>
        <p:nvSpPr>
          <p:cNvPr id="204803" name="Rectangle 2"/>
          <p:cNvSpPr>
            <a:spLocks noGrp="1" noChangeArrowheads="1"/>
          </p:cNvSpPr>
          <p:nvPr>
            <p:ph type="title"/>
          </p:nvPr>
        </p:nvSpPr>
        <p:spPr>
          <a:xfrm>
            <a:off x="685800" y="44450"/>
            <a:ext cx="7772400" cy="576263"/>
          </a:xfrm>
        </p:spPr>
        <p:txBody>
          <a:bodyPr/>
          <a:lstStyle/>
          <a:p>
            <a:pPr eaLnBrk="1" hangingPunct="1"/>
            <a:r>
              <a:rPr lang="ja-JP" altLang="en-US" sz="3200" smtClean="0">
                <a:solidFill>
                  <a:srgbClr val="FFFF66"/>
                </a:solidFill>
              </a:rPr>
              <a:t>診療報酬以外の変更点</a:t>
            </a:r>
          </a:p>
        </p:txBody>
      </p:sp>
      <p:sp>
        <p:nvSpPr>
          <p:cNvPr id="204804" name="Rectangle 3"/>
          <p:cNvSpPr>
            <a:spLocks noGrp="1" noChangeArrowheads="1"/>
          </p:cNvSpPr>
          <p:nvPr>
            <p:ph type="body" idx="1"/>
          </p:nvPr>
        </p:nvSpPr>
        <p:spPr>
          <a:xfrm>
            <a:off x="685800" y="908050"/>
            <a:ext cx="8458200" cy="5949950"/>
          </a:xfrm>
        </p:spPr>
        <p:txBody>
          <a:bodyPr/>
          <a:lstStyle/>
          <a:p>
            <a:pPr eaLnBrk="1" hangingPunct="1"/>
            <a:r>
              <a:rPr lang="ja-JP" altLang="en-US" smtClean="0"/>
              <a:t>高額療養費制度の見直し</a:t>
            </a:r>
          </a:p>
          <a:p>
            <a:pPr lvl="1" eaLnBrk="1" hangingPunct="1"/>
            <a:r>
              <a:rPr lang="ja-JP" altLang="en-US" smtClean="0"/>
              <a:t>「高額療養費の外来現物給付化」に関するＱ＆Ａについて</a:t>
            </a:r>
            <a:r>
              <a:rPr lang="ja-JP" altLang="en-US" sz="1600" smtClean="0">
                <a:latin typeface="ＭＳ Ｐゴシック" pitchFamily="50" charset="-128"/>
              </a:rPr>
              <a:t>（</a:t>
            </a:r>
            <a:r>
              <a:rPr lang="zh-TW" altLang="en-US" sz="1600" smtClean="0">
                <a:latin typeface="ＭＳ Ｐゴシック" pitchFamily="50" charset="-128"/>
              </a:rPr>
              <a:t>厚生労働省保険局保険課平成</a:t>
            </a:r>
            <a:r>
              <a:rPr lang="en-US" altLang="zh-TW" sz="1600" smtClean="0">
                <a:latin typeface="ＭＳ Ｐゴシック" pitchFamily="50" charset="-128"/>
              </a:rPr>
              <a:t>23</a:t>
            </a:r>
            <a:r>
              <a:rPr lang="zh-TW" altLang="en-US" sz="1600" smtClean="0">
                <a:latin typeface="ＭＳ Ｐゴシック" pitchFamily="50" charset="-128"/>
              </a:rPr>
              <a:t>年</a:t>
            </a:r>
            <a:r>
              <a:rPr lang="en-US" altLang="zh-TW" sz="1600" smtClean="0">
                <a:latin typeface="ＭＳ Ｐゴシック" pitchFamily="50" charset="-128"/>
              </a:rPr>
              <a:t>12</a:t>
            </a:r>
            <a:r>
              <a:rPr lang="zh-TW" altLang="en-US" sz="1600" smtClean="0">
                <a:latin typeface="ＭＳ Ｐゴシック" pitchFamily="50" charset="-128"/>
              </a:rPr>
              <a:t>月</a:t>
            </a:r>
            <a:r>
              <a:rPr lang="en-US" altLang="zh-TW" sz="1600" smtClean="0">
                <a:latin typeface="ＭＳ Ｐゴシック" pitchFamily="50" charset="-128"/>
              </a:rPr>
              <a:t>2</a:t>
            </a:r>
            <a:r>
              <a:rPr lang="zh-TW" altLang="en-US" sz="1600" smtClean="0">
                <a:latin typeface="ＭＳ Ｐゴシック" pitchFamily="50" charset="-128"/>
              </a:rPr>
              <a:t>日付事務連絡</a:t>
            </a:r>
            <a:r>
              <a:rPr lang="ja-JP" altLang="en-US" sz="1600" smtClean="0">
                <a:latin typeface="ＭＳ Ｐゴシック" pitchFamily="50" charset="-128"/>
              </a:rPr>
              <a:t>）</a:t>
            </a:r>
            <a:endParaRPr lang="zh-TW" altLang="en-US" sz="1600" smtClean="0">
              <a:latin typeface="ＭＳ Ｐゴシック" pitchFamily="50" charset="-128"/>
            </a:endParaRPr>
          </a:p>
          <a:p>
            <a:pPr lvl="1" eaLnBrk="1" hangingPunct="1"/>
            <a:r>
              <a:rPr lang="ja-JP" altLang="en-US" smtClean="0"/>
              <a:t>対象となる医療機関等はどこになるのか。</a:t>
            </a:r>
          </a:p>
          <a:p>
            <a:pPr lvl="2" eaLnBrk="1" hangingPunct="1"/>
            <a:r>
              <a:rPr lang="ja-JP" altLang="en-US" smtClean="0"/>
              <a:t>保険医療機関、保険薬局、指定訪問看護事業者などで受けた保険診療が対象となります。（柔道整復、鍼灸、あん摩マッサージの施術は対象外です）</a:t>
            </a:r>
          </a:p>
          <a:p>
            <a:pPr lvl="1" eaLnBrk="1" hangingPunct="1"/>
            <a:r>
              <a:rPr lang="ja-JP" altLang="en-US" smtClean="0"/>
              <a:t>外来診療を受けた場合の高額療養費の現物給付化は、いつから実施されるのか。</a:t>
            </a:r>
          </a:p>
          <a:p>
            <a:pPr lvl="2" eaLnBrk="1" hangingPunct="1"/>
            <a:r>
              <a:rPr lang="ja-JP" altLang="en-US" smtClean="0"/>
              <a:t>平成２４年４月１日です。</a:t>
            </a:r>
            <a:endParaRPr lang="en-US" altLang="ja-JP" smtClean="0"/>
          </a:p>
          <a:p>
            <a:pPr lvl="2" eaLnBrk="1" hangingPunct="1"/>
            <a:endParaRPr lang="en-US" altLang="ja-JP" smtClean="0"/>
          </a:p>
          <a:p>
            <a:pPr eaLnBrk="1" hangingPunct="1"/>
            <a:r>
              <a:rPr lang="ja-JP" altLang="en-US" smtClean="0"/>
              <a:t>若干の訂正がされています</a:t>
            </a:r>
            <a:endParaRPr lang="en-US" altLang="ja-JP" smtClean="0"/>
          </a:p>
          <a:p>
            <a:pPr lvl="1" eaLnBrk="1" hangingPunct="1"/>
            <a:r>
              <a:rPr lang="ja-JP" altLang="en-US" smtClean="0"/>
              <a:t>「高額療養費の外来現物給付化」に関するＱ＆Ａの一部改正について（平</a:t>
            </a:r>
            <a:r>
              <a:rPr lang="en-US" altLang="ja-JP" smtClean="0"/>
              <a:t>24.2.20 </a:t>
            </a:r>
            <a:r>
              <a:rPr lang="ja-JP" altLang="en-US" smtClean="0"/>
              <a:t>事務連絡）</a:t>
            </a:r>
          </a:p>
        </p:txBody>
      </p:sp>
      <p:grpSp>
        <p:nvGrpSpPr>
          <p:cNvPr id="204805" name="Group 4"/>
          <p:cNvGrpSpPr>
            <a:grpSpLocks/>
          </p:cNvGrpSpPr>
          <p:nvPr/>
        </p:nvGrpSpPr>
        <p:grpSpPr bwMode="auto">
          <a:xfrm>
            <a:off x="684213" y="400050"/>
            <a:ext cx="8434387" cy="6457950"/>
            <a:chOff x="431" y="252"/>
            <a:chExt cx="5313" cy="4068"/>
          </a:xfrm>
        </p:grpSpPr>
        <p:sp>
          <p:nvSpPr>
            <p:cNvPr id="204807" name="Line 5"/>
            <p:cNvSpPr>
              <a:spLocks noChangeShapeType="1"/>
            </p:cNvSpPr>
            <p:nvPr/>
          </p:nvSpPr>
          <p:spPr bwMode="auto">
            <a:xfrm>
              <a:off x="460" y="436"/>
              <a:ext cx="5284" cy="0"/>
            </a:xfrm>
            <a:prstGeom prst="line">
              <a:avLst/>
            </a:prstGeom>
            <a:noFill/>
            <a:ln w="88900" cmpd="dbl">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04808" name="Line 6"/>
            <p:cNvSpPr>
              <a:spLocks noChangeShapeType="1"/>
            </p:cNvSpPr>
            <p:nvPr/>
          </p:nvSpPr>
          <p:spPr bwMode="auto">
            <a:xfrm rot="5400000">
              <a:off x="-1603" y="2286"/>
              <a:ext cx="4068" cy="0"/>
            </a:xfrm>
            <a:prstGeom prst="line">
              <a:avLst/>
            </a:prstGeom>
            <a:noFill/>
            <a:ln w="88900" cmpd="dbl">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204806" name="Rectangle 7"/>
          <p:cNvSpPr>
            <a:spLocks noChangeArrowheads="1"/>
          </p:cNvSpPr>
          <p:nvPr/>
        </p:nvSpPr>
        <p:spPr bwMode="auto">
          <a:xfrm>
            <a:off x="-36513" y="796925"/>
            <a:ext cx="762001" cy="545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spcBef>
                <a:spcPct val="0"/>
              </a:spcBef>
            </a:pPr>
            <a:r>
              <a:rPr lang="ja-JP" altLang="en-US" sz="3200" i="0">
                <a:solidFill>
                  <a:srgbClr val="FFFF66"/>
                </a:solidFill>
              </a:rPr>
              <a:t>診療報酬改定の方向性</a:t>
            </a:r>
          </a:p>
        </p:txBody>
      </p:sp>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2A66A762-D7BE-4DED-802A-1753C26A35A3}" type="slidenum">
              <a:rPr kumimoji="0" lang="ja-JP" altLang="en-US" sz="2000" i="0" smtClean="0"/>
              <a:pPr eaLnBrk="1" hangingPunct="1"/>
              <a:t>207</a:t>
            </a:fld>
            <a:endParaRPr kumimoji="0" lang="en-US" altLang="ja-JP" sz="2000" i="0" smtClean="0"/>
          </a:p>
        </p:txBody>
      </p:sp>
      <p:sp>
        <p:nvSpPr>
          <p:cNvPr id="205827" name="Rectangle 2"/>
          <p:cNvSpPr>
            <a:spLocks noGrp="1" noChangeArrowheads="1"/>
          </p:cNvSpPr>
          <p:nvPr>
            <p:ph type="title"/>
          </p:nvPr>
        </p:nvSpPr>
        <p:spPr>
          <a:xfrm>
            <a:off x="685800" y="44450"/>
            <a:ext cx="7772400" cy="576263"/>
          </a:xfrm>
        </p:spPr>
        <p:txBody>
          <a:bodyPr/>
          <a:lstStyle/>
          <a:p>
            <a:pPr eaLnBrk="1" hangingPunct="1"/>
            <a:r>
              <a:rPr lang="ja-JP" altLang="en-US" sz="3200" smtClean="0">
                <a:solidFill>
                  <a:srgbClr val="FFFF66"/>
                </a:solidFill>
              </a:rPr>
              <a:t>診療報酬以外の変更点</a:t>
            </a:r>
          </a:p>
        </p:txBody>
      </p:sp>
      <p:sp>
        <p:nvSpPr>
          <p:cNvPr id="205828" name="Rectangle 3"/>
          <p:cNvSpPr>
            <a:spLocks noGrp="1" noChangeArrowheads="1"/>
          </p:cNvSpPr>
          <p:nvPr>
            <p:ph type="body" idx="1"/>
          </p:nvPr>
        </p:nvSpPr>
        <p:spPr>
          <a:xfrm>
            <a:off x="685800" y="908050"/>
            <a:ext cx="8458200" cy="5949950"/>
          </a:xfrm>
        </p:spPr>
        <p:txBody>
          <a:bodyPr/>
          <a:lstStyle/>
          <a:p>
            <a:pPr eaLnBrk="1" hangingPunct="1"/>
            <a:r>
              <a:rPr lang="ja-JP" altLang="en-US" smtClean="0"/>
              <a:t>明細書のルール</a:t>
            </a:r>
          </a:p>
          <a:p>
            <a:pPr lvl="1" eaLnBrk="1" hangingPunct="1"/>
            <a:r>
              <a:rPr lang="ja-JP" altLang="en-US" smtClean="0"/>
              <a:t>発行除外の医療機関の費用徴収など</a:t>
            </a:r>
          </a:p>
          <a:p>
            <a:pPr lvl="1" eaLnBrk="1" hangingPunct="1"/>
            <a:endParaRPr lang="ja-JP" altLang="en-US" sz="800" smtClean="0"/>
          </a:p>
          <a:p>
            <a:pPr eaLnBrk="1" hangingPunct="1"/>
            <a:r>
              <a:rPr lang="ja-JP" altLang="en-US" smtClean="0"/>
              <a:t>突合審査・縦覧審査の充実</a:t>
            </a:r>
          </a:p>
          <a:p>
            <a:pPr lvl="1" eaLnBrk="1" hangingPunct="1"/>
            <a:r>
              <a:rPr lang="ja-JP" altLang="en-US" smtClean="0"/>
              <a:t>平成２４年３月審査分（２月診療分）より</a:t>
            </a:r>
          </a:p>
          <a:p>
            <a:pPr lvl="1" eaLnBrk="1" hangingPunct="1"/>
            <a:endParaRPr lang="ja-JP" altLang="en-US" sz="800" smtClean="0"/>
          </a:p>
          <a:p>
            <a:pPr eaLnBrk="1" hangingPunct="1"/>
            <a:r>
              <a:rPr lang="ja-JP" altLang="en-US" smtClean="0"/>
              <a:t>レセプト記載要領</a:t>
            </a:r>
          </a:p>
          <a:p>
            <a:pPr lvl="1" eaLnBrk="1" hangingPunct="1"/>
            <a:r>
              <a:rPr lang="ja-JP" altLang="en-US" smtClean="0"/>
              <a:t>診療日をレセ電ファイルに記録</a:t>
            </a:r>
          </a:p>
          <a:p>
            <a:pPr lvl="2" eaLnBrk="1" hangingPunct="1"/>
            <a:r>
              <a:rPr lang="ja-JP" altLang="en-US" smtClean="0"/>
              <a:t>明細の記載要領：請求する各点数の算定日を記録して請求・・・ただし、平成２４年３月診療分までの間はその記録を省略する</a:t>
            </a:r>
          </a:p>
          <a:p>
            <a:pPr lvl="2" eaLnBrk="1" hangingPunct="1"/>
            <a:endParaRPr lang="ja-JP" altLang="en-US" sz="800" smtClean="0"/>
          </a:p>
          <a:p>
            <a:pPr eaLnBrk="1" hangingPunct="1"/>
            <a:r>
              <a:rPr lang="ja-JP" altLang="en-US" smtClean="0"/>
              <a:t>集団的個別指導の対象見直し</a:t>
            </a:r>
          </a:p>
          <a:p>
            <a:pPr lvl="1" eaLnBrk="1" hangingPunct="1"/>
            <a:r>
              <a:rPr lang="ja-JP" altLang="en-US" smtClean="0"/>
              <a:t>内科の区分　⇒　透析有・在宅有・その他</a:t>
            </a:r>
          </a:p>
          <a:p>
            <a:pPr lvl="1" eaLnBrk="1" hangingPunct="1"/>
            <a:r>
              <a:rPr lang="ja-JP" altLang="en-US" smtClean="0"/>
              <a:t>平成２４年度のみ試行</a:t>
            </a:r>
          </a:p>
        </p:txBody>
      </p:sp>
      <p:grpSp>
        <p:nvGrpSpPr>
          <p:cNvPr id="205829" name="Group 4"/>
          <p:cNvGrpSpPr>
            <a:grpSpLocks/>
          </p:cNvGrpSpPr>
          <p:nvPr/>
        </p:nvGrpSpPr>
        <p:grpSpPr bwMode="auto">
          <a:xfrm>
            <a:off x="684213" y="400050"/>
            <a:ext cx="8434387" cy="6457950"/>
            <a:chOff x="431" y="252"/>
            <a:chExt cx="5313" cy="4068"/>
          </a:xfrm>
        </p:grpSpPr>
        <p:sp>
          <p:nvSpPr>
            <p:cNvPr id="205831" name="Line 5"/>
            <p:cNvSpPr>
              <a:spLocks noChangeShapeType="1"/>
            </p:cNvSpPr>
            <p:nvPr/>
          </p:nvSpPr>
          <p:spPr bwMode="auto">
            <a:xfrm>
              <a:off x="460" y="436"/>
              <a:ext cx="5284" cy="0"/>
            </a:xfrm>
            <a:prstGeom prst="line">
              <a:avLst/>
            </a:prstGeom>
            <a:noFill/>
            <a:ln w="88900" cmpd="dbl">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05832" name="Line 6"/>
            <p:cNvSpPr>
              <a:spLocks noChangeShapeType="1"/>
            </p:cNvSpPr>
            <p:nvPr/>
          </p:nvSpPr>
          <p:spPr bwMode="auto">
            <a:xfrm rot="5400000">
              <a:off x="-1603" y="2286"/>
              <a:ext cx="4068" cy="0"/>
            </a:xfrm>
            <a:prstGeom prst="line">
              <a:avLst/>
            </a:prstGeom>
            <a:noFill/>
            <a:ln w="88900" cmpd="dbl">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205830" name="Rectangle 7"/>
          <p:cNvSpPr>
            <a:spLocks noChangeArrowheads="1"/>
          </p:cNvSpPr>
          <p:nvPr/>
        </p:nvSpPr>
        <p:spPr bwMode="auto">
          <a:xfrm>
            <a:off x="-36513" y="796925"/>
            <a:ext cx="762001" cy="545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spcBef>
                <a:spcPct val="0"/>
              </a:spcBef>
            </a:pPr>
            <a:r>
              <a:rPr lang="ja-JP" altLang="en-US" sz="3200" i="0">
                <a:solidFill>
                  <a:srgbClr val="FFFF66"/>
                </a:solidFill>
              </a:rPr>
              <a:t>診療報酬改定の方向性</a:t>
            </a:r>
          </a:p>
        </p:txBody>
      </p:sp>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56A7EFE5-8E6C-4FCE-B0D1-8E09FCDD0CBC}" type="slidenum">
              <a:rPr kumimoji="0" lang="ja-JP" altLang="en-US" sz="2000" i="0" smtClean="0"/>
              <a:pPr eaLnBrk="1" hangingPunct="1"/>
              <a:t>208</a:t>
            </a:fld>
            <a:endParaRPr kumimoji="0" lang="en-US" altLang="ja-JP" sz="2000" i="0" smtClean="0"/>
          </a:p>
        </p:txBody>
      </p:sp>
      <p:sp>
        <p:nvSpPr>
          <p:cNvPr id="206851" name="Rectangle 2"/>
          <p:cNvSpPr>
            <a:spLocks noGrp="1" noChangeArrowheads="1"/>
          </p:cNvSpPr>
          <p:nvPr>
            <p:ph type="title"/>
          </p:nvPr>
        </p:nvSpPr>
        <p:spPr>
          <a:xfrm>
            <a:off x="685800" y="44450"/>
            <a:ext cx="7772400" cy="576263"/>
          </a:xfrm>
        </p:spPr>
        <p:txBody>
          <a:bodyPr/>
          <a:lstStyle/>
          <a:p>
            <a:pPr eaLnBrk="1" hangingPunct="1"/>
            <a:r>
              <a:rPr lang="ja-JP" altLang="en-US" sz="3200" smtClean="0">
                <a:solidFill>
                  <a:srgbClr val="FFFF66"/>
                </a:solidFill>
              </a:rPr>
              <a:t>診療報酬以外の変更点</a:t>
            </a:r>
          </a:p>
        </p:txBody>
      </p:sp>
      <p:sp>
        <p:nvSpPr>
          <p:cNvPr id="206852" name="Rectangle 3"/>
          <p:cNvSpPr>
            <a:spLocks noGrp="1" noChangeArrowheads="1"/>
          </p:cNvSpPr>
          <p:nvPr>
            <p:ph type="body" idx="1"/>
          </p:nvPr>
        </p:nvSpPr>
        <p:spPr>
          <a:xfrm>
            <a:off x="685800" y="908050"/>
            <a:ext cx="8458200" cy="5949950"/>
          </a:xfrm>
        </p:spPr>
        <p:txBody>
          <a:bodyPr/>
          <a:lstStyle/>
          <a:p>
            <a:pPr eaLnBrk="1" hangingPunct="1"/>
            <a:r>
              <a:rPr lang="ja-JP" altLang="en-US" smtClean="0"/>
              <a:t>集団指導の案内について</a:t>
            </a:r>
            <a:endParaRPr lang="en-US" altLang="ja-JP" smtClean="0"/>
          </a:p>
          <a:p>
            <a:pPr lvl="1" eaLnBrk="1" hangingPunct="1"/>
            <a:r>
              <a:rPr lang="ja-JP" altLang="en-US" smtClean="0"/>
              <a:t>地方厚生局から送付　</a:t>
            </a:r>
            <a:endParaRPr lang="en-US" altLang="ja-JP" smtClean="0"/>
          </a:p>
          <a:p>
            <a:pPr lvl="1" eaLnBrk="1" hangingPunct="1"/>
            <a:r>
              <a:rPr lang="ja-JP" altLang="en-US" smtClean="0"/>
              <a:t>原則として全医療機関に通知される</a:t>
            </a:r>
            <a:endParaRPr lang="en-US" altLang="ja-JP" smtClean="0"/>
          </a:p>
          <a:p>
            <a:pPr lvl="1" eaLnBrk="1" hangingPunct="1"/>
            <a:r>
              <a:rPr lang="ja-JP" altLang="en-US" smtClean="0"/>
              <a:t>今回送付されているものは単なる改定説明会</a:t>
            </a:r>
            <a:endParaRPr lang="en-US" altLang="ja-JP" smtClean="0"/>
          </a:p>
          <a:p>
            <a:pPr lvl="1" eaLnBrk="1" hangingPunct="1"/>
            <a:r>
              <a:rPr lang="ja-JP" altLang="en-US" smtClean="0"/>
              <a:t>白本が配布されるので、可能なら出席を</a:t>
            </a:r>
            <a:endParaRPr lang="en-US" altLang="ja-JP" smtClean="0"/>
          </a:p>
          <a:p>
            <a:pPr lvl="1" eaLnBrk="1" hangingPunct="1"/>
            <a:r>
              <a:rPr lang="ja-JP" altLang="en-US" smtClean="0"/>
              <a:t>欠席してもペナルティは無い</a:t>
            </a:r>
          </a:p>
          <a:p>
            <a:pPr lvl="1" eaLnBrk="1" hangingPunct="1"/>
            <a:r>
              <a:rPr lang="ja-JP" altLang="en-US" smtClean="0"/>
              <a:t>集団的個別指導と混同しないように注意</a:t>
            </a:r>
          </a:p>
        </p:txBody>
      </p:sp>
      <p:grpSp>
        <p:nvGrpSpPr>
          <p:cNvPr id="206853" name="Group 4"/>
          <p:cNvGrpSpPr>
            <a:grpSpLocks/>
          </p:cNvGrpSpPr>
          <p:nvPr/>
        </p:nvGrpSpPr>
        <p:grpSpPr bwMode="auto">
          <a:xfrm>
            <a:off x="684213" y="400050"/>
            <a:ext cx="8434387" cy="6457950"/>
            <a:chOff x="431" y="252"/>
            <a:chExt cx="5313" cy="4068"/>
          </a:xfrm>
        </p:grpSpPr>
        <p:sp>
          <p:nvSpPr>
            <p:cNvPr id="206855" name="Line 5"/>
            <p:cNvSpPr>
              <a:spLocks noChangeShapeType="1"/>
            </p:cNvSpPr>
            <p:nvPr/>
          </p:nvSpPr>
          <p:spPr bwMode="auto">
            <a:xfrm>
              <a:off x="460" y="436"/>
              <a:ext cx="5284" cy="0"/>
            </a:xfrm>
            <a:prstGeom prst="line">
              <a:avLst/>
            </a:prstGeom>
            <a:noFill/>
            <a:ln w="88900" cmpd="dbl">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06856" name="Line 6"/>
            <p:cNvSpPr>
              <a:spLocks noChangeShapeType="1"/>
            </p:cNvSpPr>
            <p:nvPr/>
          </p:nvSpPr>
          <p:spPr bwMode="auto">
            <a:xfrm rot="5400000">
              <a:off x="-1603" y="2286"/>
              <a:ext cx="4068" cy="0"/>
            </a:xfrm>
            <a:prstGeom prst="line">
              <a:avLst/>
            </a:prstGeom>
            <a:noFill/>
            <a:ln w="88900" cmpd="dbl">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206854" name="Rectangle 7"/>
          <p:cNvSpPr>
            <a:spLocks noChangeArrowheads="1"/>
          </p:cNvSpPr>
          <p:nvPr/>
        </p:nvSpPr>
        <p:spPr bwMode="auto">
          <a:xfrm>
            <a:off x="-36513" y="796925"/>
            <a:ext cx="762001" cy="545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spcBef>
                <a:spcPct val="0"/>
              </a:spcBef>
            </a:pPr>
            <a:r>
              <a:rPr lang="ja-JP" altLang="en-US" sz="3200" i="0">
                <a:solidFill>
                  <a:srgbClr val="FFFF66"/>
                </a:solidFill>
              </a:rPr>
              <a:t>診療報酬改定の方向性</a:t>
            </a:r>
          </a:p>
        </p:txBody>
      </p:sp>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AB67A783-26BA-4905-A2C8-E0A7C9DD78C5}" type="slidenum">
              <a:rPr kumimoji="0" lang="ja-JP" altLang="en-US" sz="2000" i="0" smtClean="0"/>
              <a:pPr eaLnBrk="1" hangingPunct="1"/>
              <a:t>209</a:t>
            </a:fld>
            <a:endParaRPr kumimoji="0" lang="en-US" altLang="ja-JP" sz="2000" i="0" smtClean="0"/>
          </a:p>
        </p:txBody>
      </p:sp>
      <p:sp>
        <p:nvSpPr>
          <p:cNvPr id="207875" name="Rectangle 2"/>
          <p:cNvSpPr>
            <a:spLocks noGrp="1" noChangeArrowheads="1"/>
          </p:cNvSpPr>
          <p:nvPr>
            <p:ph type="title"/>
          </p:nvPr>
        </p:nvSpPr>
        <p:spPr>
          <a:xfrm>
            <a:off x="685800" y="44450"/>
            <a:ext cx="7772400" cy="576263"/>
          </a:xfrm>
        </p:spPr>
        <p:txBody>
          <a:bodyPr/>
          <a:lstStyle/>
          <a:p>
            <a:pPr eaLnBrk="1" hangingPunct="1"/>
            <a:r>
              <a:rPr lang="ja-JP" altLang="en-US" sz="3200" smtClean="0">
                <a:solidFill>
                  <a:srgbClr val="FFFF66"/>
                </a:solidFill>
              </a:rPr>
              <a:t>診療報酬以外の変更点</a:t>
            </a:r>
          </a:p>
        </p:txBody>
      </p:sp>
      <p:sp>
        <p:nvSpPr>
          <p:cNvPr id="207876" name="Rectangle 3"/>
          <p:cNvSpPr>
            <a:spLocks noGrp="1" noChangeArrowheads="1"/>
          </p:cNvSpPr>
          <p:nvPr>
            <p:ph type="body" idx="1"/>
          </p:nvPr>
        </p:nvSpPr>
        <p:spPr>
          <a:xfrm>
            <a:off x="685800" y="620713"/>
            <a:ext cx="8458200" cy="5949950"/>
          </a:xfrm>
        </p:spPr>
        <p:txBody>
          <a:bodyPr/>
          <a:lstStyle/>
          <a:p>
            <a:pPr eaLnBrk="1" hangingPunct="1"/>
            <a:r>
              <a:rPr lang="ja-JP" altLang="en-US" smtClean="0"/>
              <a:t>調剤報酬</a:t>
            </a:r>
            <a:endParaRPr lang="ja-JP" altLang="en-US" sz="1600" smtClean="0"/>
          </a:p>
          <a:p>
            <a:pPr lvl="1" eaLnBrk="1" hangingPunct="1"/>
            <a:r>
              <a:rPr lang="ja-JP" altLang="en-US" smtClean="0"/>
              <a:t>後発医薬品調剤体制加算の調剤割合（調剤率）</a:t>
            </a:r>
          </a:p>
          <a:p>
            <a:pPr lvl="2" eaLnBrk="1" hangingPunct="1"/>
            <a:r>
              <a:rPr lang="ja-JP" altLang="en-US" smtClean="0"/>
              <a:t>２０％以上⇒２２％以上</a:t>
            </a:r>
          </a:p>
          <a:p>
            <a:pPr lvl="2" eaLnBrk="1" hangingPunct="1"/>
            <a:r>
              <a:rPr lang="ja-JP" altLang="en-US" smtClean="0"/>
              <a:t>２５％以上⇒３０％以上</a:t>
            </a:r>
          </a:p>
          <a:p>
            <a:pPr lvl="2" eaLnBrk="1" hangingPunct="1"/>
            <a:r>
              <a:rPr lang="ja-JP" altLang="en-US" smtClean="0"/>
              <a:t>３０％以上⇒３５％以上</a:t>
            </a:r>
          </a:p>
          <a:p>
            <a:pPr lvl="2" eaLnBrk="1" hangingPunct="1"/>
            <a:r>
              <a:rPr lang="ja-JP" altLang="en-US" smtClean="0"/>
              <a:t>調剤率の算出</a:t>
            </a:r>
          </a:p>
          <a:p>
            <a:pPr lvl="3" eaLnBrk="1" hangingPunct="1"/>
            <a:r>
              <a:rPr lang="ja-JP" altLang="en-US" smtClean="0"/>
              <a:t>後発品のない「生薬」と「漢方製剤」を分母から除く</a:t>
            </a:r>
          </a:p>
          <a:p>
            <a:pPr lvl="1" eaLnBrk="1" hangingPunct="1"/>
            <a:r>
              <a:rPr lang="ja-JP" altLang="en-US" smtClean="0"/>
              <a:t>以下の点数の整理統合・廃止</a:t>
            </a:r>
          </a:p>
          <a:p>
            <a:pPr lvl="2" eaLnBrk="1" hangingPunct="1"/>
            <a:r>
              <a:rPr lang="ja-JP" altLang="en-US" smtClean="0"/>
              <a:t>調剤情報提供料・服薬情報提供料</a:t>
            </a:r>
          </a:p>
          <a:p>
            <a:pPr lvl="2" eaLnBrk="1" hangingPunct="1"/>
            <a:r>
              <a:rPr lang="ja-JP" altLang="en-US" smtClean="0"/>
              <a:t>後発医薬品調剤加算（１調剤２点）</a:t>
            </a:r>
          </a:p>
          <a:p>
            <a:pPr lvl="2" eaLnBrk="1" hangingPunct="1"/>
            <a:r>
              <a:rPr lang="ja-JP" altLang="en-US" smtClean="0"/>
              <a:t>後発医薬品情報提供料（１０点）</a:t>
            </a:r>
          </a:p>
        </p:txBody>
      </p:sp>
      <p:grpSp>
        <p:nvGrpSpPr>
          <p:cNvPr id="207877" name="Group 4"/>
          <p:cNvGrpSpPr>
            <a:grpSpLocks/>
          </p:cNvGrpSpPr>
          <p:nvPr/>
        </p:nvGrpSpPr>
        <p:grpSpPr bwMode="auto">
          <a:xfrm>
            <a:off x="684213" y="400050"/>
            <a:ext cx="8434387" cy="6457950"/>
            <a:chOff x="431" y="252"/>
            <a:chExt cx="5313" cy="4068"/>
          </a:xfrm>
        </p:grpSpPr>
        <p:sp>
          <p:nvSpPr>
            <p:cNvPr id="207879" name="Line 5"/>
            <p:cNvSpPr>
              <a:spLocks noChangeShapeType="1"/>
            </p:cNvSpPr>
            <p:nvPr/>
          </p:nvSpPr>
          <p:spPr bwMode="auto">
            <a:xfrm>
              <a:off x="460" y="436"/>
              <a:ext cx="5284" cy="0"/>
            </a:xfrm>
            <a:prstGeom prst="line">
              <a:avLst/>
            </a:prstGeom>
            <a:noFill/>
            <a:ln w="88900" cmpd="dbl">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07880" name="Line 6"/>
            <p:cNvSpPr>
              <a:spLocks noChangeShapeType="1"/>
            </p:cNvSpPr>
            <p:nvPr/>
          </p:nvSpPr>
          <p:spPr bwMode="auto">
            <a:xfrm rot="5400000">
              <a:off x="-1603" y="2286"/>
              <a:ext cx="4068" cy="0"/>
            </a:xfrm>
            <a:prstGeom prst="line">
              <a:avLst/>
            </a:prstGeom>
            <a:noFill/>
            <a:ln w="88900" cmpd="dbl">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207878" name="Rectangle 7"/>
          <p:cNvSpPr>
            <a:spLocks noChangeArrowheads="1"/>
          </p:cNvSpPr>
          <p:nvPr/>
        </p:nvSpPr>
        <p:spPr bwMode="auto">
          <a:xfrm>
            <a:off x="-36513" y="796925"/>
            <a:ext cx="762001" cy="545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spcBef>
                <a:spcPct val="0"/>
              </a:spcBef>
            </a:pPr>
            <a:r>
              <a:rPr lang="ja-JP" altLang="en-US" sz="3200" i="0">
                <a:solidFill>
                  <a:srgbClr val="FFFF66"/>
                </a:solidFill>
              </a:rPr>
              <a:t>診療報酬改定の方向性</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507FB6F6-6E44-4DF8-8C90-99B3595493CB}" type="slidenum">
              <a:rPr kumimoji="0" lang="ja-JP" altLang="en-US" sz="2000" i="0" smtClean="0"/>
              <a:pPr eaLnBrk="1" hangingPunct="1"/>
              <a:t>21</a:t>
            </a:fld>
            <a:endParaRPr kumimoji="0" lang="en-US" altLang="ja-JP" sz="2000" i="0" smtClean="0"/>
          </a:p>
        </p:txBody>
      </p:sp>
      <p:sp>
        <p:nvSpPr>
          <p:cNvPr id="22531"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基　本　診　療　料</a:t>
            </a:r>
          </a:p>
        </p:txBody>
      </p:sp>
      <p:sp>
        <p:nvSpPr>
          <p:cNvPr id="22532" name="Rectangle 3"/>
          <p:cNvSpPr>
            <a:spLocks noGrp="1" noChangeArrowheads="1"/>
          </p:cNvSpPr>
          <p:nvPr>
            <p:ph type="body" orient="vert" idx="1"/>
          </p:nvPr>
        </p:nvSpPr>
        <p:spPr>
          <a:xfrm>
            <a:off x="609600" y="620713"/>
            <a:ext cx="8534400" cy="6096000"/>
          </a:xfrm>
        </p:spPr>
        <p:txBody>
          <a:bodyPr vert="horz"/>
          <a:lstStyle/>
          <a:p>
            <a:pPr eaLnBrk="1" hangingPunct="1"/>
            <a:r>
              <a:rPr lang="ja-JP" altLang="en-US" smtClean="0"/>
              <a:t>電話再診の場合も算定可</a:t>
            </a:r>
            <a:endParaRPr lang="en-US" altLang="ja-JP" smtClean="0"/>
          </a:p>
          <a:p>
            <a:pPr eaLnBrk="1" hangingPunct="1"/>
            <a:r>
              <a:rPr lang="ja-JP" altLang="en-US" smtClean="0"/>
              <a:t>携帯電話への転送による対応可</a:t>
            </a:r>
            <a:endParaRPr lang="en-US" altLang="ja-JP" smtClean="0"/>
          </a:p>
          <a:p>
            <a:pPr eaLnBrk="1" hangingPunct="1"/>
            <a:r>
              <a:rPr lang="ja-JP" altLang="en-US" smtClean="0"/>
              <a:t>診療所職員が初期対応し、その後医師に連絡することでも可</a:t>
            </a:r>
            <a:endParaRPr lang="en-US" altLang="ja-JP" smtClean="0"/>
          </a:p>
          <a:p>
            <a:pPr eaLnBrk="1" hangingPunct="1"/>
            <a:r>
              <a:rPr lang="ja-JP" altLang="en-US" smtClean="0"/>
              <a:t>電話対応が原則だが、速やかな対応が可能であればメール等でも可（患者の同意必要）</a:t>
            </a:r>
            <a:endParaRPr lang="en-US" altLang="ja-JP" smtClean="0"/>
          </a:p>
          <a:p>
            <a:pPr eaLnBrk="1" hangingPunct="1"/>
            <a:r>
              <a:rPr lang="ja-JP" altLang="en-US" smtClean="0"/>
              <a:t>学会出張時には連携医療機関をお知らせすることも可</a:t>
            </a:r>
            <a:endParaRPr lang="en-US" altLang="ja-JP" smtClean="0"/>
          </a:p>
          <a:p>
            <a:pPr eaLnBrk="1" hangingPunct="1"/>
            <a:r>
              <a:rPr lang="ja-JP" altLang="en-US" smtClean="0"/>
              <a:t>休日・夜間診療所を緊急時の対応施設とすることも可（連絡先等の情報提供必須）</a:t>
            </a:r>
            <a:endParaRPr lang="en-US" altLang="ja-JP" smtClean="0"/>
          </a:p>
          <a:p>
            <a:pPr eaLnBrk="1" hangingPunct="1"/>
            <a:r>
              <a:rPr lang="ja-JP" altLang="en-US" smtClean="0"/>
              <a:t>時間外対応加算３で連携する医療機関で標榜時間が違う場合は、当番となった医療機関の標榜時間で考える</a:t>
            </a:r>
          </a:p>
          <a:p>
            <a:pPr eaLnBrk="1" hangingPunct="1"/>
            <a:endParaRPr lang="ja-JP" altLang="en-US" smtClean="0"/>
          </a:p>
        </p:txBody>
      </p:sp>
      <p:sp>
        <p:nvSpPr>
          <p:cNvPr id="22533"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時間外対応加算留意点</a:t>
            </a:r>
          </a:p>
        </p:txBody>
      </p:sp>
      <p:grpSp>
        <p:nvGrpSpPr>
          <p:cNvPr id="22534" name="Group 5"/>
          <p:cNvGrpSpPr>
            <a:grpSpLocks/>
          </p:cNvGrpSpPr>
          <p:nvPr/>
        </p:nvGrpSpPr>
        <p:grpSpPr bwMode="auto">
          <a:xfrm>
            <a:off x="609600" y="400050"/>
            <a:ext cx="8567738" cy="6457950"/>
            <a:chOff x="384" y="252"/>
            <a:chExt cx="5397" cy="4068"/>
          </a:xfrm>
        </p:grpSpPr>
        <p:sp>
          <p:nvSpPr>
            <p:cNvPr id="22536"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2537"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22535"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新</a:t>
            </a:r>
          </a:p>
        </p:txBody>
      </p:sp>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0613AEA7-6F10-493A-B431-E907F9EF4234}" type="slidenum">
              <a:rPr kumimoji="0" lang="ja-JP" altLang="en-US" sz="2000" i="0" smtClean="0"/>
              <a:pPr eaLnBrk="1" hangingPunct="1"/>
              <a:t>210</a:t>
            </a:fld>
            <a:endParaRPr kumimoji="0" lang="en-US" altLang="ja-JP" sz="2000" i="0" smtClean="0"/>
          </a:p>
        </p:txBody>
      </p:sp>
      <p:sp>
        <p:nvSpPr>
          <p:cNvPr id="208899" name="Rectangle 2"/>
          <p:cNvSpPr>
            <a:spLocks noGrp="1" noChangeArrowheads="1"/>
          </p:cNvSpPr>
          <p:nvPr>
            <p:ph type="title"/>
          </p:nvPr>
        </p:nvSpPr>
        <p:spPr>
          <a:xfrm>
            <a:off x="685800" y="44450"/>
            <a:ext cx="7772400" cy="576263"/>
          </a:xfrm>
        </p:spPr>
        <p:txBody>
          <a:bodyPr/>
          <a:lstStyle/>
          <a:p>
            <a:pPr eaLnBrk="1" hangingPunct="1"/>
            <a:r>
              <a:rPr lang="ja-JP" altLang="en-US" sz="3200" smtClean="0">
                <a:solidFill>
                  <a:srgbClr val="FFFF66"/>
                </a:solidFill>
              </a:rPr>
              <a:t>診療報酬以外の変更点</a:t>
            </a:r>
          </a:p>
        </p:txBody>
      </p:sp>
      <p:sp>
        <p:nvSpPr>
          <p:cNvPr id="208900" name="Rectangle 3"/>
          <p:cNvSpPr>
            <a:spLocks noGrp="1" noChangeArrowheads="1"/>
          </p:cNvSpPr>
          <p:nvPr>
            <p:ph type="body" idx="1"/>
          </p:nvPr>
        </p:nvSpPr>
        <p:spPr>
          <a:xfrm>
            <a:off x="685800" y="620713"/>
            <a:ext cx="8458200" cy="5949950"/>
          </a:xfrm>
        </p:spPr>
        <p:txBody>
          <a:bodyPr/>
          <a:lstStyle/>
          <a:p>
            <a:pPr eaLnBrk="1" hangingPunct="1"/>
            <a:r>
              <a:rPr lang="ja-JP" altLang="en-US" smtClean="0"/>
              <a:t>調剤報酬</a:t>
            </a:r>
            <a:endParaRPr lang="ja-JP" altLang="en-US" sz="1600" smtClean="0"/>
          </a:p>
          <a:p>
            <a:pPr lvl="1" eaLnBrk="1" hangingPunct="1"/>
            <a:r>
              <a:rPr lang="ja-JP" altLang="en-US" smtClean="0"/>
              <a:t>薬剤情報提供料</a:t>
            </a:r>
          </a:p>
          <a:p>
            <a:pPr lvl="2" eaLnBrk="1" hangingPunct="1"/>
            <a:r>
              <a:rPr lang="ja-JP" altLang="en-US" smtClean="0"/>
              <a:t>薬剤服用歴管理指導料と包括評価</a:t>
            </a:r>
          </a:p>
          <a:p>
            <a:pPr lvl="3" eaLnBrk="1" hangingPunct="1"/>
            <a:r>
              <a:rPr lang="ja-JP" altLang="en-US" smtClean="0"/>
              <a:t>薬歴を活用した残薬確認</a:t>
            </a:r>
          </a:p>
          <a:p>
            <a:pPr lvl="2" eaLnBrk="1" hangingPunct="1"/>
            <a:r>
              <a:rPr lang="ja-JP" altLang="en-US" smtClean="0"/>
              <a:t>後発品の有無や価格、在庫状況の情報提供を行う場合に算定可能に</a:t>
            </a:r>
          </a:p>
          <a:p>
            <a:pPr lvl="1" eaLnBrk="1" hangingPunct="1"/>
            <a:r>
              <a:rPr lang="ja-JP" altLang="en-US" smtClean="0"/>
              <a:t>薬学的管理指導の充実</a:t>
            </a:r>
          </a:p>
          <a:p>
            <a:pPr lvl="2" eaLnBrk="1" hangingPunct="1"/>
            <a:r>
              <a:rPr lang="ja-JP" altLang="en-US" smtClean="0"/>
              <a:t>ハイリスク薬の算定要件明確化</a:t>
            </a:r>
          </a:p>
          <a:p>
            <a:pPr lvl="2" eaLnBrk="1" hangingPunct="1"/>
            <a:r>
              <a:rPr lang="ja-JP" altLang="en-US" smtClean="0"/>
              <a:t>乳幼児への薬学的管理指導の整理と加算の新設</a:t>
            </a:r>
          </a:p>
          <a:p>
            <a:pPr lvl="1" eaLnBrk="1" hangingPunct="1"/>
            <a:r>
              <a:rPr lang="ja-JP" altLang="en-US" smtClean="0"/>
              <a:t>基準調剤加算の施設基準の見直し</a:t>
            </a:r>
          </a:p>
          <a:p>
            <a:pPr lvl="2" eaLnBrk="1" hangingPunct="1"/>
            <a:r>
              <a:rPr lang="ja-JP" altLang="en-US" smtClean="0"/>
              <a:t>備蓄医薬品数　＝　実数を踏まえた品目数</a:t>
            </a:r>
          </a:p>
          <a:p>
            <a:pPr lvl="2" eaLnBrk="1" hangingPunct="1"/>
            <a:r>
              <a:rPr lang="ja-JP" altLang="en-US" smtClean="0"/>
              <a:t>特定の医療機関の開業時間等に応じた開局時間設定では算定不可</a:t>
            </a:r>
          </a:p>
          <a:p>
            <a:pPr lvl="1" eaLnBrk="1" hangingPunct="1"/>
            <a:r>
              <a:rPr lang="en-US" altLang="ja-JP" smtClean="0"/>
              <a:t>【</a:t>
            </a:r>
            <a:r>
              <a:rPr lang="ja-JP" altLang="en-US" smtClean="0"/>
              <a:t>参考</a:t>
            </a:r>
            <a:r>
              <a:rPr lang="en-US" altLang="ja-JP" smtClean="0"/>
              <a:t>】</a:t>
            </a:r>
            <a:r>
              <a:rPr lang="ja-JP" altLang="en-US" smtClean="0"/>
              <a:t>ジェネリック差額通知について</a:t>
            </a:r>
          </a:p>
        </p:txBody>
      </p:sp>
      <p:grpSp>
        <p:nvGrpSpPr>
          <p:cNvPr id="208901" name="Group 4"/>
          <p:cNvGrpSpPr>
            <a:grpSpLocks/>
          </p:cNvGrpSpPr>
          <p:nvPr/>
        </p:nvGrpSpPr>
        <p:grpSpPr bwMode="auto">
          <a:xfrm>
            <a:off x="684213" y="400050"/>
            <a:ext cx="8434387" cy="6457950"/>
            <a:chOff x="431" y="252"/>
            <a:chExt cx="5313" cy="4068"/>
          </a:xfrm>
        </p:grpSpPr>
        <p:sp>
          <p:nvSpPr>
            <p:cNvPr id="208903" name="Line 5"/>
            <p:cNvSpPr>
              <a:spLocks noChangeShapeType="1"/>
            </p:cNvSpPr>
            <p:nvPr/>
          </p:nvSpPr>
          <p:spPr bwMode="auto">
            <a:xfrm>
              <a:off x="460" y="436"/>
              <a:ext cx="5284" cy="0"/>
            </a:xfrm>
            <a:prstGeom prst="line">
              <a:avLst/>
            </a:prstGeom>
            <a:noFill/>
            <a:ln w="88900" cmpd="dbl">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08904" name="Line 6"/>
            <p:cNvSpPr>
              <a:spLocks noChangeShapeType="1"/>
            </p:cNvSpPr>
            <p:nvPr/>
          </p:nvSpPr>
          <p:spPr bwMode="auto">
            <a:xfrm rot="5400000">
              <a:off x="-1603" y="2286"/>
              <a:ext cx="4068" cy="0"/>
            </a:xfrm>
            <a:prstGeom prst="line">
              <a:avLst/>
            </a:prstGeom>
            <a:noFill/>
            <a:ln w="88900" cmpd="dbl">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208902" name="Rectangle 7"/>
          <p:cNvSpPr>
            <a:spLocks noChangeArrowheads="1"/>
          </p:cNvSpPr>
          <p:nvPr/>
        </p:nvSpPr>
        <p:spPr bwMode="auto">
          <a:xfrm>
            <a:off x="-36513" y="796925"/>
            <a:ext cx="762001" cy="545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spcBef>
                <a:spcPct val="0"/>
              </a:spcBef>
            </a:pPr>
            <a:r>
              <a:rPr lang="ja-JP" altLang="en-US" sz="3200" i="0">
                <a:solidFill>
                  <a:srgbClr val="FFFF66"/>
                </a:solidFill>
              </a:rPr>
              <a:t>診療報酬改定の方向性</a:t>
            </a:r>
          </a:p>
        </p:txBody>
      </p:sp>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4AE4ADB8-684D-40AA-9726-38834E3AB80E}" type="slidenum">
              <a:rPr kumimoji="0" lang="ja-JP" altLang="en-US" sz="2000" i="0" smtClean="0"/>
              <a:pPr eaLnBrk="1" hangingPunct="1"/>
              <a:t>211</a:t>
            </a:fld>
            <a:endParaRPr kumimoji="0" lang="en-US" altLang="ja-JP" sz="2000" i="0" smtClean="0"/>
          </a:p>
        </p:txBody>
      </p:sp>
      <p:sp>
        <p:nvSpPr>
          <p:cNvPr id="209923" name="Rectangle 2"/>
          <p:cNvSpPr>
            <a:spLocks noGrp="1" noChangeArrowheads="1"/>
          </p:cNvSpPr>
          <p:nvPr>
            <p:ph type="title"/>
          </p:nvPr>
        </p:nvSpPr>
        <p:spPr>
          <a:xfrm>
            <a:off x="685800" y="44450"/>
            <a:ext cx="7772400" cy="576263"/>
          </a:xfrm>
        </p:spPr>
        <p:txBody>
          <a:bodyPr/>
          <a:lstStyle/>
          <a:p>
            <a:pPr eaLnBrk="1" hangingPunct="1"/>
            <a:r>
              <a:rPr lang="ja-JP" altLang="en-US" sz="3200" smtClean="0">
                <a:solidFill>
                  <a:srgbClr val="FFFF66"/>
                </a:solidFill>
              </a:rPr>
              <a:t>診療報酬以外の変更点</a:t>
            </a:r>
          </a:p>
        </p:txBody>
      </p:sp>
      <p:sp>
        <p:nvSpPr>
          <p:cNvPr id="209924" name="Rectangle 3"/>
          <p:cNvSpPr>
            <a:spLocks noGrp="1" noChangeArrowheads="1"/>
          </p:cNvSpPr>
          <p:nvPr>
            <p:ph type="body" idx="1"/>
          </p:nvPr>
        </p:nvSpPr>
        <p:spPr>
          <a:xfrm>
            <a:off x="685800" y="796925"/>
            <a:ext cx="8458200" cy="5773738"/>
          </a:xfrm>
        </p:spPr>
        <p:txBody>
          <a:bodyPr/>
          <a:lstStyle/>
          <a:p>
            <a:pPr eaLnBrk="1" hangingPunct="1"/>
            <a:r>
              <a:rPr lang="ja-JP" altLang="en-US" smtClean="0"/>
              <a:t>医療法関連</a:t>
            </a:r>
          </a:p>
          <a:p>
            <a:pPr lvl="1" eaLnBrk="1" hangingPunct="1"/>
            <a:r>
              <a:rPr lang="ja-JP" altLang="en-US" smtClean="0"/>
              <a:t>「精神疾患を追加」</a:t>
            </a:r>
            <a:r>
              <a:rPr lang="ja-JP" altLang="en-US" sz="1800" smtClean="0"/>
              <a:t>（平成２５年度医療計画から）</a:t>
            </a:r>
          </a:p>
          <a:p>
            <a:pPr lvl="2" eaLnBrk="1" hangingPunct="1"/>
            <a:r>
              <a:rPr lang="ja-JP" altLang="en-US" smtClean="0"/>
              <a:t>精神疾患、病期・状態像で医療圏を設定  </a:t>
            </a:r>
          </a:p>
          <a:p>
            <a:pPr lvl="3" eaLnBrk="1" hangingPunct="1"/>
            <a:r>
              <a:rPr lang="en-US" altLang="ja-JP" smtClean="0"/>
              <a:t>11</a:t>
            </a:r>
            <a:r>
              <a:rPr lang="ja-JP" altLang="en-US" smtClean="0"/>
              <a:t>月</a:t>
            </a:r>
            <a:r>
              <a:rPr lang="en-US" altLang="ja-JP" smtClean="0"/>
              <a:t>16</a:t>
            </a:r>
            <a:r>
              <a:rPr lang="ja-JP" altLang="en-US" smtClean="0"/>
              <a:t>日 医療計画見直し検討会</a:t>
            </a:r>
          </a:p>
          <a:p>
            <a:pPr lvl="2" eaLnBrk="1" hangingPunct="1"/>
            <a:r>
              <a:rPr lang="ja-JP" altLang="en-US" smtClean="0"/>
              <a:t>都道府県が目指すべき方向性</a:t>
            </a:r>
          </a:p>
          <a:p>
            <a:pPr lvl="3" eaLnBrk="1" hangingPunct="1"/>
            <a:r>
              <a:rPr lang="ja-JP" altLang="en-US" smtClean="0"/>
              <a:t>住み慣れた身近な地域で基本的な医療やサービス支援を受けられる</a:t>
            </a:r>
          </a:p>
          <a:p>
            <a:pPr lvl="3" eaLnBrk="1" hangingPunct="1"/>
            <a:r>
              <a:rPr lang="ja-JP" altLang="en-US" smtClean="0"/>
              <a:t>適切に保健・医療・介護・福祉・生活支援・就労支援などの総合的支援を受けられる</a:t>
            </a:r>
          </a:p>
          <a:p>
            <a:pPr lvl="3" eaLnBrk="1" hangingPunct="1"/>
            <a:r>
              <a:rPr lang="ja-JP" altLang="en-US" smtClean="0"/>
              <a:t>アクセスしやすく、必要な医療を受けられる</a:t>
            </a:r>
          </a:p>
          <a:p>
            <a:pPr lvl="3" eaLnBrk="1" hangingPunct="1"/>
            <a:r>
              <a:rPr lang="ja-JP" altLang="en-US" smtClean="0"/>
              <a:t>必要時に入院医療を受けられる</a:t>
            </a:r>
          </a:p>
          <a:p>
            <a:pPr lvl="3" eaLnBrk="1" hangingPunct="1"/>
            <a:r>
              <a:rPr lang="ja-JP" altLang="en-US" smtClean="0"/>
              <a:t>医療機関がサービス内容や実績を積極的に情報公開する</a:t>
            </a:r>
          </a:p>
        </p:txBody>
      </p:sp>
      <p:grpSp>
        <p:nvGrpSpPr>
          <p:cNvPr id="209925" name="Group 4"/>
          <p:cNvGrpSpPr>
            <a:grpSpLocks/>
          </p:cNvGrpSpPr>
          <p:nvPr/>
        </p:nvGrpSpPr>
        <p:grpSpPr bwMode="auto">
          <a:xfrm>
            <a:off x="684213" y="400050"/>
            <a:ext cx="8434387" cy="6457950"/>
            <a:chOff x="431" y="252"/>
            <a:chExt cx="5313" cy="4068"/>
          </a:xfrm>
        </p:grpSpPr>
        <p:sp>
          <p:nvSpPr>
            <p:cNvPr id="209927" name="Line 5"/>
            <p:cNvSpPr>
              <a:spLocks noChangeShapeType="1"/>
            </p:cNvSpPr>
            <p:nvPr/>
          </p:nvSpPr>
          <p:spPr bwMode="auto">
            <a:xfrm>
              <a:off x="460" y="436"/>
              <a:ext cx="5284" cy="0"/>
            </a:xfrm>
            <a:prstGeom prst="line">
              <a:avLst/>
            </a:prstGeom>
            <a:noFill/>
            <a:ln w="88900" cmpd="dbl">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09928" name="Line 6"/>
            <p:cNvSpPr>
              <a:spLocks noChangeShapeType="1"/>
            </p:cNvSpPr>
            <p:nvPr/>
          </p:nvSpPr>
          <p:spPr bwMode="auto">
            <a:xfrm rot="5400000">
              <a:off x="-1603" y="2286"/>
              <a:ext cx="4068" cy="0"/>
            </a:xfrm>
            <a:prstGeom prst="line">
              <a:avLst/>
            </a:prstGeom>
            <a:noFill/>
            <a:ln w="88900" cmpd="dbl">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209926" name="Rectangle 7"/>
          <p:cNvSpPr>
            <a:spLocks noChangeArrowheads="1"/>
          </p:cNvSpPr>
          <p:nvPr/>
        </p:nvSpPr>
        <p:spPr bwMode="auto">
          <a:xfrm>
            <a:off x="-36513" y="796925"/>
            <a:ext cx="762001" cy="545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spcBef>
                <a:spcPct val="0"/>
              </a:spcBef>
            </a:pPr>
            <a:r>
              <a:rPr lang="ja-JP" altLang="en-US" sz="3200" i="0">
                <a:solidFill>
                  <a:srgbClr val="FFFF66"/>
                </a:solidFill>
              </a:rPr>
              <a:t>診療報酬改定の方向性</a:t>
            </a:r>
          </a:p>
        </p:txBody>
      </p:sp>
    </p:spTree>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F68BC5D1-4B6D-46EB-8C7D-4002B24682E7}" type="slidenum">
              <a:rPr kumimoji="0" lang="ja-JP" altLang="en-US" sz="2000" i="0" smtClean="0"/>
              <a:pPr eaLnBrk="1" hangingPunct="1"/>
              <a:t>212</a:t>
            </a:fld>
            <a:endParaRPr kumimoji="0" lang="en-US" altLang="ja-JP" sz="2000" i="0" smtClean="0"/>
          </a:p>
        </p:txBody>
      </p:sp>
      <p:sp>
        <p:nvSpPr>
          <p:cNvPr id="210947" name="Rectangle 2"/>
          <p:cNvSpPr>
            <a:spLocks noGrp="1" noChangeArrowheads="1"/>
          </p:cNvSpPr>
          <p:nvPr>
            <p:ph type="title"/>
          </p:nvPr>
        </p:nvSpPr>
        <p:spPr>
          <a:xfrm>
            <a:off x="685800" y="44450"/>
            <a:ext cx="7772400" cy="576263"/>
          </a:xfrm>
        </p:spPr>
        <p:txBody>
          <a:bodyPr/>
          <a:lstStyle/>
          <a:p>
            <a:pPr eaLnBrk="1" hangingPunct="1"/>
            <a:r>
              <a:rPr lang="ja-JP" altLang="en-US" sz="3200" smtClean="0">
                <a:solidFill>
                  <a:srgbClr val="FFFF66"/>
                </a:solidFill>
              </a:rPr>
              <a:t>診療報酬以外の変更点</a:t>
            </a:r>
          </a:p>
        </p:txBody>
      </p:sp>
      <p:sp>
        <p:nvSpPr>
          <p:cNvPr id="210948" name="Rectangle 3"/>
          <p:cNvSpPr>
            <a:spLocks noGrp="1" noChangeArrowheads="1"/>
          </p:cNvSpPr>
          <p:nvPr>
            <p:ph type="body" idx="1"/>
          </p:nvPr>
        </p:nvSpPr>
        <p:spPr>
          <a:xfrm>
            <a:off x="685800" y="792163"/>
            <a:ext cx="8458200" cy="5949950"/>
          </a:xfrm>
        </p:spPr>
        <p:txBody>
          <a:bodyPr/>
          <a:lstStyle/>
          <a:p>
            <a:pPr eaLnBrk="1" hangingPunct="1"/>
            <a:r>
              <a:rPr lang="ja-JP" altLang="en-US" smtClean="0"/>
              <a:t>医療法関連</a:t>
            </a:r>
            <a:r>
              <a:rPr lang="ja-JP" altLang="en-US" sz="2000" smtClean="0"/>
              <a:t>（１１月１７日社保審医療部会）</a:t>
            </a:r>
            <a:endParaRPr lang="ja-JP" altLang="en-US" smtClean="0"/>
          </a:p>
          <a:p>
            <a:pPr lvl="1" eaLnBrk="1" hangingPunct="1"/>
            <a:r>
              <a:rPr lang="ja-JP" altLang="en-US" smtClean="0"/>
              <a:t>特定機能病院承認要件の見直し</a:t>
            </a:r>
          </a:p>
          <a:p>
            <a:pPr lvl="2" eaLnBrk="1" hangingPunct="1"/>
            <a:r>
              <a:rPr lang="ja-JP" altLang="en-US" smtClean="0"/>
              <a:t>現行の承認要件や業務報告の内容について見直し</a:t>
            </a:r>
          </a:p>
          <a:p>
            <a:pPr lvl="1" eaLnBrk="1" hangingPunct="1"/>
            <a:r>
              <a:rPr lang="ja-JP" altLang="en-US" smtClean="0"/>
              <a:t>承認要件の継続の確認方法</a:t>
            </a:r>
          </a:p>
          <a:p>
            <a:pPr lvl="2" eaLnBrk="1" hangingPunct="1"/>
            <a:r>
              <a:rPr lang="ja-JP" altLang="en-US" smtClean="0"/>
              <a:t>業務報告の提出⇒更新制</a:t>
            </a:r>
            <a:endParaRPr lang="en-US" altLang="ja-JP" smtClean="0"/>
          </a:p>
          <a:p>
            <a:pPr lvl="2" eaLnBrk="1" hangingPunct="1"/>
            <a:endParaRPr lang="en-US" altLang="ja-JP" smtClean="0"/>
          </a:p>
          <a:p>
            <a:pPr eaLnBrk="1" hangingPunct="1"/>
            <a:r>
              <a:rPr lang="ja-JP" altLang="en-US" smtClean="0"/>
              <a:t>特定Ｂ型肝炎ウイルス感染者給付金等の支給に関する特別措置法</a:t>
            </a:r>
            <a:endParaRPr lang="en-US" altLang="ja-JP" smtClean="0"/>
          </a:p>
          <a:p>
            <a:pPr lvl="1" eaLnBrk="1" hangingPunct="1"/>
            <a:r>
              <a:rPr lang="ja-JP" altLang="en-US" smtClean="0"/>
              <a:t>新たな公費番号の設定（</a:t>
            </a:r>
            <a:r>
              <a:rPr lang="en-US" altLang="ja-JP" smtClean="0"/>
              <a:t>62130018</a:t>
            </a:r>
            <a:r>
              <a:rPr lang="ja-JP" altLang="en-US" smtClean="0"/>
              <a:t>）</a:t>
            </a:r>
            <a:endParaRPr lang="en-US" altLang="ja-JP" smtClean="0"/>
          </a:p>
          <a:p>
            <a:pPr lvl="1" eaLnBrk="1" hangingPunct="1"/>
            <a:endParaRPr lang="ja-JP" altLang="en-US" smtClean="0"/>
          </a:p>
        </p:txBody>
      </p:sp>
      <p:grpSp>
        <p:nvGrpSpPr>
          <p:cNvPr id="210949" name="Group 4"/>
          <p:cNvGrpSpPr>
            <a:grpSpLocks/>
          </p:cNvGrpSpPr>
          <p:nvPr/>
        </p:nvGrpSpPr>
        <p:grpSpPr bwMode="auto">
          <a:xfrm>
            <a:off x="684213" y="400050"/>
            <a:ext cx="8434387" cy="6457950"/>
            <a:chOff x="431" y="252"/>
            <a:chExt cx="5313" cy="4068"/>
          </a:xfrm>
        </p:grpSpPr>
        <p:sp>
          <p:nvSpPr>
            <p:cNvPr id="210951" name="Line 5"/>
            <p:cNvSpPr>
              <a:spLocks noChangeShapeType="1"/>
            </p:cNvSpPr>
            <p:nvPr/>
          </p:nvSpPr>
          <p:spPr bwMode="auto">
            <a:xfrm>
              <a:off x="460" y="436"/>
              <a:ext cx="5284" cy="0"/>
            </a:xfrm>
            <a:prstGeom prst="line">
              <a:avLst/>
            </a:prstGeom>
            <a:noFill/>
            <a:ln w="88900" cmpd="dbl">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10952" name="Line 6"/>
            <p:cNvSpPr>
              <a:spLocks noChangeShapeType="1"/>
            </p:cNvSpPr>
            <p:nvPr/>
          </p:nvSpPr>
          <p:spPr bwMode="auto">
            <a:xfrm rot="5400000">
              <a:off x="-1603" y="2286"/>
              <a:ext cx="4068" cy="0"/>
            </a:xfrm>
            <a:prstGeom prst="line">
              <a:avLst/>
            </a:prstGeom>
            <a:noFill/>
            <a:ln w="88900" cmpd="dbl">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210950" name="Rectangle 7"/>
          <p:cNvSpPr>
            <a:spLocks noChangeArrowheads="1"/>
          </p:cNvSpPr>
          <p:nvPr/>
        </p:nvSpPr>
        <p:spPr bwMode="auto">
          <a:xfrm>
            <a:off x="-36513" y="796925"/>
            <a:ext cx="762001" cy="545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spcBef>
                <a:spcPct val="0"/>
              </a:spcBef>
            </a:pPr>
            <a:r>
              <a:rPr lang="ja-JP" altLang="en-US" sz="3200" i="0">
                <a:solidFill>
                  <a:srgbClr val="FFFF66"/>
                </a:solidFill>
              </a:rPr>
              <a:t>診療報酬改定の方向性</a:t>
            </a:r>
          </a:p>
        </p:txBody>
      </p:sp>
    </p:spTree>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38F27FAA-8309-465C-AFA5-158BB278B550}" type="slidenum">
              <a:rPr kumimoji="0" lang="ja-JP" altLang="en-US" sz="2000" i="0" smtClean="0"/>
              <a:pPr eaLnBrk="1" hangingPunct="1"/>
              <a:t>213</a:t>
            </a:fld>
            <a:endParaRPr kumimoji="0" lang="en-US" altLang="ja-JP" sz="2000" i="0" smtClean="0"/>
          </a:p>
        </p:txBody>
      </p:sp>
      <p:sp>
        <p:nvSpPr>
          <p:cNvPr id="211971" name="Rectangle 2"/>
          <p:cNvSpPr>
            <a:spLocks noGrp="1" noChangeArrowheads="1"/>
          </p:cNvSpPr>
          <p:nvPr>
            <p:ph type="title"/>
          </p:nvPr>
        </p:nvSpPr>
        <p:spPr>
          <a:xfrm>
            <a:off x="685800" y="44450"/>
            <a:ext cx="7772400" cy="576263"/>
          </a:xfrm>
        </p:spPr>
        <p:txBody>
          <a:bodyPr/>
          <a:lstStyle/>
          <a:p>
            <a:pPr eaLnBrk="1" hangingPunct="1"/>
            <a:r>
              <a:rPr lang="ja-JP" altLang="en-US" sz="3200" smtClean="0">
                <a:solidFill>
                  <a:srgbClr val="FFFF66"/>
                </a:solidFill>
              </a:rPr>
              <a:t>診療報酬以外の変更点</a:t>
            </a:r>
          </a:p>
        </p:txBody>
      </p:sp>
      <p:sp>
        <p:nvSpPr>
          <p:cNvPr id="211972" name="Rectangle 3"/>
          <p:cNvSpPr>
            <a:spLocks noGrp="1" noChangeArrowheads="1"/>
          </p:cNvSpPr>
          <p:nvPr>
            <p:ph type="body" idx="1"/>
          </p:nvPr>
        </p:nvSpPr>
        <p:spPr>
          <a:xfrm>
            <a:off x="685800" y="796925"/>
            <a:ext cx="8458200" cy="5773738"/>
          </a:xfrm>
        </p:spPr>
        <p:txBody>
          <a:bodyPr/>
          <a:lstStyle/>
          <a:p>
            <a:pPr eaLnBrk="1" hangingPunct="1"/>
            <a:r>
              <a:rPr lang="ja-JP" altLang="en-US" smtClean="0"/>
              <a:t>急性期病床群の創設</a:t>
            </a:r>
            <a:r>
              <a:rPr lang="ja-JP" altLang="en-US" sz="2000" smtClean="0"/>
              <a:t>（１２月１日社保審医療部会）</a:t>
            </a:r>
            <a:endParaRPr lang="ja-JP" altLang="en-US" smtClean="0"/>
          </a:p>
          <a:p>
            <a:pPr lvl="1" eaLnBrk="1" hangingPunct="1"/>
            <a:r>
              <a:rPr lang="ja-JP" altLang="en-US" smtClean="0"/>
              <a:t>年内を目処に大枠の構築</a:t>
            </a:r>
          </a:p>
          <a:p>
            <a:pPr lvl="1" eaLnBrk="1" hangingPunct="1"/>
            <a:r>
              <a:rPr lang="ja-JP" altLang="en-US" smtClean="0"/>
              <a:t>社会保障と税の一体改革で示した項目</a:t>
            </a:r>
          </a:p>
          <a:p>
            <a:pPr lvl="2" eaLnBrk="1" hangingPunct="1"/>
            <a:r>
              <a:rPr lang="ja-JP" altLang="en-US" smtClean="0"/>
              <a:t>病床区分や機能分化</a:t>
            </a:r>
          </a:p>
          <a:p>
            <a:pPr lvl="2" eaLnBrk="1" hangingPunct="1"/>
            <a:r>
              <a:rPr lang="ja-JP" altLang="en-US" smtClean="0"/>
              <a:t>急性期医療から在宅医療への患者の流れ　等</a:t>
            </a:r>
          </a:p>
          <a:p>
            <a:pPr lvl="1" eaLnBrk="1" hangingPunct="1"/>
            <a:r>
              <a:rPr lang="ja-JP" altLang="en-US" smtClean="0"/>
              <a:t>都道府県による「急性期病床群」の認定制度導入</a:t>
            </a:r>
          </a:p>
          <a:p>
            <a:pPr lvl="2" eaLnBrk="1" hangingPunct="1"/>
            <a:r>
              <a:rPr lang="ja-JP" altLang="en-US" smtClean="0"/>
              <a:t>国民や患者に対して病床機能が可視化</a:t>
            </a:r>
          </a:p>
          <a:p>
            <a:pPr lvl="2" eaLnBrk="1" hangingPunct="1"/>
            <a:r>
              <a:rPr lang="ja-JP" altLang="en-US" smtClean="0"/>
              <a:t>適切な医療アクセスにつながる</a:t>
            </a:r>
          </a:p>
          <a:p>
            <a:pPr lvl="1" eaLnBrk="1" hangingPunct="1"/>
            <a:r>
              <a:rPr lang="ja-JP" altLang="en-US" smtClean="0"/>
              <a:t>現行の人員配置・構造設備に加えて「機能」を評価</a:t>
            </a:r>
          </a:p>
          <a:p>
            <a:pPr lvl="2" eaLnBrk="1" hangingPunct="1"/>
            <a:r>
              <a:rPr lang="ja-JP" altLang="en-US" smtClean="0"/>
              <a:t>許可から病棟単位で認定</a:t>
            </a:r>
          </a:p>
          <a:p>
            <a:pPr lvl="2" eaLnBrk="1" hangingPunct="1"/>
            <a:r>
              <a:rPr lang="ja-JP" altLang="en-US" smtClean="0"/>
              <a:t>認定を受けていなくても、一般病床として必要な医療を提供できる</a:t>
            </a:r>
          </a:p>
        </p:txBody>
      </p:sp>
      <p:grpSp>
        <p:nvGrpSpPr>
          <p:cNvPr id="211973" name="Group 4"/>
          <p:cNvGrpSpPr>
            <a:grpSpLocks/>
          </p:cNvGrpSpPr>
          <p:nvPr/>
        </p:nvGrpSpPr>
        <p:grpSpPr bwMode="auto">
          <a:xfrm>
            <a:off x="684213" y="400050"/>
            <a:ext cx="8434387" cy="6457950"/>
            <a:chOff x="431" y="252"/>
            <a:chExt cx="5313" cy="4068"/>
          </a:xfrm>
        </p:grpSpPr>
        <p:sp>
          <p:nvSpPr>
            <p:cNvPr id="211975" name="Line 5"/>
            <p:cNvSpPr>
              <a:spLocks noChangeShapeType="1"/>
            </p:cNvSpPr>
            <p:nvPr/>
          </p:nvSpPr>
          <p:spPr bwMode="auto">
            <a:xfrm>
              <a:off x="460" y="436"/>
              <a:ext cx="5284" cy="0"/>
            </a:xfrm>
            <a:prstGeom prst="line">
              <a:avLst/>
            </a:prstGeom>
            <a:noFill/>
            <a:ln w="88900" cmpd="dbl">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11976" name="Line 6"/>
            <p:cNvSpPr>
              <a:spLocks noChangeShapeType="1"/>
            </p:cNvSpPr>
            <p:nvPr/>
          </p:nvSpPr>
          <p:spPr bwMode="auto">
            <a:xfrm rot="5400000">
              <a:off x="-1603" y="2286"/>
              <a:ext cx="4068" cy="0"/>
            </a:xfrm>
            <a:prstGeom prst="line">
              <a:avLst/>
            </a:prstGeom>
            <a:noFill/>
            <a:ln w="88900" cmpd="dbl">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211974" name="Rectangle 7"/>
          <p:cNvSpPr>
            <a:spLocks noChangeArrowheads="1"/>
          </p:cNvSpPr>
          <p:nvPr/>
        </p:nvSpPr>
        <p:spPr bwMode="auto">
          <a:xfrm>
            <a:off x="-36513" y="796925"/>
            <a:ext cx="762001" cy="545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spcBef>
                <a:spcPct val="0"/>
              </a:spcBef>
            </a:pPr>
            <a:r>
              <a:rPr lang="ja-JP" altLang="en-US" sz="3200" i="0">
                <a:solidFill>
                  <a:srgbClr val="FFFF66"/>
                </a:solidFill>
              </a:rPr>
              <a:t>診療報酬改定の方向性</a:t>
            </a:r>
          </a:p>
        </p:txBody>
      </p:sp>
    </p:spTree>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097909DF-8A81-42C1-9B09-892BFEEC403A}" type="slidenum">
              <a:rPr kumimoji="0" lang="ja-JP" altLang="en-US" sz="2000" i="0" smtClean="0"/>
              <a:pPr eaLnBrk="1" hangingPunct="1"/>
              <a:t>214</a:t>
            </a:fld>
            <a:endParaRPr kumimoji="0" lang="en-US" altLang="ja-JP" sz="2000" i="0" smtClean="0"/>
          </a:p>
        </p:txBody>
      </p:sp>
      <p:sp>
        <p:nvSpPr>
          <p:cNvPr id="212995" name="Rectangle 2"/>
          <p:cNvSpPr>
            <a:spLocks noGrp="1" noChangeArrowheads="1"/>
          </p:cNvSpPr>
          <p:nvPr>
            <p:ph type="title"/>
          </p:nvPr>
        </p:nvSpPr>
        <p:spPr>
          <a:xfrm>
            <a:off x="685800" y="44450"/>
            <a:ext cx="7772400" cy="576263"/>
          </a:xfrm>
        </p:spPr>
        <p:txBody>
          <a:bodyPr/>
          <a:lstStyle/>
          <a:p>
            <a:pPr eaLnBrk="1" hangingPunct="1"/>
            <a:r>
              <a:rPr lang="ja-JP" altLang="en-US" sz="3200" smtClean="0">
                <a:solidFill>
                  <a:srgbClr val="FFFF66"/>
                </a:solidFill>
              </a:rPr>
              <a:t>診療報酬以外の変更点</a:t>
            </a:r>
          </a:p>
        </p:txBody>
      </p:sp>
      <p:sp>
        <p:nvSpPr>
          <p:cNvPr id="212996" name="Rectangle 3"/>
          <p:cNvSpPr>
            <a:spLocks noGrp="1" noChangeArrowheads="1"/>
          </p:cNvSpPr>
          <p:nvPr>
            <p:ph type="body" idx="1"/>
          </p:nvPr>
        </p:nvSpPr>
        <p:spPr>
          <a:xfrm>
            <a:off x="685800" y="796925"/>
            <a:ext cx="8458200" cy="5773738"/>
          </a:xfrm>
        </p:spPr>
        <p:txBody>
          <a:bodyPr/>
          <a:lstStyle/>
          <a:p>
            <a:pPr eaLnBrk="1" hangingPunct="1"/>
            <a:r>
              <a:rPr lang="ja-JP" altLang="en-US" smtClean="0"/>
              <a:t>急性期病床群の創設</a:t>
            </a:r>
            <a:r>
              <a:rPr lang="ja-JP" altLang="en-US" sz="2000" smtClean="0"/>
              <a:t>（１２月１日社保審医療部会）</a:t>
            </a:r>
            <a:endParaRPr lang="ja-JP" altLang="en-US" smtClean="0"/>
          </a:p>
          <a:p>
            <a:pPr lvl="1" eaLnBrk="1" hangingPunct="1"/>
            <a:r>
              <a:rPr lang="ja-JP" altLang="en-US" smtClean="0"/>
              <a:t>対象患者</a:t>
            </a:r>
          </a:p>
          <a:p>
            <a:pPr lvl="2" eaLnBrk="1" hangingPunct="1"/>
            <a:r>
              <a:rPr lang="ja-JP" altLang="en-US" smtClean="0"/>
              <a:t>緊急度や重症度などを含め、より高密度な医療を必要とする患者</a:t>
            </a:r>
          </a:p>
          <a:p>
            <a:pPr lvl="3" eaLnBrk="1" hangingPunct="1"/>
            <a:r>
              <a:rPr lang="ja-JP" altLang="en-US" smtClean="0"/>
              <a:t>従来の急性期患者よりも対象が広がる？</a:t>
            </a:r>
          </a:p>
          <a:p>
            <a:pPr lvl="3" eaLnBrk="1" hangingPunct="1"/>
            <a:r>
              <a:rPr lang="ja-JP" altLang="en-US" smtClean="0"/>
              <a:t>軽度の急性期患者やリハビリ患者は対象外</a:t>
            </a:r>
          </a:p>
          <a:p>
            <a:pPr lvl="1" eaLnBrk="1" hangingPunct="1"/>
            <a:r>
              <a:rPr lang="en-US" altLang="ja-JP" smtClean="0"/>
              <a:t>【</a:t>
            </a:r>
            <a:r>
              <a:rPr lang="ja-JP" altLang="en-US" smtClean="0"/>
              <a:t>参考</a:t>
            </a:r>
            <a:r>
              <a:rPr lang="en-US" altLang="ja-JP" smtClean="0"/>
              <a:t>】</a:t>
            </a:r>
            <a:r>
              <a:rPr lang="ja-JP" altLang="en-US" smtClean="0"/>
              <a:t>急性期の定義</a:t>
            </a:r>
          </a:p>
          <a:p>
            <a:pPr lvl="2" eaLnBrk="1" hangingPunct="1"/>
            <a:r>
              <a:rPr lang="ja-JP" altLang="en-US" smtClean="0"/>
              <a:t>患者の病態が不安定な状態から、治療によりある程度安定した状態に至るまで（中医協ＤＰＣ評価分科会）</a:t>
            </a:r>
          </a:p>
          <a:p>
            <a:pPr lvl="1" eaLnBrk="1" hangingPunct="1"/>
            <a:r>
              <a:rPr lang="ja-JP" altLang="en-US" smtClean="0"/>
              <a:t>認定要件</a:t>
            </a:r>
          </a:p>
          <a:p>
            <a:pPr lvl="2" eaLnBrk="1" hangingPunct="1"/>
            <a:r>
              <a:rPr lang="ja-JP" altLang="en-US" smtClean="0"/>
              <a:t>以下のいずれかを満たすこと</a:t>
            </a:r>
          </a:p>
          <a:p>
            <a:pPr lvl="3" eaLnBrk="1" hangingPunct="1"/>
            <a:r>
              <a:rPr lang="ja-JP" altLang="en-US" smtClean="0"/>
              <a:t>対象疾病（対象疾患の患者が○％以上など）</a:t>
            </a:r>
          </a:p>
          <a:p>
            <a:pPr lvl="3" eaLnBrk="1" hangingPunct="1"/>
            <a:r>
              <a:rPr lang="ja-JP" altLang="en-US" smtClean="0"/>
              <a:t>入院経路（救急医療入院が○％以上など）</a:t>
            </a:r>
          </a:p>
          <a:p>
            <a:pPr lvl="3" eaLnBrk="1" hangingPunct="1"/>
            <a:r>
              <a:rPr lang="ja-JP" altLang="en-US" smtClean="0"/>
              <a:t>処置内容（手術を行う患者が○％以上など）</a:t>
            </a:r>
          </a:p>
        </p:txBody>
      </p:sp>
      <p:grpSp>
        <p:nvGrpSpPr>
          <p:cNvPr id="212997" name="Group 4"/>
          <p:cNvGrpSpPr>
            <a:grpSpLocks/>
          </p:cNvGrpSpPr>
          <p:nvPr/>
        </p:nvGrpSpPr>
        <p:grpSpPr bwMode="auto">
          <a:xfrm>
            <a:off x="684213" y="400050"/>
            <a:ext cx="8434387" cy="6457950"/>
            <a:chOff x="431" y="252"/>
            <a:chExt cx="5313" cy="4068"/>
          </a:xfrm>
        </p:grpSpPr>
        <p:sp>
          <p:nvSpPr>
            <p:cNvPr id="212999" name="Line 5"/>
            <p:cNvSpPr>
              <a:spLocks noChangeShapeType="1"/>
            </p:cNvSpPr>
            <p:nvPr/>
          </p:nvSpPr>
          <p:spPr bwMode="auto">
            <a:xfrm>
              <a:off x="460" y="436"/>
              <a:ext cx="5284" cy="0"/>
            </a:xfrm>
            <a:prstGeom prst="line">
              <a:avLst/>
            </a:prstGeom>
            <a:noFill/>
            <a:ln w="88900" cmpd="dbl">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13000" name="Line 6"/>
            <p:cNvSpPr>
              <a:spLocks noChangeShapeType="1"/>
            </p:cNvSpPr>
            <p:nvPr/>
          </p:nvSpPr>
          <p:spPr bwMode="auto">
            <a:xfrm rot="5400000">
              <a:off x="-1603" y="2286"/>
              <a:ext cx="4068" cy="0"/>
            </a:xfrm>
            <a:prstGeom prst="line">
              <a:avLst/>
            </a:prstGeom>
            <a:noFill/>
            <a:ln w="88900" cmpd="dbl">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212998" name="Rectangle 7"/>
          <p:cNvSpPr>
            <a:spLocks noChangeArrowheads="1"/>
          </p:cNvSpPr>
          <p:nvPr/>
        </p:nvSpPr>
        <p:spPr bwMode="auto">
          <a:xfrm>
            <a:off x="-36513" y="796925"/>
            <a:ext cx="762001" cy="545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spcBef>
                <a:spcPct val="0"/>
              </a:spcBef>
            </a:pPr>
            <a:r>
              <a:rPr lang="ja-JP" altLang="en-US" sz="3200" i="0">
                <a:solidFill>
                  <a:srgbClr val="FFFF66"/>
                </a:solidFill>
              </a:rPr>
              <a:t>診療報酬改定の方向性</a:t>
            </a:r>
          </a:p>
        </p:txBody>
      </p:sp>
    </p:spTree>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6FC7A43A-9B0E-4187-BB92-BAD2055A7E00}" type="slidenum">
              <a:rPr kumimoji="0" lang="ja-JP" altLang="en-US" sz="2000" i="0" smtClean="0"/>
              <a:pPr eaLnBrk="1" hangingPunct="1"/>
              <a:t>215</a:t>
            </a:fld>
            <a:endParaRPr kumimoji="0" lang="en-US" altLang="ja-JP" sz="2000" i="0" smtClean="0"/>
          </a:p>
        </p:txBody>
      </p:sp>
      <p:sp>
        <p:nvSpPr>
          <p:cNvPr id="214019" name="Rectangle 2"/>
          <p:cNvSpPr>
            <a:spLocks noGrp="1" noChangeArrowheads="1"/>
          </p:cNvSpPr>
          <p:nvPr>
            <p:ph type="title"/>
          </p:nvPr>
        </p:nvSpPr>
        <p:spPr>
          <a:xfrm>
            <a:off x="685800" y="44450"/>
            <a:ext cx="7772400" cy="576263"/>
          </a:xfrm>
        </p:spPr>
        <p:txBody>
          <a:bodyPr/>
          <a:lstStyle/>
          <a:p>
            <a:pPr eaLnBrk="1" hangingPunct="1"/>
            <a:r>
              <a:rPr lang="ja-JP" altLang="en-US" sz="3200" smtClean="0">
                <a:solidFill>
                  <a:srgbClr val="FFFF66"/>
                </a:solidFill>
              </a:rPr>
              <a:t>診療報酬以外の留意点</a:t>
            </a:r>
          </a:p>
        </p:txBody>
      </p:sp>
      <p:sp>
        <p:nvSpPr>
          <p:cNvPr id="214020" name="Rectangle 3"/>
          <p:cNvSpPr>
            <a:spLocks noGrp="1" noChangeArrowheads="1"/>
          </p:cNvSpPr>
          <p:nvPr>
            <p:ph type="body" idx="1"/>
          </p:nvPr>
        </p:nvSpPr>
        <p:spPr>
          <a:xfrm>
            <a:off x="685800" y="796925"/>
            <a:ext cx="8458200" cy="5773738"/>
          </a:xfrm>
        </p:spPr>
        <p:txBody>
          <a:bodyPr/>
          <a:lstStyle/>
          <a:p>
            <a:pPr eaLnBrk="1" hangingPunct="1"/>
            <a:r>
              <a:rPr lang="ja-JP" altLang="en-US" smtClean="0"/>
              <a:t>税制関連</a:t>
            </a:r>
          </a:p>
          <a:p>
            <a:pPr lvl="1" eaLnBrk="1" hangingPunct="1"/>
            <a:r>
              <a:rPr lang="ja-JP" altLang="en-US" smtClean="0"/>
              <a:t>消費税の問題</a:t>
            </a:r>
          </a:p>
          <a:p>
            <a:pPr lvl="1" eaLnBrk="1" hangingPunct="1"/>
            <a:r>
              <a:rPr lang="ja-JP" altLang="en-US" smtClean="0"/>
              <a:t>４段階制（診療報酬の所得計算特例措置）の見直し</a:t>
            </a:r>
          </a:p>
          <a:p>
            <a:pPr lvl="2" eaLnBrk="1" hangingPunct="1"/>
            <a:r>
              <a:rPr lang="ja-JP" altLang="en-US" smtClean="0"/>
              <a:t>本来の目的＝小規模医療機関の事務処理負担を軽減</a:t>
            </a:r>
          </a:p>
          <a:p>
            <a:pPr lvl="2" eaLnBrk="1" hangingPunct="1"/>
            <a:r>
              <a:rPr lang="ja-JP" altLang="en-US" smtClean="0"/>
              <a:t>１１月１５日政府税制調査会</a:t>
            </a:r>
          </a:p>
          <a:p>
            <a:pPr lvl="1" eaLnBrk="1" hangingPunct="1"/>
            <a:r>
              <a:rPr lang="ja-JP" altLang="en-US" smtClean="0"/>
              <a:t>診療報酬の事業税非課税措置</a:t>
            </a:r>
          </a:p>
          <a:p>
            <a:pPr lvl="2" eaLnBrk="1" hangingPunct="1"/>
            <a:r>
              <a:rPr lang="ja-JP" altLang="en-US" smtClean="0"/>
              <a:t>地域医療確保のため引き続き検討</a:t>
            </a:r>
          </a:p>
        </p:txBody>
      </p:sp>
      <p:grpSp>
        <p:nvGrpSpPr>
          <p:cNvPr id="214021" name="Group 4"/>
          <p:cNvGrpSpPr>
            <a:grpSpLocks/>
          </p:cNvGrpSpPr>
          <p:nvPr/>
        </p:nvGrpSpPr>
        <p:grpSpPr bwMode="auto">
          <a:xfrm>
            <a:off x="684213" y="400050"/>
            <a:ext cx="8434387" cy="6457950"/>
            <a:chOff x="431" y="252"/>
            <a:chExt cx="5313" cy="4068"/>
          </a:xfrm>
        </p:grpSpPr>
        <p:sp>
          <p:nvSpPr>
            <p:cNvPr id="214023" name="Line 5"/>
            <p:cNvSpPr>
              <a:spLocks noChangeShapeType="1"/>
            </p:cNvSpPr>
            <p:nvPr/>
          </p:nvSpPr>
          <p:spPr bwMode="auto">
            <a:xfrm>
              <a:off x="460" y="436"/>
              <a:ext cx="5284" cy="0"/>
            </a:xfrm>
            <a:prstGeom prst="line">
              <a:avLst/>
            </a:prstGeom>
            <a:noFill/>
            <a:ln w="88900" cmpd="dbl">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14024" name="Line 6"/>
            <p:cNvSpPr>
              <a:spLocks noChangeShapeType="1"/>
            </p:cNvSpPr>
            <p:nvPr/>
          </p:nvSpPr>
          <p:spPr bwMode="auto">
            <a:xfrm rot="5400000">
              <a:off x="-1603" y="2286"/>
              <a:ext cx="4068" cy="0"/>
            </a:xfrm>
            <a:prstGeom prst="line">
              <a:avLst/>
            </a:prstGeom>
            <a:noFill/>
            <a:ln w="88900" cmpd="dbl">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214022" name="Rectangle 7"/>
          <p:cNvSpPr>
            <a:spLocks noChangeArrowheads="1"/>
          </p:cNvSpPr>
          <p:nvPr/>
        </p:nvSpPr>
        <p:spPr bwMode="auto">
          <a:xfrm>
            <a:off x="-36513" y="796925"/>
            <a:ext cx="762001" cy="545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spcBef>
                <a:spcPct val="0"/>
              </a:spcBef>
            </a:pPr>
            <a:r>
              <a:rPr lang="ja-JP" altLang="en-US" sz="3200" i="0">
                <a:solidFill>
                  <a:srgbClr val="FFFF66"/>
                </a:solidFill>
              </a:rPr>
              <a:t>診療報酬改定の方向性</a:t>
            </a:r>
          </a:p>
        </p:txBody>
      </p:sp>
    </p:spTree>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スライド番号プレースホルダー 3"/>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E3837B17-B52E-4EEA-A262-2DDF3A9DAB95}" type="slidenum">
              <a:rPr kumimoji="0" lang="ja-JP" altLang="en-US" sz="2000" i="0" smtClean="0"/>
              <a:pPr eaLnBrk="1" hangingPunct="1"/>
              <a:t>216</a:t>
            </a:fld>
            <a:endParaRPr kumimoji="0" lang="en-US" altLang="ja-JP" sz="2000" i="0" smtClean="0"/>
          </a:p>
        </p:txBody>
      </p:sp>
      <p:sp>
        <p:nvSpPr>
          <p:cNvPr id="215043" name="Text Box 2"/>
          <p:cNvSpPr txBox="1">
            <a:spLocks noChangeArrowheads="1"/>
          </p:cNvSpPr>
          <p:nvPr/>
        </p:nvSpPr>
        <p:spPr bwMode="auto">
          <a:xfrm>
            <a:off x="4403725" y="3200400"/>
            <a:ext cx="549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endParaRPr lang="ja-JP" altLang="en-US" i="0"/>
          </a:p>
        </p:txBody>
      </p:sp>
      <p:sp>
        <p:nvSpPr>
          <p:cNvPr id="215044" name="Text Box 3"/>
          <p:cNvSpPr txBox="1">
            <a:spLocks noChangeArrowheads="1"/>
          </p:cNvSpPr>
          <p:nvPr/>
        </p:nvSpPr>
        <p:spPr bwMode="auto">
          <a:xfrm>
            <a:off x="684213" y="2420938"/>
            <a:ext cx="7924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r>
              <a:rPr lang="ja-JP" altLang="en-US" sz="4400" i="0">
                <a:solidFill>
                  <a:srgbClr val="FFFF00"/>
                </a:solidFill>
              </a:rPr>
              <a:t>ご清聴ありがとうございました</a:t>
            </a:r>
          </a:p>
        </p:txBody>
      </p:sp>
      <p:sp>
        <p:nvSpPr>
          <p:cNvPr id="215045" name="Rectangle 6"/>
          <p:cNvSpPr>
            <a:spLocks noChangeArrowheads="1"/>
          </p:cNvSpPr>
          <p:nvPr/>
        </p:nvSpPr>
        <p:spPr bwMode="auto">
          <a:xfrm>
            <a:off x="1763713" y="981075"/>
            <a:ext cx="5761037"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ja-JP" altLang="en-US" i="0"/>
              <a:t>本日の資料は弊社ＨＰよりＤＬができます</a:t>
            </a:r>
          </a:p>
          <a:p>
            <a:r>
              <a:rPr lang="ja-JP" altLang="en-US" i="0"/>
              <a:t>　　</a:t>
            </a:r>
            <a:r>
              <a:rPr lang="en-US" altLang="ja-JP" i="0"/>
              <a:t>http://www.medsus.jp/</a:t>
            </a:r>
            <a:endParaRPr lang="ja-JP" altLang="en-US" i="0"/>
          </a:p>
        </p:txBody>
      </p:sp>
      <p:sp>
        <p:nvSpPr>
          <p:cNvPr id="215046" name="Text Box 1029"/>
          <p:cNvSpPr txBox="1">
            <a:spLocks noChangeArrowheads="1"/>
          </p:cNvSpPr>
          <p:nvPr/>
        </p:nvSpPr>
        <p:spPr bwMode="auto">
          <a:xfrm>
            <a:off x="2843213" y="4051300"/>
            <a:ext cx="6300787"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r>
              <a:rPr lang="ja-JP" altLang="en-US"/>
              <a:t>拙著が、じほう社より刊行されます（５月頃予定）</a:t>
            </a:r>
          </a:p>
          <a:p>
            <a:pPr eaLnBrk="1" hangingPunct="1"/>
            <a:r>
              <a:rPr lang="en-US" altLang="ja-JP"/>
              <a:t>『</a:t>
            </a:r>
            <a:r>
              <a:rPr lang="ja-JP" altLang="en-US"/>
              <a:t>患者さんと共有できる外来点数マニュアル</a:t>
            </a:r>
          </a:p>
          <a:p>
            <a:pPr eaLnBrk="1" hangingPunct="1"/>
            <a:r>
              <a:rPr lang="ja-JP" altLang="en-US"/>
              <a:t>　　　　　　　　　　　　　　　　　　　</a:t>
            </a:r>
            <a:r>
              <a:rPr lang="ja-JP" altLang="en-US">
                <a:hlinkClick r:id="rId2" action="ppaction://hlinkpres?slideindex=1&amp;slidetitle="/>
              </a:rPr>
              <a:t>２０１２年度版</a:t>
            </a:r>
            <a:r>
              <a:rPr lang="en-US" altLang="ja-JP"/>
              <a:t>』</a:t>
            </a:r>
          </a:p>
        </p:txBody>
      </p:sp>
      <p:pic>
        <p:nvPicPr>
          <p:cNvPr id="215047"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3" y="3455988"/>
            <a:ext cx="2262187"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番号プレースホルダー 3"/>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CD94FFE3-958F-4CD9-945B-623DFE55374F}" type="slidenum">
              <a:rPr kumimoji="0" lang="ja-JP" altLang="en-US" sz="2000" i="0" smtClean="0"/>
              <a:pPr eaLnBrk="1" hangingPunct="1"/>
              <a:t>22</a:t>
            </a:fld>
            <a:endParaRPr kumimoji="0" lang="en-US" altLang="ja-JP" sz="2000" i="0" smtClean="0"/>
          </a:p>
        </p:txBody>
      </p:sp>
      <p:sp>
        <p:nvSpPr>
          <p:cNvPr id="23555" name="Rectangle 2"/>
          <p:cNvSpPr>
            <a:spLocks noChangeArrowheads="1"/>
          </p:cNvSpPr>
          <p:nvPr/>
        </p:nvSpPr>
        <p:spPr bwMode="auto">
          <a:xfrm>
            <a:off x="2749550" y="3108325"/>
            <a:ext cx="3683000" cy="641350"/>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3600" i="0">
                <a:solidFill>
                  <a:srgbClr val="FFFF00"/>
                </a:solidFill>
              </a:rPr>
              <a:t>医　学　管　理　料</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DCE487AA-2FDF-4867-AB35-82A1C8766F11}" type="slidenum">
              <a:rPr kumimoji="0" lang="ja-JP" altLang="en-US" sz="2000" i="0" smtClean="0"/>
              <a:pPr eaLnBrk="1" hangingPunct="1"/>
              <a:t>23</a:t>
            </a:fld>
            <a:endParaRPr kumimoji="0" lang="en-US" altLang="ja-JP" sz="2000" i="0" smtClean="0"/>
          </a:p>
        </p:txBody>
      </p:sp>
      <p:sp>
        <p:nvSpPr>
          <p:cNvPr id="24579"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医　学　管　理　料</a:t>
            </a:r>
          </a:p>
        </p:txBody>
      </p:sp>
      <p:sp>
        <p:nvSpPr>
          <p:cNvPr id="24580"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smtClean="0"/>
              <a:t>算定要件に屋内全面禁煙を追加（届出不要）</a:t>
            </a:r>
          </a:p>
          <a:p>
            <a:pPr lvl="1" eaLnBrk="1" hangingPunct="1"/>
            <a:r>
              <a:rPr lang="ja-JP" altLang="en-US" smtClean="0"/>
              <a:t>悪性腫瘍特異物質治療管理料、小児特定疾患カウンセリング科、小児科療養指導料、外来栄養食事指導料、集団栄養食事指導料、喘息治療管理料、小児悪性腫瘍患者指導管理料、糖尿病合併症管理料、乳幼児育児栄養指導料、生活習慣病管理料、がん治療連携計画策定料、がん治療連携指導料、（他に入院料加算あり）</a:t>
            </a:r>
          </a:p>
          <a:p>
            <a:pPr lvl="1" eaLnBrk="1" hangingPunct="1"/>
            <a:r>
              <a:rPr lang="ja-JP" altLang="en-US" smtClean="0"/>
              <a:t>施設基準</a:t>
            </a:r>
          </a:p>
          <a:p>
            <a:pPr lvl="2" eaLnBrk="1" hangingPunct="1"/>
            <a:r>
              <a:rPr lang="ja-JP" altLang="en-US" smtClean="0"/>
              <a:t>それぞれの施設基準に加え、当該保険医療機関の屋内が禁煙であること</a:t>
            </a:r>
          </a:p>
          <a:p>
            <a:pPr lvl="2" eaLnBrk="1" hangingPunct="1"/>
            <a:r>
              <a:rPr lang="ja-JP" altLang="en-US" smtClean="0"/>
              <a:t>ビル診等の場合は、当該保険医療機関が保有又は借用している部分が禁煙であること</a:t>
            </a:r>
          </a:p>
          <a:p>
            <a:pPr lvl="1" eaLnBrk="1" hangingPunct="1"/>
            <a:r>
              <a:rPr lang="ja-JP" altLang="en-US" smtClean="0"/>
              <a:t>経過措置</a:t>
            </a:r>
            <a:endParaRPr lang="en-US" altLang="ja-JP" smtClean="0"/>
          </a:p>
          <a:p>
            <a:pPr lvl="2" eaLnBrk="1" hangingPunct="1"/>
            <a:r>
              <a:rPr lang="ja-JP" altLang="en-US" smtClean="0"/>
              <a:t>平成２４年６月３０日までは従前の通り算定可能</a:t>
            </a:r>
          </a:p>
        </p:txBody>
      </p:sp>
      <p:sp>
        <p:nvSpPr>
          <p:cNvPr id="24581"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屋内全面禁煙化</a:t>
            </a:r>
          </a:p>
        </p:txBody>
      </p:sp>
      <p:grpSp>
        <p:nvGrpSpPr>
          <p:cNvPr id="24582" name="Group 5"/>
          <p:cNvGrpSpPr>
            <a:grpSpLocks/>
          </p:cNvGrpSpPr>
          <p:nvPr/>
        </p:nvGrpSpPr>
        <p:grpSpPr bwMode="auto">
          <a:xfrm>
            <a:off x="609600" y="400050"/>
            <a:ext cx="8567738" cy="6457950"/>
            <a:chOff x="384" y="252"/>
            <a:chExt cx="5397" cy="4068"/>
          </a:xfrm>
        </p:grpSpPr>
        <p:sp>
          <p:nvSpPr>
            <p:cNvPr id="24584"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4585"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24583"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AA3D01DC-1433-428C-9EF3-9F3082EDAEB4}" type="slidenum">
              <a:rPr kumimoji="0" lang="ja-JP" altLang="en-US" sz="2000" i="0" smtClean="0"/>
              <a:pPr eaLnBrk="1" hangingPunct="1"/>
              <a:t>24</a:t>
            </a:fld>
            <a:endParaRPr kumimoji="0" lang="en-US" altLang="ja-JP" sz="2000" i="0" smtClean="0"/>
          </a:p>
        </p:txBody>
      </p:sp>
      <p:sp>
        <p:nvSpPr>
          <p:cNvPr id="25603"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医　学　管　理　料</a:t>
            </a:r>
          </a:p>
        </p:txBody>
      </p:sp>
      <p:sp>
        <p:nvSpPr>
          <p:cNvPr id="25604"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smtClean="0"/>
              <a:t>難病外来指導管理料　　２５０点　⇒　２７０点</a:t>
            </a:r>
          </a:p>
          <a:p>
            <a:pPr eaLnBrk="1" hangingPunct="1"/>
            <a:endParaRPr lang="ja-JP" altLang="en-US" sz="800" smtClean="0"/>
          </a:p>
          <a:p>
            <a:pPr eaLnBrk="1" hangingPunct="1"/>
            <a:r>
              <a:rPr lang="ja-JP" altLang="en-US" smtClean="0"/>
              <a:t>心臓ペースメーカー指導管理料</a:t>
            </a:r>
          </a:p>
          <a:p>
            <a:pPr lvl="1" eaLnBrk="1" hangingPunct="1"/>
            <a:r>
              <a:rPr lang="ja-JP" altLang="en-US" smtClean="0"/>
              <a:t>遠隔モニタリングによる場合　４６０点 ⇒ ５５０点</a:t>
            </a:r>
          </a:p>
          <a:p>
            <a:pPr lvl="1" eaLnBrk="1" hangingPunct="1"/>
            <a:r>
              <a:rPr lang="ja-JP" altLang="en-US" smtClean="0"/>
              <a:t>上記以外の場合　　　　　　　３２０点 ⇒ ３６０点</a:t>
            </a:r>
          </a:p>
          <a:p>
            <a:pPr lvl="1" eaLnBrk="1" hangingPunct="1"/>
            <a:endParaRPr lang="ja-JP" altLang="en-US" sz="800" smtClean="0"/>
          </a:p>
          <a:p>
            <a:pPr eaLnBrk="1" hangingPunct="1"/>
            <a:r>
              <a:rPr lang="ja-JP" altLang="en-US" smtClean="0"/>
              <a:t>高度難聴指導管理料</a:t>
            </a:r>
          </a:p>
          <a:p>
            <a:pPr lvl="1" eaLnBrk="1" hangingPunct="1"/>
            <a:r>
              <a:rPr lang="ja-JP" altLang="en-US" smtClean="0"/>
              <a:t>人工内耳埋込術・・・の場合　４８０点 ⇒ ５００点</a:t>
            </a:r>
          </a:p>
          <a:p>
            <a:pPr lvl="1" eaLnBrk="1" hangingPunct="1"/>
            <a:r>
              <a:rPr lang="ja-JP" altLang="en-US" smtClean="0"/>
              <a:t>上記以外の場合　　　　　　　４００点 ⇒ ４２０点</a:t>
            </a:r>
            <a:endParaRPr lang="en-US" altLang="ja-JP" smtClean="0"/>
          </a:p>
          <a:p>
            <a:pPr lvl="1" eaLnBrk="1" hangingPunct="1"/>
            <a:endParaRPr lang="en-US" altLang="ja-JP" smtClean="0"/>
          </a:p>
          <a:p>
            <a:pPr eaLnBrk="1" hangingPunct="1"/>
            <a:r>
              <a:rPr lang="ja-JP" altLang="en-US" smtClean="0"/>
              <a:t>ハイリスク妊産婦共同管理料</a:t>
            </a:r>
            <a:endParaRPr lang="en-US" altLang="ja-JP" smtClean="0"/>
          </a:p>
          <a:p>
            <a:pPr lvl="1" eaLnBrk="1" hangingPunct="1"/>
            <a:r>
              <a:rPr lang="ja-JP" altLang="en-US" smtClean="0"/>
              <a:t>ﾊｲﾘｽｸ妊産婦共同管理料（</a:t>
            </a:r>
            <a:r>
              <a:rPr lang="en-US" altLang="ja-JP" smtClean="0"/>
              <a:t>Ⅰ</a:t>
            </a:r>
            <a:r>
              <a:rPr lang="ja-JP" altLang="en-US" smtClean="0"/>
              <a:t>）５００点　⇒　８００点</a:t>
            </a:r>
            <a:endParaRPr lang="en-US" altLang="ja-JP" smtClean="0"/>
          </a:p>
          <a:p>
            <a:pPr lvl="2" eaLnBrk="1" hangingPunct="1"/>
            <a:r>
              <a:rPr lang="ja-JP" altLang="en-US" smtClean="0"/>
              <a:t>多胎妊娠、子宮内胎児発育遅延を対象疾患に追加</a:t>
            </a:r>
          </a:p>
          <a:p>
            <a:pPr lvl="2" eaLnBrk="1" hangingPunct="1"/>
            <a:endParaRPr lang="ja-JP" altLang="en-US" smtClean="0"/>
          </a:p>
          <a:p>
            <a:pPr lvl="1" eaLnBrk="1" hangingPunct="1"/>
            <a:endParaRPr lang="ja-JP" altLang="en-US" smtClean="0"/>
          </a:p>
          <a:p>
            <a:pPr lvl="1" eaLnBrk="1" hangingPunct="1"/>
            <a:endParaRPr lang="ja-JP" altLang="en-US" sz="800" smtClean="0"/>
          </a:p>
        </p:txBody>
      </p:sp>
      <p:sp>
        <p:nvSpPr>
          <p:cNvPr id="25605"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点数の変更</a:t>
            </a:r>
          </a:p>
        </p:txBody>
      </p:sp>
      <p:grpSp>
        <p:nvGrpSpPr>
          <p:cNvPr id="25606" name="Group 5"/>
          <p:cNvGrpSpPr>
            <a:grpSpLocks/>
          </p:cNvGrpSpPr>
          <p:nvPr/>
        </p:nvGrpSpPr>
        <p:grpSpPr bwMode="auto">
          <a:xfrm>
            <a:off x="609600" y="400050"/>
            <a:ext cx="8567738" cy="6457950"/>
            <a:chOff x="384" y="252"/>
            <a:chExt cx="5397" cy="4068"/>
          </a:xfrm>
        </p:grpSpPr>
        <p:sp>
          <p:nvSpPr>
            <p:cNvPr id="25608"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5609"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25607"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7C1484FC-A2FF-4B53-9757-48ED4B0519A7}" type="slidenum">
              <a:rPr kumimoji="0" lang="ja-JP" altLang="en-US" sz="2000" i="0" smtClean="0"/>
              <a:pPr eaLnBrk="1" hangingPunct="1"/>
              <a:t>25</a:t>
            </a:fld>
            <a:endParaRPr kumimoji="0" lang="en-US" altLang="ja-JP" sz="2000" i="0" smtClean="0"/>
          </a:p>
        </p:txBody>
      </p:sp>
      <p:sp>
        <p:nvSpPr>
          <p:cNvPr id="26627"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医　学　管　理　料</a:t>
            </a:r>
          </a:p>
        </p:txBody>
      </p:sp>
      <p:sp>
        <p:nvSpPr>
          <p:cNvPr id="26628"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smtClean="0"/>
              <a:t>小児悪性腫瘍患者指導管理料</a:t>
            </a:r>
            <a:endParaRPr lang="en-US" altLang="ja-JP" smtClean="0"/>
          </a:p>
          <a:p>
            <a:pPr eaLnBrk="1" hangingPunct="1">
              <a:buFont typeface="Wingdings" pitchFamily="2" charset="2"/>
              <a:buNone/>
            </a:pPr>
            <a:r>
              <a:rPr lang="ja-JP" altLang="en-US" smtClean="0"/>
              <a:t>　　　　　　　　　　　　５００点　⇒　５５０点</a:t>
            </a:r>
            <a:endParaRPr lang="en-US" altLang="ja-JP" smtClean="0"/>
          </a:p>
          <a:p>
            <a:pPr eaLnBrk="1" hangingPunct="1"/>
            <a:endParaRPr lang="en-US" altLang="ja-JP" smtClean="0"/>
          </a:p>
          <a:p>
            <a:pPr eaLnBrk="1" hangingPunct="1"/>
            <a:r>
              <a:rPr lang="ja-JP" altLang="en-US" smtClean="0"/>
              <a:t>地域連携小児夜間・休日診療料</a:t>
            </a:r>
          </a:p>
          <a:p>
            <a:pPr lvl="1" eaLnBrk="1" hangingPunct="1"/>
            <a:r>
              <a:rPr lang="ja-JP" altLang="en-US" smtClean="0"/>
              <a:t>地域連携小児夜間・休日診療料</a:t>
            </a:r>
            <a:r>
              <a:rPr lang="en-US" altLang="ja-JP" smtClean="0"/>
              <a:t>1</a:t>
            </a:r>
            <a:r>
              <a:rPr lang="ja-JP" altLang="en-US" smtClean="0"/>
              <a:t>　４００点⇒４５０点</a:t>
            </a:r>
          </a:p>
          <a:p>
            <a:pPr lvl="1" eaLnBrk="1" hangingPunct="1"/>
            <a:r>
              <a:rPr lang="ja-JP" altLang="en-US" smtClean="0"/>
              <a:t>地域連携小児夜間・休日診療料</a:t>
            </a:r>
            <a:r>
              <a:rPr lang="en-US" altLang="ja-JP" smtClean="0"/>
              <a:t>2</a:t>
            </a:r>
            <a:r>
              <a:rPr lang="ja-JP" altLang="en-US" smtClean="0"/>
              <a:t>　５５０点⇒６００点</a:t>
            </a:r>
          </a:p>
          <a:p>
            <a:pPr lvl="2" eaLnBrk="1" hangingPunct="1"/>
            <a:r>
              <a:rPr lang="ja-JP" altLang="en-US" smtClean="0"/>
              <a:t>院内トリアージ加算の削除 ⇒ 独立項目として新設</a:t>
            </a:r>
          </a:p>
          <a:p>
            <a:pPr lvl="2" eaLnBrk="1" hangingPunct="1"/>
            <a:endParaRPr lang="ja-JP" altLang="en-US" smtClean="0"/>
          </a:p>
          <a:p>
            <a:pPr eaLnBrk="1" hangingPunct="1"/>
            <a:r>
              <a:rPr lang="ja-JP" altLang="en-US" smtClean="0"/>
              <a:t>地域連携夜間・休日診療料 １００点 ⇒ ２００点</a:t>
            </a:r>
            <a:endParaRPr lang="en-US" altLang="ja-JP" smtClean="0"/>
          </a:p>
          <a:p>
            <a:pPr eaLnBrk="1" hangingPunct="1"/>
            <a:endParaRPr lang="en-US" altLang="ja-JP" smtClean="0"/>
          </a:p>
          <a:p>
            <a:pPr eaLnBrk="1" hangingPunct="1"/>
            <a:endParaRPr lang="ja-JP" altLang="en-US" smtClean="0"/>
          </a:p>
        </p:txBody>
      </p:sp>
      <p:sp>
        <p:nvSpPr>
          <p:cNvPr id="26629"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点数の変更</a:t>
            </a:r>
          </a:p>
        </p:txBody>
      </p:sp>
      <p:grpSp>
        <p:nvGrpSpPr>
          <p:cNvPr id="26630" name="Group 5"/>
          <p:cNvGrpSpPr>
            <a:grpSpLocks/>
          </p:cNvGrpSpPr>
          <p:nvPr/>
        </p:nvGrpSpPr>
        <p:grpSpPr bwMode="auto">
          <a:xfrm>
            <a:off x="609600" y="400050"/>
            <a:ext cx="8567738" cy="6457950"/>
            <a:chOff x="384" y="252"/>
            <a:chExt cx="5397" cy="4068"/>
          </a:xfrm>
        </p:grpSpPr>
        <p:sp>
          <p:nvSpPr>
            <p:cNvPr id="26632"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6633"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26631"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9F021686-D40F-42F3-A43D-02BDA8281206}" type="slidenum">
              <a:rPr kumimoji="0" lang="ja-JP" altLang="en-US" sz="2000" i="0" smtClean="0"/>
              <a:pPr eaLnBrk="1" hangingPunct="1"/>
              <a:t>26</a:t>
            </a:fld>
            <a:endParaRPr kumimoji="0" lang="en-US" altLang="ja-JP" sz="2000" i="0" smtClean="0"/>
          </a:p>
        </p:txBody>
      </p:sp>
      <p:sp>
        <p:nvSpPr>
          <p:cNvPr id="27651"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医　学　管　理　料</a:t>
            </a:r>
          </a:p>
        </p:txBody>
      </p:sp>
      <p:sp>
        <p:nvSpPr>
          <p:cNvPr id="27652"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smtClean="0"/>
              <a:t>検査項目の名称変更に合わせた項目修正</a:t>
            </a:r>
          </a:p>
          <a:p>
            <a:pPr lvl="1" eaLnBrk="1" hangingPunct="1"/>
            <a:r>
              <a:rPr lang="ja-JP" altLang="en-US" smtClean="0"/>
              <a:t>慢性維持透析患者外来医学管理料</a:t>
            </a:r>
            <a:endParaRPr lang="en-US" altLang="ja-JP" smtClean="0"/>
          </a:p>
          <a:p>
            <a:pPr lvl="2" eaLnBrk="1" hangingPunct="1"/>
            <a:r>
              <a:rPr lang="ja-JP" altLang="en-US" smtClean="0"/>
              <a:t>安定した患者から他医療機関受診者を除く</a:t>
            </a:r>
            <a:endParaRPr lang="en-US" altLang="ja-JP" smtClean="0"/>
          </a:p>
          <a:p>
            <a:pPr lvl="1" eaLnBrk="1" hangingPunct="1"/>
            <a:r>
              <a:rPr lang="ja-JP" altLang="en-US" smtClean="0"/>
              <a:t>手術前医学管理料</a:t>
            </a:r>
            <a:endParaRPr lang="en-US" altLang="ja-JP" smtClean="0"/>
          </a:p>
          <a:p>
            <a:pPr lvl="1" eaLnBrk="1" hangingPunct="1"/>
            <a:r>
              <a:rPr lang="ja-JP" altLang="en-US" smtClean="0"/>
              <a:t>手術後医学管理料</a:t>
            </a:r>
          </a:p>
          <a:p>
            <a:pPr eaLnBrk="1" hangingPunct="1"/>
            <a:endParaRPr lang="ja-JP" altLang="en-US" sz="800" smtClean="0"/>
          </a:p>
          <a:p>
            <a:pPr eaLnBrk="1" hangingPunct="1"/>
            <a:r>
              <a:rPr lang="ja-JP" altLang="en-US" smtClean="0"/>
              <a:t>小児科外来診療料</a:t>
            </a:r>
          </a:p>
          <a:p>
            <a:pPr lvl="1" eaLnBrk="1" hangingPunct="1"/>
            <a:r>
              <a:rPr lang="ja-JP" altLang="en-US" smtClean="0"/>
              <a:t>算定可能な項目の追加</a:t>
            </a:r>
          </a:p>
          <a:p>
            <a:pPr lvl="2" eaLnBrk="1" hangingPunct="1"/>
            <a:r>
              <a:rPr lang="ja-JP" altLang="en-US" smtClean="0"/>
              <a:t>院内トリアージ実施料、夜間休日救急搬送医学管理料</a:t>
            </a:r>
          </a:p>
          <a:p>
            <a:pPr lvl="2" eaLnBrk="1" hangingPunct="1"/>
            <a:endParaRPr lang="ja-JP" altLang="en-US" sz="800" smtClean="0"/>
          </a:p>
          <a:p>
            <a:pPr eaLnBrk="1" hangingPunct="1"/>
            <a:endParaRPr lang="ja-JP" altLang="en-US" smtClean="0"/>
          </a:p>
        </p:txBody>
      </p:sp>
      <p:sp>
        <p:nvSpPr>
          <p:cNvPr id="27653"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項目の再編、注の変更等</a:t>
            </a:r>
          </a:p>
        </p:txBody>
      </p:sp>
      <p:grpSp>
        <p:nvGrpSpPr>
          <p:cNvPr id="27654" name="Group 5"/>
          <p:cNvGrpSpPr>
            <a:grpSpLocks/>
          </p:cNvGrpSpPr>
          <p:nvPr/>
        </p:nvGrpSpPr>
        <p:grpSpPr bwMode="auto">
          <a:xfrm>
            <a:off x="609600" y="400050"/>
            <a:ext cx="8567738" cy="6457950"/>
            <a:chOff x="384" y="252"/>
            <a:chExt cx="5397" cy="4068"/>
          </a:xfrm>
        </p:grpSpPr>
        <p:sp>
          <p:nvSpPr>
            <p:cNvPr id="27656"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7657"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27655"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64105635-A431-4847-AFA7-4D7FC8CB2B70}" type="slidenum">
              <a:rPr kumimoji="0" lang="ja-JP" altLang="en-US" sz="2000" i="0" smtClean="0"/>
              <a:pPr eaLnBrk="1" hangingPunct="1"/>
              <a:t>27</a:t>
            </a:fld>
            <a:endParaRPr kumimoji="0" lang="en-US" altLang="ja-JP" sz="2000" i="0" smtClean="0"/>
          </a:p>
        </p:txBody>
      </p:sp>
      <p:sp>
        <p:nvSpPr>
          <p:cNvPr id="28675"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医　学　管　理　料</a:t>
            </a:r>
          </a:p>
        </p:txBody>
      </p:sp>
      <p:sp>
        <p:nvSpPr>
          <p:cNvPr id="27652" name="Rectangle 3"/>
          <p:cNvSpPr>
            <a:spLocks noGrp="1" noChangeArrowheads="1"/>
          </p:cNvSpPr>
          <p:nvPr>
            <p:ph type="body" orient="vert" idx="1"/>
          </p:nvPr>
        </p:nvSpPr>
        <p:spPr>
          <a:xfrm>
            <a:off x="609600" y="762000"/>
            <a:ext cx="8534400" cy="6096000"/>
          </a:xfrm>
        </p:spPr>
        <p:txBody>
          <a:bodyPr vert="horz"/>
          <a:lstStyle/>
          <a:p>
            <a:pPr>
              <a:defRPr/>
            </a:pPr>
            <a:r>
              <a:rPr lang="ja-JP" altLang="en-US" dirty="0" smtClean="0"/>
              <a:t>外来・入院・集団栄養食事指導料の要件見直し</a:t>
            </a:r>
            <a:endParaRPr lang="en-US" altLang="ja-JP" dirty="0" smtClean="0"/>
          </a:p>
          <a:p>
            <a:pPr lvl="1">
              <a:defRPr/>
            </a:pPr>
            <a:r>
              <a:rPr lang="ja-JP" altLang="en-US" dirty="0" smtClean="0"/>
              <a:t>嗜好を勘案し食品構成に基づく食事計画案または少なくとも数日間の具体的な献立を示した栄養食事指導せん</a:t>
            </a:r>
            <a:endParaRPr lang="en-US" altLang="ja-JP" dirty="0" smtClean="0"/>
          </a:p>
          <a:p>
            <a:pPr marL="457200" lvl="1" indent="0">
              <a:buFont typeface="Wingdings 3" pitchFamily="18" charset="2"/>
              <a:buNone/>
              <a:defRPr/>
            </a:pPr>
            <a:r>
              <a:rPr lang="ja-JP" altLang="en-US" dirty="0" smtClean="0"/>
              <a:t>　　⇒嗜好を勘案した食事計画案等を必要に応じて交付</a:t>
            </a:r>
            <a:endParaRPr lang="en-US" altLang="ja-JP" dirty="0" smtClean="0"/>
          </a:p>
          <a:p>
            <a:pPr lvl="1" eaLnBrk="1" hangingPunct="1">
              <a:defRPr/>
            </a:pPr>
            <a:r>
              <a:rPr lang="ja-JP" altLang="en-US" dirty="0"/>
              <a:t>管理栄養士へ</a:t>
            </a:r>
            <a:r>
              <a:rPr lang="ja-JP" altLang="en-US" dirty="0" smtClean="0"/>
              <a:t>の指示事項の簡素化</a:t>
            </a:r>
            <a:endParaRPr lang="en-US" altLang="ja-JP" dirty="0" smtClean="0"/>
          </a:p>
          <a:p>
            <a:pPr lvl="2" eaLnBrk="1" hangingPunct="1">
              <a:defRPr/>
            </a:pPr>
            <a:r>
              <a:rPr lang="ja-JP" altLang="en-US" dirty="0" smtClean="0"/>
              <a:t>「脂質構成（不飽和脂肪酸／飽和脂肪酸比）」を削除</a:t>
            </a:r>
            <a:endParaRPr lang="en-US" altLang="ja-JP" dirty="0" smtClean="0"/>
          </a:p>
          <a:p>
            <a:pPr lvl="2" eaLnBrk="1" hangingPunct="1">
              <a:defRPr/>
            </a:pPr>
            <a:r>
              <a:rPr lang="ja-JP" altLang="en-US" dirty="0" smtClean="0"/>
              <a:t>指導内容の要点及び指導時間を記載すること</a:t>
            </a:r>
            <a:endParaRPr lang="en-US" altLang="ja-JP" dirty="0" smtClean="0"/>
          </a:p>
          <a:p>
            <a:pPr lvl="1" eaLnBrk="1" hangingPunct="1">
              <a:defRPr/>
            </a:pPr>
            <a:r>
              <a:rPr lang="ja-JP" altLang="en-US" dirty="0"/>
              <a:t>集団</a:t>
            </a:r>
            <a:r>
              <a:rPr lang="ja-JP" altLang="en-US" dirty="0" smtClean="0"/>
              <a:t>指導では医師の指示事項と管理栄養士が患者個々の指導内容を記載することとされた</a:t>
            </a:r>
            <a:endParaRPr lang="en-US" altLang="ja-JP" dirty="0" smtClean="0"/>
          </a:p>
          <a:p>
            <a:pPr lvl="1" eaLnBrk="1" hangingPunct="1">
              <a:defRPr/>
            </a:pPr>
            <a:endParaRPr lang="en-US" altLang="ja-JP" dirty="0" smtClean="0"/>
          </a:p>
        </p:txBody>
      </p:sp>
      <p:sp>
        <p:nvSpPr>
          <p:cNvPr id="28677"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項目の再編、注の変更等</a:t>
            </a:r>
          </a:p>
        </p:txBody>
      </p:sp>
      <p:grpSp>
        <p:nvGrpSpPr>
          <p:cNvPr id="28678" name="Group 5"/>
          <p:cNvGrpSpPr>
            <a:grpSpLocks/>
          </p:cNvGrpSpPr>
          <p:nvPr/>
        </p:nvGrpSpPr>
        <p:grpSpPr bwMode="auto">
          <a:xfrm>
            <a:off x="609600" y="400050"/>
            <a:ext cx="8567738" cy="6457950"/>
            <a:chOff x="384" y="252"/>
            <a:chExt cx="5397" cy="4068"/>
          </a:xfrm>
        </p:grpSpPr>
        <p:sp>
          <p:nvSpPr>
            <p:cNvPr id="28680"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8681"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28679"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D4146897-1AF7-4F07-BF3D-C0D25501C6D8}" type="slidenum">
              <a:rPr kumimoji="0" lang="ja-JP" altLang="en-US" sz="2000" i="0" smtClean="0"/>
              <a:pPr eaLnBrk="1" hangingPunct="1"/>
              <a:t>28</a:t>
            </a:fld>
            <a:endParaRPr kumimoji="0" lang="en-US" altLang="ja-JP" sz="2000" i="0" smtClean="0"/>
          </a:p>
        </p:txBody>
      </p:sp>
      <p:sp>
        <p:nvSpPr>
          <p:cNvPr id="29699"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医　学　管　理　料</a:t>
            </a:r>
          </a:p>
        </p:txBody>
      </p:sp>
      <p:sp>
        <p:nvSpPr>
          <p:cNvPr id="29700" name="Rectangle 3"/>
          <p:cNvSpPr>
            <a:spLocks noGrp="1" noChangeArrowheads="1"/>
          </p:cNvSpPr>
          <p:nvPr>
            <p:ph type="body" orient="vert" idx="1"/>
          </p:nvPr>
        </p:nvSpPr>
        <p:spPr>
          <a:xfrm>
            <a:off x="609600" y="692150"/>
            <a:ext cx="8534400" cy="6096000"/>
          </a:xfrm>
        </p:spPr>
        <p:txBody>
          <a:bodyPr vert="horz"/>
          <a:lstStyle/>
          <a:p>
            <a:r>
              <a:rPr lang="ja-JP" altLang="en-US" smtClean="0"/>
              <a:t>特定薬剤治療管理料の対象薬剤追加</a:t>
            </a:r>
          </a:p>
          <a:p>
            <a:pPr lvl="1"/>
            <a:r>
              <a:rPr lang="ja-JP" altLang="en-US" smtClean="0"/>
              <a:t>不整脈用剤</a:t>
            </a:r>
            <a:endParaRPr lang="en-US" altLang="ja-JP" smtClean="0"/>
          </a:p>
          <a:p>
            <a:pPr lvl="2"/>
            <a:r>
              <a:rPr lang="ja-JP" altLang="en-US" smtClean="0"/>
              <a:t>ソタロール塩酸塩（ソタコール）・ベプリジル塩酸塩（ベプリコール）</a:t>
            </a:r>
            <a:endParaRPr lang="en-US" altLang="ja-JP" smtClean="0"/>
          </a:p>
          <a:p>
            <a:pPr lvl="1"/>
            <a:r>
              <a:rPr lang="ja-JP" altLang="en-US" smtClean="0"/>
              <a:t>免疫抑制剤</a:t>
            </a:r>
            <a:endParaRPr lang="en-US" altLang="ja-JP" smtClean="0"/>
          </a:p>
          <a:p>
            <a:pPr lvl="2"/>
            <a:r>
              <a:rPr lang="ja-JP" altLang="en-US" smtClean="0"/>
              <a:t>エベロリムス製剤（アフィニトール、サーティカン）・ミコフェノール酸モフェチル製剤（セルセプト）</a:t>
            </a:r>
            <a:endParaRPr lang="en-US" altLang="ja-JP" smtClean="0"/>
          </a:p>
          <a:p>
            <a:pPr lvl="1"/>
            <a:endParaRPr lang="en-US" altLang="ja-JP" sz="800" smtClean="0"/>
          </a:p>
          <a:p>
            <a:r>
              <a:rPr lang="ja-JP" altLang="en-US" smtClean="0"/>
              <a:t>生活習慣病管理料の要件見直し</a:t>
            </a:r>
          </a:p>
          <a:p>
            <a:pPr lvl="1"/>
            <a:r>
              <a:rPr lang="ja-JP" altLang="en-US" smtClean="0"/>
              <a:t>指導項目の追加</a:t>
            </a:r>
            <a:endParaRPr lang="en-US" altLang="ja-JP" smtClean="0"/>
          </a:p>
          <a:p>
            <a:pPr lvl="2"/>
            <a:r>
              <a:rPr lang="ja-JP" altLang="en-US" smtClean="0"/>
              <a:t>家庭での体重や血圧の計測、その他療養を行うに当たっての問題点</a:t>
            </a:r>
            <a:endParaRPr lang="en-US" altLang="ja-JP" smtClean="0"/>
          </a:p>
          <a:p>
            <a:pPr lvl="1"/>
            <a:r>
              <a:rPr lang="ja-JP" altLang="en-US" smtClean="0"/>
              <a:t>包括除外項目の追加</a:t>
            </a:r>
            <a:endParaRPr lang="en-US" altLang="ja-JP" smtClean="0"/>
          </a:p>
          <a:p>
            <a:pPr lvl="2"/>
            <a:r>
              <a:rPr lang="ja-JP" altLang="en-US" smtClean="0"/>
              <a:t>外来緩和ケア管理料、糖尿病透析予防管理料</a:t>
            </a:r>
            <a:endParaRPr lang="en-US" altLang="ja-JP" smtClean="0"/>
          </a:p>
          <a:p>
            <a:pPr lvl="1"/>
            <a:r>
              <a:rPr lang="ja-JP" altLang="en-US" smtClean="0"/>
              <a:t>血糖自己測定指導加算の検査数値の見直し</a:t>
            </a:r>
            <a:endParaRPr lang="en-US" altLang="ja-JP" smtClean="0"/>
          </a:p>
          <a:p>
            <a:pPr lvl="2"/>
            <a:r>
              <a:rPr lang="ja-JP" altLang="en-US" smtClean="0"/>
              <a:t>ＪＤＳ値で８．０％以上、ＮＧＳＰ値で８．４％以上</a:t>
            </a:r>
            <a:endParaRPr lang="en-US" altLang="ja-JP" smtClean="0"/>
          </a:p>
        </p:txBody>
      </p:sp>
      <p:sp>
        <p:nvSpPr>
          <p:cNvPr id="29701"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項目の再編、注の変更等</a:t>
            </a:r>
          </a:p>
        </p:txBody>
      </p:sp>
      <p:grpSp>
        <p:nvGrpSpPr>
          <p:cNvPr id="29702" name="Group 5"/>
          <p:cNvGrpSpPr>
            <a:grpSpLocks/>
          </p:cNvGrpSpPr>
          <p:nvPr/>
        </p:nvGrpSpPr>
        <p:grpSpPr bwMode="auto">
          <a:xfrm>
            <a:off x="609600" y="400050"/>
            <a:ext cx="8567738" cy="6457950"/>
            <a:chOff x="384" y="252"/>
            <a:chExt cx="5397" cy="4068"/>
          </a:xfrm>
        </p:grpSpPr>
        <p:sp>
          <p:nvSpPr>
            <p:cNvPr id="29704"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9705"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29703"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682DEE4A-2504-4979-A4EB-4FF31D6E3668}" type="slidenum">
              <a:rPr kumimoji="0" lang="ja-JP" altLang="en-US" sz="2000" i="0" smtClean="0"/>
              <a:pPr eaLnBrk="1" hangingPunct="1"/>
              <a:t>29</a:t>
            </a:fld>
            <a:endParaRPr kumimoji="0" lang="en-US" altLang="ja-JP" sz="2000" i="0" smtClean="0"/>
          </a:p>
        </p:txBody>
      </p:sp>
      <p:sp>
        <p:nvSpPr>
          <p:cNvPr id="30723"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医　学　管　理　料</a:t>
            </a:r>
          </a:p>
        </p:txBody>
      </p:sp>
      <p:sp>
        <p:nvSpPr>
          <p:cNvPr id="30724"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smtClean="0"/>
              <a:t>がん性疼痛緩和指導管理料の項目再編</a:t>
            </a:r>
          </a:p>
          <a:p>
            <a:pPr lvl="1" eaLnBrk="1" hangingPunct="1"/>
            <a:r>
              <a:rPr lang="ja-JP" altLang="en-US" smtClean="0"/>
              <a:t>緩和ケアに係る研修を受けた保険医による場合</a:t>
            </a:r>
          </a:p>
          <a:p>
            <a:pPr lvl="1" eaLnBrk="1" hangingPunct="1">
              <a:buFont typeface="Wingdings 3" pitchFamily="18" charset="2"/>
              <a:buNone/>
            </a:pPr>
            <a:r>
              <a:rPr lang="ja-JP" altLang="en-US" smtClean="0"/>
              <a:t>　　　　　　　　　　　　　　　　　　　　  ２００点</a:t>
            </a:r>
          </a:p>
          <a:p>
            <a:pPr lvl="2" eaLnBrk="1" hangingPunct="1"/>
            <a:r>
              <a:rPr lang="ja-JP" altLang="en-US" smtClean="0"/>
              <a:t>緩和ケアの経験を有する医師が直接当該指導管理を行った場合</a:t>
            </a:r>
          </a:p>
          <a:p>
            <a:pPr lvl="1" eaLnBrk="1" hangingPunct="1"/>
            <a:r>
              <a:rPr lang="ja-JP" altLang="en-US" smtClean="0"/>
              <a:t>上記以外の場合　　　　　　　　　　　　　１００点</a:t>
            </a:r>
          </a:p>
          <a:p>
            <a:pPr lvl="2" eaLnBrk="1" hangingPunct="1"/>
            <a:r>
              <a:rPr lang="ja-JP" altLang="en-US" smtClean="0"/>
              <a:t>いずれも当該医療機関内に、緩和ケアの経験を有する医師が配置されていること</a:t>
            </a:r>
          </a:p>
          <a:p>
            <a:pPr lvl="1" eaLnBrk="1" hangingPunct="1"/>
            <a:r>
              <a:rPr lang="ja-JP" altLang="en-US" smtClean="0"/>
              <a:t>小児加算　　　　　　　　　　　　　　　　　５０点</a:t>
            </a:r>
          </a:p>
          <a:p>
            <a:pPr lvl="2" eaLnBrk="1" hangingPunct="1"/>
            <a:r>
              <a:rPr lang="ja-JP" altLang="en-US" smtClean="0"/>
              <a:t>１５歳未満の小児</a:t>
            </a:r>
            <a:endParaRPr lang="en-US" altLang="ja-JP" smtClean="0"/>
          </a:p>
          <a:p>
            <a:pPr lvl="2" eaLnBrk="1" hangingPunct="1"/>
            <a:endParaRPr lang="en-US" altLang="ja-JP" smtClean="0"/>
          </a:p>
        </p:txBody>
      </p:sp>
      <p:sp>
        <p:nvSpPr>
          <p:cNvPr id="30725"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項目の再編、注の変更等</a:t>
            </a:r>
          </a:p>
        </p:txBody>
      </p:sp>
      <p:grpSp>
        <p:nvGrpSpPr>
          <p:cNvPr id="30726" name="Group 5"/>
          <p:cNvGrpSpPr>
            <a:grpSpLocks/>
          </p:cNvGrpSpPr>
          <p:nvPr/>
        </p:nvGrpSpPr>
        <p:grpSpPr bwMode="auto">
          <a:xfrm>
            <a:off x="609600" y="400050"/>
            <a:ext cx="8567738" cy="6457950"/>
            <a:chOff x="384" y="252"/>
            <a:chExt cx="5397" cy="4068"/>
          </a:xfrm>
        </p:grpSpPr>
        <p:sp>
          <p:nvSpPr>
            <p:cNvPr id="30728"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30729"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30727"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98809C64-BDA2-4CAB-9150-9B6EF6A1C598}" type="slidenum">
              <a:rPr kumimoji="0" lang="ja-JP" altLang="en-US" sz="2000" i="0" smtClean="0"/>
              <a:pPr eaLnBrk="1" hangingPunct="1"/>
              <a:t>3</a:t>
            </a:fld>
            <a:endParaRPr kumimoji="0" lang="en-US" altLang="ja-JP" sz="2000" i="0" smtClean="0"/>
          </a:p>
        </p:txBody>
      </p:sp>
      <p:sp>
        <p:nvSpPr>
          <p:cNvPr id="5123"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平成</a:t>
            </a:r>
            <a:r>
              <a:rPr lang="en-US" altLang="ja-JP" sz="2800" smtClean="0">
                <a:solidFill>
                  <a:srgbClr val="FFFF66"/>
                </a:solidFill>
              </a:rPr>
              <a:t>24</a:t>
            </a:r>
            <a:r>
              <a:rPr lang="ja-JP" altLang="en-US" sz="2800" smtClean="0">
                <a:solidFill>
                  <a:srgbClr val="FFFF66"/>
                </a:solidFill>
              </a:rPr>
              <a:t>年度診療報酬改定</a:t>
            </a:r>
          </a:p>
        </p:txBody>
      </p:sp>
      <p:sp>
        <p:nvSpPr>
          <p:cNvPr id="1461251" name="Rectangle 3"/>
          <p:cNvSpPr>
            <a:spLocks noGrp="1" noChangeArrowheads="1"/>
          </p:cNvSpPr>
          <p:nvPr>
            <p:ph type="body" orient="vert" idx="1"/>
          </p:nvPr>
        </p:nvSpPr>
        <p:spPr>
          <a:xfrm>
            <a:off x="609600" y="762000"/>
            <a:ext cx="8534400" cy="6096000"/>
          </a:xfrm>
        </p:spPr>
        <p:txBody>
          <a:bodyPr vert="horz"/>
          <a:lstStyle/>
          <a:p>
            <a:pPr eaLnBrk="1" hangingPunct="1">
              <a:defRPr/>
            </a:pPr>
            <a:r>
              <a:rPr lang="ja-JP" altLang="en-US" sz="3600" dirty="0" smtClean="0"/>
              <a:t>　一　般　　　１割</a:t>
            </a:r>
          </a:p>
          <a:p>
            <a:pPr eaLnBrk="1" hangingPunct="1">
              <a:defRPr/>
            </a:pPr>
            <a:r>
              <a:rPr lang="ja-JP" altLang="en-US" sz="3600" dirty="0" smtClean="0"/>
              <a:t>現役並所得者　３割</a:t>
            </a:r>
          </a:p>
          <a:p>
            <a:pPr lvl="1" eaLnBrk="1" hangingPunct="1">
              <a:defRPr/>
            </a:pPr>
            <a:r>
              <a:rPr lang="ja-JP" altLang="en-US" sz="3600" dirty="0" smtClean="0"/>
              <a:t>平成</a:t>
            </a:r>
            <a:r>
              <a:rPr lang="en-US" altLang="ja-JP" sz="3600" dirty="0" smtClean="0"/>
              <a:t>24</a:t>
            </a:r>
            <a:r>
              <a:rPr lang="ja-JP" altLang="en-US" sz="3600" dirty="0" smtClean="0"/>
              <a:t>年度も継続されます</a:t>
            </a:r>
          </a:p>
          <a:p>
            <a:pPr lvl="2" eaLnBrk="1" hangingPunct="1">
              <a:defRPr/>
            </a:pPr>
            <a:r>
              <a:rPr lang="ja-JP" altLang="en-US" sz="3200" dirty="0" smtClean="0"/>
              <a:t>平成</a:t>
            </a:r>
            <a:r>
              <a:rPr lang="en-US" altLang="ja-JP" sz="3200" dirty="0" smtClean="0"/>
              <a:t>25</a:t>
            </a:r>
            <a:r>
              <a:rPr lang="ja-JP" altLang="en-US" sz="3200" dirty="0" smtClean="0"/>
              <a:t>年</a:t>
            </a:r>
            <a:r>
              <a:rPr lang="en-US" altLang="ja-JP" sz="3200" dirty="0" smtClean="0"/>
              <a:t>3</a:t>
            </a:r>
            <a:r>
              <a:rPr lang="ja-JP" altLang="en-US" sz="3200" dirty="0" smtClean="0"/>
              <a:t>月</a:t>
            </a:r>
            <a:r>
              <a:rPr lang="en-US" altLang="ja-JP" sz="3200" dirty="0" smtClean="0"/>
              <a:t>31</a:t>
            </a:r>
            <a:r>
              <a:rPr lang="ja-JP" altLang="en-US" sz="3200" dirty="0" smtClean="0"/>
              <a:t>日まで延長</a:t>
            </a:r>
            <a:endParaRPr lang="en-US" altLang="ja-JP" sz="3200" dirty="0" smtClean="0"/>
          </a:p>
          <a:p>
            <a:pPr marL="914400" lvl="2" indent="0" eaLnBrk="1" hangingPunct="1">
              <a:buFont typeface="Wingdings" pitchFamily="2" charset="2"/>
              <a:buNone/>
              <a:defRPr/>
            </a:pPr>
            <a:r>
              <a:rPr lang="ja-JP" altLang="en-US" sz="3200" dirty="0" smtClean="0"/>
              <a:t>　</a:t>
            </a:r>
            <a:r>
              <a:rPr lang="ja-JP" altLang="en-US" sz="2400" dirty="0" smtClean="0"/>
              <a:t>（平成</a:t>
            </a:r>
            <a:r>
              <a:rPr lang="en-US" altLang="ja-JP" sz="2400" dirty="0" smtClean="0"/>
              <a:t>24</a:t>
            </a:r>
            <a:r>
              <a:rPr lang="ja-JP" altLang="en-US" sz="2400" dirty="0" smtClean="0"/>
              <a:t>年</a:t>
            </a:r>
            <a:r>
              <a:rPr lang="en-US" altLang="ja-JP" sz="2400" dirty="0" smtClean="0"/>
              <a:t>2</a:t>
            </a:r>
            <a:r>
              <a:rPr lang="ja-JP" altLang="en-US" sz="2400" dirty="0" smtClean="0"/>
              <a:t>月</a:t>
            </a:r>
            <a:r>
              <a:rPr lang="en-US" altLang="ja-JP" sz="2400" dirty="0" smtClean="0"/>
              <a:t>8</a:t>
            </a:r>
            <a:r>
              <a:rPr lang="ja-JP" altLang="en-US" sz="2400" dirty="0" smtClean="0"/>
              <a:t>日保発</a:t>
            </a:r>
            <a:r>
              <a:rPr lang="en-US" altLang="ja-JP" sz="2400" dirty="0" smtClean="0"/>
              <a:t>0208</a:t>
            </a:r>
            <a:r>
              <a:rPr lang="ja-JP" altLang="en-US" sz="2400" dirty="0" smtClean="0"/>
              <a:t>第</a:t>
            </a:r>
            <a:r>
              <a:rPr lang="en-US" altLang="ja-JP" sz="2400" dirty="0" smtClean="0"/>
              <a:t>1</a:t>
            </a:r>
            <a:r>
              <a:rPr lang="ja-JP" altLang="en-US" sz="2400" dirty="0" smtClean="0"/>
              <a:t>号）</a:t>
            </a:r>
          </a:p>
          <a:p>
            <a:pPr lvl="2" eaLnBrk="1" hangingPunct="1">
              <a:defRPr/>
            </a:pPr>
            <a:endParaRPr lang="ja-JP" altLang="en-US" sz="3200" dirty="0" smtClean="0"/>
          </a:p>
          <a:p>
            <a:pPr lvl="2" eaLnBrk="1" hangingPunct="1">
              <a:defRPr/>
            </a:pPr>
            <a:endParaRPr lang="ja-JP" altLang="en-US" sz="3200" dirty="0" smtClean="0"/>
          </a:p>
        </p:txBody>
      </p:sp>
      <p:sp>
        <p:nvSpPr>
          <p:cNvPr id="5125"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en-US" altLang="ja-JP" sz="3600" i="0">
                <a:solidFill>
                  <a:srgbClr val="FFFF00"/>
                </a:solidFill>
              </a:rPr>
              <a:t>【</a:t>
            </a:r>
            <a:r>
              <a:rPr lang="ja-JP" altLang="en-US" sz="3600" i="0">
                <a:solidFill>
                  <a:srgbClr val="FFFF00"/>
                </a:solidFill>
              </a:rPr>
              <a:t>参考</a:t>
            </a:r>
            <a:r>
              <a:rPr lang="en-US" altLang="ja-JP" sz="3600" i="0">
                <a:solidFill>
                  <a:srgbClr val="FFFF00"/>
                </a:solidFill>
              </a:rPr>
              <a:t>】</a:t>
            </a:r>
            <a:r>
              <a:rPr lang="ja-JP" altLang="en-US" sz="3600" i="0">
                <a:solidFill>
                  <a:srgbClr val="FFFF00"/>
                </a:solidFill>
              </a:rPr>
              <a:t>前期高齢者の一部負担割合</a:t>
            </a:r>
          </a:p>
        </p:txBody>
      </p:sp>
      <p:grpSp>
        <p:nvGrpSpPr>
          <p:cNvPr id="5126" name="Group 5"/>
          <p:cNvGrpSpPr>
            <a:grpSpLocks/>
          </p:cNvGrpSpPr>
          <p:nvPr/>
        </p:nvGrpSpPr>
        <p:grpSpPr bwMode="auto">
          <a:xfrm>
            <a:off x="609600" y="400050"/>
            <a:ext cx="8567738" cy="6457950"/>
            <a:chOff x="384" y="252"/>
            <a:chExt cx="5397" cy="4068"/>
          </a:xfrm>
        </p:grpSpPr>
        <p:sp>
          <p:nvSpPr>
            <p:cNvPr id="5127"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5128"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14CE80C5-AE03-45C7-B43F-2502A71E5CC2}" type="slidenum">
              <a:rPr kumimoji="0" lang="ja-JP" altLang="en-US" sz="2000" i="0" smtClean="0"/>
              <a:pPr eaLnBrk="1" hangingPunct="1"/>
              <a:t>30</a:t>
            </a:fld>
            <a:endParaRPr kumimoji="0" lang="en-US" altLang="ja-JP" sz="2000" i="0" smtClean="0"/>
          </a:p>
        </p:txBody>
      </p:sp>
      <p:sp>
        <p:nvSpPr>
          <p:cNvPr id="31747"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医　学　管　理　料</a:t>
            </a:r>
          </a:p>
        </p:txBody>
      </p:sp>
      <p:sp>
        <p:nvSpPr>
          <p:cNvPr id="31748"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smtClean="0"/>
              <a:t>がん患者カウンセリング料の算定要件の見直し</a:t>
            </a:r>
          </a:p>
          <a:p>
            <a:pPr lvl="1" eaLnBrk="1" hangingPunct="1"/>
            <a:r>
              <a:rPr lang="ja-JP" altLang="en-US" smtClean="0"/>
              <a:t>継続的な療養支援を担う為に転院を受け入れる医療機関においてがん患者カウンセリングを実施した場合も評価</a:t>
            </a:r>
            <a:endParaRPr lang="en-US" altLang="ja-JP" smtClean="0"/>
          </a:p>
          <a:p>
            <a:pPr lvl="1" eaLnBrk="1" hangingPunct="1"/>
            <a:r>
              <a:rPr lang="ja-JP" altLang="en-US" smtClean="0"/>
              <a:t>がん治療連携指導料、がん治療連携指導料を算定した医療機関間で転院した場合にも、双方の医療機関で患者</a:t>
            </a:r>
            <a:r>
              <a:rPr lang="en-US" altLang="ja-JP" smtClean="0"/>
              <a:t>1</a:t>
            </a:r>
            <a:r>
              <a:rPr lang="ja-JP" altLang="en-US" smtClean="0"/>
              <a:t>人につき</a:t>
            </a:r>
            <a:r>
              <a:rPr lang="en-US" altLang="ja-JP" smtClean="0"/>
              <a:t>1</a:t>
            </a:r>
            <a:r>
              <a:rPr lang="ja-JP" altLang="en-US" smtClean="0"/>
              <a:t>回に限り算定できるように変更</a:t>
            </a:r>
            <a:endParaRPr lang="en-US" altLang="ja-JP" smtClean="0"/>
          </a:p>
          <a:p>
            <a:pPr lvl="1" eaLnBrk="1" hangingPunct="1"/>
            <a:endParaRPr lang="ja-JP" altLang="en-US" sz="800" smtClean="0"/>
          </a:p>
          <a:p>
            <a:pPr eaLnBrk="1" hangingPunct="1"/>
            <a:r>
              <a:rPr lang="ja-JP" altLang="en-US" smtClean="0"/>
              <a:t>がん治療連携指導料の算定対象追加</a:t>
            </a:r>
            <a:endParaRPr lang="en-US" altLang="ja-JP" smtClean="0"/>
          </a:p>
          <a:p>
            <a:pPr lvl="1" eaLnBrk="1" hangingPunct="1"/>
            <a:r>
              <a:rPr lang="ja-JP" altLang="en-US" smtClean="0"/>
              <a:t>がん治療連携計画策定料２（新設）を追加</a:t>
            </a:r>
            <a:endParaRPr lang="en-US" altLang="ja-JP" smtClean="0"/>
          </a:p>
          <a:p>
            <a:pPr lvl="1" eaLnBrk="1" hangingPunct="1"/>
            <a:r>
              <a:rPr lang="ja-JP" altLang="en-US" smtClean="0"/>
              <a:t>計画策定病院が連携医療機関を記載して地域連携診療計画書とともに届出ることで、連携する医療機関は届出が不要となった</a:t>
            </a:r>
            <a:endParaRPr lang="en-US" altLang="ja-JP" smtClean="0"/>
          </a:p>
          <a:p>
            <a:pPr lvl="1" eaLnBrk="1" hangingPunct="1"/>
            <a:endParaRPr lang="ja-JP" altLang="en-US" sz="800" smtClean="0"/>
          </a:p>
        </p:txBody>
      </p:sp>
      <p:sp>
        <p:nvSpPr>
          <p:cNvPr id="31749"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項目の再編、注の変更等</a:t>
            </a:r>
          </a:p>
        </p:txBody>
      </p:sp>
      <p:grpSp>
        <p:nvGrpSpPr>
          <p:cNvPr id="31750" name="Group 5"/>
          <p:cNvGrpSpPr>
            <a:grpSpLocks/>
          </p:cNvGrpSpPr>
          <p:nvPr/>
        </p:nvGrpSpPr>
        <p:grpSpPr bwMode="auto">
          <a:xfrm>
            <a:off x="609600" y="400050"/>
            <a:ext cx="8567738" cy="6457950"/>
            <a:chOff x="384" y="252"/>
            <a:chExt cx="5397" cy="4068"/>
          </a:xfrm>
        </p:grpSpPr>
        <p:sp>
          <p:nvSpPr>
            <p:cNvPr id="31752"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31753"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31751"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646778BD-B9FD-4E26-A20C-C36506043332}" type="slidenum">
              <a:rPr kumimoji="0" lang="ja-JP" altLang="en-US" sz="2000" i="0" smtClean="0"/>
              <a:pPr eaLnBrk="1" hangingPunct="1"/>
              <a:t>31</a:t>
            </a:fld>
            <a:endParaRPr kumimoji="0" lang="en-US" altLang="ja-JP" sz="2000" i="0" smtClean="0"/>
          </a:p>
        </p:txBody>
      </p:sp>
      <p:sp>
        <p:nvSpPr>
          <p:cNvPr id="32771"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医　学　管　理　料</a:t>
            </a:r>
          </a:p>
        </p:txBody>
      </p:sp>
      <p:sp>
        <p:nvSpPr>
          <p:cNvPr id="32772"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smtClean="0"/>
              <a:t>退院時共同指導料１の加算の新設</a:t>
            </a:r>
            <a:endParaRPr lang="en-US" altLang="ja-JP" smtClean="0"/>
          </a:p>
          <a:p>
            <a:pPr lvl="1" eaLnBrk="1" hangingPunct="1"/>
            <a:r>
              <a:rPr lang="ja-JP" altLang="en-US" smtClean="0"/>
              <a:t>特別管理指導加算（新設）　　　　　　　　２００点</a:t>
            </a:r>
            <a:endParaRPr lang="en-US" altLang="ja-JP" smtClean="0"/>
          </a:p>
          <a:p>
            <a:pPr lvl="2" eaLnBrk="1" hangingPunct="1"/>
            <a:r>
              <a:rPr lang="ja-JP" altLang="en-US" smtClean="0"/>
              <a:t>特別な管理が必要な者</a:t>
            </a:r>
            <a:endParaRPr lang="en-US" altLang="ja-JP" smtClean="0"/>
          </a:p>
          <a:p>
            <a:pPr lvl="3" eaLnBrk="1" hangingPunct="1"/>
            <a:r>
              <a:rPr lang="ja-JP" altLang="en-US" smtClean="0"/>
              <a:t>在宅悪性腫瘍患者指導管理若しくは在宅気管切開患者指導管理を受けている状態にある者又は気管カニューレ若しくは留置カテーテルを使用している状態にある者</a:t>
            </a:r>
          </a:p>
          <a:p>
            <a:pPr lvl="3" eaLnBrk="1" hangingPunct="1"/>
            <a:r>
              <a:rPr lang="ja-JP" altLang="en-US" smtClean="0"/>
              <a:t>在宅自己腹膜灌流指導管理、在宅血液透析指導管理、在宅酸素療法指導管理、在宅中心静脈栄養法指導管理、在宅成分栄養経管栄養法指導管理、在宅自己導尿指導管理、在宅人工呼吸指導管理、在宅持続陽圧呼吸療法指導管理、在宅自己疼痛管理指導管理又は在宅肺高血圧症患者指導管理を受けている状態にある者</a:t>
            </a:r>
          </a:p>
          <a:p>
            <a:pPr lvl="3" eaLnBrk="1" hangingPunct="1"/>
            <a:r>
              <a:rPr lang="ja-JP" altLang="en-US" smtClean="0"/>
              <a:t>人工肛門又は人工膀胱を設置している状態にある者</a:t>
            </a:r>
          </a:p>
          <a:p>
            <a:pPr lvl="3" eaLnBrk="1" hangingPunct="1"/>
            <a:r>
              <a:rPr lang="ja-JP" altLang="en-US" smtClean="0"/>
              <a:t>真皮を越える褥瘡の状態にある者</a:t>
            </a:r>
          </a:p>
          <a:p>
            <a:pPr lvl="3" eaLnBrk="1" hangingPunct="1"/>
            <a:r>
              <a:rPr lang="ja-JP" altLang="en-US" smtClean="0"/>
              <a:t>在宅患者訪問点滴注射管理指導料を算定している者</a:t>
            </a:r>
            <a:endParaRPr lang="en-US" altLang="ja-JP" smtClean="0"/>
          </a:p>
          <a:p>
            <a:pPr lvl="3" eaLnBrk="1" hangingPunct="1"/>
            <a:endParaRPr lang="en-US" altLang="ja-JP" smtClean="0"/>
          </a:p>
          <a:p>
            <a:pPr lvl="1" eaLnBrk="1" hangingPunct="1"/>
            <a:r>
              <a:rPr lang="ja-JP" altLang="en-US" smtClean="0"/>
              <a:t>入院中２回に限り算定</a:t>
            </a:r>
          </a:p>
        </p:txBody>
      </p:sp>
      <p:sp>
        <p:nvSpPr>
          <p:cNvPr id="32773"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退院時共同指導料の再編</a:t>
            </a:r>
          </a:p>
        </p:txBody>
      </p:sp>
      <p:grpSp>
        <p:nvGrpSpPr>
          <p:cNvPr id="32774" name="Group 5"/>
          <p:cNvGrpSpPr>
            <a:grpSpLocks/>
          </p:cNvGrpSpPr>
          <p:nvPr/>
        </p:nvGrpSpPr>
        <p:grpSpPr bwMode="auto">
          <a:xfrm>
            <a:off x="609600" y="400050"/>
            <a:ext cx="8567738" cy="6457950"/>
            <a:chOff x="384" y="252"/>
            <a:chExt cx="5397" cy="4068"/>
          </a:xfrm>
        </p:grpSpPr>
        <p:sp>
          <p:nvSpPr>
            <p:cNvPr id="32776"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32777"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32775"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新</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345C2071-5425-42B9-ADC9-65291782AEBE}" type="slidenum">
              <a:rPr kumimoji="0" lang="ja-JP" altLang="en-US" sz="2000" i="0" smtClean="0"/>
              <a:pPr eaLnBrk="1" hangingPunct="1"/>
              <a:t>32</a:t>
            </a:fld>
            <a:endParaRPr kumimoji="0" lang="en-US" altLang="ja-JP" sz="2000" i="0" smtClean="0"/>
          </a:p>
        </p:txBody>
      </p:sp>
      <p:sp>
        <p:nvSpPr>
          <p:cNvPr id="33795"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医　学　管　理　料</a:t>
            </a:r>
          </a:p>
        </p:txBody>
      </p:sp>
      <p:sp>
        <p:nvSpPr>
          <p:cNvPr id="33796"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dirty="0" smtClean="0"/>
              <a:t>退院時共同指導料２の算定対象拡大</a:t>
            </a:r>
            <a:endParaRPr lang="en-US" altLang="ja-JP" dirty="0" smtClean="0"/>
          </a:p>
          <a:p>
            <a:pPr lvl="1" eaLnBrk="1" hangingPunct="1">
              <a:buFont typeface="Wingdings 3" pitchFamily="18" charset="2"/>
              <a:buNone/>
            </a:pPr>
            <a:endParaRPr lang="en-US" altLang="ja-JP" dirty="0" smtClean="0"/>
          </a:p>
          <a:p>
            <a:pPr lvl="1" eaLnBrk="1" hangingPunct="1"/>
            <a:r>
              <a:rPr lang="ja-JP" altLang="en-US" dirty="0" smtClean="0"/>
              <a:t>当該患者の退院後の在宅療養を担う保険医療機関の医師、若しくは</a:t>
            </a:r>
            <a:r>
              <a:rPr lang="ja-JP" altLang="en-US" i="1" u="sng" dirty="0" smtClean="0"/>
              <a:t>当該保険医の指示を受けた看護師、又は訪問看護ステーションの看護師と</a:t>
            </a:r>
            <a:r>
              <a:rPr lang="ja-JP" altLang="en-US" dirty="0" smtClean="0"/>
              <a:t>共同して行った場合に算定</a:t>
            </a:r>
            <a:endParaRPr lang="en-US" altLang="ja-JP" dirty="0" smtClean="0"/>
          </a:p>
          <a:p>
            <a:pPr lvl="1" eaLnBrk="1" hangingPunct="1"/>
            <a:endParaRPr lang="en-US" altLang="ja-JP" dirty="0" smtClean="0"/>
          </a:p>
          <a:p>
            <a:pPr lvl="1" eaLnBrk="1" hangingPunct="1"/>
            <a:r>
              <a:rPr lang="ja-JP" altLang="en-US" dirty="0" smtClean="0"/>
              <a:t>複合型サービス事業所においても。都道府県の訪問看護ステーションの事業所の指定を受けていれば算定可</a:t>
            </a:r>
            <a:endParaRPr lang="en-US" altLang="ja-JP" dirty="0" smtClean="0"/>
          </a:p>
          <a:p>
            <a:pPr eaLnBrk="1" hangingPunct="1"/>
            <a:endParaRPr lang="ja-JP" altLang="en-US" dirty="0" smtClean="0"/>
          </a:p>
        </p:txBody>
      </p:sp>
      <p:sp>
        <p:nvSpPr>
          <p:cNvPr id="33797"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退院時共同指導料の再編</a:t>
            </a:r>
          </a:p>
        </p:txBody>
      </p:sp>
      <p:grpSp>
        <p:nvGrpSpPr>
          <p:cNvPr id="33798" name="Group 5"/>
          <p:cNvGrpSpPr>
            <a:grpSpLocks/>
          </p:cNvGrpSpPr>
          <p:nvPr/>
        </p:nvGrpSpPr>
        <p:grpSpPr bwMode="auto">
          <a:xfrm>
            <a:off x="609600" y="400050"/>
            <a:ext cx="8567738" cy="6457950"/>
            <a:chOff x="384" y="252"/>
            <a:chExt cx="5397" cy="4068"/>
          </a:xfrm>
        </p:grpSpPr>
        <p:sp>
          <p:nvSpPr>
            <p:cNvPr id="33800"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33801"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33799"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F5A1F001-B8FA-4C1D-9035-641039F0E074}" type="slidenum">
              <a:rPr kumimoji="0" lang="ja-JP" altLang="en-US" sz="2000" i="0" smtClean="0"/>
              <a:pPr eaLnBrk="1" hangingPunct="1"/>
              <a:t>33</a:t>
            </a:fld>
            <a:endParaRPr kumimoji="0" lang="en-US" altLang="ja-JP" sz="2000" i="0" smtClean="0"/>
          </a:p>
        </p:txBody>
      </p:sp>
      <p:sp>
        <p:nvSpPr>
          <p:cNvPr id="34819" name="Text Box 4"/>
          <p:cNvSpPr txBox="1">
            <a:spLocks noChangeArrowheads="1"/>
          </p:cNvSpPr>
          <p:nvPr/>
        </p:nvSpPr>
        <p:spPr bwMode="auto">
          <a:xfrm>
            <a:off x="684213" y="0"/>
            <a:ext cx="7848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200" i="0">
                <a:solidFill>
                  <a:srgbClr val="FFFF00"/>
                </a:solidFill>
              </a:rPr>
              <a:t>植込型輸液ﾎﾟﾝﾌﾟ持続注入療法指導管理料</a:t>
            </a:r>
          </a:p>
        </p:txBody>
      </p:sp>
      <p:sp>
        <p:nvSpPr>
          <p:cNvPr id="34820"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医　学　管　理　料</a:t>
            </a:r>
          </a:p>
        </p:txBody>
      </p:sp>
      <p:sp>
        <p:nvSpPr>
          <p:cNvPr id="34821"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smtClean="0"/>
              <a:t>８１０点（新設）（１月に１回）</a:t>
            </a:r>
          </a:p>
          <a:p>
            <a:pPr eaLnBrk="1" hangingPunct="1"/>
            <a:r>
              <a:rPr lang="ja-JP" altLang="en-US" smtClean="0"/>
              <a:t>導入期加算　　１４０点</a:t>
            </a:r>
          </a:p>
          <a:p>
            <a:pPr lvl="1" eaLnBrk="1" hangingPunct="1"/>
            <a:r>
              <a:rPr lang="ja-JP" altLang="en-US" smtClean="0"/>
              <a:t>植込術を行った日から起算し３月以内の期間に行った場合</a:t>
            </a:r>
            <a:endParaRPr lang="en-US" altLang="ja-JP" smtClean="0"/>
          </a:p>
          <a:p>
            <a:pPr lvl="2" eaLnBrk="1" hangingPunct="1"/>
            <a:endParaRPr lang="en-US" altLang="ja-JP" smtClean="0"/>
          </a:p>
          <a:p>
            <a:pPr lvl="1" eaLnBrk="1" hangingPunct="1"/>
            <a:r>
              <a:rPr lang="ja-JP" altLang="en-US" smtClean="0"/>
              <a:t>算定要件</a:t>
            </a:r>
          </a:p>
          <a:p>
            <a:pPr lvl="2" eaLnBrk="1" hangingPunct="1"/>
            <a:r>
              <a:rPr lang="ja-JP" altLang="en-US" smtClean="0"/>
              <a:t>入院中の患者以外</a:t>
            </a:r>
          </a:p>
          <a:p>
            <a:pPr lvl="2" eaLnBrk="1" hangingPunct="1"/>
            <a:r>
              <a:rPr lang="ja-JP" altLang="en-US" smtClean="0"/>
              <a:t>植込型輸液ポンプ持続注入療法（髄腔内投与含む）を行っている患者に必要な指導管理（診察とともに投与量の確認や調節など）を実施</a:t>
            </a:r>
          </a:p>
          <a:p>
            <a:pPr lvl="2" eaLnBrk="1" hangingPunct="1"/>
            <a:r>
              <a:rPr lang="ja-JP" altLang="en-US" smtClean="0"/>
              <a:t>プログラム変更に要する費用は別途算定不可</a:t>
            </a:r>
          </a:p>
          <a:p>
            <a:pPr lvl="2" eaLnBrk="1" hangingPunct="1"/>
            <a:r>
              <a:rPr lang="ja-JP" altLang="en-US" smtClean="0"/>
              <a:t>指導内容の要点を診療録に記載</a:t>
            </a:r>
          </a:p>
        </p:txBody>
      </p:sp>
      <p:grpSp>
        <p:nvGrpSpPr>
          <p:cNvPr id="34822" name="Group 5"/>
          <p:cNvGrpSpPr>
            <a:grpSpLocks/>
          </p:cNvGrpSpPr>
          <p:nvPr/>
        </p:nvGrpSpPr>
        <p:grpSpPr bwMode="auto">
          <a:xfrm>
            <a:off x="609600" y="400050"/>
            <a:ext cx="8567738" cy="6457950"/>
            <a:chOff x="384" y="252"/>
            <a:chExt cx="5397" cy="4068"/>
          </a:xfrm>
        </p:grpSpPr>
        <p:sp>
          <p:nvSpPr>
            <p:cNvPr id="34824"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34825"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34823"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新</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914B6D5C-C992-48D8-A4B1-F78F37AD83C8}" type="slidenum">
              <a:rPr kumimoji="0" lang="ja-JP" altLang="en-US" sz="2000" i="0" smtClean="0"/>
              <a:pPr eaLnBrk="1" hangingPunct="1"/>
              <a:t>34</a:t>
            </a:fld>
            <a:endParaRPr kumimoji="0" lang="en-US" altLang="ja-JP" sz="2000" i="0" smtClean="0"/>
          </a:p>
        </p:txBody>
      </p:sp>
      <p:sp>
        <p:nvSpPr>
          <p:cNvPr id="35843"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医　学　管　理　料</a:t>
            </a:r>
          </a:p>
        </p:txBody>
      </p:sp>
      <p:sp>
        <p:nvSpPr>
          <p:cNvPr id="35844"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smtClean="0"/>
              <a:t>算定要件（要届出）</a:t>
            </a:r>
          </a:p>
          <a:p>
            <a:pPr lvl="1" eaLnBrk="1" hangingPunct="1"/>
            <a:r>
              <a:rPr lang="ja-JP" altLang="en-US" smtClean="0"/>
              <a:t>３５０点（月１回限り）</a:t>
            </a:r>
          </a:p>
          <a:p>
            <a:pPr lvl="1" eaLnBrk="1" hangingPunct="1"/>
            <a:r>
              <a:rPr lang="ja-JP" altLang="en-US" smtClean="0"/>
              <a:t>透析予防の指導が必要と認める以下の糖尿病患者に対し、透析予防診療チームが透析予防に係る指導管理を行った場合に算定</a:t>
            </a:r>
          </a:p>
          <a:p>
            <a:pPr lvl="2" eaLnBrk="1" hangingPunct="1"/>
            <a:r>
              <a:rPr lang="ja-JP" altLang="en-US" smtClean="0"/>
              <a:t>ヘモグロビン </a:t>
            </a:r>
            <a:r>
              <a:rPr lang="en-US" altLang="ja-JP" smtClean="0"/>
              <a:t>A1c</a:t>
            </a:r>
            <a:r>
              <a:rPr lang="ja-JP" altLang="en-US" smtClean="0"/>
              <a:t>（</a:t>
            </a:r>
            <a:r>
              <a:rPr lang="en-US" altLang="ja-JP" smtClean="0"/>
              <a:t>HbA1c</a:t>
            </a:r>
            <a:r>
              <a:rPr lang="ja-JP" altLang="en-US" smtClean="0"/>
              <a:t>）が </a:t>
            </a:r>
            <a:r>
              <a:rPr lang="en-US" altLang="ja-JP" smtClean="0"/>
              <a:t>6.1</a:t>
            </a:r>
            <a:r>
              <a:rPr lang="ja-JP" altLang="en-US" smtClean="0"/>
              <a:t>％（</a:t>
            </a:r>
            <a:r>
              <a:rPr lang="en-US" altLang="ja-JP" smtClean="0"/>
              <a:t>JDS </a:t>
            </a:r>
            <a:r>
              <a:rPr lang="ja-JP" altLang="en-US" smtClean="0"/>
              <a:t>値）以上、</a:t>
            </a:r>
            <a:r>
              <a:rPr lang="en-US" altLang="ja-JP" smtClean="0"/>
              <a:t>6.5</a:t>
            </a:r>
            <a:r>
              <a:rPr lang="ja-JP" altLang="en-US" smtClean="0"/>
              <a:t>％（国際標準値）以上又は内服薬やインスリン製剤を使用している外来糖尿病患者であって、糖尿病性腎症第２期以上の患者（透析療法を行っている者を除く）</a:t>
            </a:r>
          </a:p>
        </p:txBody>
      </p:sp>
      <p:sp>
        <p:nvSpPr>
          <p:cNvPr id="35845"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糖尿病透析予防指導管理料</a:t>
            </a:r>
          </a:p>
        </p:txBody>
      </p:sp>
      <p:grpSp>
        <p:nvGrpSpPr>
          <p:cNvPr id="35846" name="Group 5"/>
          <p:cNvGrpSpPr>
            <a:grpSpLocks/>
          </p:cNvGrpSpPr>
          <p:nvPr/>
        </p:nvGrpSpPr>
        <p:grpSpPr bwMode="auto">
          <a:xfrm>
            <a:off x="609600" y="400050"/>
            <a:ext cx="8567738" cy="6457950"/>
            <a:chOff x="384" y="252"/>
            <a:chExt cx="5397" cy="4068"/>
          </a:xfrm>
        </p:grpSpPr>
        <p:sp>
          <p:nvSpPr>
            <p:cNvPr id="35848"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35849"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35847"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新</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194981CE-5194-42A4-BF4A-ADF6E9ADA7EC}" type="slidenum">
              <a:rPr kumimoji="0" lang="ja-JP" altLang="en-US" sz="2000" i="0" smtClean="0"/>
              <a:pPr eaLnBrk="1" hangingPunct="1"/>
              <a:t>35</a:t>
            </a:fld>
            <a:endParaRPr kumimoji="0" lang="en-US" altLang="ja-JP" sz="2000" i="0" smtClean="0"/>
          </a:p>
        </p:txBody>
      </p:sp>
      <p:sp>
        <p:nvSpPr>
          <p:cNvPr id="36867"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医　学　管　理　料</a:t>
            </a:r>
          </a:p>
        </p:txBody>
      </p:sp>
      <p:sp>
        <p:nvSpPr>
          <p:cNvPr id="36868"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ja-JP" smtClean="0"/>
              <a:t>施設基準</a:t>
            </a:r>
          </a:p>
          <a:p>
            <a:pPr lvl="1" eaLnBrk="1" hangingPunct="1"/>
            <a:r>
              <a:rPr lang="ja-JP" altLang="ja-JP" smtClean="0"/>
              <a:t>以下から構成される透析予防診療チームを設置</a:t>
            </a:r>
          </a:p>
          <a:p>
            <a:pPr lvl="2" eaLnBrk="1" hangingPunct="1"/>
            <a:r>
              <a:rPr lang="ja-JP" altLang="ja-JP" smtClean="0"/>
              <a:t>糖尿病指導の経験を有する専任の医師 </a:t>
            </a:r>
            <a:endParaRPr lang="en-US" altLang="ja-JP" smtClean="0"/>
          </a:p>
          <a:p>
            <a:pPr lvl="2" eaLnBrk="1" hangingPunct="1"/>
            <a:r>
              <a:rPr lang="ja-JP" altLang="ja-JP" smtClean="0"/>
              <a:t>糖尿病指導の経験を有する専任の看護師又は保健師 </a:t>
            </a:r>
          </a:p>
          <a:p>
            <a:pPr lvl="2" eaLnBrk="1" hangingPunct="1"/>
            <a:r>
              <a:rPr lang="ja-JP" altLang="ja-JP" smtClean="0"/>
              <a:t>糖尿病指導の経験を有する専任の管理栄養士 </a:t>
            </a:r>
          </a:p>
          <a:p>
            <a:pPr lvl="1" eaLnBrk="1" hangingPunct="1"/>
            <a:r>
              <a:rPr lang="ja-JP" altLang="ja-JP" smtClean="0"/>
              <a:t>糖尿病教室等を実施している</a:t>
            </a:r>
          </a:p>
          <a:p>
            <a:pPr lvl="1" eaLnBrk="1" hangingPunct="1"/>
            <a:r>
              <a:rPr lang="ja-JP" altLang="ja-JP" smtClean="0"/>
              <a:t>一年間に当該指導管理料を算定した患者の人数、状態の変化等につい報告を行う</a:t>
            </a:r>
            <a:endParaRPr lang="en-US" altLang="ja-JP" smtClean="0"/>
          </a:p>
          <a:p>
            <a:pPr lvl="1" eaLnBrk="1" hangingPunct="1"/>
            <a:endParaRPr lang="en-US" altLang="ja-JP" smtClean="0"/>
          </a:p>
          <a:p>
            <a:pPr eaLnBrk="1" hangingPunct="1"/>
            <a:r>
              <a:rPr lang="ja-JP" altLang="en-US" smtClean="0"/>
              <a:t>留意点</a:t>
            </a:r>
            <a:endParaRPr lang="en-US" altLang="ja-JP" smtClean="0"/>
          </a:p>
          <a:p>
            <a:pPr lvl="1" eaLnBrk="1" hangingPunct="1"/>
            <a:r>
              <a:rPr lang="ja-JP" altLang="en-US" smtClean="0"/>
              <a:t>医師か看護師・保健師はどちらか一方が常勤</a:t>
            </a:r>
            <a:endParaRPr lang="en-US" altLang="ja-JP" smtClean="0"/>
          </a:p>
          <a:p>
            <a:pPr lvl="1" eaLnBrk="1" hangingPunct="1"/>
            <a:r>
              <a:rPr lang="ja-JP" altLang="en-US" smtClean="0"/>
              <a:t>管理栄養士は非常勤可</a:t>
            </a:r>
          </a:p>
        </p:txBody>
      </p:sp>
      <p:sp>
        <p:nvSpPr>
          <p:cNvPr id="36869"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糖尿病透析予防指導管理料</a:t>
            </a:r>
          </a:p>
        </p:txBody>
      </p:sp>
      <p:grpSp>
        <p:nvGrpSpPr>
          <p:cNvPr id="36870" name="Group 5"/>
          <p:cNvGrpSpPr>
            <a:grpSpLocks/>
          </p:cNvGrpSpPr>
          <p:nvPr/>
        </p:nvGrpSpPr>
        <p:grpSpPr bwMode="auto">
          <a:xfrm>
            <a:off x="609600" y="400050"/>
            <a:ext cx="8567738" cy="6457950"/>
            <a:chOff x="384" y="252"/>
            <a:chExt cx="5397" cy="4068"/>
          </a:xfrm>
        </p:grpSpPr>
        <p:sp>
          <p:nvSpPr>
            <p:cNvPr id="36872"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36873"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36871"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新</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FF74007B-BF21-4E57-A553-CB5B18612D42}" type="slidenum">
              <a:rPr kumimoji="0" lang="ja-JP" altLang="en-US" sz="2000" i="0" smtClean="0"/>
              <a:pPr eaLnBrk="1" hangingPunct="1"/>
              <a:t>36</a:t>
            </a:fld>
            <a:endParaRPr kumimoji="0" lang="en-US" altLang="ja-JP" sz="2000" i="0" smtClean="0"/>
          </a:p>
        </p:txBody>
      </p:sp>
      <p:sp>
        <p:nvSpPr>
          <p:cNvPr id="37891"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医　学　管　理　料</a:t>
            </a:r>
          </a:p>
        </p:txBody>
      </p:sp>
      <p:sp>
        <p:nvSpPr>
          <p:cNvPr id="37892"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ja-JP" smtClean="0"/>
              <a:t>施設基準</a:t>
            </a:r>
          </a:p>
          <a:p>
            <a:pPr lvl="1" eaLnBrk="1" hangingPunct="1"/>
            <a:r>
              <a:rPr lang="ja-JP" altLang="ja-JP" smtClean="0"/>
              <a:t>医師</a:t>
            </a:r>
            <a:r>
              <a:rPr lang="ja-JP" altLang="en-US" smtClean="0"/>
              <a:t>は糖尿病及び糖尿病性腎症の予防指導に従事した経験を５年以上有する者</a:t>
            </a:r>
            <a:endParaRPr lang="ja-JP" altLang="ja-JP" smtClean="0"/>
          </a:p>
          <a:p>
            <a:pPr lvl="1" eaLnBrk="1" hangingPunct="1"/>
            <a:r>
              <a:rPr lang="ja-JP" altLang="en-US" smtClean="0"/>
              <a:t>看護師は次のいずれかに該当する者</a:t>
            </a:r>
          </a:p>
          <a:p>
            <a:pPr lvl="2" eaLnBrk="1" hangingPunct="1"/>
            <a:r>
              <a:rPr lang="ja-JP" altLang="en-US" smtClean="0"/>
              <a:t>糖尿病及び糖尿病性腎症の予防指導経験２年以上かつ、この間に通算</a:t>
            </a:r>
            <a:r>
              <a:rPr lang="en-US" altLang="ja-JP" smtClean="0"/>
              <a:t>1,000</a:t>
            </a:r>
            <a:r>
              <a:rPr lang="ja-JP" altLang="en-US" smtClean="0"/>
              <a:t>時間以上糖尿病患者の療養指導を行った者で、適切な研修を修了した者</a:t>
            </a:r>
          </a:p>
          <a:p>
            <a:pPr lvl="3" eaLnBrk="1" hangingPunct="1"/>
            <a:r>
              <a:rPr lang="ja-JP" altLang="en-US" smtClean="0"/>
              <a:t>適切な研修とは以下の要件をみたすもの</a:t>
            </a:r>
          </a:p>
          <a:p>
            <a:pPr lvl="4" eaLnBrk="1" hangingPunct="1"/>
            <a:r>
              <a:rPr lang="ja-JP" altLang="en-US" smtClean="0"/>
              <a:t>国及び医療関係団体等が主催する研修</a:t>
            </a:r>
          </a:p>
          <a:p>
            <a:pPr lvl="4" eaLnBrk="1" hangingPunct="1"/>
            <a:r>
              <a:rPr lang="ja-JP" altLang="en-US" smtClean="0"/>
              <a:t>糖尿病患者への生活習慣改善の意義・基礎知識、評価方法、セルフケア支援及び事例分析・評価等の内容を含む</a:t>
            </a:r>
          </a:p>
          <a:p>
            <a:pPr lvl="4" eaLnBrk="1" hangingPunct="1"/>
            <a:r>
              <a:rPr lang="ja-JP" altLang="en-US" smtClean="0"/>
              <a:t>糖尿病患者の療養指導について十分な知識及び経験のある医師、看護師等が行う演習が含まれるもの</a:t>
            </a:r>
          </a:p>
          <a:p>
            <a:pPr lvl="4" eaLnBrk="1" hangingPunct="1"/>
            <a:r>
              <a:rPr lang="ja-JP" altLang="en-US" smtClean="0"/>
              <a:t>通算して</a:t>
            </a:r>
            <a:r>
              <a:rPr lang="en-US" altLang="ja-JP" smtClean="0"/>
              <a:t>10</a:t>
            </a:r>
            <a:r>
              <a:rPr lang="ja-JP" altLang="en-US" smtClean="0"/>
              <a:t>時間以上のもの</a:t>
            </a:r>
          </a:p>
          <a:p>
            <a:pPr lvl="2" eaLnBrk="1" hangingPunct="1"/>
            <a:r>
              <a:rPr lang="ja-JP" altLang="en-US" smtClean="0"/>
              <a:t>糖尿病及び糖尿病性腎症の予防指導の従事経験を５年以上</a:t>
            </a:r>
          </a:p>
          <a:p>
            <a:pPr lvl="1" eaLnBrk="1" hangingPunct="1"/>
            <a:endParaRPr lang="en-US" altLang="ja-JP" smtClean="0"/>
          </a:p>
          <a:p>
            <a:pPr lvl="1" eaLnBrk="1" hangingPunct="1"/>
            <a:endParaRPr lang="en-US" altLang="ja-JP" smtClean="0"/>
          </a:p>
        </p:txBody>
      </p:sp>
      <p:sp>
        <p:nvSpPr>
          <p:cNvPr id="37893"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糖尿病透析予防指導管理料</a:t>
            </a:r>
          </a:p>
        </p:txBody>
      </p:sp>
      <p:grpSp>
        <p:nvGrpSpPr>
          <p:cNvPr id="37894" name="Group 5"/>
          <p:cNvGrpSpPr>
            <a:grpSpLocks/>
          </p:cNvGrpSpPr>
          <p:nvPr/>
        </p:nvGrpSpPr>
        <p:grpSpPr bwMode="auto">
          <a:xfrm>
            <a:off x="609600" y="400050"/>
            <a:ext cx="8567738" cy="6457950"/>
            <a:chOff x="384" y="252"/>
            <a:chExt cx="5397" cy="4068"/>
          </a:xfrm>
        </p:grpSpPr>
        <p:sp>
          <p:nvSpPr>
            <p:cNvPr id="37896"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37897"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37895"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新</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D0A6B740-0281-4D7B-856C-FABAE58DDF9F}" type="slidenum">
              <a:rPr kumimoji="0" lang="ja-JP" altLang="en-US" sz="2000" i="0" smtClean="0"/>
              <a:pPr eaLnBrk="1" hangingPunct="1"/>
              <a:t>37</a:t>
            </a:fld>
            <a:endParaRPr kumimoji="0" lang="en-US" altLang="ja-JP" sz="2000" i="0" smtClean="0"/>
          </a:p>
        </p:txBody>
      </p:sp>
      <p:sp>
        <p:nvSpPr>
          <p:cNvPr id="38915"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医　学　管　理　料</a:t>
            </a:r>
          </a:p>
        </p:txBody>
      </p:sp>
      <p:sp>
        <p:nvSpPr>
          <p:cNvPr id="38916"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ja-JP" smtClean="0"/>
              <a:t>施設基準</a:t>
            </a:r>
          </a:p>
          <a:p>
            <a:pPr lvl="1" eaLnBrk="1" hangingPunct="1"/>
            <a:r>
              <a:rPr lang="ja-JP" altLang="en-US" smtClean="0"/>
              <a:t>保健師は糖尿病及び糖尿病性腎症の予防指導経験２年以上</a:t>
            </a:r>
            <a:endParaRPr lang="ja-JP" altLang="ja-JP" smtClean="0"/>
          </a:p>
          <a:p>
            <a:pPr lvl="1" eaLnBrk="1" hangingPunct="1"/>
            <a:r>
              <a:rPr lang="ja-JP" altLang="ja-JP" smtClean="0"/>
              <a:t>管理栄養士</a:t>
            </a:r>
            <a:r>
              <a:rPr lang="ja-JP" altLang="en-US" smtClean="0"/>
              <a:t>は糖尿病及び糖尿病性腎症の栄養指導経験５年以上</a:t>
            </a:r>
            <a:endParaRPr lang="ja-JP" altLang="ja-JP" smtClean="0"/>
          </a:p>
          <a:p>
            <a:pPr lvl="1" eaLnBrk="1" hangingPunct="1"/>
            <a:endParaRPr lang="ja-JP" altLang="en-US" smtClean="0"/>
          </a:p>
          <a:p>
            <a:pPr lvl="1" eaLnBrk="1" hangingPunct="1"/>
            <a:r>
              <a:rPr lang="ja-JP" altLang="en-US" smtClean="0"/>
              <a:t>医師、看護師又は保健師及び管理栄養士のほか、薬剤師、理学療法士が配置されていることが望ましい</a:t>
            </a:r>
          </a:p>
          <a:p>
            <a:pPr lvl="1" eaLnBrk="1" hangingPunct="1"/>
            <a:r>
              <a:rPr lang="ja-JP" altLang="en-US" smtClean="0"/>
              <a:t>糖尿病教室を定期的に実施すること等により、糖尿病について患者及びその家族に対して説明する</a:t>
            </a:r>
          </a:p>
          <a:p>
            <a:pPr lvl="1" eaLnBrk="1" hangingPunct="1"/>
            <a:r>
              <a:rPr lang="ja-JP" altLang="en-US" smtClean="0"/>
              <a:t>当該患者の状態の変化等について、別添２の様式５の７を用いて、地方厚生局（支）局長に報告</a:t>
            </a:r>
          </a:p>
          <a:p>
            <a:pPr lvl="1" eaLnBrk="1" hangingPunct="1"/>
            <a:r>
              <a:rPr lang="ja-JP" altLang="en-US" smtClean="0"/>
              <a:t>病院は、病院勤務医の負担の軽減及び処遇の改善に資する体制が整備されている</a:t>
            </a:r>
          </a:p>
        </p:txBody>
      </p:sp>
      <p:sp>
        <p:nvSpPr>
          <p:cNvPr id="38917"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糖尿病透析予防指導管理料</a:t>
            </a:r>
          </a:p>
        </p:txBody>
      </p:sp>
      <p:grpSp>
        <p:nvGrpSpPr>
          <p:cNvPr id="38918" name="Group 5"/>
          <p:cNvGrpSpPr>
            <a:grpSpLocks/>
          </p:cNvGrpSpPr>
          <p:nvPr/>
        </p:nvGrpSpPr>
        <p:grpSpPr bwMode="auto">
          <a:xfrm>
            <a:off x="609600" y="400050"/>
            <a:ext cx="8567738" cy="6457950"/>
            <a:chOff x="384" y="252"/>
            <a:chExt cx="5397" cy="4068"/>
          </a:xfrm>
        </p:grpSpPr>
        <p:sp>
          <p:nvSpPr>
            <p:cNvPr id="38920"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38921"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38919"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新</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95FC647A-FC2C-49AB-9CA9-B9B6E09CA457}" type="slidenum">
              <a:rPr kumimoji="0" lang="ja-JP" altLang="en-US" sz="2000" i="0" smtClean="0"/>
              <a:pPr eaLnBrk="1" hangingPunct="1"/>
              <a:t>38</a:t>
            </a:fld>
            <a:endParaRPr kumimoji="0" lang="en-US" altLang="ja-JP" sz="2000" i="0" smtClean="0"/>
          </a:p>
        </p:txBody>
      </p:sp>
      <p:sp>
        <p:nvSpPr>
          <p:cNvPr id="39939"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医　学　管　理　料</a:t>
            </a:r>
          </a:p>
        </p:txBody>
      </p:sp>
      <p:sp>
        <p:nvSpPr>
          <p:cNvPr id="39940"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smtClean="0"/>
              <a:t>届出の留意事項</a:t>
            </a:r>
          </a:p>
          <a:p>
            <a:pPr lvl="1" eaLnBrk="1" hangingPunct="1"/>
            <a:r>
              <a:rPr lang="ja-JP" altLang="en-US" smtClean="0"/>
              <a:t>別添２の様式５の６を使用</a:t>
            </a:r>
            <a:endParaRPr lang="en-US" altLang="ja-JP" smtClean="0"/>
          </a:p>
          <a:p>
            <a:pPr lvl="1" eaLnBrk="1" hangingPunct="1"/>
            <a:r>
              <a:rPr lang="ja-JP" altLang="en-US" smtClean="0"/>
              <a:t>「基本診療料の施設基準等及びその届出に関する手続きの取扱いについて」の別添７の様式１３の２</a:t>
            </a:r>
          </a:p>
          <a:p>
            <a:pPr lvl="1" eaLnBrk="1" hangingPunct="1"/>
            <a:r>
              <a:rPr lang="ja-JP" altLang="en-US" smtClean="0"/>
              <a:t>毎年７月において、前年度における病院勤務医の負担の軽減及び処遇の改善に資する計画の成果を評価するため、「基本診療料の施設基準等及びその届出に関する手続きの取扱いについて」の別添７の様式</a:t>
            </a:r>
            <a:r>
              <a:rPr lang="en-US" altLang="ja-JP" smtClean="0"/>
              <a:t>13</a:t>
            </a:r>
            <a:r>
              <a:rPr lang="ja-JP" altLang="en-US" smtClean="0"/>
              <a:t>の２により届け出る</a:t>
            </a:r>
          </a:p>
          <a:p>
            <a:pPr lvl="1" eaLnBrk="1" hangingPunct="1"/>
            <a:r>
              <a:rPr lang="ja-JP" altLang="en-US" smtClean="0"/>
              <a:t>医師、看護師又は保健師、管理栄養士の経験が確認できる文書を添付</a:t>
            </a:r>
            <a:endParaRPr lang="en-US" altLang="ja-JP" smtClean="0"/>
          </a:p>
          <a:p>
            <a:pPr lvl="1" eaLnBrk="1" hangingPunct="1"/>
            <a:endParaRPr lang="en-US" altLang="ja-JP" smtClean="0"/>
          </a:p>
        </p:txBody>
      </p:sp>
      <p:sp>
        <p:nvSpPr>
          <p:cNvPr id="39941"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糖尿病透析予防指導管理料</a:t>
            </a:r>
          </a:p>
        </p:txBody>
      </p:sp>
      <p:grpSp>
        <p:nvGrpSpPr>
          <p:cNvPr id="39942" name="Group 5"/>
          <p:cNvGrpSpPr>
            <a:grpSpLocks/>
          </p:cNvGrpSpPr>
          <p:nvPr/>
        </p:nvGrpSpPr>
        <p:grpSpPr bwMode="auto">
          <a:xfrm>
            <a:off x="609600" y="400050"/>
            <a:ext cx="8567738" cy="6457950"/>
            <a:chOff x="384" y="252"/>
            <a:chExt cx="5397" cy="4068"/>
          </a:xfrm>
        </p:grpSpPr>
        <p:sp>
          <p:nvSpPr>
            <p:cNvPr id="39944"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39945"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39943"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新</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95FC647A-FC2C-49AB-9CA9-B9B6E09CA457}" type="slidenum">
              <a:rPr kumimoji="0" lang="ja-JP" altLang="en-US" sz="2000" i="0" smtClean="0"/>
              <a:pPr eaLnBrk="1" hangingPunct="1"/>
              <a:t>39</a:t>
            </a:fld>
            <a:endParaRPr kumimoji="0" lang="en-US" altLang="ja-JP" sz="2000" i="0" smtClean="0"/>
          </a:p>
        </p:txBody>
      </p:sp>
      <p:sp>
        <p:nvSpPr>
          <p:cNvPr id="39939"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医　学　管　理　料</a:t>
            </a:r>
          </a:p>
        </p:txBody>
      </p:sp>
      <p:sp>
        <p:nvSpPr>
          <p:cNvPr id="39940"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dirty="0" smtClean="0"/>
              <a:t>算定上の留意点</a:t>
            </a:r>
          </a:p>
          <a:p>
            <a:pPr lvl="1" eaLnBrk="1" hangingPunct="1"/>
            <a:r>
              <a:rPr lang="ja-JP" altLang="en-US" dirty="0" smtClean="0"/>
              <a:t>医師・看護師・管理栄養士が同席する必要は無いが、同日にそれぞれが指導を行う事が必要</a:t>
            </a:r>
            <a:endParaRPr lang="en-US" altLang="ja-JP" dirty="0" smtClean="0"/>
          </a:p>
          <a:p>
            <a:pPr lvl="1" eaLnBrk="1" hangingPunct="1"/>
            <a:r>
              <a:rPr lang="ja-JP" altLang="en-US" dirty="0"/>
              <a:t>糖尿病</a:t>
            </a:r>
            <a:r>
              <a:rPr lang="ja-JP" altLang="en-US" dirty="0" smtClean="0"/>
              <a:t>教室に参加していない患者にも算定可</a:t>
            </a:r>
            <a:endParaRPr lang="en-US" altLang="ja-JP" dirty="0" smtClean="0"/>
          </a:p>
          <a:p>
            <a:pPr lvl="1" eaLnBrk="1" hangingPunct="1"/>
            <a:r>
              <a:rPr lang="ja-JP" altLang="en-US" dirty="0"/>
              <a:t>複数</a:t>
            </a:r>
            <a:r>
              <a:rPr lang="ja-JP" altLang="en-US" dirty="0" smtClean="0"/>
              <a:t>の患者に同時に指導した場合には算定不可</a:t>
            </a:r>
            <a:endParaRPr lang="en-US" altLang="ja-JP" dirty="0" smtClean="0"/>
          </a:p>
          <a:p>
            <a:pPr lvl="1" eaLnBrk="1" hangingPunct="1"/>
            <a:r>
              <a:rPr lang="ja-JP" altLang="en-US" dirty="0"/>
              <a:t>管理栄養</a:t>
            </a:r>
            <a:r>
              <a:rPr lang="ja-JP" altLang="en-US" dirty="0" smtClean="0"/>
              <a:t>士の経験とは</a:t>
            </a:r>
            <a:endParaRPr lang="en-US" altLang="ja-JP" dirty="0" smtClean="0"/>
          </a:p>
          <a:p>
            <a:pPr lvl="2" eaLnBrk="1" hangingPunct="1"/>
            <a:r>
              <a:rPr lang="ja-JP" altLang="en-US" dirty="0"/>
              <a:t>患者</a:t>
            </a:r>
            <a:r>
              <a:rPr lang="ja-JP" altLang="en-US" dirty="0" smtClean="0"/>
              <a:t>の栄養状態や食行動等の評価・判定を踏まえ、療養に必要な栄養に関する指導を行う事等</a:t>
            </a:r>
            <a:endParaRPr lang="en-US" altLang="ja-JP" dirty="0" smtClean="0"/>
          </a:p>
          <a:p>
            <a:pPr lvl="1" eaLnBrk="1" hangingPunct="1"/>
            <a:r>
              <a:rPr lang="ja-JP" altLang="en-US" dirty="0" smtClean="0"/>
              <a:t>糖尿病合併症管理料との併算定可</a:t>
            </a:r>
            <a:endParaRPr lang="en-US" altLang="ja-JP" dirty="0" smtClean="0"/>
          </a:p>
          <a:p>
            <a:pPr lvl="1" eaLnBrk="1" hangingPunct="1"/>
            <a:endParaRPr lang="en-US" altLang="ja-JP" dirty="0" smtClean="0"/>
          </a:p>
        </p:txBody>
      </p:sp>
      <p:sp>
        <p:nvSpPr>
          <p:cNvPr id="39941"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糖尿病透析予防指導管理料</a:t>
            </a:r>
          </a:p>
        </p:txBody>
      </p:sp>
      <p:grpSp>
        <p:nvGrpSpPr>
          <p:cNvPr id="39942" name="Group 5"/>
          <p:cNvGrpSpPr>
            <a:grpSpLocks/>
          </p:cNvGrpSpPr>
          <p:nvPr/>
        </p:nvGrpSpPr>
        <p:grpSpPr bwMode="auto">
          <a:xfrm>
            <a:off x="609600" y="400050"/>
            <a:ext cx="8567738" cy="6457950"/>
            <a:chOff x="384" y="252"/>
            <a:chExt cx="5397" cy="4068"/>
          </a:xfrm>
        </p:grpSpPr>
        <p:sp>
          <p:nvSpPr>
            <p:cNvPr id="39944"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39945"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39943"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新</a:t>
            </a:r>
          </a:p>
        </p:txBody>
      </p:sp>
    </p:spTree>
    <p:extLst>
      <p:ext uri="{BB962C8B-B14F-4D97-AF65-F5344CB8AC3E}">
        <p14:creationId xmlns:p14="http://schemas.microsoft.com/office/powerpoint/2010/main" val="20840680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145DAE80-7706-4B31-9326-79EC3A1475EF}" type="slidenum">
              <a:rPr kumimoji="0" lang="ja-JP" altLang="en-US" sz="2000" i="0" smtClean="0"/>
              <a:pPr eaLnBrk="1" hangingPunct="1"/>
              <a:t>4</a:t>
            </a:fld>
            <a:endParaRPr kumimoji="0" lang="en-US" altLang="ja-JP" sz="2000" i="0" smtClean="0"/>
          </a:p>
        </p:txBody>
      </p:sp>
      <p:sp>
        <p:nvSpPr>
          <p:cNvPr id="6147"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平成</a:t>
            </a:r>
            <a:r>
              <a:rPr lang="en-US" altLang="ja-JP" sz="2800" smtClean="0">
                <a:solidFill>
                  <a:srgbClr val="FFFF66"/>
                </a:solidFill>
              </a:rPr>
              <a:t>24</a:t>
            </a:r>
            <a:r>
              <a:rPr lang="ja-JP" altLang="en-US" sz="2800" smtClean="0">
                <a:solidFill>
                  <a:srgbClr val="FFFF66"/>
                </a:solidFill>
              </a:rPr>
              <a:t>年度診療報酬改定</a:t>
            </a:r>
          </a:p>
        </p:txBody>
      </p:sp>
      <p:sp>
        <p:nvSpPr>
          <p:cNvPr id="6148"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smtClean="0"/>
              <a:t>各種届出の留意事項</a:t>
            </a:r>
          </a:p>
          <a:p>
            <a:pPr lvl="1" eaLnBrk="1" hangingPunct="1"/>
            <a:r>
              <a:rPr lang="ja-JP" altLang="en-US" smtClean="0"/>
              <a:t>届出の締め切り</a:t>
            </a:r>
          </a:p>
          <a:p>
            <a:pPr lvl="2" eaLnBrk="1" hangingPunct="1"/>
            <a:r>
              <a:rPr lang="ja-JP" altLang="en-US" smtClean="0"/>
              <a:t>平成２４年４月１６日（月）</a:t>
            </a:r>
          </a:p>
          <a:p>
            <a:pPr lvl="1" eaLnBrk="1" hangingPunct="1"/>
            <a:r>
              <a:rPr lang="ja-JP" altLang="en-US" smtClean="0"/>
              <a:t>届出用紙</a:t>
            </a:r>
          </a:p>
          <a:p>
            <a:pPr lvl="2" eaLnBrk="1" hangingPunct="1"/>
            <a:r>
              <a:rPr lang="ja-JP" altLang="en-US" smtClean="0"/>
              <a:t>基本診療料の施設基準等に係る届出書</a:t>
            </a:r>
          </a:p>
          <a:p>
            <a:pPr lvl="2" eaLnBrk="1" hangingPunct="1"/>
            <a:r>
              <a:rPr lang="ja-JP" altLang="en-US" smtClean="0"/>
              <a:t>届出書添付書類</a:t>
            </a:r>
          </a:p>
          <a:p>
            <a:pPr lvl="3" eaLnBrk="1" hangingPunct="1"/>
            <a:r>
              <a:rPr lang="ja-JP" altLang="en-US" smtClean="0"/>
              <a:t>場合によっては講習会修了証などが必要</a:t>
            </a:r>
          </a:p>
          <a:p>
            <a:pPr lvl="1" eaLnBrk="1" hangingPunct="1"/>
            <a:r>
              <a:rPr lang="ja-JP" altLang="en-US" smtClean="0"/>
              <a:t>届出先</a:t>
            </a:r>
          </a:p>
          <a:p>
            <a:pPr lvl="2" eaLnBrk="1" hangingPunct="1"/>
            <a:r>
              <a:rPr lang="ja-JP" altLang="en-US" smtClean="0"/>
              <a:t>地方厚生局</a:t>
            </a:r>
          </a:p>
          <a:p>
            <a:pPr lvl="2" eaLnBrk="1" hangingPunct="1"/>
            <a:r>
              <a:rPr lang="en-US" altLang="ja-JP" smtClean="0">
                <a:hlinkClick r:id="rId3"/>
              </a:rPr>
              <a:t>http://kouseikyoku.mhlw.go.jp/kantoshinetsu/about/index.html#shozaichi</a:t>
            </a:r>
            <a:r>
              <a:rPr lang="en-US" altLang="ja-JP" smtClean="0"/>
              <a:t> </a:t>
            </a:r>
            <a:endParaRPr lang="ja-JP" altLang="en-US" sz="800" smtClean="0"/>
          </a:p>
          <a:p>
            <a:pPr eaLnBrk="1" hangingPunct="1"/>
            <a:r>
              <a:rPr lang="ja-JP" altLang="en-US" smtClean="0"/>
              <a:t>算定要件の確認</a:t>
            </a:r>
          </a:p>
          <a:p>
            <a:pPr lvl="1" eaLnBrk="1" hangingPunct="1"/>
            <a:r>
              <a:rPr lang="ja-JP" altLang="en-US" smtClean="0"/>
              <a:t>要件に院内掲示がある場合は早めに準備をする</a:t>
            </a:r>
          </a:p>
          <a:p>
            <a:pPr lvl="1" eaLnBrk="1" hangingPunct="1"/>
            <a:r>
              <a:rPr lang="ja-JP" altLang="en-US" smtClean="0"/>
              <a:t>今後の告示・疑義解釈に注意（厚生労働省</a:t>
            </a:r>
            <a:r>
              <a:rPr lang="en-US" altLang="ja-JP" smtClean="0"/>
              <a:t>HP</a:t>
            </a:r>
            <a:r>
              <a:rPr lang="ja-JP" altLang="en-US" smtClean="0"/>
              <a:t>確認）</a:t>
            </a:r>
            <a:endParaRPr lang="ja-JP" altLang="en-US" sz="1000" smtClean="0"/>
          </a:p>
        </p:txBody>
      </p:sp>
      <p:sp>
        <p:nvSpPr>
          <p:cNvPr id="6149"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全体的留意事項</a:t>
            </a:r>
          </a:p>
        </p:txBody>
      </p:sp>
      <p:grpSp>
        <p:nvGrpSpPr>
          <p:cNvPr id="6150" name="Group 5"/>
          <p:cNvGrpSpPr>
            <a:grpSpLocks/>
          </p:cNvGrpSpPr>
          <p:nvPr/>
        </p:nvGrpSpPr>
        <p:grpSpPr bwMode="auto">
          <a:xfrm>
            <a:off x="609600" y="400050"/>
            <a:ext cx="8567738" cy="6457950"/>
            <a:chOff x="384" y="252"/>
            <a:chExt cx="5397" cy="4068"/>
          </a:xfrm>
        </p:grpSpPr>
        <p:sp>
          <p:nvSpPr>
            <p:cNvPr id="6151"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6152"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5E274FD0-5E21-4633-B014-6814DF09DC6D}" type="slidenum">
              <a:rPr kumimoji="0" lang="ja-JP" altLang="en-US" sz="2000" i="0" smtClean="0"/>
              <a:pPr eaLnBrk="1" hangingPunct="1"/>
              <a:t>40</a:t>
            </a:fld>
            <a:endParaRPr kumimoji="0" lang="en-US" altLang="ja-JP" sz="2000" i="0" smtClean="0"/>
          </a:p>
        </p:txBody>
      </p:sp>
      <p:sp>
        <p:nvSpPr>
          <p:cNvPr id="40963"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医　学　管　理　料</a:t>
            </a:r>
          </a:p>
        </p:txBody>
      </p:sp>
      <p:sp>
        <p:nvSpPr>
          <p:cNvPr id="40964"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smtClean="0"/>
              <a:t>院内トリアージ実施料（要届出）　　　１００点</a:t>
            </a:r>
          </a:p>
          <a:p>
            <a:pPr eaLnBrk="1" hangingPunct="1"/>
            <a:endParaRPr lang="ja-JP" altLang="en-US" smtClean="0"/>
          </a:p>
          <a:p>
            <a:pPr lvl="1" eaLnBrk="1" hangingPunct="1"/>
            <a:r>
              <a:rPr lang="ja-JP" altLang="en-US" smtClean="0"/>
              <a:t>算定要件</a:t>
            </a:r>
          </a:p>
          <a:p>
            <a:pPr lvl="2" eaLnBrk="1" hangingPunct="1"/>
            <a:r>
              <a:rPr lang="ja-JP" altLang="en-US" smtClean="0"/>
              <a:t>夜間、休日又は深夜に受診した患者</a:t>
            </a:r>
          </a:p>
          <a:p>
            <a:pPr lvl="2" eaLnBrk="1" hangingPunct="1"/>
            <a:r>
              <a:rPr lang="ja-JP" altLang="en-US" smtClean="0"/>
              <a:t>初診料を算定する患者</a:t>
            </a:r>
          </a:p>
          <a:p>
            <a:pPr lvl="2" eaLnBrk="1" hangingPunct="1"/>
            <a:r>
              <a:rPr lang="ja-JP" altLang="en-US" smtClean="0"/>
              <a:t>全年齢が対象となった</a:t>
            </a:r>
          </a:p>
          <a:p>
            <a:pPr lvl="2" eaLnBrk="1" hangingPunct="1"/>
            <a:r>
              <a:rPr lang="ja-JP" altLang="en-US" smtClean="0"/>
              <a:t>院内トリアージ基準に基づいて専任の医師又は専任の看護師により患者の来院後速やかに患者の状態を評価</a:t>
            </a:r>
          </a:p>
          <a:p>
            <a:pPr lvl="2" eaLnBrk="1" hangingPunct="1"/>
            <a:r>
              <a:rPr lang="ja-JP" altLang="en-US" smtClean="0"/>
              <a:t>診療録にその旨を記載</a:t>
            </a:r>
          </a:p>
          <a:p>
            <a:pPr lvl="2" eaLnBrk="1" hangingPunct="1"/>
            <a:r>
              <a:rPr lang="ja-JP" altLang="en-US" smtClean="0"/>
              <a:t>「夜間休日救急搬送医学管理料」と併算定不可</a:t>
            </a:r>
          </a:p>
          <a:p>
            <a:pPr lvl="2" eaLnBrk="1" hangingPunct="1"/>
            <a:r>
              <a:rPr lang="ja-JP" altLang="en-US" smtClean="0"/>
              <a:t>患者又はその家族等に対して、十分にその趣旨を説明する</a:t>
            </a:r>
          </a:p>
          <a:p>
            <a:pPr lvl="2" eaLnBrk="1" hangingPunct="1"/>
            <a:endParaRPr lang="ja-JP" altLang="en-US" smtClean="0"/>
          </a:p>
        </p:txBody>
      </p:sp>
      <p:sp>
        <p:nvSpPr>
          <p:cNvPr id="40965"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院内トリアージ実施料</a:t>
            </a:r>
          </a:p>
        </p:txBody>
      </p:sp>
      <p:grpSp>
        <p:nvGrpSpPr>
          <p:cNvPr id="40966" name="Group 5"/>
          <p:cNvGrpSpPr>
            <a:grpSpLocks/>
          </p:cNvGrpSpPr>
          <p:nvPr/>
        </p:nvGrpSpPr>
        <p:grpSpPr bwMode="auto">
          <a:xfrm>
            <a:off x="609600" y="400050"/>
            <a:ext cx="8567738" cy="6457950"/>
            <a:chOff x="384" y="252"/>
            <a:chExt cx="5397" cy="4068"/>
          </a:xfrm>
        </p:grpSpPr>
        <p:sp>
          <p:nvSpPr>
            <p:cNvPr id="40968"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40969"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40967"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新</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0B4668D0-0332-40CA-9B79-2A632E58365A}" type="slidenum">
              <a:rPr kumimoji="0" lang="ja-JP" altLang="en-US" sz="2000" i="0" smtClean="0"/>
              <a:pPr eaLnBrk="1" hangingPunct="1"/>
              <a:t>41</a:t>
            </a:fld>
            <a:endParaRPr kumimoji="0" lang="en-US" altLang="ja-JP" sz="2000" i="0" smtClean="0"/>
          </a:p>
        </p:txBody>
      </p:sp>
      <p:sp>
        <p:nvSpPr>
          <p:cNvPr id="41987"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医　学　管　理　料</a:t>
            </a:r>
          </a:p>
        </p:txBody>
      </p:sp>
      <p:sp>
        <p:nvSpPr>
          <p:cNvPr id="41988" name="Rectangle 3"/>
          <p:cNvSpPr>
            <a:spLocks noGrp="1" noChangeArrowheads="1"/>
          </p:cNvSpPr>
          <p:nvPr>
            <p:ph type="body" orient="vert" idx="1"/>
          </p:nvPr>
        </p:nvSpPr>
        <p:spPr>
          <a:xfrm>
            <a:off x="609600" y="762000"/>
            <a:ext cx="8534400" cy="6096000"/>
          </a:xfrm>
        </p:spPr>
        <p:txBody>
          <a:bodyPr vert="horz"/>
          <a:lstStyle/>
          <a:p>
            <a:pPr lvl="1" eaLnBrk="1" hangingPunct="1"/>
            <a:r>
              <a:rPr lang="ja-JP" altLang="en-US" smtClean="0"/>
              <a:t>施設基準</a:t>
            </a:r>
            <a:endParaRPr lang="en-US" altLang="ja-JP" smtClean="0"/>
          </a:p>
          <a:p>
            <a:pPr lvl="2" eaLnBrk="1" hangingPunct="1"/>
            <a:r>
              <a:rPr lang="ja-JP" altLang="en-US" smtClean="0"/>
              <a:t>院内トリアージの実施基準を定め、定期的に見直しを行っている</a:t>
            </a:r>
          </a:p>
          <a:p>
            <a:pPr lvl="2" eaLnBrk="1" hangingPunct="1"/>
            <a:r>
              <a:rPr lang="ja-JP" altLang="en-US" smtClean="0"/>
              <a:t>患者に対して、院内トリアージの実施について説明を行い、院内の見やすいところへの掲示等により周知を行っている</a:t>
            </a:r>
          </a:p>
          <a:p>
            <a:pPr lvl="2" eaLnBrk="1" hangingPunct="1"/>
            <a:r>
              <a:rPr lang="ja-JP" altLang="en-US" smtClean="0"/>
              <a:t>専任の医師または救急医療に関する ３年以上の経験を有する専任の看護師が配置されている</a:t>
            </a:r>
          </a:p>
          <a:p>
            <a:pPr lvl="2" eaLnBrk="1" hangingPunct="1"/>
            <a:endParaRPr lang="en-US" altLang="ja-JP" smtClean="0"/>
          </a:p>
          <a:p>
            <a:pPr lvl="2" eaLnBrk="1" hangingPunct="1"/>
            <a:r>
              <a:rPr lang="ja-JP" altLang="en-US" smtClean="0"/>
              <a:t>院内トリアージ実施料の新設に合わせ、地域連携小児夜間・休日診療料院内トリアージ加算は廃止</a:t>
            </a:r>
          </a:p>
        </p:txBody>
      </p:sp>
      <p:sp>
        <p:nvSpPr>
          <p:cNvPr id="41989"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院内トリアージ実施料</a:t>
            </a:r>
          </a:p>
        </p:txBody>
      </p:sp>
      <p:grpSp>
        <p:nvGrpSpPr>
          <p:cNvPr id="41990" name="Group 5"/>
          <p:cNvGrpSpPr>
            <a:grpSpLocks/>
          </p:cNvGrpSpPr>
          <p:nvPr/>
        </p:nvGrpSpPr>
        <p:grpSpPr bwMode="auto">
          <a:xfrm>
            <a:off x="609600" y="400050"/>
            <a:ext cx="8567738" cy="6457950"/>
            <a:chOff x="384" y="252"/>
            <a:chExt cx="5397" cy="4068"/>
          </a:xfrm>
        </p:grpSpPr>
        <p:sp>
          <p:nvSpPr>
            <p:cNvPr id="41992"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41993"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41991"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新</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D8D3EF85-922C-41BC-B082-894519365E7A}" type="slidenum">
              <a:rPr kumimoji="0" lang="ja-JP" altLang="en-US" sz="2000" i="0" smtClean="0"/>
              <a:pPr eaLnBrk="1" hangingPunct="1"/>
              <a:t>42</a:t>
            </a:fld>
            <a:endParaRPr kumimoji="0" lang="en-US" altLang="ja-JP" sz="2000" i="0" smtClean="0"/>
          </a:p>
        </p:txBody>
      </p:sp>
      <p:sp>
        <p:nvSpPr>
          <p:cNvPr id="43011"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医　学　管　理　料</a:t>
            </a:r>
          </a:p>
        </p:txBody>
      </p:sp>
      <p:sp>
        <p:nvSpPr>
          <p:cNvPr id="43012" name="Rectangle 3"/>
          <p:cNvSpPr>
            <a:spLocks noGrp="1" noChangeArrowheads="1"/>
          </p:cNvSpPr>
          <p:nvPr>
            <p:ph type="body" orient="vert" idx="1"/>
          </p:nvPr>
        </p:nvSpPr>
        <p:spPr>
          <a:xfrm>
            <a:off x="609600" y="693738"/>
            <a:ext cx="8534400" cy="6096000"/>
          </a:xfrm>
        </p:spPr>
        <p:txBody>
          <a:bodyPr vert="horz"/>
          <a:lstStyle/>
          <a:p>
            <a:pPr eaLnBrk="1" hangingPunct="1"/>
            <a:r>
              <a:rPr lang="zh-TW" altLang="en-US" smtClean="0"/>
              <a:t>認知症</a:t>
            </a:r>
            <a:r>
              <a:rPr lang="ja-JP" altLang="en-US" smtClean="0"/>
              <a:t>療養指導料</a:t>
            </a:r>
            <a:r>
              <a:rPr lang="zh-TW" altLang="en-US" smtClean="0"/>
              <a:t>（新設）</a:t>
            </a:r>
            <a:r>
              <a:rPr lang="ja-JP" altLang="en-US" smtClean="0"/>
              <a:t>　　　　３５０</a:t>
            </a:r>
            <a:r>
              <a:rPr lang="zh-TW" altLang="en-US" smtClean="0"/>
              <a:t>点</a:t>
            </a:r>
            <a:endParaRPr lang="en-US" altLang="zh-TW" smtClean="0"/>
          </a:p>
          <a:p>
            <a:pPr lvl="1" eaLnBrk="1" hangingPunct="1"/>
            <a:r>
              <a:rPr lang="ja-JP" altLang="en-US" smtClean="0"/>
              <a:t>対象患者</a:t>
            </a:r>
          </a:p>
          <a:p>
            <a:pPr lvl="2" eaLnBrk="1" hangingPunct="1"/>
            <a:r>
              <a:rPr lang="ja-JP" altLang="en-US" sz="2400" smtClean="0"/>
              <a:t>入院中の患者以外または療養病棟に入院中の患者</a:t>
            </a:r>
          </a:p>
          <a:p>
            <a:pPr lvl="2" eaLnBrk="1" hangingPunct="1"/>
            <a:r>
              <a:rPr lang="ja-JP" altLang="en-US" sz="2400" smtClean="0"/>
              <a:t>当院の紹介により他院で認知症の鑑別診断を受け、認知症専門診断管理料１を算定された患者</a:t>
            </a:r>
          </a:p>
          <a:p>
            <a:pPr lvl="1" eaLnBrk="1" hangingPunct="1"/>
            <a:r>
              <a:rPr lang="ja-JP" altLang="en-US" smtClean="0"/>
              <a:t>算定要件</a:t>
            </a:r>
          </a:p>
          <a:p>
            <a:pPr lvl="2" eaLnBrk="1" hangingPunct="1"/>
            <a:r>
              <a:rPr lang="ja-JP" altLang="en-US" sz="2400" smtClean="0"/>
              <a:t>他院からの認知症療養計画に基づいた治療を行い、患者の同意を得て他院に文書で診療情報提供</a:t>
            </a:r>
          </a:p>
          <a:p>
            <a:pPr lvl="2" eaLnBrk="1" hangingPunct="1"/>
            <a:r>
              <a:rPr lang="ja-JP" altLang="en-US" sz="2400" smtClean="0"/>
              <a:t>当該治療を行った日の属する月を含め６月に限り、月１回を限度として算定</a:t>
            </a:r>
          </a:p>
          <a:p>
            <a:pPr lvl="2" eaLnBrk="1" hangingPunct="1"/>
            <a:r>
              <a:rPr lang="ja-JP" altLang="en-US" sz="2400" smtClean="0"/>
              <a:t>特定疾患療養管理料、診療情報提供料</a:t>
            </a:r>
            <a:r>
              <a:rPr lang="en-US" altLang="ja-JP" sz="2400" smtClean="0"/>
              <a:t>(Ⅰ)</a:t>
            </a:r>
            <a:r>
              <a:rPr lang="ja-JP" altLang="en-US" sz="2400" smtClean="0"/>
              <a:t>は算定不可</a:t>
            </a:r>
          </a:p>
          <a:p>
            <a:pPr eaLnBrk="1" hangingPunct="1"/>
            <a:r>
              <a:rPr lang="ja-JP" altLang="en-US" sz="2400" smtClean="0"/>
              <a:t>算定のポイント</a:t>
            </a:r>
          </a:p>
          <a:p>
            <a:pPr lvl="1" eaLnBrk="1" hangingPunct="1"/>
            <a:r>
              <a:rPr lang="ja-JP" altLang="en-US" sz="2000" smtClean="0"/>
              <a:t>認知症と診断された患者について、かかりつけ医がその後の管理を行うことについての評価</a:t>
            </a:r>
          </a:p>
        </p:txBody>
      </p:sp>
      <p:sp>
        <p:nvSpPr>
          <p:cNvPr id="43013" name="Text Box 4"/>
          <p:cNvSpPr txBox="1">
            <a:spLocks noChangeArrowheads="1"/>
          </p:cNvSpPr>
          <p:nvPr/>
        </p:nvSpPr>
        <p:spPr bwMode="auto">
          <a:xfrm>
            <a:off x="685800" y="0"/>
            <a:ext cx="78486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認知症療養指導料</a:t>
            </a:r>
          </a:p>
        </p:txBody>
      </p:sp>
      <p:grpSp>
        <p:nvGrpSpPr>
          <p:cNvPr id="43014" name="Group 5"/>
          <p:cNvGrpSpPr>
            <a:grpSpLocks/>
          </p:cNvGrpSpPr>
          <p:nvPr/>
        </p:nvGrpSpPr>
        <p:grpSpPr bwMode="auto">
          <a:xfrm>
            <a:off x="609600" y="400050"/>
            <a:ext cx="8567738" cy="6457950"/>
            <a:chOff x="384" y="252"/>
            <a:chExt cx="5397" cy="4068"/>
          </a:xfrm>
        </p:grpSpPr>
        <p:sp>
          <p:nvSpPr>
            <p:cNvPr id="43016"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43017"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43015" name="Oval 8"/>
          <p:cNvSpPr>
            <a:spLocks noChangeArrowheads="1"/>
          </p:cNvSpPr>
          <p:nvPr/>
        </p:nvSpPr>
        <p:spPr bwMode="auto">
          <a:xfrm>
            <a:off x="8604250" y="76200"/>
            <a:ext cx="503238"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新</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A2B33A67-21E2-432F-A785-6B2CF1AA5956}" type="slidenum">
              <a:rPr kumimoji="0" lang="ja-JP" altLang="en-US" sz="2000" i="0" smtClean="0"/>
              <a:pPr eaLnBrk="1" hangingPunct="1"/>
              <a:t>43</a:t>
            </a:fld>
            <a:endParaRPr kumimoji="0" lang="en-US" altLang="ja-JP" sz="2000" i="0" smtClean="0"/>
          </a:p>
        </p:txBody>
      </p:sp>
      <p:sp>
        <p:nvSpPr>
          <p:cNvPr id="44035"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医　学　管　理　料</a:t>
            </a:r>
          </a:p>
        </p:txBody>
      </p:sp>
      <p:sp>
        <p:nvSpPr>
          <p:cNvPr id="44036" name="Rectangle 3"/>
          <p:cNvSpPr>
            <a:spLocks noGrp="1" noChangeArrowheads="1"/>
          </p:cNvSpPr>
          <p:nvPr>
            <p:ph type="body" orient="vert" idx="1"/>
          </p:nvPr>
        </p:nvSpPr>
        <p:spPr>
          <a:xfrm>
            <a:off x="609600" y="693738"/>
            <a:ext cx="8534400" cy="6096000"/>
          </a:xfrm>
        </p:spPr>
        <p:txBody>
          <a:bodyPr vert="horz"/>
          <a:lstStyle/>
          <a:p>
            <a:pPr eaLnBrk="1" hangingPunct="1"/>
            <a:r>
              <a:rPr lang="zh-TW" altLang="en-US" smtClean="0"/>
              <a:t>認知症</a:t>
            </a:r>
            <a:r>
              <a:rPr lang="ja-JP" altLang="en-US" smtClean="0"/>
              <a:t>療養指導料</a:t>
            </a:r>
            <a:r>
              <a:rPr lang="zh-TW" altLang="en-US" smtClean="0"/>
              <a:t>（新設）</a:t>
            </a:r>
            <a:r>
              <a:rPr lang="ja-JP" altLang="en-US" smtClean="0"/>
              <a:t>　　　　３５０</a:t>
            </a:r>
            <a:r>
              <a:rPr lang="zh-TW" altLang="en-US" smtClean="0"/>
              <a:t>点</a:t>
            </a:r>
            <a:endParaRPr lang="en-US" altLang="zh-TW" smtClean="0"/>
          </a:p>
          <a:p>
            <a:pPr lvl="1" eaLnBrk="1" hangingPunct="1"/>
            <a:r>
              <a:rPr lang="ja-JP" altLang="en-US" smtClean="0"/>
              <a:t>保険医療機関が</a:t>
            </a:r>
            <a:r>
              <a:rPr lang="ja-JP" altLang="en-US" i="1" u="sng" smtClean="0"/>
              <a:t>認知症疾患医療センター</a:t>
            </a:r>
            <a:r>
              <a:rPr lang="ja-JP" altLang="en-US" smtClean="0"/>
              <a:t>で認知症と診断された患者に対して、認知症療養計画に基づき、症状の定期的な評価（認知機能（ＭＭＳＥ、ＨＤＳ－Ｒ等、生活機能（ＡＤＬ、ＩＡＤＬ等、行動・心） ） 理症状（ＮＰＩ、ＤＢＤ等）等）、家族又は介護者等による介護の状況（介護負担度の評価（ＮＰＩ等））の定期的な評価、抗認知症薬等の効果や副作用の有無等の定期的な評価等を行い、診療録にその要点を記載し、療養指導を行う</a:t>
            </a:r>
            <a:endParaRPr lang="ja-JP" altLang="en-US" sz="2000" smtClean="0"/>
          </a:p>
        </p:txBody>
      </p:sp>
      <p:sp>
        <p:nvSpPr>
          <p:cNvPr id="44037" name="Text Box 4"/>
          <p:cNvSpPr txBox="1">
            <a:spLocks noChangeArrowheads="1"/>
          </p:cNvSpPr>
          <p:nvPr/>
        </p:nvSpPr>
        <p:spPr bwMode="auto">
          <a:xfrm>
            <a:off x="685800" y="0"/>
            <a:ext cx="78486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認知症療養指導料</a:t>
            </a:r>
          </a:p>
        </p:txBody>
      </p:sp>
      <p:grpSp>
        <p:nvGrpSpPr>
          <p:cNvPr id="44038" name="Group 5"/>
          <p:cNvGrpSpPr>
            <a:grpSpLocks/>
          </p:cNvGrpSpPr>
          <p:nvPr/>
        </p:nvGrpSpPr>
        <p:grpSpPr bwMode="auto">
          <a:xfrm>
            <a:off x="609600" y="400050"/>
            <a:ext cx="8567738" cy="6457950"/>
            <a:chOff x="384" y="252"/>
            <a:chExt cx="5397" cy="4068"/>
          </a:xfrm>
        </p:grpSpPr>
        <p:sp>
          <p:nvSpPr>
            <p:cNvPr id="44040"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44041"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44039" name="Oval 8"/>
          <p:cNvSpPr>
            <a:spLocks noChangeArrowheads="1"/>
          </p:cNvSpPr>
          <p:nvPr/>
        </p:nvSpPr>
        <p:spPr bwMode="auto">
          <a:xfrm>
            <a:off x="8604250" y="76200"/>
            <a:ext cx="503238"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新</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番号プレースホルダー 5"/>
          <p:cNvSpPr txBox="1">
            <a:spLocks noGrp="1"/>
          </p:cNvSpPr>
          <p:nvPr/>
        </p:nvSpPr>
        <p:spPr bwMode="auto">
          <a:xfrm>
            <a:off x="0" y="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spcBef>
                <a:spcPct val="0"/>
              </a:spcBef>
            </a:pPr>
            <a:fld id="{C215B2B1-10F0-490B-9FFF-7BDAEACDCA05}" type="slidenum">
              <a:rPr kumimoji="0" lang="ja-JP" altLang="en-US" sz="2000" i="0"/>
              <a:pPr algn="l" eaLnBrk="1" hangingPunct="1">
                <a:spcBef>
                  <a:spcPct val="0"/>
                </a:spcBef>
              </a:pPr>
              <a:t>44</a:t>
            </a:fld>
            <a:endParaRPr kumimoji="0" lang="en-US" altLang="ja-JP" sz="2000" i="0"/>
          </a:p>
        </p:txBody>
      </p:sp>
      <p:sp>
        <p:nvSpPr>
          <p:cNvPr id="45059" name="Rectangle 2"/>
          <p:cNvSpPr>
            <a:spLocks noGrp="1" noChangeArrowheads="1"/>
          </p:cNvSpPr>
          <p:nvPr>
            <p:ph type="title" orient="vert" idx="4294967295"/>
          </p:nvPr>
        </p:nvSpPr>
        <p:spPr>
          <a:xfrm>
            <a:off x="47625" y="796925"/>
            <a:ext cx="533400" cy="5451475"/>
          </a:xfrm>
        </p:spPr>
        <p:txBody>
          <a:bodyPr vert="eaVert"/>
          <a:lstStyle/>
          <a:p>
            <a:pPr algn="ctr" eaLnBrk="1" hangingPunct="1"/>
            <a:r>
              <a:rPr lang="ja-JP" altLang="en-US" sz="2800" smtClean="0">
                <a:solidFill>
                  <a:srgbClr val="FFFF66"/>
                </a:solidFill>
              </a:rPr>
              <a:t>医　学　管　理　料</a:t>
            </a:r>
          </a:p>
        </p:txBody>
      </p:sp>
      <p:sp>
        <p:nvSpPr>
          <p:cNvPr id="39940" name="Rectangle 3"/>
          <p:cNvSpPr>
            <a:spLocks noGrp="1" noChangeArrowheads="1"/>
          </p:cNvSpPr>
          <p:nvPr>
            <p:ph type="body" orient="vert" idx="4294967295"/>
          </p:nvPr>
        </p:nvSpPr>
        <p:spPr>
          <a:xfrm>
            <a:off x="609600" y="762000"/>
            <a:ext cx="8534400" cy="6096000"/>
          </a:xfrm>
        </p:spPr>
        <p:txBody>
          <a:bodyPr/>
          <a:lstStyle/>
          <a:p>
            <a:pPr eaLnBrk="1" hangingPunct="1">
              <a:defRPr/>
            </a:pPr>
            <a:r>
              <a:rPr lang="ja-JP" altLang="en-US" dirty="0" smtClean="0"/>
              <a:t>東京都</a:t>
            </a:r>
          </a:p>
          <a:p>
            <a:pPr lvl="1" eaLnBrk="1" hangingPunct="1">
              <a:defRPr/>
            </a:pPr>
            <a:r>
              <a:rPr lang="ja-JP" altLang="en-US" dirty="0"/>
              <a:t>順天堂大学医学部附属順天堂医院</a:t>
            </a:r>
          </a:p>
          <a:p>
            <a:pPr lvl="1" eaLnBrk="1" hangingPunct="1">
              <a:defRPr/>
            </a:pPr>
            <a:r>
              <a:rPr lang="ja-JP" altLang="en-US" dirty="0"/>
              <a:t>東京都保健医療公社荏原病院</a:t>
            </a:r>
          </a:p>
          <a:p>
            <a:pPr lvl="1" eaLnBrk="1" hangingPunct="1">
              <a:defRPr/>
            </a:pPr>
            <a:r>
              <a:rPr lang="ja-JP" altLang="en-US" dirty="0"/>
              <a:t>東京都立松沢病院</a:t>
            </a:r>
          </a:p>
          <a:p>
            <a:pPr lvl="1" eaLnBrk="1" hangingPunct="1">
              <a:defRPr/>
            </a:pPr>
            <a:r>
              <a:rPr lang="ja-JP" altLang="en-US" dirty="0"/>
              <a:t>浴風会病院</a:t>
            </a:r>
          </a:p>
          <a:p>
            <a:pPr lvl="1" eaLnBrk="1" hangingPunct="1">
              <a:defRPr/>
            </a:pPr>
            <a:r>
              <a:rPr lang="ja-JP" altLang="en-US" dirty="0"/>
              <a:t>東京都健康長寿医療センター</a:t>
            </a:r>
          </a:p>
          <a:p>
            <a:pPr lvl="1" eaLnBrk="1" hangingPunct="1">
              <a:defRPr/>
            </a:pPr>
            <a:r>
              <a:rPr lang="ja-JP" altLang="en-US" dirty="0"/>
              <a:t>大内病院</a:t>
            </a:r>
          </a:p>
          <a:p>
            <a:pPr lvl="1" eaLnBrk="1" hangingPunct="1">
              <a:defRPr/>
            </a:pPr>
            <a:r>
              <a:rPr lang="ja-JP" altLang="en-US" dirty="0"/>
              <a:t>順天堂大学医学部附属順天堂東京江東高齢者医療センター</a:t>
            </a:r>
          </a:p>
          <a:p>
            <a:pPr lvl="1" eaLnBrk="1" hangingPunct="1">
              <a:defRPr/>
            </a:pPr>
            <a:r>
              <a:rPr lang="ja-JP" altLang="en-US" dirty="0"/>
              <a:t>平川病院</a:t>
            </a:r>
          </a:p>
          <a:p>
            <a:pPr lvl="1" eaLnBrk="1" hangingPunct="1">
              <a:defRPr/>
            </a:pPr>
            <a:r>
              <a:rPr lang="ja-JP" altLang="en-US" dirty="0"/>
              <a:t>国家公務員共済組合連合会立川病院</a:t>
            </a:r>
          </a:p>
          <a:p>
            <a:pPr lvl="1" eaLnBrk="1" hangingPunct="1">
              <a:defRPr/>
            </a:pPr>
            <a:r>
              <a:rPr lang="ja-JP" altLang="en-US" dirty="0"/>
              <a:t>杏林大学医学部付属</a:t>
            </a:r>
            <a:r>
              <a:rPr lang="ja-JP" altLang="en-US" dirty="0" smtClean="0"/>
              <a:t>病院</a:t>
            </a:r>
            <a:endParaRPr lang="en-US" altLang="ja-JP" dirty="0" smtClean="0"/>
          </a:p>
          <a:p>
            <a:pPr lvl="2" eaLnBrk="1" hangingPunct="1">
              <a:defRPr/>
            </a:pPr>
            <a:endParaRPr lang="en-US" altLang="ja-JP" dirty="0"/>
          </a:p>
          <a:p>
            <a:pPr lvl="2" eaLnBrk="1" hangingPunct="1">
              <a:defRPr/>
            </a:pPr>
            <a:r>
              <a:rPr lang="en-US" altLang="ja-JP" dirty="0" smtClean="0"/>
              <a:t>※</a:t>
            </a:r>
            <a:r>
              <a:rPr lang="ja-JP" altLang="en-US" dirty="0"/>
              <a:t>以下小職が講演にお邪魔する地域のみ記載しております</a:t>
            </a:r>
          </a:p>
          <a:p>
            <a:pPr lvl="1" eaLnBrk="1" hangingPunct="1">
              <a:defRPr/>
            </a:pPr>
            <a:endParaRPr lang="ja-JP" altLang="en-US" sz="2400" dirty="0" smtClean="0"/>
          </a:p>
        </p:txBody>
      </p:sp>
      <p:sp>
        <p:nvSpPr>
          <p:cNvPr id="45061" name="Text Box 4"/>
          <p:cNvSpPr txBox="1">
            <a:spLocks noChangeArrowheads="1"/>
          </p:cNvSpPr>
          <p:nvPr/>
        </p:nvSpPr>
        <p:spPr bwMode="auto">
          <a:xfrm>
            <a:off x="685800" y="0"/>
            <a:ext cx="8458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認知症疾患医療センター</a:t>
            </a:r>
            <a:r>
              <a:rPr lang="ja-JP" altLang="en-US" i="0">
                <a:solidFill>
                  <a:srgbClr val="FFFF00"/>
                </a:solidFill>
              </a:rPr>
              <a:t>（平成２４年２月１日現在）</a:t>
            </a:r>
          </a:p>
        </p:txBody>
      </p:sp>
      <p:grpSp>
        <p:nvGrpSpPr>
          <p:cNvPr id="45062" name="Group 5"/>
          <p:cNvGrpSpPr>
            <a:grpSpLocks/>
          </p:cNvGrpSpPr>
          <p:nvPr/>
        </p:nvGrpSpPr>
        <p:grpSpPr bwMode="auto">
          <a:xfrm>
            <a:off x="609600" y="400050"/>
            <a:ext cx="8567738" cy="6457950"/>
            <a:chOff x="384" y="252"/>
            <a:chExt cx="5397" cy="4068"/>
          </a:xfrm>
        </p:grpSpPr>
        <p:sp>
          <p:nvSpPr>
            <p:cNvPr id="45063"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45064"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番号プレースホルダー 5"/>
          <p:cNvSpPr txBox="1">
            <a:spLocks noGrp="1"/>
          </p:cNvSpPr>
          <p:nvPr/>
        </p:nvSpPr>
        <p:spPr bwMode="auto">
          <a:xfrm>
            <a:off x="0" y="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spcBef>
                <a:spcPct val="0"/>
              </a:spcBef>
            </a:pPr>
            <a:fld id="{C215B2B1-10F0-490B-9FFF-7BDAEACDCA05}" type="slidenum">
              <a:rPr kumimoji="0" lang="ja-JP" altLang="en-US" sz="2000" i="0"/>
              <a:pPr algn="l" eaLnBrk="1" hangingPunct="1">
                <a:spcBef>
                  <a:spcPct val="0"/>
                </a:spcBef>
              </a:pPr>
              <a:t>45</a:t>
            </a:fld>
            <a:endParaRPr kumimoji="0" lang="en-US" altLang="ja-JP" sz="2000" i="0"/>
          </a:p>
        </p:txBody>
      </p:sp>
      <p:sp>
        <p:nvSpPr>
          <p:cNvPr id="45059" name="Rectangle 2"/>
          <p:cNvSpPr>
            <a:spLocks noGrp="1" noChangeArrowheads="1"/>
          </p:cNvSpPr>
          <p:nvPr>
            <p:ph type="title" orient="vert" idx="4294967295"/>
          </p:nvPr>
        </p:nvSpPr>
        <p:spPr>
          <a:xfrm>
            <a:off x="47625" y="796925"/>
            <a:ext cx="533400" cy="5451475"/>
          </a:xfrm>
        </p:spPr>
        <p:txBody>
          <a:bodyPr vert="eaVert"/>
          <a:lstStyle/>
          <a:p>
            <a:pPr algn="ctr" eaLnBrk="1" hangingPunct="1"/>
            <a:r>
              <a:rPr lang="ja-JP" altLang="en-US" sz="2800" smtClean="0">
                <a:solidFill>
                  <a:srgbClr val="FFFF66"/>
                </a:solidFill>
              </a:rPr>
              <a:t>医　学　管　理　料</a:t>
            </a:r>
          </a:p>
        </p:txBody>
      </p:sp>
      <p:sp>
        <p:nvSpPr>
          <p:cNvPr id="39940" name="Rectangle 3"/>
          <p:cNvSpPr>
            <a:spLocks noGrp="1" noChangeArrowheads="1"/>
          </p:cNvSpPr>
          <p:nvPr>
            <p:ph type="body" orient="vert" idx="4294967295"/>
          </p:nvPr>
        </p:nvSpPr>
        <p:spPr>
          <a:xfrm>
            <a:off x="609600" y="762000"/>
            <a:ext cx="8534400" cy="6096000"/>
          </a:xfrm>
        </p:spPr>
        <p:txBody>
          <a:bodyPr/>
          <a:lstStyle/>
          <a:p>
            <a:pPr eaLnBrk="1" hangingPunct="1">
              <a:defRPr/>
            </a:pPr>
            <a:r>
              <a:rPr lang="ja-JP" altLang="en-US" dirty="0" smtClean="0"/>
              <a:t>神奈川県</a:t>
            </a:r>
          </a:p>
          <a:p>
            <a:pPr lvl="1" eaLnBrk="1" hangingPunct="1">
              <a:defRPr/>
            </a:pPr>
            <a:r>
              <a:rPr lang="ja-JP" altLang="en-US" dirty="0" smtClean="0"/>
              <a:t>東海大学医学部附属病院</a:t>
            </a:r>
          </a:p>
          <a:p>
            <a:pPr lvl="1" eaLnBrk="1" hangingPunct="1">
              <a:defRPr/>
            </a:pPr>
            <a:r>
              <a:rPr lang="ja-JP" altLang="en-US" dirty="0" smtClean="0"/>
              <a:t>久里浜アルコール症センター</a:t>
            </a:r>
          </a:p>
          <a:p>
            <a:pPr eaLnBrk="1" hangingPunct="1">
              <a:defRPr/>
            </a:pPr>
            <a:r>
              <a:rPr lang="ja-JP" altLang="en-US" dirty="0" smtClean="0"/>
              <a:t>千葉県</a:t>
            </a:r>
          </a:p>
          <a:p>
            <a:pPr lvl="1" eaLnBrk="1" hangingPunct="1">
              <a:defRPr/>
            </a:pPr>
            <a:r>
              <a:rPr lang="ja-JP" altLang="en-US" dirty="0" smtClean="0"/>
              <a:t>袖ヶ浦さつき台病院</a:t>
            </a:r>
          </a:p>
          <a:p>
            <a:pPr eaLnBrk="1" hangingPunct="1">
              <a:defRPr/>
            </a:pPr>
            <a:r>
              <a:rPr lang="ja-JP" altLang="en-US" dirty="0" smtClean="0"/>
              <a:t>茨城県</a:t>
            </a:r>
          </a:p>
          <a:p>
            <a:pPr lvl="1" eaLnBrk="1" hangingPunct="1">
              <a:defRPr/>
            </a:pPr>
            <a:r>
              <a:rPr lang="ja-JP" altLang="en-US" dirty="0" smtClean="0"/>
              <a:t>日立梅ヶ丘病院</a:t>
            </a:r>
            <a:endParaRPr lang="en-US" altLang="ja-JP" dirty="0" smtClean="0"/>
          </a:p>
          <a:p>
            <a:pPr lvl="1" eaLnBrk="1" hangingPunct="1">
              <a:defRPr/>
            </a:pPr>
            <a:endParaRPr lang="en-US" altLang="ja-JP" dirty="0"/>
          </a:p>
          <a:p>
            <a:pPr lvl="1" eaLnBrk="1" hangingPunct="1">
              <a:defRPr/>
            </a:pPr>
            <a:endParaRPr lang="en-US" altLang="ja-JP" dirty="0" smtClean="0"/>
          </a:p>
        </p:txBody>
      </p:sp>
      <p:sp>
        <p:nvSpPr>
          <p:cNvPr id="45061" name="Text Box 4"/>
          <p:cNvSpPr txBox="1">
            <a:spLocks noChangeArrowheads="1"/>
          </p:cNvSpPr>
          <p:nvPr/>
        </p:nvSpPr>
        <p:spPr bwMode="auto">
          <a:xfrm>
            <a:off x="685800" y="0"/>
            <a:ext cx="8458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認知症疾患医療センター</a:t>
            </a:r>
            <a:r>
              <a:rPr lang="ja-JP" altLang="en-US" i="0">
                <a:solidFill>
                  <a:srgbClr val="FFFF00"/>
                </a:solidFill>
              </a:rPr>
              <a:t>（平成２４年２月１日現在）</a:t>
            </a:r>
          </a:p>
        </p:txBody>
      </p:sp>
      <p:grpSp>
        <p:nvGrpSpPr>
          <p:cNvPr id="45062" name="Group 5"/>
          <p:cNvGrpSpPr>
            <a:grpSpLocks/>
          </p:cNvGrpSpPr>
          <p:nvPr/>
        </p:nvGrpSpPr>
        <p:grpSpPr bwMode="auto">
          <a:xfrm>
            <a:off x="609600" y="400050"/>
            <a:ext cx="8567738" cy="6457950"/>
            <a:chOff x="384" y="252"/>
            <a:chExt cx="5397" cy="4068"/>
          </a:xfrm>
        </p:grpSpPr>
        <p:sp>
          <p:nvSpPr>
            <p:cNvPr id="45063"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45064"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0566228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スライド番号プレースホルダー 5"/>
          <p:cNvSpPr txBox="1">
            <a:spLocks noGrp="1"/>
          </p:cNvSpPr>
          <p:nvPr/>
        </p:nvSpPr>
        <p:spPr bwMode="auto">
          <a:xfrm>
            <a:off x="0" y="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spcBef>
                <a:spcPct val="0"/>
              </a:spcBef>
            </a:pPr>
            <a:fld id="{81A531C6-8969-4615-BF89-ED99712457D9}" type="slidenum">
              <a:rPr kumimoji="0" lang="ja-JP" altLang="en-US" sz="2000" i="0"/>
              <a:pPr algn="l" eaLnBrk="1" hangingPunct="1">
                <a:spcBef>
                  <a:spcPct val="0"/>
                </a:spcBef>
              </a:pPr>
              <a:t>46</a:t>
            </a:fld>
            <a:endParaRPr kumimoji="0" lang="en-US" altLang="ja-JP" sz="2000" i="0"/>
          </a:p>
        </p:txBody>
      </p:sp>
      <p:sp>
        <p:nvSpPr>
          <p:cNvPr id="46083" name="Rectangle 2"/>
          <p:cNvSpPr>
            <a:spLocks noGrp="1" noChangeArrowheads="1"/>
          </p:cNvSpPr>
          <p:nvPr>
            <p:ph type="title" orient="vert" idx="4294967295"/>
          </p:nvPr>
        </p:nvSpPr>
        <p:spPr>
          <a:xfrm>
            <a:off x="47625" y="796925"/>
            <a:ext cx="533400" cy="5451475"/>
          </a:xfrm>
        </p:spPr>
        <p:txBody>
          <a:bodyPr vert="eaVert"/>
          <a:lstStyle/>
          <a:p>
            <a:pPr algn="ctr" eaLnBrk="1" hangingPunct="1"/>
            <a:r>
              <a:rPr lang="ja-JP" altLang="en-US" sz="2800" smtClean="0">
                <a:solidFill>
                  <a:srgbClr val="FFFF66"/>
                </a:solidFill>
              </a:rPr>
              <a:t>医　学　管　理　料</a:t>
            </a:r>
          </a:p>
        </p:txBody>
      </p:sp>
      <p:sp>
        <p:nvSpPr>
          <p:cNvPr id="46084" name="Rectangle 3"/>
          <p:cNvSpPr>
            <a:spLocks noGrp="1" noChangeArrowheads="1"/>
          </p:cNvSpPr>
          <p:nvPr>
            <p:ph type="body" orient="vert" idx="4294967295"/>
          </p:nvPr>
        </p:nvSpPr>
        <p:spPr>
          <a:xfrm>
            <a:off x="609600" y="762000"/>
            <a:ext cx="8534400" cy="6096000"/>
          </a:xfrm>
        </p:spPr>
        <p:txBody>
          <a:bodyPr/>
          <a:lstStyle/>
          <a:p>
            <a:pPr eaLnBrk="1" hangingPunct="1"/>
            <a:r>
              <a:rPr lang="ja-JP" altLang="en-US" smtClean="0"/>
              <a:t>埼玉県</a:t>
            </a:r>
          </a:p>
          <a:p>
            <a:pPr lvl="1" eaLnBrk="1" hangingPunct="1"/>
            <a:r>
              <a:rPr lang="ja-JP" altLang="en-US" smtClean="0"/>
              <a:t>秩父中央病院</a:t>
            </a:r>
          </a:p>
          <a:p>
            <a:pPr lvl="1" eaLnBrk="1" hangingPunct="1"/>
            <a:r>
              <a:rPr lang="ja-JP" altLang="en-US" smtClean="0"/>
              <a:t>武里病院</a:t>
            </a:r>
          </a:p>
          <a:p>
            <a:pPr lvl="1" eaLnBrk="1" hangingPunct="1"/>
            <a:r>
              <a:rPr lang="ja-JP" altLang="en-US" smtClean="0"/>
              <a:t>毛呂病院</a:t>
            </a:r>
          </a:p>
          <a:p>
            <a:pPr lvl="1" eaLnBrk="1" hangingPunct="1"/>
            <a:r>
              <a:rPr lang="ja-JP" altLang="en-US" smtClean="0"/>
              <a:t>西熊谷病院</a:t>
            </a:r>
          </a:p>
          <a:p>
            <a:pPr lvl="1" eaLnBrk="1" hangingPunct="1"/>
            <a:r>
              <a:rPr lang="ja-JP" altLang="en-US" smtClean="0"/>
              <a:t>戸田病院</a:t>
            </a:r>
          </a:p>
          <a:p>
            <a:pPr lvl="1" eaLnBrk="1" hangingPunct="1"/>
            <a:r>
              <a:rPr lang="ja-JP" altLang="en-US" smtClean="0"/>
              <a:t>埼玉精神神経センター</a:t>
            </a:r>
          </a:p>
          <a:p>
            <a:pPr eaLnBrk="1" hangingPunct="1"/>
            <a:r>
              <a:rPr lang="ja-JP" altLang="en-US" smtClean="0"/>
              <a:t>栃木県</a:t>
            </a:r>
          </a:p>
          <a:p>
            <a:pPr lvl="1" eaLnBrk="1" hangingPunct="1"/>
            <a:r>
              <a:rPr lang="ja-JP" altLang="en-US" smtClean="0"/>
              <a:t>獨協医科大学病院</a:t>
            </a:r>
          </a:p>
          <a:p>
            <a:pPr lvl="1" eaLnBrk="1" hangingPunct="1"/>
            <a:r>
              <a:rPr lang="ja-JP" altLang="en-US" smtClean="0"/>
              <a:t>足利富士見台病院</a:t>
            </a:r>
          </a:p>
          <a:p>
            <a:pPr lvl="1" eaLnBrk="1" hangingPunct="1"/>
            <a:r>
              <a:rPr lang="ja-JP" altLang="en-US" smtClean="0"/>
              <a:t>鳥山台病院</a:t>
            </a:r>
          </a:p>
        </p:txBody>
      </p:sp>
      <p:sp>
        <p:nvSpPr>
          <p:cNvPr id="46085" name="Text Box 4"/>
          <p:cNvSpPr txBox="1">
            <a:spLocks noChangeArrowheads="1"/>
          </p:cNvSpPr>
          <p:nvPr/>
        </p:nvSpPr>
        <p:spPr bwMode="auto">
          <a:xfrm>
            <a:off x="685800" y="0"/>
            <a:ext cx="8458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認知症疾患医療センター</a:t>
            </a:r>
            <a:r>
              <a:rPr lang="ja-JP" altLang="en-US" i="0">
                <a:solidFill>
                  <a:srgbClr val="FFFF00"/>
                </a:solidFill>
              </a:rPr>
              <a:t>（平成２４年２月１日現在）</a:t>
            </a:r>
          </a:p>
        </p:txBody>
      </p:sp>
      <p:grpSp>
        <p:nvGrpSpPr>
          <p:cNvPr id="46086" name="Group 5"/>
          <p:cNvGrpSpPr>
            <a:grpSpLocks/>
          </p:cNvGrpSpPr>
          <p:nvPr/>
        </p:nvGrpSpPr>
        <p:grpSpPr bwMode="auto">
          <a:xfrm>
            <a:off x="609600" y="400050"/>
            <a:ext cx="8567738" cy="6457950"/>
            <a:chOff x="384" y="252"/>
            <a:chExt cx="5397" cy="4068"/>
          </a:xfrm>
        </p:grpSpPr>
        <p:sp>
          <p:nvSpPr>
            <p:cNvPr id="46087"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46088"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番号プレースホルダー 5"/>
          <p:cNvSpPr txBox="1">
            <a:spLocks noGrp="1"/>
          </p:cNvSpPr>
          <p:nvPr/>
        </p:nvSpPr>
        <p:spPr bwMode="auto">
          <a:xfrm>
            <a:off x="0" y="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spcBef>
                <a:spcPct val="0"/>
              </a:spcBef>
            </a:pPr>
            <a:fld id="{4773D1F9-72F0-4A7D-A400-B5FE127F8909}" type="slidenum">
              <a:rPr kumimoji="0" lang="ja-JP" altLang="en-US" sz="2000" i="0"/>
              <a:pPr algn="l" eaLnBrk="1" hangingPunct="1">
                <a:spcBef>
                  <a:spcPct val="0"/>
                </a:spcBef>
              </a:pPr>
              <a:t>47</a:t>
            </a:fld>
            <a:endParaRPr kumimoji="0" lang="en-US" altLang="ja-JP" sz="2000" i="0"/>
          </a:p>
        </p:txBody>
      </p:sp>
      <p:sp>
        <p:nvSpPr>
          <p:cNvPr id="47107" name="Rectangle 2"/>
          <p:cNvSpPr>
            <a:spLocks noGrp="1" noChangeArrowheads="1"/>
          </p:cNvSpPr>
          <p:nvPr>
            <p:ph type="title" orient="vert" idx="4294967295"/>
          </p:nvPr>
        </p:nvSpPr>
        <p:spPr>
          <a:xfrm>
            <a:off x="47625" y="796925"/>
            <a:ext cx="533400" cy="5451475"/>
          </a:xfrm>
        </p:spPr>
        <p:txBody>
          <a:bodyPr vert="eaVert"/>
          <a:lstStyle/>
          <a:p>
            <a:pPr algn="ctr" eaLnBrk="1" hangingPunct="1"/>
            <a:r>
              <a:rPr lang="ja-JP" altLang="en-US" sz="2800" smtClean="0">
                <a:solidFill>
                  <a:srgbClr val="FFFF66"/>
                </a:solidFill>
              </a:rPr>
              <a:t>医　学　管　理　料</a:t>
            </a:r>
          </a:p>
        </p:txBody>
      </p:sp>
      <p:sp>
        <p:nvSpPr>
          <p:cNvPr id="47108" name="Rectangle 3"/>
          <p:cNvSpPr>
            <a:spLocks noGrp="1" noChangeArrowheads="1"/>
          </p:cNvSpPr>
          <p:nvPr>
            <p:ph type="body" orient="vert" idx="4294967295"/>
          </p:nvPr>
        </p:nvSpPr>
        <p:spPr>
          <a:xfrm>
            <a:off x="609600" y="762000"/>
            <a:ext cx="8534400" cy="6096000"/>
          </a:xfrm>
        </p:spPr>
        <p:txBody>
          <a:bodyPr/>
          <a:lstStyle/>
          <a:p>
            <a:pPr eaLnBrk="1" hangingPunct="1"/>
            <a:r>
              <a:rPr lang="ja-JP" altLang="en-US" smtClean="0"/>
              <a:t>群馬県</a:t>
            </a:r>
          </a:p>
          <a:p>
            <a:pPr lvl="1" eaLnBrk="1" hangingPunct="1"/>
            <a:r>
              <a:rPr lang="ja-JP" altLang="en-US" smtClean="0"/>
              <a:t>群馬大学医学部附属病院</a:t>
            </a:r>
          </a:p>
          <a:p>
            <a:pPr lvl="1" eaLnBrk="1" hangingPunct="1"/>
            <a:r>
              <a:rPr lang="ja-JP" altLang="en-US" smtClean="0"/>
              <a:t>内田病院</a:t>
            </a:r>
          </a:p>
          <a:p>
            <a:pPr lvl="1" eaLnBrk="1" hangingPunct="1"/>
            <a:r>
              <a:rPr lang="ja-JP" altLang="en-US" smtClean="0"/>
              <a:t>上毛病院</a:t>
            </a:r>
          </a:p>
          <a:p>
            <a:pPr lvl="1" eaLnBrk="1" hangingPunct="1"/>
            <a:r>
              <a:rPr lang="ja-JP" altLang="en-US" smtClean="0"/>
              <a:t>老年病研究所附属病院</a:t>
            </a:r>
          </a:p>
          <a:p>
            <a:pPr lvl="1" eaLnBrk="1" hangingPunct="1"/>
            <a:r>
              <a:rPr lang="ja-JP" altLang="en-US" smtClean="0"/>
              <a:t>サンピエール病院</a:t>
            </a:r>
          </a:p>
          <a:p>
            <a:pPr lvl="1" eaLnBrk="1" hangingPunct="1"/>
            <a:r>
              <a:rPr lang="ja-JP" altLang="en-US" smtClean="0"/>
              <a:t>篠塚病院</a:t>
            </a:r>
          </a:p>
          <a:p>
            <a:pPr lvl="1" eaLnBrk="1" hangingPunct="1"/>
            <a:r>
              <a:rPr lang="ja-JP" altLang="en-US" smtClean="0"/>
              <a:t>岸病院</a:t>
            </a:r>
          </a:p>
          <a:p>
            <a:pPr lvl="1" eaLnBrk="1" hangingPunct="1"/>
            <a:r>
              <a:rPr lang="ja-JP" altLang="en-US" smtClean="0"/>
              <a:t>西毛病院</a:t>
            </a:r>
          </a:p>
          <a:p>
            <a:pPr lvl="1" eaLnBrk="1" hangingPunct="1"/>
            <a:r>
              <a:rPr lang="ja-JP" altLang="en-US" smtClean="0"/>
              <a:t>田中病院</a:t>
            </a:r>
          </a:p>
          <a:p>
            <a:pPr lvl="1" eaLnBrk="1" hangingPunct="1"/>
            <a:r>
              <a:rPr lang="ja-JP" altLang="en-US" smtClean="0"/>
              <a:t>原病院</a:t>
            </a:r>
          </a:p>
        </p:txBody>
      </p:sp>
      <p:sp>
        <p:nvSpPr>
          <p:cNvPr id="47109" name="Text Box 4"/>
          <p:cNvSpPr txBox="1">
            <a:spLocks noChangeArrowheads="1"/>
          </p:cNvSpPr>
          <p:nvPr/>
        </p:nvSpPr>
        <p:spPr bwMode="auto">
          <a:xfrm>
            <a:off x="685800" y="0"/>
            <a:ext cx="8458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認知症疾患医療センター</a:t>
            </a:r>
            <a:r>
              <a:rPr lang="ja-JP" altLang="en-US" i="0">
                <a:solidFill>
                  <a:srgbClr val="FFFF00"/>
                </a:solidFill>
              </a:rPr>
              <a:t>（平成２４年２月１日現在）</a:t>
            </a:r>
          </a:p>
        </p:txBody>
      </p:sp>
      <p:grpSp>
        <p:nvGrpSpPr>
          <p:cNvPr id="47110" name="Group 5"/>
          <p:cNvGrpSpPr>
            <a:grpSpLocks/>
          </p:cNvGrpSpPr>
          <p:nvPr/>
        </p:nvGrpSpPr>
        <p:grpSpPr bwMode="auto">
          <a:xfrm>
            <a:off x="609600" y="400050"/>
            <a:ext cx="8567738" cy="6457950"/>
            <a:chOff x="384" y="252"/>
            <a:chExt cx="5397" cy="4068"/>
          </a:xfrm>
        </p:grpSpPr>
        <p:sp>
          <p:nvSpPr>
            <p:cNvPr id="47111"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47112"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番号プレースホルダー 5"/>
          <p:cNvSpPr txBox="1">
            <a:spLocks noGrp="1"/>
          </p:cNvSpPr>
          <p:nvPr/>
        </p:nvSpPr>
        <p:spPr bwMode="auto">
          <a:xfrm>
            <a:off x="0" y="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spcBef>
                <a:spcPct val="0"/>
              </a:spcBef>
            </a:pPr>
            <a:fld id="{802A37C6-0865-4AF4-8489-AD45BD799A8A}" type="slidenum">
              <a:rPr kumimoji="0" lang="ja-JP" altLang="en-US" sz="2000" i="0"/>
              <a:pPr algn="l" eaLnBrk="1" hangingPunct="1">
                <a:spcBef>
                  <a:spcPct val="0"/>
                </a:spcBef>
              </a:pPr>
              <a:t>48</a:t>
            </a:fld>
            <a:endParaRPr kumimoji="0" lang="en-US" altLang="ja-JP" sz="2000" i="0"/>
          </a:p>
        </p:txBody>
      </p:sp>
      <p:sp>
        <p:nvSpPr>
          <p:cNvPr id="48131" name="Rectangle 2"/>
          <p:cNvSpPr>
            <a:spLocks noGrp="1" noChangeArrowheads="1"/>
          </p:cNvSpPr>
          <p:nvPr>
            <p:ph type="title" orient="vert" idx="4294967295"/>
          </p:nvPr>
        </p:nvSpPr>
        <p:spPr>
          <a:xfrm>
            <a:off x="47625" y="796925"/>
            <a:ext cx="533400" cy="5451475"/>
          </a:xfrm>
        </p:spPr>
        <p:txBody>
          <a:bodyPr vert="eaVert"/>
          <a:lstStyle/>
          <a:p>
            <a:pPr algn="ctr" eaLnBrk="1" hangingPunct="1"/>
            <a:r>
              <a:rPr lang="ja-JP" altLang="en-US" sz="2800" smtClean="0">
                <a:solidFill>
                  <a:srgbClr val="FFFF66"/>
                </a:solidFill>
              </a:rPr>
              <a:t>医　学　管　理　料</a:t>
            </a:r>
          </a:p>
        </p:txBody>
      </p:sp>
      <p:sp>
        <p:nvSpPr>
          <p:cNvPr id="48132" name="Rectangle 3"/>
          <p:cNvSpPr>
            <a:spLocks noGrp="1" noChangeArrowheads="1"/>
          </p:cNvSpPr>
          <p:nvPr>
            <p:ph type="body" orient="vert" idx="4294967295"/>
          </p:nvPr>
        </p:nvSpPr>
        <p:spPr>
          <a:xfrm>
            <a:off x="609600" y="762000"/>
            <a:ext cx="8534400" cy="6096000"/>
          </a:xfrm>
        </p:spPr>
        <p:txBody>
          <a:bodyPr/>
          <a:lstStyle/>
          <a:p>
            <a:pPr eaLnBrk="1" hangingPunct="1"/>
            <a:r>
              <a:rPr lang="ja-JP" altLang="en-US" smtClean="0"/>
              <a:t>大阪府</a:t>
            </a:r>
          </a:p>
          <a:p>
            <a:pPr lvl="1" eaLnBrk="1" hangingPunct="1"/>
            <a:r>
              <a:rPr lang="ja-JP" altLang="en-US" smtClean="0"/>
              <a:t>水間病院</a:t>
            </a:r>
          </a:p>
          <a:p>
            <a:pPr lvl="1" eaLnBrk="1" hangingPunct="1"/>
            <a:r>
              <a:rPr lang="ja-JP" altLang="en-US" smtClean="0"/>
              <a:t>さわ病院</a:t>
            </a:r>
          </a:p>
          <a:p>
            <a:pPr lvl="1" eaLnBrk="1" hangingPunct="1"/>
            <a:r>
              <a:rPr lang="ja-JP" altLang="en-US" smtClean="0"/>
              <a:t>山本病院</a:t>
            </a:r>
          </a:p>
          <a:p>
            <a:pPr lvl="1" eaLnBrk="1" hangingPunct="1"/>
            <a:r>
              <a:rPr lang="ja-JP" altLang="en-US" smtClean="0"/>
              <a:t>大阪さやま病院</a:t>
            </a:r>
          </a:p>
          <a:p>
            <a:pPr lvl="1" eaLnBrk="1" hangingPunct="1"/>
            <a:r>
              <a:rPr lang="ja-JP" altLang="en-US" smtClean="0"/>
              <a:t>新阿武山病院</a:t>
            </a:r>
          </a:p>
          <a:p>
            <a:pPr lvl="1" eaLnBrk="1" hangingPunct="1"/>
            <a:r>
              <a:rPr lang="ja-JP" altLang="en-US" smtClean="0"/>
              <a:t>大阪市立大学医学部附属病院</a:t>
            </a:r>
          </a:p>
          <a:p>
            <a:pPr lvl="1" eaLnBrk="1" hangingPunct="1"/>
            <a:r>
              <a:rPr lang="ja-JP" altLang="en-US" smtClean="0"/>
              <a:t>ほくとクリニック病院</a:t>
            </a:r>
          </a:p>
          <a:p>
            <a:pPr lvl="1" eaLnBrk="1" hangingPunct="1"/>
            <a:r>
              <a:rPr lang="ja-JP" altLang="en-US" smtClean="0"/>
              <a:t>大阪府立弘済院附属病院</a:t>
            </a:r>
          </a:p>
          <a:p>
            <a:pPr lvl="1" eaLnBrk="1" hangingPunct="1"/>
            <a:r>
              <a:rPr lang="ja-JP" altLang="en-US" smtClean="0"/>
              <a:t>浅香山病院</a:t>
            </a:r>
          </a:p>
          <a:p>
            <a:pPr lvl="1" eaLnBrk="1" hangingPunct="1"/>
            <a:r>
              <a:rPr lang="ja-JP" altLang="en-US" smtClean="0"/>
              <a:t>阪南病院</a:t>
            </a:r>
          </a:p>
        </p:txBody>
      </p:sp>
      <p:sp>
        <p:nvSpPr>
          <p:cNvPr id="48133" name="Text Box 4"/>
          <p:cNvSpPr txBox="1">
            <a:spLocks noChangeArrowheads="1"/>
          </p:cNvSpPr>
          <p:nvPr/>
        </p:nvSpPr>
        <p:spPr bwMode="auto">
          <a:xfrm>
            <a:off x="685800" y="0"/>
            <a:ext cx="8458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認知症疾患医療センター</a:t>
            </a:r>
            <a:r>
              <a:rPr lang="ja-JP" altLang="en-US" i="0">
                <a:solidFill>
                  <a:srgbClr val="FFFF00"/>
                </a:solidFill>
              </a:rPr>
              <a:t>（平成２４年２月１日現在）</a:t>
            </a:r>
          </a:p>
        </p:txBody>
      </p:sp>
      <p:grpSp>
        <p:nvGrpSpPr>
          <p:cNvPr id="48134" name="Group 5"/>
          <p:cNvGrpSpPr>
            <a:grpSpLocks/>
          </p:cNvGrpSpPr>
          <p:nvPr/>
        </p:nvGrpSpPr>
        <p:grpSpPr bwMode="auto">
          <a:xfrm>
            <a:off x="609600" y="400050"/>
            <a:ext cx="8567738" cy="6457950"/>
            <a:chOff x="384" y="252"/>
            <a:chExt cx="5397" cy="4068"/>
          </a:xfrm>
        </p:grpSpPr>
        <p:sp>
          <p:nvSpPr>
            <p:cNvPr id="4813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4813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番号プレースホルダー 5"/>
          <p:cNvSpPr txBox="1">
            <a:spLocks noGrp="1"/>
          </p:cNvSpPr>
          <p:nvPr/>
        </p:nvSpPr>
        <p:spPr bwMode="auto">
          <a:xfrm>
            <a:off x="0" y="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spcBef>
                <a:spcPct val="0"/>
              </a:spcBef>
            </a:pPr>
            <a:fld id="{4768E887-E49D-4D74-91CA-22C6AE853DFD}" type="slidenum">
              <a:rPr kumimoji="0" lang="ja-JP" altLang="en-US" sz="2000" i="0"/>
              <a:pPr algn="l" eaLnBrk="1" hangingPunct="1">
                <a:spcBef>
                  <a:spcPct val="0"/>
                </a:spcBef>
              </a:pPr>
              <a:t>49</a:t>
            </a:fld>
            <a:endParaRPr kumimoji="0" lang="en-US" altLang="ja-JP" sz="2000" i="0"/>
          </a:p>
        </p:txBody>
      </p:sp>
      <p:sp>
        <p:nvSpPr>
          <p:cNvPr id="49155" name="Rectangle 2"/>
          <p:cNvSpPr>
            <a:spLocks noGrp="1" noChangeArrowheads="1"/>
          </p:cNvSpPr>
          <p:nvPr>
            <p:ph type="title" orient="vert" idx="4294967295"/>
          </p:nvPr>
        </p:nvSpPr>
        <p:spPr>
          <a:xfrm>
            <a:off x="47625" y="796925"/>
            <a:ext cx="533400" cy="5451475"/>
          </a:xfrm>
        </p:spPr>
        <p:txBody>
          <a:bodyPr vert="eaVert"/>
          <a:lstStyle/>
          <a:p>
            <a:pPr algn="ctr" eaLnBrk="1" hangingPunct="1"/>
            <a:r>
              <a:rPr lang="ja-JP" altLang="en-US" sz="2800" smtClean="0">
                <a:solidFill>
                  <a:srgbClr val="FFFF66"/>
                </a:solidFill>
              </a:rPr>
              <a:t>医　学　管　理　料</a:t>
            </a:r>
          </a:p>
        </p:txBody>
      </p:sp>
      <p:sp>
        <p:nvSpPr>
          <p:cNvPr id="49156" name="Rectangle 3"/>
          <p:cNvSpPr>
            <a:spLocks noGrp="1" noChangeArrowheads="1"/>
          </p:cNvSpPr>
          <p:nvPr>
            <p:ph type="body" orient="vert" idx="4294967295"/>
          </p:nvPr>
        </p:nvSpPr>
        <p:spPr>
          <a:xfrm>
            <a:off x="609600" y="762000"/>
            <a:ext cx="8534400" cy="6096000"/>
          </a:xfrm>
        </p:spPr>
        <p:txBody>
          <a:bodyPr/>
          <a:lstStyle/>
          <a:p>
            <a:pPr eaLnBrk="1" hangingPunct="1"/>
            <a:r>
              <a:rPr lang="ja-JP" altLang="en-US" smtClean="0"/>
              <a:t>兵庫県</a:t>
            </a:r>
          </a:p>
          <a:p>
            <a:pPr lvl="1" eaLnBrk="1" hangingPunct="1"/>
            <a:r>
              <a:rPr lang="ja-JP" altLang="en-US" smtClean="0"/>
              <a:t>兵庫医科大学病院</a:t>
            </a:r>
          </a:p>
          <a:p>
            <a:pPr lvl="1" eaLnBrk="1" hangingPunct="1"/>
            <a:r>
              <a:rPr lang="ja-JP" altLang="en-US" smtClean="0"/>
              <a:t>兵庫県立淡路病院</a:t>
            </a:r>
          </a:p>
          <a:p>
            <a:pPr lvl="1" eaLnBrk="1" hangingPunct="1"/>
            <a:r>
              <a:rPr lang="ja-JP" altLang="en-US" smtClean="0"/>
              <a:t>大塚病院</a:t>
            </a:r>
          </a:p>
          <a:p>
            <a:pPr lvl="1" eaLnBrk="1" hangingPunct="1"/>
            <a:r>
              <a:rPr lang="ja-JP" altLang="en-US" smtClean="0"/>
              <a:t>リハビリテーション西播磨病院</a:t>
            </a:r>
          </a:p>
          <a:p>
            <a:pPr lvl="1" eaLnBrk="1" hangingPunct="1"/>
            <a:r>
              <a:rPr lang="ja-JP" altLang="en-US" smtClean="0"/>
              <a:t>公立豊岡病院組合立豊岡病院</a:t>
            </a:r>
          </a:p>
          <a:p>
            <a:pPr lvl="1" eaLnBrk="1" hangingPunct="1"/>
            <a:r>
              <a:rPr lang="ja-JP" altLang="en-US" smtClean="0"/>
              <a:t>兵庫県立姫路循環器病センター</a:t>
            </a:r>
          </a:p>
          <a:p>
            <a:pPr lvl="1" eaLnBrk="1" hangingPunct="1"/>
            <a:r>
              <a:rPr lang="ja-JP" altLang="en-US" smtClean="0"/>
              <a:t>独立行政法人国立病院機構兵庫中央病院</a:t>
            </a:r>
          </a:p>
          <a:p>
            <a:pPr lvl="1" eaLnBrk="1" hangingPunct="1"/>
            <a:r>
              <a:rPr lang="ja-JP" altLang="en-US" smtClean="0"/>
              <a:t>神戸大学医学部附属病院</a:t>
            </a:r>
          </a:p>
          <a:p>
            <a:pPr eaLnBrk="1" hangingPunct="1"/>
            <a:r>
              <a:rPr lang="ja-JP" altLang="en-US" smtClean="0"/>
              <a:t>京都府</a:t>
            </a:r>
          </a:p>
          <a:p>
            <a:pPr lvl="1" eaLnBrk="1" hangingPunct="1"/>
            <a:r>
              <a:rPr lang="ja-JP" altLang="en-US" smtClean="0"/>
              <a:t>国立病院機構舞鶴医療センター</a:t>
            </a:r>
          </a:p>
          <a:p>
            <a:pPr lvl="1" eaLnBrk="1" hangingPunct="1"/>
            <a:r>
              <a:rPr lang="ja-JP" altLang="en-US" smtClean="0"/>
              <a:t>京都府立医科大学附属病院</a:t>
            </a:r>
          </a:p>
          <a:p>
            <a:pPr lvl="1" eaLnBrk="1" hangingPunct="1"/>
            <a:r>
              <a:rPr lang="ja-JP" altLang="en-US" smtClean="0"/>
              <a:t>京都府立洛南病院</a:t>
            </a:r>
          </a:p>
        </p:txBody>
      </p:sp>
      <p:sp>
        <p:nvSpPr>
          <p:cNvPr id="49157" name="Text Box 4"/>
          <p:cNvSpPr txBox="1">
            <a:spLocks noChangeArrowheads="1"/>
          </p:cNvSpPr>
          <p:nvPr/>
        </p:nvSpPr>
        <p:spPr bwMode="auto">
          <a:xfrm>
            <a:off x="685800" y="0"/>
            <a:ext cx="8458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認知症疾患医療センター</a:t>
            </a:r>
            <a:r>
              <a:rPr lang="ja-JP" altLang="en-US" i="0">
                <a:solidFill>
                  <a:srgbClr val="FFFF00"/>
                </a:solidFill>
              </a:rPr>
              <a:t>（平成２４年２月１日現在）</a:t>
            </a:r>
          </a:p>
        </p:txBody>
      </p:sp>
      <p:grpSp>
        <p:nvGrpSpPr>
          <p:cNvPr id="49158" name="Group 5"/>
          <p:cNvGrpSpPr>
            <a:grpSpLocks/>
          </p:cNvGrpSpPr>
          <p:nvPr/>
        </p:nvGrpSpPr>
        <p:grpSpPr bwMode="auto">
          <a:xfrm>
            <a:off x="609600" y="400050"/>
            <a:ext cx="8567738" cy="6457950"/>
            <a:chOff x="384" y="252"/>
            <a:chExt cx="5397" cy="4068"/>
          </a:xfrm>
        </p:grpSpPr>
        <p:sp>
          <p:nvSpPr>
            <p:cNvPr id="49159"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49160"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BC136AB1-A4B9-4195-8F8A-1EC67F7E65EC}" type="slidenum">
              <a:rPr kumimoji="0" lang="ja-JP" altLang="en-US" sz="2000" i="0" smtClean="0"/>
              <a:pPr eaLnBrk="1" hangingPunct="1"/>
              <a:t>5</a:t>
            </a:fld>
            <a:endParaRPr kumimoji="0" lang="en-US" altLang="ja-JP" sz="2000" i="0" smtClean="0"/>
          </a:p>
        </p:txBody>
      </p:sp>
      <p:sp>
        <p:nvSpPr>
          <p:cNvPr id="7171"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平成</a:t>
            </a:r>
            <a:r>
              <a:rPr lang="en-US" altLang="ja-JP" sz="2800" smtClean="0">
                <a:solidFill>
                  <a:srgbClr val="FFFF66"/>
                </a:solidFill>
              </a:rPr>
              <a:t>24</a:t>
            </a:r>
            <a:r>
              <a:rPr lang="ja-JP" altLang="en-US" sz="2800" smtClean="0">
                <a:solidFill>
                  <a:srgbClr val="FFFF66"/>
                </a:solidFill>
              </a:rPr>
              <a:t>年度診療報酬改定</a:t>
            </a:r>
          </a:p>
        </p:txBody>
      </p:sp>
      <p:sp>
        <p:nvSpPr>
          <p:cNvPr id="7172" name="Text Box 4"/>
          <p:cNvSpPr txBox="1">
            <a:spLocks noChangeArrowheads="1"/>
          </p:cNvSpPr>
          <p:nvPr/>
        </p:nvSpPr>
        <p:spPr bwMode="auto">
          <a:xfrm>
            <a:off x="685800" y="0"/>
            <a:ext cx="78486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届出不要な基本診療料</a:t>
            </a:r>
            <a:r>
              <a:rPr lang="ja-JP" altLang="en-US" sz="2800" i="0">
                <a:solidFill>
                  <a:srgbClr val="FFFF00"/>
                </a:solidFill>
              </a:rPr>
              <a:t>（届出済みの場合）</a:t>
            </a:r>
          </a:p>
        </p:txBody>
      </p:sp>
      <p:grpSp>
        <p:nvGrpSpPr>
          <p:cNvPr id="7173" name="Group 5"/>
          <p:cNvGrpSpPr>
            <a:grpSpLocks/>
          </p:cNvGrpSpPr>
          <p:nvPr/>
        </p:nvGrpSpPr>
        <p:grpSpPr bwMode="auto">
          <a:xfrm>
            <a:off x="609600" y="400050"/>
            <a:ext cx="8567738" cy="6457950"/>
            <a:chOff x="384" y="252"/>
            <a:chExt cx="5397" cy="4068"/>
          </a:xfrm>
        </p:grpSpPr>
        <p:sp>
          <p:nvSpPr>
            <p:cNvPr id="717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717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pic>
        <p:nvPicPr>
          <p:cNvPr id="71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138" y="908050"/>
            <a:ext cx="8186737" cy="511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スライド番号プレースホルダー 5"/>
          <p:cNvSpPr txBox="1">
            <a:spLocks noGrp="1"/>
          </p:cNvSpPr>
          <p:nvPr/>
        </p:nvSpPr>
        <p:spPr bwMode="auto">
          <a:xfrm>
            <a:off x="0" y="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spcBef>
                <a:spcPct val="0"/>
              </a:spcBef>
            </a:pPr>
            <a:fld id="{B943C8A8-7BEB-487B-B689-26B83987DED2}" type="slidenum">
              <a:rPr kumimoji="0" lang="ja-JP" altLang="en-US" sz="2000" i="0"/>
              <a:pPr algn="l" eaLnBrk="1" hangingPunct="1">
                <a:spcBef>
                  <a:spcPct val="0"/>
                </a:spcBef>
              </a:pPr>
              <a:t>50</a:t>
            </a:fld>
            <a:endParaRPr kumimoji="0" lang="en-US" altLang="ja-JP" sz="2000" i="0"/>
          </a:p>
        </p:txBody>
      </p:sp>
      <p:sp>
        <p:nvSpPr>
          <p:cNvPr id="50179" name="Rectangle 2"/>
          <p:cNvSpPr>
            <a:spLocks noGrp="1" noChangeArrowheads="1"/>
          </p:cNvSpPr>
          <p:nvPr>
            <p:ph type="title" orient="vert" idx="4294967295"/>
          </p:nvPr>
        </p:nvSpPr>
        <p:spPr>
          <a:xfrm>
            <a:off x="47625" y="796925"/>
            <a:ext cx="533400" cy="5451475"/>
          </a:xfrm>
        </p:spPr>
        <p:txBody>
          <a:bodyPr vert="eaVert"/>
          <a:lstStyle/>
          <a:p>
            <a:pPr algn="ctr" eaLnBrk="1" hangingPunct="1"/>
            <a:r>
              <a:rPr lang="ja-JP" altLang="en-US" sz="2800" smtClean="0">
                <a:solidFill>
                  <a:srgbClr val="FFFF66"/>
                </a:solidFill>
              </a:rPr>
              <a:t>医　学　管　理　料</a:t>
            </a:r>
          </a:p>
        </p:txBody>
      </p:sp>
      <p:sp>
        <p:nvSpPr>
          <p:cNvPr id="50180" name="Rectangle 3"/>
          <p:cNvSpPr>
            <a:spLocks noGrp="1" noChangeArrowheads="1"/>
          </p:cNvSpPr>
          <p:nvPr>
            <p:ph type="body" orient="vert" idx="4294967295"/>
          </p:nvPr>
        </p:nvSpPr>
        <p:spPr>
          <a:xfrm>
            <a:off x="609600" y="762000"/>
            <a:ext cx="8534400" cy="6096000"/>
          </a:xfrm>
        </p:spPr>
        <p:txBody>
          <a:bodyPr/>
          <a:lstStyle/>
          <a:p>
            <a:pPr eaLnBrk="1" hangingPunct="1"/>
            <a:r>
              <a:rPr lang="ja-JP" altLang="en-US" smtClean="0"/>
              <a:t>愛知県</a:t>
            </a:r>
          </a:p>
          <a:p>
            <a:pPr lvl="1" eaLnBrk="1" hangingPunct="1"/>
            <a:r>
              <a:rPr lang="ja-JP" altLang="en-US" smtClean="0"/>
              <a:t>独立行政法人国立長寿医療研究センター</a:t>
            </a:r>
          </a:p>
          <a:p>
            <a:pPr eaLnBrk="1" hangingPunct="1"/>
            <a:r>
              <a:rPr lang="ja-JP" altLang="en-US" smtClean="0"/>
              <a:t>三重県</a:t>
            </a:r>
          </a:p>
          <a:p>
            <a:pPr lvl="1" eaLnBrk="1" hangingPunct="1"/>
            <a:r>
              <a:rPr lang="ja-JP" altLang="en-US" smtClean="0"/>
              <a:t>松阪厚生病院</a:t>
            </a:r>
          </a:p>
          <a:p>
            <a:pPr lvl="1" eaLnBrk="1" hangingPunct="1"/>
            <a:r>
              <a:rPr lang="ja-JP" altLang="en-US" smtClean="0"/>
              <a:t>三重県立こころの医療センター</a:t>
            </a:r>
          </a:p>
          <a:p>
            <a:pPr lvl="1" eaLnBrk="1" hangingPunct="1"/>
            <a:r>
              <a:rPr lang="ja-JP" altLang="en-US" smtClean="0"/>
              <a:t>東員病院</a:t>
            </a:r>
          </a:p>
          <a:p>
            <a:pPr eaLnBrk="1" hangingPunct="1"/>
            <a:r>
              <a:rPr lang="ja-JP" altLang="en-US" smtClean="0"/>
              <a:t>滋賀県</a:t>
            </a:r>
          </a:p>
          <a:p>
            <a:pPr lvl="1" eaLnBrk="1" hangingPunct="1"/>
            <a:r>
              <a:rPr lang="ja-JP" altLang="en-US" smtClean="0"/>
              <a:t>瀬田川病院</a:t>
            </a:r>
          </a:p>
          <a:p>
            <a:pPr lvl="1" eaLnBrk="1" hangingPunct="1"/>
            <a:r>
              <a:rPr lang="ja-JP" altLang="en-US" smtClean="0"/>
              <a:t>琵琶湖病院</a:t>
            </a:r>
          </a:p>
          <a:p>
            <a:pPr lvl="1" eaLnBrk="1" hangingPunct="1"/>
            <a:r>
              <a:rPr lang="ja-JP" altLang="en-US" smtClean="0"/>
              <a:t>豊郷病院</a:t>
            </a:r>
          </a:p>
          <a:p>
            <a:pPr lvl="1" eaLnBrk="1" hangingPunct="1"/>
            <a:r>
              <a:rPr lang="ja-JP" altLang="en-US" smtClean="0"/>
              <a:t>水口病院</a:t>
            </a:r>
          </a:p>
        </p:txBody>
      </p:sp>
      <p:sp>
        <p:nvSpPr>
          <p:cNvPr id="50181" name="Text Box 4"/>
          <p:cNvSpPr txBox="1">
            <a:spLocks noChangeArrowheads="1"/>
          </p:cNvSpPr>
          <p:nvPr/>
        </p:nvSpPr>
        <p:spPr bwMode="auto">
          <a:xfrm>
            <a:off x="685800" y="0"/>
            <a:ext cx="8458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認知症疾患医療センター</a:t>
            </a:r>
            <a:r>
              <a:rPr lang="ja-JP" altLang="en-US" i="0">
                <a:solidFill>
                  <a:srgbClr val="FFFF00"/>
                </a:solidFill>
              </a:rPr>
              <a:t>（平成２４年２月１日現在）</a:t>
            </a:r>
          </a:p>
        </p:txBody>
      </p:sp>
      <p:grpSp>
        <p:nvGrpSpPr>
          <p:cNvPr id="50182" name="Group 5"/>
          <p:cNvGrpSpPr>
            <a:grpSpLocks/>
          </p:cNvGrpSpPr>
          <p:nvPr/>
        </p:nvGrpSpPr>
        <p:grpSpPr bwMode="auto">
          <a:xfrm>
            <a:off x="609600" y="400050"/>
            <a:ext cx="8567738" cy="6457950"/>
            <a:chOff x="384" y="252"/>
            <a:chExt cx="5397" cy="4068"/>
          </a:xfrm>
        </p:grpSpPr>
        <p:sp>
          <p:nvSpPr>
            <p:cNvPr id="50183"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50184"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番号プレースホルダー 5"/>
          <p:cNvSpPr txBox="1">
            <a:spLocks noGrp="1"/>
          </p:cNvSpPr>
          <p:nvPr/>
        </p:nvSpPr>
        <p:spPr bwMode="auto">
          <a:xfrm>
            <a:off x="0" y="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spcBef>
                <a:spcPct val="0"/>
              </a:spcBef>
            </a:pPr>
            <a:fld id="{FA9F4B6B-1B9D-48BD-B750-6F3CE8EB34D3}" type="slidenum">
              <a:rPr kumimoji="0" lang="ja-JP" altLang="en-US" sz="2000" i="0"/>
              <a:pPr algn="l" eaLnBrk="1" hangingPunct="1">
                <a:spcBef>
                  <a:spcPct val="0"/>
                </a:spcBef>
              </a:pPr>
              <a:t>51</a:t>
            </a:fld>
            <a:endParaRPr kumimoji="0" lang="en-US" altLang="ja-JP" sz="2000" i="0"/>
          </a:p>
        </p:txBody>
      </p:sp>
      <p:sp>
        <p:nvSpPr>
          <p:cNvPr id="51203" name="Rectangle 2"/>
          <p:cNvSpPr>
            <a:spLocks noGrp="1" noChangeArrowheads="1"/>
          </p:cNvSpPr>
          <p:nvPr>
            <p:ph type="title" orient="vert" idx="4294967295"/>
          </p:nvPr>
        </p:nvSpPr>
        <p:spPr>
          <a:xfrm>
            <a:off x="47625" y="796925"/>
            <a:ext cx="533400" cy="5451475"/>
          </a:xfrm>
        </p:spPr>
        <p:txBody>
          <a:bodyPr vert="eaVert"/>
          <a:lstStyle/>
          <a:p>
            <a:pPr algn="ctr" eaLnBrk="1" hangingPunct="1"/>
            <a:r>
              <a:rPr lang="ja-JP" altLang="en-US" sz="2800" smtClean="0">
                <a:solidFill>
                  <a:srgbClr val="FFFF66"/>
                </a:solidFill>
              </a:rPr>
              <a:t>医　学　管　理　料</a:t>
            </a:r>
          </a:p>
        </p:txBody>
      </p:sp>
      <p:sp>
        <p:nvSpPr>
          <p:cNvPr id="51204" name="Rectangle 3"/>
          <p:cNvSpPr>
            <a:spLocks noGrp="1" noChangeArrowheads="1"/>
          </p:cNvSpPr>
          <p:nvPr>
            <p:ph type="body" orient="vert" idx="4294967295"/>
          </p:nvPr>
        </p:nvSpPr>
        <p:spPr>
          <a:xfrm>
            <a:off x="609600" y="762000"/>
            <a:ext cx="8534400" cy="6096000"/>
          </a:xfrm>
        </p:spPr>
        <p:txBody>
          <a:bodyPr/>
          <a:lstStyle/>
          <a:p>
            <a:pPr eaLnBrk="1" hangingPunct="1"/>
            <a:r>
              <a:rPr lang="ja-JP" altLang="en-US" smtClean="0"/>
              <a:t>奈良県</a:t>
            </a:r>
          </a:p>
          <a:p>
            <a:pPr lvl="1" eaLnBrk="1" hangingPunct="1"/>
            <a:r>
              <a:rPr lang="ja-JP" altLang="en-US" smtClean="0"/>
              <a:t>信貴山病院ハートランドしぎさん</a:t>
            </a:r>
          </a:p>
          <a:p>
            <a:pPr lvl="1" eaLnBrk="1" hangingPunct="1"/>
            <a:r>
              <a:rPr lang="ja-JP" altLang="en-US" smtClean="0"/>
              <a:t>秋津鴻池病院</a:t>
            </a:r>
          </a:p>
          <a:p>
            <a:pPr eaLnBrk="1" hangingPunct="1"/>
            <a:r>
              <a:rPr lang="ja-JP" altLang="en-US" smtClean="0"/>
              <a:t>和歌山県</a:t>
            </a:r>
          </a:p>
          <a:p>
            <a:pPr lvl="1" eaLnBrk="1" hangingPunct="1"/>
            <a:r>
              <a:rPr lang="ja-JP" altLang="en-US" smtClean="0"/>
              <a:t>国保日高病院</a:t>
            </a:r>
          </a:p>
          <a:p>
            <a:pPr lvl="1" eaLnBrk="1" hangingPunct="1"/>
            <a:r>
              <a:rPr lang="ja-JP" altLang="en-US" smtClean="0"/>
              <a:t>和歌山県立医科大学付属病院</a:t>
            </a:r>
          </a:p>
          <a:p>
            <a:pPr eaLnBrk="1" hangingPunct="1"/>
            <a:r>
              <a:rPr lang="ja-JP" altLang="en-US" smtClean="0"/>
              <a:t>岡山県</a:t>
            </a:r>
          </a:p>
          <a:p>
            <a:pPr lvl="1" eaLnBrk="1" hangingPunct="1"/>
            <a:r>
              <a:rPr lang="ja-JP" altLang="en-US" smtClean="0"/>
              <a:t>総合病院岡山赤十字病院</a:t>
            </a:r>
          </a:p>
          <a:p>
            <a:pPr eaLnBrk="1" hangingPunct="1"/>
            <a:r>
              <a:rPr lang="ja-JP" altLang="en-US" smtClean="0"/>
              <a:t>広島県</a:t>
            </a:r>
          </a:p>
          <a:p>
            <a:pPr lvl="1" eaLnBrk="1" hangingPunct="1"/>
            <a:r>
              <a:rPr lang="ja-JP" altLang="en-US" smtClean="0"/>
              <a:t>三原病院</a:t>
            </a:r>
          </a:p>
          <a:p>
            <a:pPr lvl="1" eaLnBrk="1" hangingPunct="1"/>
            <a:r>
              <a:rPr lang="ja-JP" altLang="en-US" smtClean="0"/>
              <a:t>メープルヒル病院</a:t>
            </a:r>
          </a:p>
          <a:p>
            <a:pPr lvl="1" eaLnBrk="1" hangingPunct="1"/>
            <a:r>
              <a:rPr lang="ja-JP" altLang="en-US" smtClean="0"/>
              <a:t>草津病院</a:t>
            </a:r>
          </a:p>
        </p:txBody>
      </p:sp>
      <p:sp>
        <p:nvSpPr>
          <p:cNvPr id="51205" name="Text Box 4"/>
          <p:cNvSpPr txBox="1">
            <a:spLocks noChangeArrowheads="1"/>
          </p:cNvSpPr>
          <p:nvPr/>
        </p:nvSpPr>
        <p:spPr bwMode="auto">
          <a:xfrm>
            <a:off x="685800" y="0"/>
            <a:ext cx="8458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認知症疾患医療センター</a:t>
            </a:r>
            <a:r>
              <a:rPr lang="ja-JP" altLang="en-US" i="0">
                <a:solidFill>
                  <a:srgbClr val="FFFF00"/>
                </a:solidFill>
              </a:rPr>
              <a:t>（平成２４年２月１日現在）</a:t>
            </a:r>
          </a:p>
        </p:txBody>
      </p:sp>
      <p:grpSp>
        <p:nvGrpSpPr>
          <p:cNvPr id="51206" name="Group 5"/>
          <p:cNvGrpSpPr>
            <a:grpSpLocks/>
          </p:cNvGrpSpPr>
          <p:nvPr/>
        </p:nvGrpSpPr>
        <p:grpSpPr bwMode="auto">
          <a:xfrm>
            <a:off x="609600" y="400050"/>
            <a:ext cx="8567738" cy="6457950"/>
            <a:chOff x="384" y="252"/>
            <a:chExt cx="5397" cy="4068"/>
          </a:xfrm>
        </p:grpSpPr>
        <p:sp>
          <p:nvSpPr>
            <p:cNvPr id="51207"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51208"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番号プレースホルダー 5"/>
          <p:cNvSpPr txBox="1">
            <a:spLocks noGrp="1"/>
          </p:cNvSpPr>
          <p:nvPr/>
        </p:nvSpPr>
        <p:spPr bwMode="auto">
          <a:xfrm>
            <a:off x="0" y="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spcBef>
                <a:spcPct val="0"/>
              </a:spcBef>
            </a:pPr>
            <a:fld id="{B854B5D0-CA67-4F32-86A1-F0E484EA9B5D}" type="slidenum">
              <a:rPr kumimoji="0" lang="ja-JP" altLang="en-US" sz="2000" i="0"/>
              <a:pPr algn="l" eaLnBrk="1" hangingPunct="1">
                <a:spcBef>
                  <a:spcPct val="0"/>
                </a:spcBef>
              </a:pPr>
              <a:t>52</a:t>
            </a:fld>
            <a:endParaRPr kumimoji="0" lang="en-US" altLang="ja-JP" sz="2000" i="0"/>
          </a:p>
        </p:txBody>
      </p:sp>
      <p:sp>
        <p:nvSpPr>
          <p:cNvPr id="52227" name="Rectangle 2"/>
          <p:cNvSpPr>
            <a:spLocks noGrp="1" noChangeArrowheads="1"/>
          </p:cNvSpPr>
          <p:nvPr>
            <p:ph type="title" orient="vert" idx="4294967295"/>
          </p:nvPr>
        </p:nvSpPr>
        <p:spPr>
          <a:xfrm>
            <a:off x="47625" y="796925"/>
            <a:ext cx="533400" cy="5451475"/>
          </a:xfrm>
        </p:spPr>
        <p:txBody>
          <a:bodyPr vert="eaVert"/>
          <a:lstStyle/>
          <a:p>
            <a:pPr algn="ctr" eaLnBrk="1" hangingPunct="1"/>
            <a:r>
              <a:rPr lang="ja-JP" altLang="en-US" sz="2800" smtClean="0">
                <a:solidFill>
                  <a:srgbClr val="FFFF66"/>
                </a:solidFill>
              </a:rPr>
              <a:t>医　学　管　理　料</a:t>
            </a:r>
          </a:p>
        </p:txBody>
      </p:sp>
      <p:sp>
        <p:nvSpPr>
          <p:cNvPr id="52228" name="Rectangle 3"/>
          <p:cNvSpPr>
            <a:spLocks noGrp="1" noChangeArrowheads="1"/>
          </p:cNvSpPr>
          <p:nvPr>
            <p:ph type="body" orient="vert" idx="4294967295"/>
          </p:nvPr>
        </p:nvSpPr>
        <p:spPr>
          <a:xfrm>
            <a:off x="609600" y="762000"/>
            <a:ext cx="8534400" cy="6096000"/>
          </a:xfrm>
        </p:spPr>
        <p:txBody>
          <a:bodyPr/>
          <a:lstStyle/>
          <a:p>
            <a:pPr eaLnBrk="1" hangingPunct="1"/>
            <a:r>
              <a:rPr lang="ja-JP" altLang="en-US" smtClean="0"/>
              <a:t>香川県</a:t>
            </a:r>
          </a:p>
          <a:p>
            <a:pPr lvl="1" eaLnBrk="1" hangingPunct="1"/>
            <a:r>
              <a:rPr lang="ja-JP" altLang="en-US" smtClean="0"/>
              <a:t>小豆島病院</a:t>
            </a:r>
          </a:p>
          <a:p>
            <a:pPr lvl="1" eaLnBrk="1" hangingPunct="1"/>
            <a:r>
              <a:rPr lang="ja-JP" altLang="en-US" smtClean="0"/>
              <a:t>香川大学医学部附属病院</a:t>
            </a:r>
          </a:p>
          <a:p>
            <a:pPr lvl="1" eaLnBrk="1" hangingPunct="1"/>
            <a:r>
              <a:rPr lang="ja-JP" altLang="en-US" smtClean="0"/>
              <a:t>大西病院</a:t>
            </a:r>
          </a:p>
          <a:p>
            <a:pPr lvl="1" eaLnBrk="1" hangingPunct="1"/>
            <a:r>
              <a:rPr lang="ja-JP" altLang="en-US" smtClean="0"/>
              <a:t>いわき病院</a:t>
            </a:r>
          </a:p>
          <a:p>
            <a:pPr lvl="1" eaLnBrk="1" hangingPunct="1"/>
            <a:r>
              <a:rPr lang="ja-JP" altLang="en-US" smtClean="0"/>
              <a:t>総合病院回生病院</a:t>
            </a:r>
          </a:p>
          <a:p>
            <a:pPr lvl="1" eaLnBrk="1" hangingPunct="1"/>
            <a:r>
              <a:rPr lang="ja-JP" altLang="en-US" smtClean="0"/>
              <a:t>三豊市立西香川病院</a:t>
            </a:r>
          </a:p>
          <a:p>
            <a:pPr eaLnBrk="1" hangingPunct="1"/>
            <a:r>
              <a:rPr lang="ja-JP" altLang="en-US" smtClean="0"/>
              <a:t>高知県</a:t>
            </a:r>
          </a:p>
          <a:p>
            <a:pPr lvl="1" eaLnBrk="1" hangingPunct="1"/>
            <a:r>
              <a:rPr lang="ja-JP" altLang="en-US" smtClean="0"/>
              <a:t>高知鏡川病院</a:t>
            </a:r>
          </a:p>
          <a:p>
            <a:pPr eaLnBrk="1" hangingPunct="1"/>
            <a:r>
              <a:rPr lang="ja-JP" altLang="en-US" smtClean="0"/>
              <a:t>大分県</a:t>
            </a:r>
          </a:p>
          <a:p>
            <a:pPr lvl="1" eaLnBrk="1" hangingPunct="1"/>
            <a:r>
              <a:rPr lang="ja-JP" altLang="en-US" smtClean="0"/>
              <a:t>緑が丘保養園</a:t>
            </a:r>
          </a:p>
        </p:txBody>
      </p:sp>
      <p:sp>
        <p:nvSpPr>
          <p:cNvPr id="52229" name="Text Box 4"/>
          <p:cNvSpPr txBox="1">
            <a:spLocks noChangeArrowheads="1"/>
          </p:cNvSpPr>
          <p:nvPr/>
        </p:nvSpPr>
        <p:spPr bwMode="auto">
          <a:xfrm>
            <a:off x="685800" y="0"/>
            <a:ext cx="8458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認知症疾患医療センター</a:t>
            </a:r>
            <a:r>
              <a:rPr lang="ja-JP" altLang="en-US" i="0">
                <a:solidFill>
                  <a:srgbClr val="FFFF00"/>
                </a:solidFill>
              </a:rPr>
              <a:t>（平成２４年２月１日現在）</a:t>
            </a:r>
          </a:p>
        </p:txBody>
      </p:sp>
      <p:grpSp>
        <p:nvGrpSpPr>
          <p:cNvPr id="52230" name="Group 5"/>
          <p:cNvGrpSpPr>
            <a:grpSpLocks/>
          </p:cNvGrpSpPr>
          <p:nvPr/>
        </p:nvGrpSpPr>
        <p:grpSpPr bwMode="auto">
          <a:xfrm>
            <a:off x="609600" y="400050"/>
            <a:ext cx="8567738" cy="6457950"/>
            <a:chOff x="384" y="252"/>
            <a:chExt cx="5397" cy="4068"/>
          </a:xfrm>
        </p:grpSpPr>
        <p:sp>
          <p:nvSpPr>
            <p:cNvPr id="52231"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52232"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スライド番号プレースホルダー 5"/>
          <p:cNvSpPr txBox="1">
            <a:spLocks noGrp="1"/>
          </p:cNvSpPr>
          <p:nvPr/>
        </p:nvSpPr>
        <p:spPr bwMode="auto">
          <a:xfrm>
            <a:off x="0" y="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spcBef>
                <a:spcPct val="0"/>
              </a:spcBef>
            </a:pPr>
            <a:fld id="{8C41DE16-F6BB-4721-863C-80A4E5344BC3}" type="slidenum">
              <a:rPr kumimoji="0" lang="ja-JP" altLang="en-US" sz="2000" i="0"/>
              <a:pPr algn="l" eaLnBrk="1" hangingPunct="1">
                <a:spcBef>
                  <a:spcPct val="0"/>
                </a:spcBef>
              </a:pPr>
              <a:t>53</a:t>
            </a:fld>
            <a:endParaRPr kumimoji="0" lang="en-US" altLang="ja-JP" sz="2000" i="0"/>
          </a:p>
        </p:txBody>
      </p:sp>
      <p:sp>
        <p:nvSpPr>
          <p:cNvPr id="53251" name="Rectangle 2"/>
          <p:cNvSpPr>
            <a:spLocks noGrp="1" noChangeArrowheads="1"/>
          </p:cNvSpPr>
          <p:nvPr>
            <p:ph type="title" orient="vert" idx="4294967295"/>
          </p:nvPr>
        </p:nvSpPr>
        <p:spPr>
          <a:xfrm>
            <a:off x="47625" y="796925"/>
            <a:ext cx="533400" cy="5451475"/>
          </a:xfrm>
        </p:spPr>
        <p:txBody>
          <a:bodyPr vert="eaVert"/>
          <a:lstStyle/>
          <a:p>
            <a:pPr algn="ctr" eaLnBrk="1" hangingPunct="1"/>
            <a:r>
              <a:rPr lang="ja-JP" altLang="en-US" sz="2800" smtClean="0">
                <a:solidFill>
                  <a:srgbClr val="FFFF66"/>
                </a:solidFill>
              </a:rPr>
              <a:t>医　学　管　理　料</a:t>
            </a:r>
          </a:p>
        </p:txBody>
      </p:sp>
      <p:sp>
        <p:nvSpPr>
          <p:cNvPr id="53252" name="Rectangle 3"/>
          <p:cNvSpPr>
            <a:spLocks noGrp="1" noChangeArrowheads="1"/>
          </p:cNvSpPr>
          <p:nvPr>
            <p:ph type="body" orient="vert" idx="4294967295"/>
          </p:nvPr>
        </p:nvSpPr>
        <p:spPr>
          <a:xfrm>
            <a:off x="609600" y="762000"/>
            <a:ext cx="8534400" cy="6096000"/>
          </a:xfrm>
        </p:spPr>
        <p:txBody>
          <a:bodyPr/>
          <a:lstStyle/>
          <a:p>
            <a:pPr eaLnBrk="1" hangingPunct="1"/>
            <a:r>
              <a:rPr lang="ja-JP" altLang="en-US" smtClean="0"/>
              <a:t>福岡県</a:t>
            </a:r>
          </a:p>
          <a:p>
            <a:pPr lvl="1" eaLnBrk="1" hangingPunct="1"/>
            <a:r>
              <a:rPr lang="ja-JP" altLang="en-US" smtClean="0"/>
              <a:t>久留米大学病院</a:t>
            </a:r>
          </a:p>
          <a:p>
            <a:pPr lvl="1" eaLnBrk="1" hangingPunct="1"/>
            <a:r>
              <a:rPr lang="ja-JP" altLang="en-US" smtClean="0"/>
              <a:t>牧病院</a:t>
            </a:r>
          </a:p>
          <a:p>
            <a:pPr lvl="1" eaLnBrk="1" hangingPunct="1"/>
            <a:r>
              <a:rPr lang="ja-JP" altLang="en-US" smtClean="0"/>
              <a:t>大牟田病院</a:t>
            </a:r>
          </a:p>
          <a:p>
            <a:pPr lvl="1" eaLnBrk="1" hangingPunct="1"/>
            <a:r>
              <a:rPr lang="ja-JP" altLang="en-US" smtClean="0"/>
              <a:t>宗像病院</a:t>
            </a:r>
          </a:p>
          <a:p>
            <a:pPr lvl="1" eaLnBrk="1" hangingPunct="1"/>
            <a:r>
              <a:rPr lang="ja-JP" altLang="en-US" smtClean="0"/>
              <a:t>見立病院</a:t>
            </a:r>
          </a:p>
          <a:p>
            <a:pPr lvl="1" eaLnBrk="1" hangingPunct="1"/>
            <a:r>
              <a:rPr lang="ja-JP" altLang="en-US" smtClean="0"/>
              <a:t>小倉蒲生病院</a:t>
            </a:r>
          </a:p>
          <a:p>
            <a:pPr lvl="1" eaLnBrk="1" hangingPunct="1"/>
            <a:r>
              <a:rPr lang="ja-JP" altLang="en-US" smtClean="0"/>
              <a:t>九州大学病院</a:t>
            </a:r>
          </a:p>
          <a:p>
            <a:pPr eaLnBrk="1" hangingPunct="1"/>
            <a:r>
              <a:rPr lang="ja-JP" altLang="en-US" smtClean="0"/>
              <a:t>佐賀県</a:t>
            </a:r>
          </a:p>
          <a:p>
            <a:pPr lvl="1" eaLnBrk="1" hangingPunct="1"/>
            <a:r>
              <a:rPr lang="ja-JP" altLang="en-US" smtClean="0"/>
              <a:t>佐賀大学医学部附属病院</a:t>
            </a:r>
          </a:p>
          <a:p>
            <a:pPr lvl="1" eaLnBrk="1" hangingPunct="1"/>
            <a:r>
              <a:rPr lang="ja-JP" altLang="en-US" smtClean="0"/>
              <a:t>肥前精神医療センター</a:t>
            </a:r>
          </a:p>
          <a:p>
            <a:pPr lvl="1" eaLnBrk="1" hangingPunct="1"/>
            <a:r>
              <a:rPr lang="ja-JP" altLang="en-US" smtClean="0"/>
              <a:t>嬉野温泉病院</a:t>
            </a:r>
          </a:p>
          <a:p>
            <a:pPr lvl="1" eaLnBrk="1" hangingPunct="1"/>
            <a:r>
              <a:rPr lang="ja-JP" altLang="en-US" smtClean="0"/>
              <a:t>河畔病院</a:t>
            </a:r>
          </a:p>
        </p:txBody>
      </p:sp>
      <p:sp>
        <p:nvSpPr>
          <p:cNvPr id="53253" name="Text Box 4"/>
          <p:cNvSpPr txBox="1">
            <a:spLocks noChangeArrowheads="1"/>
          </p:cNvSpPr>
          <p:nvPr/>
        </p:nvSpPr>
        <p:spPr bwMode="auto">
          <a:xfrm>
            <a:off x="685800" y="0"/>
            <a:ext cx="8458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認知症疾患医療センター</a:t>
            </a:r>
            <a:r>
              <a:rPr lang="ja-JP" altLang="en-US" i="0">
                <a:solidFill>
                  <a:srgbClr val="FFFF00"/>
                </a:solidFill>
              </a:rPr>
              <a:t>（平成２４年２月１日現在）</a:t>
            </a:r>
          </a:p>
        </p:txBody>
      </p:sp>
      <p:grpSp>
        <p:nvGrpSpPr>
          <p:cNvPr id="53254" name="Group 5"/>
          <p:cNvGrpSpPr>
            <a:grpSpLocks/>
          </p:cNvGrpSpPr>
          <p:nvPr/>
        </p:nvGrpSpPr>
        <p:grpSpPr bwMode="auto">
          <a:xfrm>
            <a:off x="609600" y="400050"/>
            <a:ext cx="8567738" cy="6457950"/>
            <a:chOff x="384" y="252"/>
            <a:chExt cx="5397" cy="4068"/>
          </a:xfrm>
        </p:grpSpPr>
        <p:sp>
          <p:nvSpPr>
            <p:cNvPr id="5325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5325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スライド番号プレースホルダー 5"/>
          <p:cNvSpPr txBox="1">
            <a:spLocks noGrp="1"/>
          </p:cNvSpPr>
          <p:nvPr/>
        </p:nvSpPr>
        <p:spPr bwMode="auto">
          <a:xfrm>
            <a:off x="0" y="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spcBef>
                <a:spcPct val="0"/>
              </a:spcBef>
            </a:pPr>
            <a:fld id="{5E4F0311-385D-4BFB-AA8B-8DA69675DAEA}" type="slidenum">
              <a:rPr kumimoji="0" lang="ja-JP" altLang="en-US" sz="2000" i="0"/>
              <a:pPr algn="l" eaLnBrk="1" hangingPunct="1">
                <a:spcBef>
                  <a:spcPct val="0"/>
                </a:spcBef>
              </a:pPr>
              <a:t>54</a:t>
            </a:fld>
            <a:endParaRPr kumimoji="0" lang="en-US" altLang="ja-JP" sz="2000" i="0"/>
          </a:p>
        </p:txBody>
      </p:sp>
      <p:sp>
        <p:nvSpPr>
          <p:cNvPr id="54275" name="Rectangle 2"/>
          <p:cNvSpPr>
            <a:spLocks noGrp="1" noChangeArrowheads="1"/>
          </p:cNvSpPr>
          <p:nvPr>
            <p:ph type="title" orient="vert" idx="4294967295"/>
          </p:nvPr>
        </p:nvSpPr>
        <p:spPr>
          <a:xfrm>
            <a:off x="47625" y="796925"/>
            <a:ext cx="533400" cy="5451475"/>
          </a:xfrm>
        </p:spPr>
        <p:txBody>
          <a:bodyPr vert="eaVert"/>
          <a:lstStyle/>
          <a:p>
            <a:pPr algn="ctr" eaLnBrk="1" hangingPunct="1"/>
            <a:r>
              <a:rPr lang="ja-JP" altLang="en-US" sz="2800" smtClean="0">
                <a:solidFill>
                  <a:srgbClr val="FFFF66"/>
                </a:solidFill>
              </a:rPr>
              <a:t>医　学　管　理　料</a:t>
            </a:r>
          </a:p>
        </p:txBody>
      </p:sp>
      <p:sp>
        <p:nvSpPr>
          <p:cNvPr id="54276" name="Rectangle 3"/>
          <p:cNvSpPr>
            <a:spLocks noGrp="1" noChangeArrowheads="1"/>
          </p:cNvSpPr>
          <p:nvPr>
            <p:ph type="body" orient="vert" idx="4294967295"/>
          </p:nvPr>
        </p:nvSpPr>
        <p:spPr>
          <a:xfrm>
            <a:off x="609600" y="762000"/>
            <a:ext cx="8534400" cy="6096000"/>
          </a:xfrm>
        </p:spPr>
        <p:txBody>
          <a:bodyPr/>
          <a:lstStyle/>
          <a:p>
            <a:pPr eaLnBrk="1" hangingPunct="1"/>
            <a:r>
              <a:rPr lang="ja-JP" altLang="en-US" smtClean="0"/>
              <a:t>長崎県</a:t>
            </a:r>
          </a:p>
          <a:p>
            <a:pPr lvl="1" eaLnBrk="1" hangingPunct="1"/>
            <a:r>
              <a:rPr lang="ja-JP" altLang="en-US" smtClean="0"/>
              <a:t>出口病院</a:t>
            </a:r>
          </a:p>
          <a:p>
            <a:pPr lvl="1" eaLnBrk="1" hangingPunct="1"/>
            <a:r>
              <a:rPr lang="ja-JP" altLang="en-US" smtClean="0"/>
              <a:t>佐世保中央病院</a:t>
            </a:r>
          </a:p>
          <a:p>
            <a:pPr eaLnBrk="1" hangingPunct="1"/>
            <a:r>
              <a:rPr lang="ja-JP" altLang="en-US" smtClean="0"/>
              <a:t>宮崎県</a:t>
            </a:r>
          </a:p>
          <a:p>
            <a:pPr lvl="1" eaLnBrk="1" hangingPunct="1"/>
            <a:r>
              <a:rPr lang="ja-JP" altLang="en-US" smtClean="0"/>
              <a:t>大悟病院</a:t>
            </a:r>
          </a:p>
          <a:p>
            <a:pPr lvl="1" eaLnBrk="1" hangingPunct="1"/>
            <a:r>
              <a:rPr lang="ja-JP" altLang="en-US" smtClean="0"/>
              <a:t>野崎病院</a:t>
            </a:r>
          </a:p>
          <a:p>
            <a:pPr lvl="1" eaLnBrk="1" hangingPunct="1"/>
            <a:r>
              <a:rPr lang="ja-JP" altLang="en-US" smtClean="0"/>
              <a:t>協和病院</a:t>
            </a:r>
          </a:p>
          <a:p>
            <a:pPr eaLnBrk="1" hangingPunct="1"/>
            <a:r>
              <a:rPr lang="ja-JP" altLang="en-US" smtClean="0"/>
              <a:t>鹿児島県</a:t>
            </a:r>
          </a:p>
          <a:p>
            <a:pPr lvl="1" eaLnBrk="1" hangingPunct="1"/>
            <a:r>
              <a:rPr lang="ja-JP" altLang="en-US" smtClean="0"/>
              <a:t>谷山病院</a:t>
            </a:r>
          </a:p>
          <a:p>
            <a:pPr lvl="1" eaLnBrk="1" hangingPunct="1"/>
            <a:r>
              <a:rPr lang="ja-JP" altLang="en-US" smtClean="0"/>
              <a:t>松下病院</a:t>
            </a:r>
          </a:p>
          <a:p>
            <a:pPr lvl="1" eaLnBrk="1" hangingPunct="1"/>
            <a:r>
              <a:rPr lang="ja-JP" altLang="en-US" smtClean="0"/>
              <a:t>宮之木病院</a:t>
            </a:r>
          </a:p>
          <a:p>
            <a:pPr lvl="1" eaLnBrk="1" hangingPunct="1"/>
            <a:r>
              <a:rPr lang="ja-JP" altLang="en-US" smtClean="0"/>
              <a:t>栗野病院</a:t>
            </a:r>
          </a:p>
        </p:txBody>
      </p:sp>
      <p:sp>
        <p:nvSpPr>
          <p:cNvPr id="54277" name="Text Box 4"/>
          <p:cNvSpPr txBox="1">
            <a:spLocks noChangeArrowheads="1"/>
          </p:cNvSpPr>
          <p:nvPr/>
        </p:nvSpPr>
        <p:spPr bwMode="auto">
          <a:xfrm>
            <a:off x="685800" y="0"/>
            <a:ext cx="8458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認知症疾患医療センター</a:t>
            </a:r>
            <a:r>
              <a:rPr lang="ja-JP" altLang="en-US" i="0">
                <a:solidFill>
                  <a:srgbClr val="FFFF00"/>
                </a:solidFill>
              </a:rPr>
              <a:t>（平成２４年２月１日現在）</a:t>
            </a:r>
          </a:p>
        </p:txBody>
      </p:sp>
      <p:grpSp>
        <p:nvGrpSpPr>
          <p:cNvPr id="54278" name="Group 5"/>
          <p:cNvGrpSpPr>
            <a:grpSpLocks/>
          </p:cNvGrpSpPr>
          <p:nvPr/>
        </p:nvGrpSpPr>
        <p:grpSpPr bwMode="auto">
          <a:xfrm>
            <a:off x="609600" y="400050"/>
            <a:ext cx="8567738" cy="6457950"/>
            <a:chOff x="384" y="252"/>
            <a:chExt cx="5397" cy="4068"/>
          </a:xfrm>
        </p:grpSpPr>
        <p:sp>
          <p:nvSpPr>
            <p:cNvPr id="54279"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54280"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番号プレースホルダー 5"/>
          <p:cNvSpPr txBox="1">
            <a:spLocks noGrp="1"/>
          </p:cNvSpPr>
          <p:nvPr/>
        </p:nvSpPr>
        <p:spPr bwMode="auto">
          <a:xfrm>
            <a:off x="0" y="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spcBef>
                <a:spcPct val="0"/>
              </a:spcBef>
            </a:pPr>
            <a:fld id="{C244BB27-B214-4D37-A2B3-BB769CD76CE1}" type="slidenum">
              <a:rPr kumimoji="0" lang="ja-JP" altLang="en-US" sz="2000" i="0"/>
              <a:pPr algn="l" eaLnBrk="1" hangingPunct="1">
                <a:spcBef>
                  <a:spcPct val="0"/>
                </a:spcBef>
              </a:pPr>
              <a:t>55</a:t>
            </a:fld>
            <a:endParaRPr kumimoji="0" lang="en-US" altLang="ja-JP" sz="2000" i="0"/>
          </a:p>
        </p:txBody>
      </p:sp>
      <p:sp>
        <p:nvSpPr>
          <p:cNvPr id="55299" name="Rectangle 2"/>
          <p:cNvSpPr>
            <a:spLocks noGrp="1" noChangeArrowheads="1"/>
          </p:cNvSpPr>
          <p:nvPr>
            <p:ph type="title" orient="vert" idx="4294967295"/>
          </p:nvPr>
        </p:nvSpPr>
        <p:spPr>
          <a:xfrm>
            <a:off x="47625" y="796925"/>
            <a:ext cx="533400" cy="5451475"/>
          </a:xfrm>
        </p:spPr>
        <p:txBody>
          <a:bodyPr vert="eaVert"/>
          <a:lstStyle/>
          <a:p>
            <a:pPr algn="ctr" eaLnBrk="1" hangingPunct="1"/>
            <a:r>
              <a:rPr lang="ja-JP" altLang="en-US" sz="2800" smtClean="0">
                <a:solidFill>
                  <a:srgbClr val="FFFF66"/>
                </a:solidFill>
              </a:rPr>
              <a:t>医　学　管　理　料</a:t>
            </a:r>
          </a:p>
        </p:txBody>
      </p:sp>
      <p:sp>
        <p:nvSpPr>
          <p:cNvPr id="55300" name="Rectangle 3"/>
          <p:cNvSpPr>
            <a:spLocks noGrp="1" noChangeArrowheads="1"/>
          </p:cNvSpPr>
          <p:nvPr>
            <p:ph type="body" orient="vert" idx="4294967295"/>
          </p:nvPr>
        </p:nvSpPr>
        <p:spPr>
          <a:xfrm>
            <a:off x="609600" y="762000"/>
            <a:ext cx="8534400" cy="6096000"/>
          </a:xfrm>
        </p:spPr>
        <p:txBody>
          <a:bodyPr/>
          <a:lstStyle/>
          <a:p>
            <a:pPr eaLnBrk="1" hangingPunct="1"/>
            <a:r>
              <a:rPr lang="ja-JP" altLang="en-US" smtClean="0"/>
              <a:t>熊本県</a:t>
            </a:r>
          </a:p>
          <a:p>
            <a:pPr lvl="1" eaLnBrk="1" hangingPunct="1"/>
            <a:r>
              <a:rPr lang="ja-JP" altLang="en-US" smtClean="0"/>
              <a:t>熊本大学医学部附属病院</a:t>
            </a:r>
          </a:p>
          <a:p>
            <a:pPr lvl="1" eaLnBrk="1" hangingPunct="1"/>
            <a:r>
              <a:rPr lang="ja-JP" altLang="en-US" smtClean="0"/>
              <a:t>山鹿回生病院</a:t>
            </a:r>
          </a:p>
          <a:p>
            <a:pPr lvl="1" eaLnBrk="1" hangingPunct="1"/>
            <a:r>
              <a:rPr lang="ja-JP" altLang="en-US" smtClean="0"/>
              <a:t>阿蘇やまなみ病院</a:t>
            </a:r>
          </a:p>
          <a:p>
            <a:pPr lvl="1" eaLnBrk="1" hangingPunct="1"/>
            <a:r>
              <a:rPr lang="ja-JP" altLang="en-US" smtClean="0"/>
              <a:t>くまもと青明病院</a:t>
            </a:r>
          </a:p>
          <a:p>
            <a:pPr lvl="1" eaLnBrk="1" hangingPunct="1"/>
            <a:r>
              <a:rPr lang="ja-JP" altLang="en-US" smtClean="0"/>
              <a:t>益城病院</a:t>
            </a:r>
          </a:p>
          <a:p>
            <a:pPr lvl="1" eaLnBrk="1" hangingPunct="1"/>
            <a:r>
              <a:rPr lang="ja-JP" altLang="en-US" smtClean="0"/>
              <a:t>平成病院</a:t>
            </a:r>
          </a:p>
          <a:p>
            <a:pPr lvl="1" eaLnBrk="1" hangingPunct="1"/>
            <a:r>
              <a:rPr lang="ja-JP" altLang="en-US" smtClean="0"/>
              <a:t>くまもと心療病院</a:t>
            </a:r>
          </a:p>
          <a:p>
            <a:pPr lvl="1" eaLnBrk="1" hangingPunct="1"/>
            <a:r>
              <a:rPr lang="ja-JP" altLang="en-US" smtClean="0"/>
              <a:t>天草病院</a:t>
            </a:r>
          </a:p>
          <a:p>
            <a:pPr lvl="1" eaLnBrk="1" hangingPunct="1"/>
            <a:r>
              <a:rPr lang="ja-JP" altLang="en-US" smtClean="0"/>
              <a:t>荒尾こころの郷病院</a:t>
            </a:r>
          </a:p>
          <a:p>
            <a:pPr lvl="1" eaLnBrk="1" hangingPunct="1"/>
            <a:r>
              <a:rPr lang="ja-JP" altLang="en-US" smtClean="0"/>
              <a:t>吉田病院</a:t>
            </a:r>
          </a:p>
        </p:txBody>
      </p:sp>
      <p:sp>
        <p:nvSpPr>
          <p:cNvPr id="55301" name="Text Box 4"/>
          <p:cNvSpPr txBox="1">
            <a:spLocks noChangeArrowheads="1"/>
          </p:cNvSpPr>
          <p:nvPr/>
        </p:nvSpPr>
        <p:spPr bwMode="auto">
          <a:xfrm>
            <a:off x="685800" y="0"/>
            <a:ext cx="8458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認知症疾患医療センター</a:t>
            </a:r>
            <a:r>
              <a:rPr lang="ja-JP" altLang="en-US" i="0">
                <a:solidFill>
                  <a:srgbClr val="FFFF00"/>
                </a:solidFill>
              </a:rPr>
              <a:t>（平成２４年２月１日現在）</a:t>
            </a:r>
          </a:p>
        </p:txBody>
      </p:sp>
      <p:grpSp>
        <p:nvGrpSpPr>
          <p:cNvPr id="55302" name="Group 5"/>
          <p:cNvGrpSpPr>
            <a:grpSpLocks/>
          </p:cNvGrpSpPr>
          <p:nvPr/>
        </p:nvGrpSpPr>
        <p:grpSpPr bwMode="auto">
          <a:xfrm>
            <a:off x="609600" y="400050"/>
            <a:ext cx="8567738" cy="6457950"/>
            <a:chOff x="384" y="252"/>
            <a:chExt cx="5397" cy="4068"/>
          </a:xfrm>
        </p:grpSpPr>
        <p:sp>
          <p:nvSpPr>
            <p:cNvPr id="55303"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55304"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スライド番号プレースホルダー 3"/>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01DAEB49-5AFA-47C3-93E8-BDF1CFC2B20E}" type="slidenum">
              <a:rPr kumimoji="0" lang="ja-JP" altLang="en-US" sz="2000" i="0" smtClean="0"/>
              <a:pPr eaLnBrk="1" hangingPunct="1"/>
              <a:t>56</a:t>
            </a:fld>
            <a:endParaRPr kumimoji="0" lang="en-US" altLang="ja-JP" sz="2000" i="0" smtClean="0"/>
          </a:p>
        </p:txBody>
      </p:sp>
      <p:sp>
        <p:nvSpPr>
          <p:cNvPr id="56323" name="Rectangle 2"/>
          <p:cNvSpPr>
            <a:spLocks noChangeArrowheads="1"/>
          </p:cNvSpPr>
          <p:nvPr/>
        </p:nvSpPr>
        <p:spPr bwMode="auto">
          <a:xfrm>
            <a:off x="2749550" y="3108325"/>
            <a:ext cx="3683000" cy="641350"/>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3600" i="0">
                <a:solidFill>
                  <a:srgbClr val="FFFF00"/>
                </a:solidFill>
              </a:rPr>
              <a:t>在　宅　医　療　料</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94930E47-7BA6-461C-81E3-CC0FEA33B35F}" type="slidenum">
              <a:rPr kumimoji="0" lang="ja-JP" altLang="en-US" sz="2000" i="0" smtClean="0"/>
              <a:pPr eaLnBrk="1" hangingPunct="1"/>
              <a:t>57</a:t>
            </a:fld>
            <a:endParaRPr kumimoji="0" lang="en-US" altLang="ja-JP" sz="2000" i="0" smtClean="0"/>
          </a:p>
        </p:txBody>
      </p:sp>
      <p:sp>
        <p:nvSpPr>
          <p:cNvPr id="57347" name="Rectangle 2"/>
          <p:cNvSpPr>
            <a:spLocks noGrp="1" noChangeArrowheads="1"/>
          </p:cNvSpPr>
          <p:nvPr>
            <p:ph type="title"/>
          </p:nvPr>
        </p:nvSpPr>
        <p:spPr>
          <a:xfrm>
            <a:off x="685800" y="44450"/>
            <a:ext cx="8458200" cy="576263"/>
          </a:xfrm>
        </p:spPr>
        <p:txBody>
          <a:bodyPr/>
          <a:lstStyle/>
          <a:p>
            <a:pPr eaLnBrk="1" hangingPunct="1"/>
            <a:r>
              <a:rPr lang="ja-JP" altLang="en-US" sz="3200" smtClean="0">
                <a:solidFill>
                  <a:srgbClr val="FFFF66"/>
                </a:solidFill>
              </a:rPr>
              <a:t>機能を強化した在宅療養支援診療所・病院</a:t>
            </a:r>
          </a:p>
        </p:txBody>
      </p:sp>
      <p:sp>
        <p:nvSpPr>
          <p:cNvPr id="57348" name="Rectangle 3"/>
          <p:cNvSpPr>
            <a:spLocks noGrp="1" noChangeArrowheads="1"/>
          </p:cNvSpPr>
          <p:nvPr>
            <p:ph type="body" idx="1"/>
          </p:nvPr>
        </p:nvSpPr>
        <p:spPr>
          <a:xfrm>
            <a:off x="685800" y="692150"/>
            <a:ext cx="8458200" cy="5949950"/>
          </a:xfrm>
        </p:spPr>
        <p:txBody>
          <a:bodyPr/>
          <a:lstStyle/>
          <a:p>
            <a:pPr eaLnBrk="1" hangingPunct="1"/>
            <a:r>
              <a:rPr lang="ja-JP" altLang="en-US" smtClean="0"/>
              <a:t>施設基準</a:t>
            </a:r>
            <a:endParaRPr lang="ja-JP" altLang="en-US" sz="2000" smtClean="0"/>
          </a:p>
          <a:p>
            <a:pPr lvl="1" eaLnBrk="1" hangingPunct="1"/>
            <a:r>
              <a:rPr lang="ja-JP" altLang="en-US" smtClean="0"/>
              <a:t>① 従前の要件（次ページ参照）に以下を追加</a:t>
            </a:r>
          </a:p>
          <a:p>
            <a:pPr lvl="2" eaLnBrk="1" hangingPunct="1"/>
            <a:r>
              <a:rPr lang="ja-JP" altLang="en-US" sz="2400" smtClean="0"/>
              <a:t>所属する常勤医師３名以上（常勤換算ＯＫ）</a:t>
            </a:r>
          </a:p>
          <a:p>
            <a:pPr lvl="2" eaLnBrk="1" hangingPunct="1"/>
            <a:r>
              <a:rPr lang="ja-JP" altLang="en-US" sz="2400" smtClean="0"/>
              <a:t>過去１年間の緊急の往診実績５件以上</a:t>
            </a:r>
          </a:p>
          <a:p>
            <a:pPr lvl="2" eaLnBrk="1" hangingPunct="1"/>
            <a:r>
              <a:rPr lang="ja-JP" altLang="en-US" sz="2400" smtClean="0"/>
              <a:t>過去１年間の看取り実績２件以上</a:t>
            </a:r>
          </a:p>
          <a:p>
            <a:pPr lvl="1" eaLnBrk="1" hangingPunct="1"/>
            <a:endParaRPr lang="ja-JP" altLang="en-US" sz="800" smtClean="0"/>
          </a:p>
          <a:p>
            <a:pPr lvl="1" eaLnBrk="1" hangingPunct="1"/>
            <a:r>
              <a:rPr lang="ja-JP" altLang="en-US" smtClean="0"/>
              <a:t>② 複数の医療機関が連携し①の要件を満たすことも可</a:t>
            </a:r>
          </a:p>
          <a:p>
            <a:pPr lvl="2" eaLnBrk="1" hangingPunct="1"/>
            <a:r>
              <a:rPr lang="ja-JP" altLang="en-US" smtClean="0"/>
              <a:t>その場合は、以下の要件を満たす</a:t>
            </a:r>
          </a:p>
          <a:p>
            <a:pPr lvl="3" eaLnBrk="1" hangingPunct="1"/>
            <a:r>
              <a:rPr lang="ja-JP" altLang="en-US" sz="2400" smtClean="0"/>
              <a:t>患者からの緊急時の連絡先の一元化</a:t>
            </a:r>
          </a:p>
          <a:p>
            <a:pPr lvl="3" eaLnBrk="1" hangingPunct="1"/>
            <a:r>
              <a:rPr lang="ja-JP" altLang="en-US" sz="2400" smtClean="0"/>
              <a:t>連携医療機関間で月１回以上の定期的なカンファレンスを実施し患者の診療情報の共有を図る</a:t>
            </a:r>
          </a:p>
          <a:p>
            <a:pPr lvl="3" eaLnBrk="1" hangingPunct="1"/>
            <a:r>
              <a:rPr lang="ja-JP" altLang="en-US" sz="2400" smtClean="0"/>
              <a:t>連携する医療機関数は１０未満</a:t>
            </a:r>
          </a:p>
          <a:p>
            <a:pPr lvl="3" eaLnBrk="1" hangingPunct="1"/>
            <a:r>
              <a:rPr lang="ja-JP" altLang="en-US" sz="2400" smtClean="0"/>
              <a:t>連携に入れる病院は２００床未満</a:t>
            </a:r>
          </a:p>
        </p:txBody>
      </p:sp>
      <p:grpSp>
        <p:nvGrpSpPr>
          <p:cNvPr id="57349" name="Group 4"/>
          <p:cNvGrpSpPr>
            <a:grpSpLocks/>
          </p:cNvGrpSpPr>
          <p:nvPr/>
        </p:nvGrpSpPr>
        <p:grpSpPr bwMode="auto">
          <a:xfrm>
            <a:off x="684213" y="400050"/>
            <a:ext cx="8434387" cy="6457950"/>
            <a:chOff x="431" y="252"/>
            <a:chExt cx="5313" cy="4068"/>
          </a:xfrm>
        </p:grpSpPr>
        <p:sp>
          <p:nvSpPr>
            <p:cNvPr id="57352" name="Line 5"/>
            <p:cNvSpPr>
              <a:spLocks noChangeShapeType="1"/>
            </p:cNvSpPr>
            <p:nvPr/>
          </p:nvSpPr>
          <p:spPr bwMode="auto">
            <a:xfrm>
              <a:off x="460" y="436"/>
              <a:ext cx="5284" cy="0"/>
            </a:xfrm>
            <a:prstGeom prst="line">
              <a:avLst/>
            </a:prstGeom>
            <a:noFill/>
            <a:ln w="88900" cmpd="dbl">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57353" name="Line 6"/>
            <p:cNvSpPr>
              <a:spLocks noChangeShapeType="1"/>
            </p:cNvSpPr>
            <p:nvPr/>
          </p:nvSpPr>
          <p:spPr bwMode="auto">
            <a:xfrm rot="5400000">
              <a:off x="-1603" y="2286"/>
              <a:ext cx="4068" cy="0"/>
            </a:xfrm>
            <a:prstGeom prst="line">
              <a:avLst/>
            </a:prstGeom>
            <a:noFill/>
            <a:ln w="88900" cmpd="dbl">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57350" name="Rectangle 7"/>
          <p:cNvSpPr>
            <a:spLocks noChangeArrowheads="1"/>
          </p:cNvSpPr>
          <p:nvPr/>
        </p:nvSpPr>
        <p:spPr bwMode="auto">
          <a:xfrm>
            <a:off x="-36513" y="796925"/>
            <a:ext cx="762001" cy="545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spcBef>
                <a:spcPct val="0"/>
              </a:spcBef>
            </a:pPr>
            <a:r>
              <a:rPr lang="ja-JP" altLang="en-US" sz="3200" i="0">
                <a:solidFill>
                  <a:srgbClr val="FFFF66"/>
                </a:solidFill>
              </a:rPr>
              <a:t>在 宅 医 療 料</a:t>
            </a:r>
          </a:p>
        </p:txBody>
      </p:sp>
      <p:sp>
        <p:nvSpPr>
          <p:cNvPr id="57351"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6510DBE0-CC6C-4809-91AF-0AFB8DD53DD5}" type="slidenum">
              <a:rPr kumimoji="0" lang="ja-JP" altLang="en-US" sz="2000" i="0" smtClean="0"/>
              <a:pPr eaLnBrk="1" hangingPunct="1"/>
              <a:t>58</a:t>
            </a:fld>
            <a:endParaRPr kumimoji="0" lang="en-US" altLang="ja-JP" sz="2000" i="0" smtClean="0"/>
          </a:p>
        </p:txBody>
      </p:sp>
      <p:sp>
        <p:nvSpPr>
          <p:cNvPr id="58371" name="Rectangle 2"/>
          <p:cNvSpPr>
            <a:spLocks noGrp="1" noChangeArrowheads="1"/>
          </p:cNvSpPr>
          <p:nvPr>
            <p:ph type="title"/>
          </p:nvPr>
        </p:nvSpPr>
        <p:spPr>
          <a:xfrm>
            <a:off x="685800" y="44450"/>
            <a:ext cx="8458200" cy="576263"/>
          </a:xfrm>
        </p:spPr>
        <p:txBody>
          <a:bodyPr/>
          <a:lstStyle/>
          <a:p>
            <a:pPr eaLnBrk="1" hangingPunct="1"/>
            <a:r>
              <a:rPr lang="ja-JP" altLang="en-US" sz="3200" smtClean="0">
                <a:solidFill>
                  <a:srgbClr val="FFFF66"/>
                </a:solidFill>
              </a:rPr>
              <a:t>機能を強化した在宅療養支援診療所・病院</a:t>
            </a:r>
          </a:p>
        </p:txBody>
      </p:sp>
      <p:sp>
        <p:nvSpPr>
          <p:cNvPr id="58372" name="Rectangle 3"/>
          <p:cNvSpPr>
            <a:spLocks noGrp="1" noChangeArrowheads="1"/>
          </p:cNvSpPr>
          <p:nvPr>
            <p:ph type="body" idx="1"/>
          </p:nvPr>
        </p:nvSpPr>
        <p:spPr>
          <a:xfrm>
            <a:off x="685800" y="692150"/>
            <a:ext cx="8458200" cy="5949950"/>
          </a:xfrm>
        </p:spPr>
        <p:txBody>
          <a:bodyPr/>
          <a:lstStyle/>
          <a:p>
            <a:pPr eaLnBrk="1" hangingPunct="1"/>
            <a:r>
              <a:rPr lang="ja-JP" altLang="en-US" smtClean="0"/>
              <a:t>従来の施設基準</a:t>
            </a:r>
            <a:endParaRPr lang="ja-JP" altLang="en-US" sz="2000" smtClean="0"/>
          </a:p>
          <a:p>
            <a:pPr lvl="1" eaLnBrk="1" hangingPunct="1"/>
            <a:r>
              <a:rPr lang="ja-JP" altLang="en-US" smtClean="0"/>
              <a:t>２４時間連絡が取れる担当者の連絡先を患者に周知</a:t>
            </a:r>
            <a:endParaRPr lang="en-US" altLang="ja-JP" smtClean="0"/>
          </a:p>
          <a:p>
            <a:pPr lvl="1" eaLnBrk="1" hangingPunct="1"/>
            <a:r>
              <a:rPr lang="ja-JP" altLang="en-US" smtClean="0"/>
              <a:t>２４時間往診が可能な体制確保</a:t>
            </a:r>
            <a:endParaRPr lang="en-US" altLang="ja-JP" smtClean="0"/>
          </a:p>
          <a:p>
            <a:pPr lvl="1" eaLnBrk="1" hangingPunct="1"/>
            <a:r>
              <a:rPr lang="ja-JP" altLang="en-US" smtClean="0"/>
              <a:t>２４時間訪問看護の提供が可能な体制確保（連携可）</a:t>
            </a:r>
            <a:endParaRPr lang="en-US" altLang="ja-JP" smtClean="0"/>
          </a:p>
          <a:p>
            <a:pPr lvl="1" eaLnBrk="1" hangingPunct="1"/>
            <a:r>
              <a:rPr lang="ja-JP" altLang="en-US" smtClean="0"/>
              <a:t>緊急時の入院先を確保（連携可）</a:t>
            </a:r>
            <a:endParaRPr lang="en-US" altLang="ja-JP" smtClean="0"/>
          </a:p>
          <a:p>
            <a:pPr eaLnBrk="1" hangingPunct="1"/>
            <a:endParaRPr lang="en-US" altLang="ja-JP" sz="800" smtClean="0"/>
          </a:p>
          <a:p>
            <a:pPr eaLnBrk="1" hangingPunct="1"/>
            <a:r>
              <a:rPr lang="ja-JP" altLang="en-US" smtClean="0"/>
              <a:t>届出の留意事項</a:t>
            </a:r>
          </a:p>
          <a:p>
            <a:pPr lvl="1" eaLnBrk="1" hangingPunct="1"/>
            <a:r>
              <a:rPr lang="ja-JP" altLang="en-US" smtClean="0"/>
              <a:t>別添２の様式</a:t>
            </a:r>
            <a:r>
              <a:rPr lang="en-US" altLang="ja-JP" smtClean="0"/>
              <a:t>11</a:t>
            </a:r>
            <a:r>
              <a:rPr lang="ja-JP" altLang="en-US" smtClean="0"/>
              <a:t>と様式</a:t>
            </a:r>
            <a:r>
              <a:rPr lang="en-US" altLang="ja-JP" smtClean="0"/>
              <a:t>11</a:t>
            </a:r>
            <a:r>
              <a:rPr lang="ja-JP" altLang="en-US" smtClean="0"/>
              <a:t>の３（単独）または様式</a:t>
            </a:r>
            <a:r>
              <a:rPr lang="en-US" altLang="ja-JP" smtClean="0"/>
              <a:t>11</a:t>
            </a:r>
            <a:r>
              <a:rPr lang="ja-JP" altLang="en-US" smtClean="0"/>
              <a:t>の４（連携）を使用</a:t>
            </a:r>
            <a:endParaRPr lang="en-US" altLang="ja-JP" smtClean="0"/>
          </a:p>
          <a:p>
            <a:pPr lvl="1" eaLnBrk="1" hangingPunct="1"/>
            <a:endParaRPr lang="en-US" altLang="ja-JP" sz="800" smtClean="0"/>
          </a:p>
          <a:p>
            <a:pPr eaLnBrk="1" hangingPunct="1"/>
            <a:r>
              <a:rPr lang="ja-JP" altLang="en-US" smtClean="0"/>
              <a:t>情報提供に関する規定の明文化</a:t>
            </a:r>
            <a:endParaRPr lang="en-US" altLang="ja-JP" smtClean="0"/>
          </a:p>
          <a:p>
            <a:pPr lvl="1"/>
            <a:r>
              <a:rPr lang="ja-JP" altLang="en-US" smtClean="0"/>
              <a:t>他の保険医療機関又は訪問看護ステーション（いずれも特別の関係含む）と連携する場合には、当該患者の診療情報の提供の費用は各所定点数に含まれ別に算定できない</a:t>
            </a:r>
          </a:p>
        </p:txBody>
      </p:sp>
      <p:grpSp>
        <p:nvGrpSpPr>
          <p:cNvPr id="58373" name="Group 4"/>
          <p:cNvGrpSpPr>
            <a:grpSpLocks/>
          </p:cNvGrpSpPr>
          <p:nvPr/>
        </p:nvGrpSpPr>
        <p:grpSpPr bwMode="auto">
          <a:xfrm>
            <a:off x="684213" y="400050"/>
            <a:ext cx="8434387" cy="6457950"/>
            <a:chOff x="431" y="252"/>
            <a:chExt cx="5313" cy="4068"/>
          </a:xfrm>
        </p:grpSpPr>
        <p:sp>
          <p:nvSpPr>
            <p:cNvPr id="58376" name="Line 5"/>
            <p:cNvSpPr>
              <a:spLocks noChangeShapeType="1"/>
            </p:cNvSpPr>
            <p:nvPr/>
          </p:nvSpPr>
          <p:spPr bwMode="auto">
            <a:xfrm>
              <a:off x="460" y="436"/>
              <a:ext cx="5284" cy="0"/>
            </a:xfrm>
            <a:prstGeom prst="line">
              <a:avLst/>
            </a:prstGeom>
            <a:noFill/>
            <a:ln w="88900" cmpd="dbl">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58377" name="Line 6"/>
            <p:cNvSpPr>
              <a:spLocks noChangeShapeType="1"/>
            </p:cNvSpPr>
            <p:nvPr/>
          </p:nvSpPr>
          <p:spPr bwMode="auto">
            <a:xfrm rot="5400000">
              <a:off x="-1603" y="2286"/>
              <a:ext cx="4068" cy="0"/>
            </a:xfrm>
            <a:prstGeom prst="line">
              <a:avLst/>
            </a:prstGeom>
            <a:noFill/>
            <a:ln w="88900" cmpd="dbl">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58374" name="Rectangle 7"/>
          <p:cNvSpPr>
            <a:spLocks noChangeArrowheads="1"/>
          </p:cNvSpPr>
          <p:nvPr/>
        </p:nvSpPr>
        <p:spPr bwMode="auto">
          <a:xfrm>
            <a:off x="-36513" y="796925"/>
            <a:ext cx="762001" cy="545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spcBef>
                <a:spcPct val="0"/>
              </a:spcBef>
            </a:pPr>
            <a:r>
              <a:rPr lang="ja-JP" altLang="en-US" sz="3200" i="0">
                <a:solidFill>
                  <a:srgbClr val="FFFF66"/>
                </a:solidFill>
              </a:rPr>
              <a:t>在 宅 医 療 料</a:t>
            </a:r>
          </a:p>
        </p:txBody>
      </p:sp>
      <p:sp>
        <p:nvSpPr>
          <p:cNvPr id="58375"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970D5A4A-0E0D-4D87-A066-B3B51DEC2AD3}" type="slidenum">
              <a:rPr kumimoji="0" lang="ja-JP" altLang="en-US" sz="1400" i="0" smtClean="0"/>
              <a:pPr eaLnBrk="1" hangingPunct="1"/>
              <a:t>59</a:t>
            </a:fld>
            <a:endParaRPr kumimoji="0" lang="en-US" altLang="ja-JP" sz="1400" i="0" smtClean="0"/>
          </a:p>
        </p:txBody>
      </p:sp>
      <p:sp>
        <p:nvSpPr>
          <p:cNvPr id="59395"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在　宅　医　療　料</a:t>
            </a:r>
          </a:p>
        </p:txBody>
      </p:sp>
      <p:sp>
        <p:nvSpPr>
          <p:cNvPr id="59396"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dirty="0" smtClean="0"/>
              <a:t>「単独型」・「連携型」双方の届出可能</a:t>
            </a:r>
            <a:endParaRPr lang="en-US" altLang="ja-JP" dirty="0" smtClean="0"/>
          </a:p>
          <a:p>
            <a:pPr lvl="1" eaLnBrk="1" hangingPunct="1"/>
            <a:r>
              <a:rPr lang="ja-JP" altLang="en-US" dirty="0" smtClean="0"/>
              <a:t>届出方法は疑義照会中</a:t>
            </a:r>
            <a:endParaRPr lang="en-US" altLang="ja-JP" dirty="0" smtClean="0"/>
          </a:p>
          <a:p>
            <a:pPr eaLnBrk="1" hangingPunct="1"/>
            <a:r>
              <a:rPr lang="ja-JP" altLang="en-US" dirty="0" smtClean="0"/>
              <a:t>１つの医療機関が複数のグループに属することも可能</a:t>
            </a:r>
            <a:endParaRPr lang="en-US" altLang="ja-JP" dirty="0" smtClean="0"/>
          </a:p>
          <a:p>
            <a:pPr lvl="1"/>
            <a:r>
              <a:rPr lang="ja-JP" altLang="en-US" dirty="0"/>
              <a:t>実績要件は重複して計上することは</a:t>
            </a:r>
            <a:r>
              <a:rPr lang="ja-JP" altLang="en-US" dirty="0" smtClean="0"/>
              <a:t>できない</a:t>
            </a:r>
            <a:endParaRPr lang="ja-JP" altLang="en-US" dirty="0"/>
          </a:p>
          <a:p>
            <a:pPr lvl="1"/>
            <a:r>
              <a:rPr lang="ja-JP" altLang="en-US" dirty="0"/>
              <a:t>（例）過去１年間の緊急の往診実績３件、看取り実績１件を有する</a:t>
            </a:r>
            <a:r>
              <a:rPr lang="en-US" altLang="ja-JP" dirty="0"/>
              <a:t>A</a:t>
            </a:r>
            <a:r>
              <a:rPr lang="ja-JP" altLang="en-US" dirty="0"/>
              <a:t>診療所が、</a:t>
            </a:r>
            <a:r>
              <a:rPr lang="en-US" altLang="ja-JP" dirty="0" smtClean="0"/>
              <a:t>B</a:t>
            </a:r>
            <a:r>
              <a:rPr lang="ja-JP" altLang="en-US" dirty="0" smtClean="0"/>
              <a:t>グループ</a:t>
            </a:r>
            <a:r>
              <a:rPr lang="ja-JP" altLang="en-US" dirty="0"/>
              <a:t>と</a:t>
            </a:r>
            <a:r>
              <a:rPr lang="en-US" altLang="ja-JP" dirty="0"/>
              <a:t>C</a:t>
            </a:r>
            <a:r>
              <a:rPr lang="ja-JP" altLang="en-US" dirty="0"/>
              <a:t>グループの２つのグループに属する場合、往診実績３件、</a:t>
            </a:r>
            <a:r>
              <a:rPr lang="ja-JP" altLang="en-US" dirty="0" smtClean="0"/>
              <a:t>看取り</a:t>
            </a:r>
            <a:r>
              <a:rPr lang="ja-JP" altLang="en-US" dirty="0"/>
              <a:t>実績１件を</a:t>
            </a:r>
            <a:r>
              <a:rPr lang="en-US" altLang="ja-JP" dirty="0"/>
              <a:t>B</a:t>
            </a:r>
            <a:r>
              <a:rPr lang="ja-JP" altLang="en-US" dirty="0"/>
              <a:t>グループにおける実績として計上した場合、</a:t>
            </a:r>
            <a:r>
              <a:rPr lang="en-US" altLang="ja-JP" dirty="0"/>
              <a:t>C</a:t>
            </a:r>
            <a:r>
              <a:rPr lang="ja-JP" altLang="en-US" dirty="0"/>
              <a:t>グループに</a:t>
            </a:r>
            <a:r>
              <a:rPr lang="ja-JP" altLang="en-US" dirty="0" smtClean="0"/>
              <a:t>おいて</a:t>
            </a:r>
            <a:r>
              <a:rPr lang="ja-JP" altLang="en-US" dirty="0"/>
              <a:t>計上できる実績は、往診０件、看取り０件で</a:t>
            </a:r>
            <a:r>
              <a:rPr lang="ja-JP" altLang="en-US" dirty="0" smtClean="0"/>
              <a:t>ある</a:t>
            </a:r>
            <a:endParaRPr lang="en-US" altLang="ja-JP" dirty="0" smtClean="0"/>
          </a:p>
          <a:p>
            <a:r>
              <a:rPr lang="ja-JP" altLang="en-US" dirty="0" smtClean="0"/>
              <a:t>連携先に「特別の関係」の医療機関が含まれても届出可能</a:t>
            </a:r>
            <a:endParaRPr lang="en-US" altLang="ja-JP" dirty="0" smtClean="0"/>
          </a:p>
          <a:p>
            <a:pPr eaLnBrk="1" hangingPunct="1"/>
            <a:endParaRPr lang="ja-JP" altLang="en-US" dirty="0" smtClean="0"/>
          </a:p>
        </p:txBody>
      </p:sp>
      <p:sp>
        <p:nvSpPr>
          <p:cNvPr id="59397" name="Text Box 4"/>
          <p:cNvSpPr txBox="1">
            <a:spLocks noChangeArrowheads="1"/>
          </p:cNvSpPr>
          <p:nvPr/>
        </p:nvSpPr>
        <p:spPr bwMode="auto">
          <a:xfrm>
            <a:off x="685800" y="0"/>
            <a:ext cx="8458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dirty="0">
                <a:solidFill>
                  <a:srgbClr val="FFFF00"/>
                </a:solidFill>
              </a:rPr>
              <a:t>機能強化型在支診・</a:t>
            </a:r>
            <a:r>
              <a:rPr lang="ja-JP" altLang="en-US" sz="3600" i="0" dirty="0" smtClean="0">
                <a:solidFill>
                  <a:srgbClr val="FFFF00"/>
                </a:solidFill>
              </a:rPr>
              <a:t>在支病の算定留意点</a:t>
            </a:r>
            <a:endParaRPr lang="ja-JP" altLang="en-US" sz="3600" i="0" dirty="0">
              <a:solidFill>
                <a:srgbClr val="FFFF00"/>
              </a:solidFill>
            </a:endParaRPr>
          </a:p>
        </p:txBody>
      </p:sp>
      <p:grpSp>
        <p:nvGrpSpPr>
          <p:cNvPr id="59398" name="Group 5"/>
          <p:cNvGrpSpPr>
            <a:grpSpLocks/>
          </p:cNvGrpSpPr>
          <p:nvPr/>
        </p:nvGrpSpPr>
        <p:grpSpPr bwMode="auto">
          <a:xfrm>
            <a:off x="609600" y="400050"/>
            <a:ext cx="8567738" cy="6457950"/>
            <a:chOff x="384" y="252"/>
            <a:chExt cx="5397" cy="4068"/>
          </a:xfrm>
        </p:grpSpPr>
        <p:sp>
          <p:nvSpPr>
            <p:cNvPr id="59399"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59400"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7934BBA5-116B-4552-B2D5-C69008AA4AEB}" type="slidenum">
              <a:rPr kumimoji="0" lang="ja-JP" altLang="en-US" sz="2000" i="0" smtClean="0"/>
              <a:pPr eaLnBrk="1" hangingPunct="1"/>
              <a:t>6</a:t>
            </a:fld>
            <a:endParaRPr kumimoji="0" lang="en-US" altLang="ja-JP" sz="2000" i="0" smtClean="0"/>
          </a:p>
        </p:txBody>
      </p:sp>
      <p:sp>
        <p:nvSpPr>
          <p:cNvPr id="8195"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平成</a:t>
            </a:r>
            <a:r>
              <a:rPr lang="en-US" altLang="ja-JP" sz="2800" smtClean="0">
                <a:solidFill>
                  <a:srgbClr val="FFFF66"/>
                </a:solidFill>
              </a:rPr>
              <a:t>24</a:t>
            </a:r>
            <a:r>
              <a:rPr lang="ja-JP" altLang="en-US" sz="2800" smtClean="0">
                <a:solidFill>
                  <a:srgbClr val="FFFF66"/>
                </a:solidFill>
              </a:rPr>
              <a:t>年度診療報酬改定</a:t>
            </a:r>
          </a:p>
        </p:txBody>
      </p:sp>
      <p:sp>
        <p:nvSpPr>
          <p:cNvPr id="8196" name="Text Box 4"/>
          <p:cNvSpPr txBox="1">
            <a:spLocks noChangeArrowheads="1"/>
          </p:cNvSpPr>
          <p:nvPr/>
        </p:nvSpPr>
        <p:spPr bwMode="auto">
          <a:xfrm>
            <a:off x="685800" y="0"/>
            <a:ext cx="78486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届出不要な特掲診療料</a:t>
            </a:r>
            <a:r>
              <a:rPr lang="ja-JP" altLang="en-US" i="0">
                <a:solidFill>
                  <a:srgbClr val="FFFF00"/>
                </a:solidFill>
              </a:rPr>
              <a:t>（届出済みの場合）</a:t>
            </a:r>
          </a:p>
        </p:txBody>
      </p:sp>
      <p:grpSp>
        <p:nvGrpSpPr>
          <p:cNvPr id="8197" name="Group 5"/>
          <p:cNvGrpSpPr>
            <a:grpSpLocks/>
          </p:cNvGrpSpPr>
          <p:nvPr/>
        </p:nvGrpSpPr>
        <p:grpSpPr bwMode="auto">
          <a:xfrm>
            <a:off x="609600" y="400050"/>
            <a:ext cx="8567738" cy="6457950"/>
            <a:chOff x="384" y="252"/>
            <a:chExt cx="5397" cy="4068"/>
          </a:xfrm>
        </p:grpSpPr>
        <p:sp>
          <p:nvSpPr>
            <p:cNvPr id="8199"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8200"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pic>
        <p:nvPicPr>
          <p:cNvPr id="819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50" y="685800"/>
            <a:ext cx="8439150" cy="623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970D5A4A-0E0D-4D87-A066-B3B51DEC2AD3}" type="slidenum">
              <a:rPr kumimoji="0" lang="ja-JP" altLang="en-US" sz="1400" i="0" smtClean="0"/>
              <a:pPr eaLnBrk="1" hangingPunct="1"/>
              <a:t>60</a:t>
            </a:fld>
            <a:endParaRPr kumimoji="0" lang="en-US" altLang="ja-JP" sz="1400" i="0" smtClean="0"/>
          </a:p>
        </p:txBody>
      </p:sp>
      <p:sp>
        <p:nvSpPr>
          <p:cNvPr id="59395"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在　宅　医　療　料</a:t>
            </a:r>
          </a:p>
        </p:txBody>
      </p:sp>
      <p:sp>
        <p:nvSpPr>
          <p:cNvPr id="59396"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dirty="0"/>
              <a:t>過去１年間の実績要件とは、年度単位ではなく、直近１年間の暦月単位</a:t>
            </a:r>
          </a:p>
          <a:p>
            <a:pPr lvl="1" eaLnBrk="1" hangingPunct="1"/>
            <a:r>
              <a:rPr lang="ja-JP" altLang="en-US" dirty="0"/>
              <a:t>（例）</a:t>
            </a:r>
            <a:r>
              <a:rPr lang="en-US" altLang="ja-JP" dirty="0"/>
              <a:t>24</a:t>
            </a:r>
            <a:r>
              <a:rPr lang="ja-JP" altLang="en-US" dirty="0"/>
              <a:t>年６月に届出を行う場合は、</a:t>
            </a:r>
            <a:r>
              <a:rPr lang="en-US" altLang="ja-JP" dirty="0"/>
              <a:t>23</a:t>
            </a:r>
            <a:r>
              <a:rPr lang="ja-JP" altLang="en-US" dirty="0"/>
              <a:t>年６月～</a:t>
            </a:r>
            <a:r>
              <a:rPr lang="en-US" altLang="ja-JP" dirty="0"/>
              <a:t>24</a:t>
            </a:r>
            <a:r>
              <a:rPr lang="ja-JP" altLang="en-US" dirty="0"/>
              <a:t>年５月までの１年間の実績。なお、実績に係る届け出については、年に１回でよいが、施設基準を満たさなくなった場合は、直ちに届出を行うこと。</a:t>
            </a:r>
            <a:endParaRPr lang="ja-JP" altLang="en-US" dirty="0" smtClean="0"/>
          </a:p>
        </p:txBody>
      </p:sp>
      <p:sp>
        <p:nvSpPr>
          <p:cNvPr id="59397" name="Text Box 4"/>
          <p:cNvSpPr txBox="1">
            <a:spLocks noChangeArrowheads="1"/>
          </p:cNvSpPr>
          <p:nvPr/>
        </p:nvSpPr>
        <p:spPr bwMode="auto">
          <a:xfrm>
            <a:off x="685800" y="0"/>
            <a:ext cx="8458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dirty="0">
                <a:solidFill>
                  <a:srgbClr val="FFFF00"/>
                </a:solidFill>
              </a:rPr>
              <a:t>機能強化型在支診・</a:t>
            </a:r>
            <a:r>
              <a:rPr lang="ja-JP" altLang="en-US" sz="3600" i="0" dirty="0" smtClean="0">
                <a:solidFill>
                  <a:srgbClr val="FFFF00"/>
                </a:solidFill>
              </a:rPr>
              <a:t>在支病の算定留意点</a:t>
            </a:r>
            <a:endParaRPr lang="ja-JP" altLang="en-US" sz="3600" i="0" dirty="0">
              <a:solidFill>
                <a:srgbClr val="FFFF00"/>
              </a:solidFill>
            </a:endParaRPr>
          </a:p>
        </p:txBody>
      </p:sp>
      <p:grpSp>
        <p:nvGrpSpPr>
          <p:cNvPr id="59398" name="Group 5"/>
          <p:cNvGrpSpPr>
            <a:grpSpLocks/>
          </p:cNvGrpSpPr>
          <p:nvPr/>
        </p:nvGrpSpPr>
        <p:grpSpPr bwMode="auto">
          <a:xfrm>
            <a:off x="609600" y="400050"/>
            <a:ext cx="8567738" cy="6457950"/>
            <a:chOff x="384" y="252"/>
            <a:chExt cx="5397" cy="4068"/>
          </a:xfrm>
        </p:grpSpPr>
        <p:sp>
          <p:nvSpPr>
            <p:cNvPr id="59399"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59400"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360483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0F3FBA48-1E5D-436C-A6BA-7C04739630D4}" type="slidenum">
              <a:rPr kumimoji="0" lang="ja-JP" altLang="en-US" sz="2000" i="0" smtClean="0"/>
              <a:pPr eaLnBrk="1" hangingPunct="1"/>
              <a:t>61</a:t>
            </a:fld>
            <a:endParaRPr kumimoji="0" lang="en-US" altLang="ja-JP" sz="2000" i="0" smtClean="0"/>
          </a:p>
        </p:txBody>
      </p:sp>
      <p:sp>
        <p:nvSpPr>
          <p:cNvPr id="60419" name="Rectangle 2"/>
          <p:cNvSpPr>
            <a:spLocks noGrp="1" noChangeArrowheads="1"/>
          </p:cNvSpPr>
          <p:nvPr>
            <p:ph type="title"/>
          </p:nvPr>
        </p:nvSpPr>
        <p:spPr>
          <a:xfrm>
            <a:off x="685800" y="44450"/>
            <a:ext cx="8458200" cy="576263"/>
          </a:xfrm>
        </p:spPr>
        <p:txBody>
          <a:bodyPr/>
          <a:lstStyle/>
          <a:p>
            <a:pPr eaLnBrk="1" hangingPunct="1"/>
            <a:r>
              <a:rPr lang="ja-JP" altLang="en-US" sz="3200" smtClean="0">
                <a:solidFill>
                  <a:srgbClr val="FFFF66"/>
                </a:solidFill>
              </a:rPr>
              <a:t>機能を強化した在宅療養支援診療所施設基準</a:t>
            </a:r>
          </a:p>
        </p:txBody>
      </p:sp>
      <p:sp>
        <p:nvSpPr>
          <p:cNvPr id="60420" name="Rectangle 3"/>
          <p:cNvSpPr>
            <a:spLocks noGrp="1" noChangeArrowheads="1"/>
          </p:cNvSpPr>
          <p:nvPr>
            <p:ph type="body" idx="1"/>
          </p:nvPr>
        </p:nvSpPr>
        <p:spPr>
          <a:xfrm>
            <a:off x="685800" y="692150"/>
            <a:ext cx="8458200" cy="5949950"/>
          </a:xfrm>
        </p:spPr>
        <p:txBody>
          <a:bodyPr/>
          <a:lstStyle/>
          <a:p>
            <a:pPr eaLnBrk="1" hangingPunct="1"/>
            <a:r>
              <a:rPr lang="ja-JP" altLang="en-US" sz="2000" smtClean="0"/>
              <a:t>①下記の要件のいずれにも該当し、緊急時の連絡体制及び</a:t>
            </a:r>
            <a:r>
              <a:rPr lang="en-US" altLang="ja-JP" sz="2000" smtClean="0"/>
              <a:t>24</a:t>
            </a:r>
            <a:r>
              <a:rPr lang="ja-JP" altLang="en-US" sz="2000" smtClean="0"/>
              <a:t>時間往診できる体制等を確保</a:t>
            </a:r>
          </a:p>
          <a:p>
            <a:pPr lvl="1" eaLnBrk="1" hangingPunct="1"/>
            <a:r>
              <a:rPr lang="ja-JP" altLang="en-US" sz="1600" smtClean="0"/>
              <a:t>在宅医療を担当する常勤の医師が３名以上配置</a:t>
            </a:r>
          </a:p>
          <a:p>
            <a:pPr lvl="2" eaLnBrk="1" hangingPunct="1"/>
            <a:r>
              <a:rPr lang="ja-JP" altLang="en-US" sz="1600" smtClean="0"/>
              <a:t>入院診療又は外来診療のみではなく在宅医療に関わる医師</a:t>
            </a:r>
          </a:p>
          <a:p>
            <a:pPr lvl="1" eaLnBrk="1" hangingPunct="1"/>
            <a:r>
              <a:rPr lang="en-US" altLang="ja-JP" sz="1600" smtClean="0"/>
              <a:t>24</a:t>
            </a:r>
            <a:r>
              <a:rPr lang="ja-JP" altLang="en-US" sz="1600" smtClean="0"/>
              <a:t>時間連絡を受ける保険医又は看護職員をあらかじめ指定</a:t>
            </a:r>
          </a:p>
          <a:p>
            <a:pPr lvl="2" eaLnBrk="1" hangingPunct="1"/>
            <a:r>
              <a:rPr lang="ja-JP" altLang="en-US" sz="1600" smtClean="0"/>
              <a:t>直接連絡がとれる連絡先電話番号等、緊急時の注意事項等について、事前に患者又はその看護を行う家族に対して説明の上、文書により提供</a:t>
            </a:r>
          </a:p>
          <a:p>
            <a:pPr lvl="2" eaLnBrk="1" hangingPunct="1"/>
            <a:r>
              <a:rPr lang="ja-JP" altLang="en-US" sz="1600" smtClean="0"/>
              <a:t>曜日、時間帯ごとに担当者が異なる場合、その旨と連絡先を文書上に明示</a:t>
            </a:r>
          </a:p>
          <a:p>
            <a:pPr lvl="1" eaLnBrk="1" hangingPunct="1"/>
            <a:r>
              <a:rPr lang="ja-JP" altLang="en-US" sz="1600" smtClean="0"/>
              <a:t>往診担当医の氏名、担当日等を文書により患家に提供</a:t>
            </a:r>
          </a:p>
          <a:p>
            <a:pPr lvl="1" eaLnBrk="1" hangingPunct="1"/>
            <a:r>
              <a:rPr lang="en-US" altLang="ja-JP" sz="1600" smtClean="0"/>
              <a:t>24</a:t>
            </a:r>
            <a:r>
              <a:rPr lang="ja-JP" altLang="en-US" sz="1600" smtClean="0"/>
              <a:t>時間訪問看護の提供が可能な体制を確保（連携可）し、訪問看護の担当者の氏名、担当日等を文書により患家に提供</a:t>
            </a:r>
          </a:p>
          <a:p>
            <a:pPr lvl="1" eaLnBrk="1" hangingPunct="1"/>
            <a:r>
              <a:rPr lang="ja-JP" altLang="en-US" sz="1600" smtClean="0"/>
              <a:t>緊急時に居宅において療養を行っている患者が入院できる病床を常に確保（無床診療所は連携可）し、受入医療機関の名称等を予め地方厚生（支）局長に届出る</a:t>
            </a:r>
          </a:p>
          <a:p>
            <a:pPr lvl="1" eaLnBrk="1" hangingPunct="1"/>
            <a:r>
              <a:rPr lang="ja-JP" altLang="en-US" sz="1600" smtClean="0"/>
              <a:t>他院と連携する場合には、緊急時に円滑な対応ができるよう、あらかじめ患家の同意を得て、当該患者の病状、治療計画、直近の診療内容等緊急の対応に必要な診療情報を文書（電子媒体を含む）により随時提供</a:t>
            </a:r>
          </a:p>
          <a:p>
            <a:pPr lvl="1" eaLnBrk="1" hangingPunct="1"/>
            <a:r>
              <a:rPr lang="ja-JP" altLang="en-US" sz="1600" smtClean="0"/>
              <a:t>患者に関する診療記録管理を行うにつき必要な体制が整備</a:t>
            </a:r>
          </a:p>
          <a:p>
            <a:pPr lvl="1" eaLnBrk="1" hangingPunct="1"/>
            <a:r>
              <a:rPr lang="ja-JP" altLang="en-US" sz="1600" smtClean="0"/>
              <a:t>当該地域において、他の保健医療・福祉サービスとの連携調整を担当する者と連携</a:t>
            </a:r>
          </a:p>
          <a:p>
            <a:pPr lvl="1" eaLnBrk="1" hangingPunct="1"/>
            <a:r>
              <a:rPr lang="ja-JP" altLang="en-US" sz="1600" smtClean="0"/>
              <a:t>年１回、在宅看取り数等を別添２の様式</a:t>
            </a:r>
            <a:r>
              <a:rPr lang="en-US" altLang="ja-JP" sz="1600" smtClean="0"/>
              <a:t>11</a:t>
            </a:r>
            <a:r>
              <a:rPr lang="ja-JP" altLang="en-US" sz="1600" smtClean="0"/>
              <a:t>により、地方厚生（支）局長に報告</a:t>
            </a:r>
          </a:p>
          <a:p>
            <a:pPr lvl="1" eaLnBrk="1" hangingPunct="1"/>
            <a:r>
              <a:rPr lang="ja-JP" altLang="en-US" sz="1600" smtClean="0"/>
              <a:t>過去１年間の緊急の往診の実績（緊急・夜間・深夜に行う往診）を５件以上有する</a:t>
            </a:r>
          </a:p>
          <a:p>
            <a:pPr lvl="1" eaLnBrk="1" hangingPunct="1"/>
            <a:r>
              <a:rPr lang="ja-JP" altLang="en-US" sz="1600" smtClean="0"/>
              <a:t>過去１年間の在宅における看取りの実績を２件以上を有している</a:t>
            </a:r>
          </a:p>
        </p:txBody>
      </p:sp>
      <p:grpSp>
        <p:nvGrpSpPr>
          <p:cNvPr id="60421" name="Group 4"/>
          <p:cNvGrpSpPr>
            <a:grpSpLocks/>
          </p:cNvGrpSpPr>
          <p:nvPr/>
        </p:nvGrpSpPr>
        <p:grpSpPr bwMode="auto">
          <a:xfrm>
            <a:off x="684213" y="400050"/>
            <a:ext cx="8434387" cy="6457950"/>
            <a:chOff x="431" y="252"/>
            <a:chExt cx="5313" cy="4068"/>
          </a:xfrm>
        </p:grpSpPr>
        <p:sp>
          <p:nvSpPr>
            <p:cNvPr id="60424" name="Line 5"/>
            <p:cNvSpPr>
              <a:spLocks noChangeShapeType="1"/>
            </p:cNvSpPr>
            <p:nvPr/>
          </p:nvSpPr>
          <p:spPr bwMode="auto">
            <a:xfrm>
              <a:off x="460" y="436"/>
              <a:ext cx="5284" cy="0"/>
            </a:xfrm>
            <a:prstGeom prst="line">
              <a:avLst/>
            </a:prstGeom>
            <a:noFill/>
            <a:ln w="88900" cmpd="dbl">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60425" name="Line 6"/>
            <p:cNvSpPr>
              <a:spLocks noChangeShapeType="1"/>
            </p:cNvSpPr>
            <p:nvPr/>
          </p:nvSpPr>
          <p:spPr bwMode="auto">
            <a:xfrm rot="5400000">
              <a:off x="-1603" y="2286"/>
              <a:ext cx="4068" cy="0"/>
            </a:xfrm>
            <a:prstGeom prst="line">
              <a:avLst/>
            </a:prstGeom>
            <a:noFill/>
            <a:ln w="88900" cmpd="dbl">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60422" name="Rectangle 7"/>
          <p:cNvSpPr>
            <a:spLocks noChangeArrowheads="1"/>
          </p:cNvSpPr>
          <p:nvPr/>
        </p:nvSpPr>
        <p:spPr bwMode="auto">
          <a:xfrm>
            <a:off x="-36513" y="796925"/>
            <a:ext cx="762001" cy="545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spcBef>
                <a:spcPct val="0"/>
              </a:spcBef>
            </a:pPr>
            <a:r>
              <a:rPr lang="ja-JP" altLang="en-US" sz="3200" i="0">
                <a:solidFill>
                  <a:srgbClr val="FFFF66"/>
                </a:solidFill>
              </a:rPr>
              <a:t>在 宅 医 療 料</a:t>
            </a:r>
          </a:p>
        </p:txBody>
      </p:sp>
      <p:sp>
        <p:nvSpPr>
          <p:cNvPr id="60423"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42C40216-0EE2-411E-809F-5F73B9FFC73D}" type="slidenum">
              <a:rPr kumimoji="0" lang="ja-JP" altLang="en-US" sz="2000" i="0" smtClean="0"/>
              <a:pPr eaLnBrk="1" hangingPunct="1"/>
              <a:t>62</a:t>
            </a:fld>
            <a:endParaRPr kumimoji="0" lang="en-US" altLang="ja-JP" sz="2000" i="0" smtClean="0"/>
          </a:p>
        </p:txBody>
      </p:sp>
      <p:sp>
        <p:nvSpPr>
          <p:cNvPr id="61443" name="Rectangle 2"/>
          <p:cNvSpPr>
            <a:spLocks noGrp="1" noChangeArrowheads="1"/>
          </p:cNvSpPr>
          <p:nvPr>
            <p:ph type="title"/>
          </p:nvPr>
        </p:nvSpPr>
        <p:spPr>
          <a:xfrm>
            <a:off x="685800" y="44450"/>
            <a:ext cx="8458200" cy="576263"/>
          </a:xfrm>
        </p:spPr>
        <p:txBody>
          <a:bodyPr/>
          <a:lstStyle/>
          <a:p>
            <a:pPr eaLnBrk="1" hangingPunct="1"/>
            <a:r>
              <a:rPr lang="ja-JP" altLang="en-US" sz="3200" smtClean="0">
                <a:solidFill>
                  <a:srgbClr val="FFFF66"/>
                </a:solidFill>
              </a:rPr>
              <a:t>機能を強化した在宅療養支援診療所施設基準</a:t>
            </a:r>
          </a:p>
        </p:txBody>
      </p:sp>
      <p:sp>
        <p:nvSpPr>
          <p:cNvPr id="61444" name="Rectangle 3"/>
          <p:cNvSpPr>
            <a:spLocks noGrp="1" noChangeArrowheads="1"/>
          </p:cNvSpPr>
          <p:nvPr>
            <p:ph type="body" idx="1"/>
          </p:nvPr>
        </p:nvSpPr>
        <p:spPr>
          <a:xfrm>
            <a:off x="685800" y="692150"/>
            <a:ext cx="8458200" cy="5949950"/>
          </a:xfrm>
        </p:spPr>
        <p:txBody>
          <a:bodyPr/>
          <a:lstStyle/>
          <a:p>
            <a:pPr eaLnBrk="1" hangingPunct="1"/>
            <a:r>
              <a:rPr lang="ja-JP" altLang="en-US" sz="1800" smtClean="0"/>
              <a:t>②他の保険医療機関と地域における在宅療養の支援に係る連携体制（診療所又は許可病床数が</a:t>
            </a:r>
            <a:r>
              <a:rPr lang="en-US" altLang="ja-JP" sz="1800" smtClean="0"/>
              <a:t>200</a:t>
            </a:r>
            <a:r>
              <a:rPr lang="ja-JP" altLang="en-US" sz="1800" smtClean="0"/>
              <a:t>床未満の病院により構成されたものに限る）を構築している診療所であって、以下の要件のいずれにも該当し、緊急時の連絡体制及び</a:t>
            </a:r>
            <a:r>
              <a:rPr lang="en-US" altLang="ja-JP" sz="1800" smtClean="0"/>
              <a:t>24</a:t>
            </a:r>
            <a:r>
              <a:rPr lang="ja-JP" altLang="en-US" sz="1800" smtClean="0"/>
              <a:t>時間往診できる体制等を確保</a:t>
            </a:r>
          </a:p>
          <a:p>
            <a:pPr lvl="1" eaLnBrk="1" hangingPunct="1"/>
            <a:r>
              <a:rPr lang="ja-JP" altLang="en-US" sz="1600" smtClean="0"/>
              <a:t>在宅支援連携体制を構築する保険医療機関数は、当該診療所を含めて</a:t>
            </a:r>
            <a:r>
              <a:rPr lang="en-US" altLang="ja-JP" sz="1600" smtClean="0"/>
              <a:t>10</a:t>
            </a:r>
            <a:r>
              <a:rPr lang="ja-JP" altLang="en-US" sz="1600" smtClean="0"/>
              <a:t>未満</a:t>
            </a:r>
          </a:p>
          <a:p>
            <a:pPr lvl="1" eaLnBrk="1" hangingPunct="1"/>
            <a:r>
              <a:rPr lang="ja-JP" altLang="en-US" sz="1600" smtClean="0"/>
              <a:t>在宅支援連携体制は、これを構成する診療所及び病院が、全て在宅療養支援診療所又は在宅療養支援病院となることを想定</a:t>
            </a:r>
          </a:p>
          <a:p>
            <a:pPr lvl="1" eaLnBrk="1" hangingPunct="1"/>
            <a:r>
              <a:rPr lang="ja-JP" altLang="en-US" sz="1600" smtClean="0"/>
              <a:t>（①と共通部分割愛）</a:t>
            </a:r>
          </a:p>
          <a:p>
            <a:pPr lvl="1" eaLnBrk="1" hangingPunct="1"/>
            <a:r>
              <a:rPr lang="ja-JP" altLang="en-US" sz="1600" smtClean="0"/>
              <a:t>緊急時に居宅において療養を行っている患者が入院できる病床を常に確保し、受入医療機関の名称等をあらかじめ地方厚生（支）局長に届出</a:t>
            </a:r>
          </a:p>
          <a:p>
            <a:pPr lvl="2" eaLnBrk="1" hangingPunct="1"/>
            <a:r>
              <a:rPr lang="ja-JP" altLang="en-US" sz="1600" smtClean="0"/>
              <a:t>連携医療機関のいずれも無床の場合には、別の保険医療機関（許可病床数が</a:t>
            </a:r>
            <a:r>
              <a:rPr lang="en-US" altLang="ja-JP" sz="1600" smtClean="0"/>
              <a:t>200</a:t>
            </a:r>
            <a:r>
              <a:rPr lang="ja-JP" altLang="en-US" sz="1600" smtClean="0"/>
              <a:t>床以上の病院を含む）との連携により、患者が入院できる病床を常に確保し、受入医療機関の名称等をあらかじめ地方厚生（支）局長に届出</a:t>
            </a:r>
            <a:endParaRPr lang="ja-JP" altLang="en-US" sz="1200" smtClean="0"/>
          </a:p>
          <a:p>
            <a:pPr lvl="1" eaLnBrk="1" hangingPunct="1"/>
            <a:r>
              <a:rPr lang="ja-JP" altLang="en-US" sz="1600" smtClean="0"/>
              <a:t>当該在宅支援連携体制を構築する保険医療機関間において、診療を行う患者の診療情報の共有を図るため、月１回以上の定期的なカンファレンスを実施</a:t>
            </a:r>
            <a:endParaRPr lang="en-US" altLang="ja-JP" sz="1600" smtClean="0"/>
          </a:p>
          <a:p>
            <a:pPr lvl="1" eaLnBrk="1" hangingPunct="1"/>
            <a:r>
              <a:rPr lang="ja-JP" altLang="en-US" sz="1600" smtClean="0"/>
              <a:t>緊急往診・看取り数の報告は、当該連携体制を構築する複数の保険医療機関のうち、１つの保険医療機関が取りまとめて報告することも可</a:t>
            </a:r>
          </a:p>
          <a:p>
            <a:pPr lvl="1" eaLnBrk="1" hangingPunct="1"/>
            <a:r>
              <a:rPr lang="ja-JP" altLang="en-US" sz="1600" smtClean="0"/>
              <a:t>当該在宅支援連携体制を構築する他の保険医療機関と併せて、過去１年間の緊急の往診の実績を５件以上有すること。</a:t>
            </a:r>
          </a:p>
          <a:p>
            <a:pPr lvl="1" eaLnBrk="1" hangingPunct="1"/>
            <a:r>
              <a:rPr lang="ja-JP" altLang="en-US" sz="1600" smtClean="0"/>
              <a:t>当該在宅支援連携体制を構築する他の保険医療機関と併せて、過去１年間の在宅における看取りの実績を２件以上を有していること。</a:t>
            </a:r>
          </a:p>
        </p:txBody>
      </p:sp>
      <p:grpSp>
        <p:nvGrpSpPr>
          <p:cNvPr id="61445" name="Group 4"/>
          <p:cNvGrpSpPr>
            <a:grpSpLocks/>
          </p:cNvGrpSpPr>
          <p:nvPr/>
        </p:nvGrpSpPr>
        <p:grpSpPr bwMode="auto">
          <a:xfrm>
            <a:off x="684213" y="400050"/>
            <a:ext cx="8434387" cy="6457950"/>
            <a:chOff x="431" y="252"/>
            <a:chExt cx="5313" cy="4068"/>
          </a:xfrm>
        </p:grpSpPr>
        <p:sp>
          <p:nvSpPr>
            <p:cNvPr id="61448" name="Line 5"/>
            <p:cNvSpPr>
              <a:spLocks noChangeShapeType="1"/>
            </p:cNvSpPr>
            <p:nvPr/>
          </p:nvSpPr>
          <p:spPr bwMode="auto">
            <a:xfrm>
              <a:off x="460" y="436"/>
              <a:ext cx="5284" cy="0"/>
            </a:xfrm>
            <a:prstGeom prst="line">
              <a:avLst/>
            </a:prstGeom>
            <a:noFill/>
            <a:ln w="88900" cmpd="dbl">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61449" name="Line 6"/>
            <p:cNvSpPr>
              <a:spLocks noChangeShapeType="1"/>
            </p:cNvSpPr>
            <p:nvPr/>
          </p:nvSpPr>
          <p:spPr bwMode="auto">
            <a:xfrm rot="5400000">
              <a:off x="-1603" y="2286"/>
              <a:ext cx="4068" cy="0"/>
            </a:xfrm>
            <a:prstGeom prst="line">
              <a:avLst/>
            </a:prstGeom>
            <a:noFill/>
            <a:ln w="88900" cmpd="dbl">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61446" name="Rectangle 7"/>
          <p:cNvSpPr>
            <a:spLocks noChangeArrowheads="1"/>
          </p:cNvSpPr>
          <p:nvPr/>
        </p:nvSpPr>
        <p:spPr bwMode="auto">
          <a:xfrm>
            <a:off x="-36513" y="796925"/>
            <a:ext cx="762001" cy="545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spcBef>
                <a:spcPct val="0"/>
              </a:spcBef>
            </a:pPr>
            <a:r>
              <a:rPr lang="ja-JP" altLang="en-US" sz="3200" i="0">
                <a:solidFill>
                  <a:srgbClr val="FFFF66"/>
                </a:solidFill>
              </a:rPr>
              <a:t>在 宅 医 療 料</a:t>
            </a:r>
          </a:p>
        </p:txBody>
      </p:sp>
      <p:sp>
        <p:nvSpPr>
          <p:cNvPr id="61447"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2F3CB082-5D64-4C3D-AE0B-9CB3C27A8436}" type="slidenum">
              <a:rPr kumimoji="0" lang="ja-JP" altLang="en-US" sz="2000" i="0" smtClean="0"/>
              <a:pPr eaLnBrk="1" hangingPunct="1"/>
              <a:t>63</a:t>
            </a:fld>
            <a:endParaRPr kumimoji="0" lang="en-US" altLang="ja-JP" sz="2000" i="0" smtClean="0"/>
          </a:p>
        </p:txBody>
      </p:sp>
      <p:sp>
        <p:nvSpPr>
          <p:cNvPr id="62467"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在　宅　医　療　料</a:t>
            </a:r>
          </a:p>
        </p:txBody>
      </p:sp>
      <p:sp>
        <p:nvSpPr>
          <p:cNvPr id="62468"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smtClean="0"/>
              <a:t>機能を強化した在支診・在支病（新設）</a:t>
            </a:r>
          </a:p>
          <a:p>
            <a:pPr lvl="1" eaLnBrk="1" hangingPunct="1"/>
            <a:r>
              <a:rPr lang="ja-JP" altLang="en-US" smtClean="0"/>
              <a:t>病床を有する場合</a:t>
            </a:r>
          </a:p>
          <a:p>
            <a:pPr lvl="2" eaLnBrk="1" hangingPunct="1"/>
            <a:r>
              <a:rPr lang="ja-JP" altLang="en-US" sz="2400" smtClean="0"/>
              <a:t>緊急加算　　　　　　　　８５０点</a:t>
            </a:r>
          </a:p>
          <a:p>
            <a:pPr lvl="2" eaLnBrk="1" hangingPunct="1"/>
            <a:r>
              <a:rPr lang="ja-JP" altLang="en-US" sz="2400" smtClean="0"/>
              <a:t>夜間加算　　　　　　　１７００点</a:t>
            </a:r>
          </a:p>
          <a:p>
            <a:pPr lvl="2" eaLnBrk="1" hangingPunct="1"/>
            <a:r>
              <a:rPr lang="ja-JP" altLang="en-US" sz="2400" smtClean="0"/>
              <a:t>深夜加算　　　　　　　２７００点</a:t>
            </a:r>
          </a:p>
          <a:p>
            <a:pPr lvl="1" eaLnBrk="1" hangingPunct="1"/>
            <a:r>
              <a:rPr lang="ja-JP" altLang="en-US" smtClean="0"/>
              <a:t>病床を有しない場合</a:t>
            </a:r>
          </a:p>
          <a:p>
            <a:pPr lvl="2" eaLnBrk="1" hangingPunct="1"/>
            <a:r>
              <a:rPr lang="ja-JP" altLang="en-US" sz="2400" smtClean="0"/>
              <a:t>緊急加算　　　　　　　　７５０点</a:t>
            </a:r>
          </a:p>
          <a:p>
            <a:pPr lvl="2" eaLnBrk="1" hangingPunct="1"/>
            <a:r>
              <a:rPr lang="ja-JP" altLang="en-US" sz="2400" smtClean="0"/>
              <a:t>夜間加算　　　　　　　１５００点</a:t>
            </a:r>
          </a:p>
          <a:p>
            <a:pPr lvl="2" eaLnBrk="1" hangingPunct="1"/>
            <a:r>
              <a:rPr lang="ja-JP" altLang="en-US" sz="2400" smtClean="0"/>
              <a:t>深夜加算　　　　　　　２５００点</a:t>
            </a:r>
            <a:endParaRPr lang="en-US" altLang="ja-JP" sz="2400" smtClean="0"/>
          </a:p>
          <a:p>
            <a:pPr lvl="2" eaLnBrk="1" hangingPunct="1"/>
            <a:endParaRPr lang="en-US" altLang="ja-JP" sz="2400" smtClean="0"/>
          </a:p>
          <a:p>
            <a:pPr lvl="1" eaLnBrk="1" hangingPunct="1"/>
            <a:r>
              <a:rPr lang="ja-JP" altLang="en-US" smtClean="0"/>
              <a:t>在宅支援連携体制を構築する複数の保険医療機関の中に１つでも病床を有する保険医療機関が存在する場合、「病床を有する場合」に該当する</a:t>
            </a:r>
          </a:p>
          <a:p>
            <a:pPr lvl="1" eaLnBrk="1" hangingPunct="1"/>
            <a:endParaRPr lang="ja-JP" altLang="en-US" smtClean="0"/>
          </a:p>
        </p:txBody>
      </p:sp>
      <p:sp>
        <p:nvSpPr>
          <p:cNvPr id="62469"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往診料加算の見直し</a:t>
            </a:r>
          </a:p>
        </p:txBody>
      </p:sp>
      <p:grpSp>
        <p:nvGrpSpPr>
          <p:cNvPr id="62470" name="Group 5"/>
          <p:cNvGrpSpPr>
            <a:grpSpLocks/>
          </p:cNvGrpSpPr>
          <p:nvPr/>
        </p:nvGrpSpPr>
        <p:grpSpPr bwMode="auto">
          <a:xfrm>
            <a:off x="609600" y="400050"/>
            <a:ext cx="8567738" cy="6457950"/>
            <a:chOff x="384" y="252"/>
            <a:chExt cx="5397" cy="4068"/>
          </a:xfrm>
        </p:grpSpPr>
        <p:sp>
          <p:nvSpPr>
            <p:cNvPr id="62472"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62473"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62471"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0A8FA8E5-CBC0-426B-8C7B-7FF0A96C42B7}" type="slidenum">
              <a:rPr kumimoji="0" lang="ja-JP" altLang="en-US" sz="2000" i="0" smtClean="0"/>
              <a:pPr eaLnBrk="1" hangingPunct="1"/>
              <a:t>64</a:t>
            </a:fld>
            <a:endParaRPr kumimoji="0" lang="en-US" altLang="ja-JP" sz="2000" i="0" smtClean="0"/>
          </a:p>
        </p:txBody>
      </p:sp>
      <p:sp>
        <p:nvSpPr>
          <p:cNvPr id="63491"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在　宅　医　療　料</a:t>
            </a:r>
          </a:p>
        </p:txBody>
      </p:sp>
      <p:sp>
        <p:nvSpPr>
          <p:cNvPr id="63492"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smtClean="0"/>
              <a:t>在支診・在支病</a:t>
            </a:r>
          </a:p>
          <a:p>
            <a:pPr lvl="1" eaLnBrk="1" hangingPunct="1"/>
            <a:r>
              <a:rPr lang="ja-JP" altLang="en-US" smtClean="0"/>
              <a:t>緊急加算　　　　　　　変更無し　　⇒　　６５０点</a:t>
            </a:r>
          </a:p>
          <a:p>
            <a:pPr lvl="1" eaLnBrk="1" hangingPunct="1"/>
            <a:r>
              <a:rPr lang="ja-JP" altLang="en-US" smtClean="0"/>
              <a:t>夜間加算　　　　　　　変更無し　　⇒　１３００点</a:t>
            </a:r>
          </a:p>
          <a:p>
            <a:pPr lvl="1" eaLnBrk="1" hangingPunct="1"/>
            <a:r>
              <a:rPr lang="ja-JP" altLang="en-US" smtClean="0"/>
              <a:t>深夜加算　　　　　　　変更無し　　⇒　２３００点</a:t>
            </a:r>
            <a:endParaRPr lang="en-US" altLang="ja-JP" smtClean="0"/>
          </a:p>
          <a:p>
            <a:pPr lvl="1" eaLnBrk="1" hangingPunct="1"/>
            <a:endParaRPr lang="ja-JP" altLang="en-US" smtClean="0"/>
          </a:p>
          <a:p>
            <a:pPr eaLnBrk="1" hangingPunct="1"/>
            <a:r>
              <a:rPr lang="ja-JP" altLang="en-US" smtClean="0"/>
              <a:t>在支診・在支病以外</a:t>
            </a:r>
          </a:p>
          <a:p>
            <a:pPr lvl="1" eaLnBrk="1" hangingPunct="1"/>
            <a:r>
              <a:rPr lang="ja-JP" altLang="en-US" smtClean="0"/>
              <a:t>緊急加算　　　　　　　変更無し　　⇒　　３２５点</a:t>
            </a:r>
          </a:p>
          <a:p>
            <a:pPr lvl="1" eaLnBrk="1" hangingPunct="1"/>
            <a:r>
              <a:rPr lang="ja-JP" altLang="en-US" smtClean="0"/>
              <a:t>夜間加算　　　　　　　変更無し　　⇒　　６５０点</a:t>
            </a:r>
          </a:p>
          <a:p>
            <a:pPr lvl="1" eaLnBrk="1" hangingPunct="1"/>
            <a:r>
              <a:rPr lang="ja-JP" altLang="en-US" smtClean="0"/>
              <a:t>深夜加算　　　　　　　変更無し　　⇒　１３００点</a:t>
            </a:r>
          </a:p>
        </p:txBody>
      </p:sp>
      <p:sp>
        <p:nvSpPr>
          <p:cNvPr id="63493"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往診料加算の見直し</a:t>
            </a:r>
          </a:p>
        </p:txBody>
      </p:sp>
      <p:grpSp>
        <p:nvGrpSpPr>
          <p:cNvPr id="63494" name="Group 5"/>
          <p:cNvGrpSpPr>
            <a:grpSpLocks/>
          </p:cNvGrpSpPr>
          <p:nvPr/>
        </p:nvGrpSpPr>
        <p:grpSpPr bwMode="auto">
          <a:xfrm>
            <a:off x="609600" y="400050"/>
            <a:ext cx="8567738" cy="6457950"/>
            <a:chOff x="384" y="252"/>
            <a:chExt cx="5397" cy="4068"/>
          </a:xfrm>
        </p:grpSpPr>
        <p:sp>
          <p:nvSpPr>
            <p:cNvPr id="63496"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63497"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63495"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0DA2A9B4-08E9-4B93-88CF-0F499E17170F}" type="slidenum">
              <a:rPr kumimoji="0" lang="ja-JP" altLang="en-US" sz="2000" i="0" smtClean="0"/>
              <a:pPr eaLnBrk="1" hangingPunct="1"/>
              <a:t>65</a:t>
            </a:fld>
            <a:endParaRPr kumimoji="0" lang="en-US" altLang="ja-JP" sz="2000" i="0" smtClean="0"/>
          </a:p>
        </p:txBody>
      </p:sp>
      <p:sp>
        <p:nvSpPr>
          <p:cNvPr id="64515"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在　宅　医　療　料</a:t>
            </a:r>
          </a:p>
        </p:txBody>
      </p:sp>
      <p:sp>
        <p:nvSpPr>
          <p:cNvPr id="64516"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dirty="0" smtClean="0"/>
              <a:t>同一建物居住者以外の場合　　　　　　８３０点</a:t>
            </a:r>
          </a:p>
          <a:p>
            <a:pPr eaLnBrk="1" hangingPunct="1"/>
            <a:r>
              <a:rPr lang="ja-JP" altLang="ja-JP" dirty="0" smtClean="0"/>
              <a:t>同一建物居住者の場合</a:t>
            </a:r>
            <a:endParaRPr lang="en-US" altLang="ja-JP" dirty="0" smtClean="0"/>
          </a:p>
          <a:p>
            <a:pPr lvl="1" eaLnBrk="1" hangingPunct="1"/>
            <a:r>
              <a:rPr lang="ja-JP" altLang="en-US" b="1" u="sng" dirty="0" smtClean="0"/>
              <a:t>イ 特定施設に入居する者の場合</a:t>
            </a:r>
            <a:r>
              <a:rPr lang="ja-JP" altLang="ja-JP" b="1" u="sng" dirty="0" smtClean="0"/>
              <a:t>　　　　　　</a:t>
            </a:r>
            <a:r>
              <a:rPr lang="ja-JP" altLang="en-US" b="1" u="sng" dirty="0" smtClean="0"/>
              <a:t>４</a:t>
            </a:r>
            <a:r>
              <a:rPr lang="ja-JP" altLang="ja-JP" b="1" u="sng" dirty="0" smtClean="0"/>
              <a:t>００点</a:t>
            </a:r>
            <a:endParaRPr lang="en-US" altLang="ja-JP" b="1" u="sng" dirty="0" smtClean="0"/>
          </a:p>
          <a:p>
            <a:pPr lvl="2" eaLnBrk="1" hangingPunct="1"/>
            <a:r>
              <a:rPr lang="ja-JP" altLang="en-US" sz="2400" b="1" u="sng" dirty="0" smtClean="0"/>
              <a:t>特定施設・地域密着特定施設、特別養護老人ホーム</a:t>
            </a:r>
            <a:endParaRPr lang="en-US" altLang="ja-JP" sz="2400" b="1" u="sng" dirty="0" smtClean="0"/>
          </a:p>
          <a:p>
            <a:pPr lvl="1" eaLnBrk="1" hangingPunct="1"/>
            <a:r>
              <a:rPr lang="ja-JP" altLang="en-US" dirty="0" smtClean="0"/>
              <a:t>ロ イ以外の場合</a:t>
            </a:r>
            <a:r>
              <a:rPr lang="ja-JP" altLang="ja-JP" dirty="0" smtClean="0"/>
              <a:t>　　　　　　　</a:t>
            </a:r>
            <a:r>
              <a:rPr lang="ja-JP" altLang="en-US" dirty="0" smtClean="0"/>
              <a:t>　　　　　　</a:t>
            </a:r>
            <a:r>
              <a:rPr lang="ja-JP" altLang="ja-JP" dirty="0" smtClean="0"/>
              <a:t>２００点</a:t>
            </a:r>
            <a:endParaRPr lang="ja-JP" altLang="en-US" dirty="0" smtClean="0"/>
          </a:p>
          <a:p>
            <a:pPr lvl="1" eaLnBrk="1" hangingPunct="1"/>
            <a:endParaRPr lang="ja-JP" altLang="en-US" dirty="0" smtClean="0"/>
          </a:p>
          <a:p>
            <a:pPr lvl="1" eaLnBrk="1" hangingPunct="1"/>
            <a:r>
              <a:rPr lang="ja-JP" altLang="en-US" dirty="0" smtClean="0"/>
              <a:t>特定施設・地域密着特定施設</a:t>
            </a:r>
            <a:endParaRPr lang="en-US" altLang="ja-JP" dirty="0" smtClean="0"/>
          </a:p>
          <a:p>
            <a:pPr lvl="2" eaLnBrk="1" hangingPunct="1"/>
            <a:r>
              <a:rPr lang="ja-JP" altLang="en-US" dirty="0" smtClean="0"/>
              <a:t>介護付有料老人ホーム</a:t>
            </a:r>
            <a:endParaRPr lang="en-US" altLang="ja-JP" dirty="0" smtClean="0"/>
          </a:p>
          <a:p>
            <a:pPr lvl="2" eaLnBrk="1" hangingPunct="1"/>
            <a:r>
              <a:rPr lang="ja-JP" altLang="en-US" dirty="0"/>
              <a:t>軽費老人</a:t>
            </a:r>
            <a:r>
              <a:rPr lang="ja-JP" altLang="en-US" dirty="0" smtClean="0"/>
              <a:t>ホーム（ケアハウス）</a:t>
            </a:r>
            <a:endParaRPr lang="en-US" altLang="ja-JP" dirty="0" smtClean="0"/>
          </a:p>
          <a:p>
            <a:pPr lvl="2" eaLnBrk="1" hangingPunct="1"/>
            <a:r>
              <a:rPr lang="ja-JP" altLang="en-US" dirty="0"/>
              <a:t>養護</a:t>
            </a:r>
            <a:r>
              <a:rPr lang="ja-JP" altLang="en-US" dirty="0" smtClean="0"/>
              <a:t>老人ホーム（外部サービス利用型施設）</a:t>
            </a:r>
            <a:endParaRPr lang="en-US" altLang="ja-JP" dirty="0" smtClean="0"/>
          </a:p>
          <a:p>
            <a:pPr lvl="2" eaLnBrk="1" hangingPunct="1"/>
            <a:r>
              <a:rPr lang="ja-JP" altLang="en-US" smtClean="0"/>
              <a:t>サービス付高齢者向け住宅</a:t>
            </a:r>
            <a:endParaRPr lang="en-US" altLang="ja-JP" dirty="0" smtClean="0"/>
          </a:p>
          <a:p>
            <a:pPr lvl="1" eaLnBrk="1" hangingPunct="1"/>
            <a:r>
              <a:rPr lang="ja-JP" altLang="en-US" dirty="0" smtClean="0"/>
              <a:t>ただし、特養入所者</a:t>
            </a:r>
            <a:r>
              <a:rPr lang="ja-JP" altLang="en-US" dirty="0"/>
              <a:t>全てに</a:t>
            </a:r>
            <a:r>
              <a:rPr lang="ja-JP" altLang="en-US" dirty="0" smtClean="0"/>
              <a:t>ついて算定できる訳では無いので注意（次ページ参照）</a:t>
            </a:r>
            <a:endParaRPr lang="ja-JP" altLang="en-US" dirty="0" smtClean="0"/>
          </a:p>
        </p:txBody>
      </p:sp>
      <p:sp>
        <p:nvSpPr>
          <p:cNvPr id="64517"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在宅患者訪問診療料の見直し</a:t>
            </a:r>
          </a:p>
        </p:txBody>
      </p:sp>
      <p:grpSp>
        <p:nvGrpSpPr>
          <p:cNvPr id="64518" name="Group 5"/>
          <p:cNvGrpSpPr>
            <a:grpSpLocks/>
          </p:cNvGrpSpPr>
          <p:nvPr/>
        </p:nvGrpSpPr>
        <p:grpSpPr bwMode="auto">
          <a:xfrm>
            <a:off x="609600" y="400050"/>
            <a:ext cx="8567738" cy="6457950"/>
            <a:chOff x="384" y="252"/>
            <a:chExt cx="5397" cy="4068"/>
          </a:xfrm>
        </p:grpSpPr>
        <p:sp>
          <p:nvSpPr>
            <p:cNvPr id="64520"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64521"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64519"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2328F082-710C-4C28-AF9D-870E358335C5}" type="slidenum">
              <a:rPr kumimoji="0" lang="ja-JP" altLang="en-US" sz="2000" i="0" smtClean="0"/>
              <a:pPr eaLnBrk="1" hangingPunct="1"/>
              <a:t>66</a:t>
            </a:fld>
            <a:endParaRPr kumimoji="0" lang="en-US" altLang="ja-JP" sz="2000" i="0" smtClean="0"/>
          </a:p>
        </p:txBody>
      </p:sp>
      <p:sp>
        <p:nvSpPr>
          <p:cNvPr id="70659"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在　宅　医　療　料</a:t>
            </a:r>
          </a:p>
        </p:txBody>
      </p:sp>
      <p:sp>
        <p:nvSpPr>
          <p:cNvPr id="70660"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dirty="0" smtClean="0"/>
              <a:t>所定</a:t>
            </a:r>
            <a:r>
              <a:rPr lang="ja-JP" altLang="en-US" dirty="0"/>
              <a:t>の要件を満たした場合、死亡</a:t>
            </a:r>
            <a:r>
              <a:rPr lang="ja-JP" altLang="en-US" dirty="0" smtClean="0"/>
              <a:t>前</a:t>
            </a:r>
            <a:r>
              <a:rPr lang="ja-JP" altLang="en-US" dirty="0"/>
              <a:t>３０</a:t>
            </a:r>
            <a:r>
              <a:rPr lang="ja-JP" altLang="en-US" dirty="0" smtClean="0"/>
              <a:t>日間</a:t>
            </a:r>
            <a:r>
              <a:rPr lang="ja-JP" altLang="en-US" dirty="0"/>
              <a:t>は末期がん以外の患者であっても、訪問診療料や特医総管が算定</a:t>
            </a:r>
            <a:r>
              <a:rPr lang="ja-JP" altLang="en-US" dirty="0" smtClean="0"/>
              <a:t>できるようになった</a:t>
            </a:r>
            <a:endParaRPr lang="ja-JP" altLang="en-US" dirty="0"/>
          </a:p>
          <a:p>
            <a:pPr lvl="1" eaLnBrk="1" hangingPunct="1"/>
            <a:r>
              <a:rPr lang="ja-JP" altLang="en-US" dirty="0" smtClean="0"/>
              <a:t>以下</a:t>
            </a:r>
            <a:r>
              <a:rPr lang="ja-JP" altLang="en-US" dirty="0"/>
              <a:t>のア又はイのいずれかに該当する</a:t>
            </a:r>
            <a:r>
              <a:rPr lang="ja-JP" altLang="en-US" dirty="0" smtClean="0"/>
              <a:t>場合</a:t>
            </a:r>
            <a:endParaRPr lang="en-US" altLang="ja-JP" dirty="0" smtClean="0"/>
          </a:p>
          <a:p>
            <a:pPr lvl="2" eaLnBrk="1" hangingPunct="1"/>
            <a:r>
              <a:rPr lang="ja-JP" altLang="en-US" sz="2400" dirty="0" smtClean="0"/>
              <a:t>ア 末期</a:t>
            </a:r>
            <a:r>
              <a:rPr lang="ja-JP" altLang="en-US" sz="2400" dirty="0"/>
              <a:t>の悪性</a:t>
            </a:r>
            <a:r>
              <a:rPr lang="ja-JP" altLang="en-US" sz="2400" dirty="0" smtClean="0"/>
              <a:t>腫瘍患者</a:t>
            </a:r>
            <a:endParaRPr lang="ja-JP" altLang="en-US" sz="2400" dirty="0"/>
          </a:p>
          <a:p>
            <a:pPr lvl="2" eaLnBrk="1" hangingPunct="1"/>
            <a:r>
              <a:rPr lang="ja-JP" altLang="en-US" sz="2400" dirty="0" smtClean="0"/>
              <a:t>イ 当該</a:t>
            </a:r>
            <a:r>
              <a:rPr lang="ja-JP" altLang="en-US" sz="2400" dirty="0"/>
              <a:t>患者を当該特別養護老人ホーム（看取り介護加算の施設基準に</a:t>
            </a:r>
            <a:r>
              <a:rPr lang="ja-JP" altLang="en-US" sz="2400" dirty="0" smtClean="0"/>
              <a:t>適合）</a:t>
            </a:r>
            <a:r>
              <a:rPr lang="ja-JP" altLang="en-US" sz="2400" dirty="0"/>
              <a:t>において看取った</a:t>
            </a:r>
            <a:r>
              <a:rPr lang="ja-JP" altLang="en-US" sz="2400" dirty="0" smtClean="0"/>
              <a:t>場合</a:t>
            </a:r>
            <a:endParaRPr lang="en-US" altLang="ja-JP" sz="2400" dirty="0" smtClean="0"/>
          </a:p>
          <a:p>
            <a:pPr lvl="3" eaLnBrk="1" hangingPunct="1"/>
            <a:r>
              <a:rPr lang="ja-JP" altLang="en-US" sz="2400" dirty="0" smtClean="0"/>
              <a:t>在宅</a:t>
            </a:r>
            <a:r>
              <a:rPr lang="ja-JP" altLang="en-US" sz="2400" dirty="0"/>
              <a:t>療養支援診療所、在宅療養支援病院又は当該特別養護老人ホームの協力医療機関の医師により、死亡日から</a:t>
            </a:r>
            <a:r>
              <a:rPr lang="ja-JP" altLang="en-US" sz="2400" dirty="0" smtClean="0"/>
              <a:t>遡って</a:t>
            </a:r>
            <a:r>
              <a:rPr lang="ja-JP" altLang="en-US" sz="2400" dirty="0"/>
              <a:t>３０</a:t>
            </a:r>
            <a:r>
              <a:rPr lang="ja-JP" altLang="en-US" sz="2400" dirty="0" smtClean="0"/>
              <a:t>日間</a:t>
            </a:r>
            <a:r>
              <a:rPr lang="ja-JP" altLang="en-US" sz="2400" dirty="0"/>
              <a:t>に行われたものに</a:t>
            </a:r>
            <a:r>
              <a:rPr lang="ja-JP" altLang="en-US" sz="2400" dirty="0" smtClean="0"/>
              <a:t>限る</a:t>
            </a:r>
            <a:endParaRPr lang="en-US" altLang="ja-JP" sz="2400" dirty="0" smtClean="0"/>
          </a:p>
          <a:p>
            <a:pPr lvl="2" eaLnBrk="1" hangingPunct="1"/>
            <a:r>
              <a:rPr lang="ja-JP" altLang="en-US" dirty="0" smtClean="0"/>
              <a:t>当該</a:t>
            </a:r>
            <a:r>
              <a:rPr lang="ja-JP" altLang="en-US" dirty="0"/>
              <a:t>患者について、介護福祉施設サービス又は地域密着型介護老人福祉施設入所者生活介護に係る看取り介護</a:t>
            </a:r>
            <a:r>
              <a:rPr lang="ja-JP" altLang="en-US" dirty="0" smtClean="0"/>
              <a:t>加算を</a:t>
            </a:r>
            <a:r>
              <a:rPr lang="ja-JP" altLang="en-US" dirty="0"/>
              <a:t>算定している場合には、在宅ターミナルケア加算及び看取り加算は算定</a:t>
            </a:r>
            <a:r>
              <a:rPr lang="ja-JP" altLang="en-US" dirty="0" smtClean="0"/>
              <a:t>できない</a:t>
            </a:r>
            <a:endParaRPr lang="ja-JP" altLang="en-US" dirty="0"/>
          </a:p>
          <a:p>
            <a:pPr lvl="2" eaLnBrk="1" hangingPunct="1"/>
            <a:endParaRPr lang="ja-JP" altLang="en-US" dirty="0" smtClean="0"/>
          </a:p>
        </p:txBody>
      </p:sp>
      <p:sp>
        <p:nvSpPr>
          <p:cNvPr id="70661" name="Text Box 4"/>
          <p:cNvSpPr txBox="1">
            <a:spLocks noChangeArrowheads="1"/>
          </p:cNvSpPr>
          <p:nvPr/>
        </p:nvSpPr>
        <p:spPr bwMode="auto">
          <a:xfrm>
            <a:off x="685800" y="0"/>
            <a:ext cx="78486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dirty="0" smtClean="0">
                <a:solidFill>
                  <a:srgbClr val="FFFF00"/>
                </a:solidFill>
              </a:rPr>
              <a:t>特養における算定の留意点</a:t>
            </a:r>
            <a:endParaRPr lang="ja-JP" altLang="en-US" sz="3600" i="0" dirty="0">
              <a:solidFill>
                <a:srgbClr val="FFFF00"/>
              </a:solidFill>
            </a:endParaRPr>
          </a:p>
        </p:txBody>
      </p:sp>
      <p:grpSp>
        <p:nvGrpSpPr>
          <p:cNvPr id="70662" name="Group 5"/>
          <p:cNvGrpSpPr>
            <a:grpSpLocks/>
          </p:cNvGrpSpPr>
          <p:nvPr/>
        </p:nvGrpSpPr>
        <p:grpSpPr bwMode="auto">
          <a:xfrm>
            <a:off x="609600" y="400050"/>
            <a:ext cx="8567738" cy="6457950"/>
            <a:chOff x="384" y="252"/>
            <a:chExt cx="5397" cy="4068"/>
          </a:xfrm>
        </p:grpSpPr>
        <p:sp>
          <p:nvSpPr>
            <p:cNvPr id="70664"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70665"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70663"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2328F082-710C-4C28-AF9D-870E358335C5}" type="slidenum">
              <a:rPr kumimoji="0" lang="ja-JP" altLang="en-US" sz="2000" i="0" smtClean="0"/>
              <a:pPr eaLnBrk="1" hangingPunct="1"/>
              <a:t>67</a:t>
            </a:fld>
            <a:endParaRPr kumimoji="0" lang="en-US" altLang="ja-JP" sz="2000" i="0" smtClean="0"/>
          </a:p>
        </p:txBody>
      </p:sp>
      <p:sp>
        <p:nvSpPr>
          <p:cNvPr id="70659"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在　宅　医　療　料</a:t>
            </a:r>
          </a:p>
        </p:txBody>
      </p:sp>
      <p:sp>
        <p:nvSpPr>
          <p:cNvPr id="70660"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dirty="0" smtClean="0"/>
              <a:t>介護</a:t>
            </a:r>
            <a:r>
              <a:rPr lang="ja-JP" altLang="en-US" dirty="0" smtClean="0"/>
              <a:t>報酬の看取り加算要旨</a:t>
            </a:r>
          </a:p>
          <a:p>
            <a:pPr lvl="1" eaLnBrk="1" hangingPunct="1"/>
            <a:r>
              <a:rPr lang="ja-JP" altLang="en-US" dirty="0" smtClean="0"/>
              <a:t>医師が医学的知見に基づき回復の見込みがないと診断した者</a:t>
            </a:r>
          </a:p>
          <a:p>
            <a:pPr lvl="1" eaLnBrk="1" hangingPunct="1"/>
            <a:r>
              <a:rPr lang="ja-JP" altLang="en-US" dirty="0" smtClean="0"/>
              <a:t>利用者又は家族の同意を得て、利用者の介護に係る計画が作成されている</a:t>
            </a:r>
          </a:p>
          <a:p>
            <a:pPr lvl="1" eaLnBrk="1" hangingPunct="1"/>
            <a:r>
              <a:rPr lang="ja-JP" altLang="en-US" dirty="0" smtClean="0"/>
              <a:t>医師、看護師、介護職員等が共同して、利用者の状態や家族の求めに応じ、随時介護が行われている</a:t>
            </a:r>
          </a:p>
          <a:p>
            <a:pPr lvl="1" eaLnBrk="1" hangingPunct="1"/>
            <a:r>
              <a:rPr lang="ja-JP" altLang="en-US" dirty="0" smtClean="0"/>
              <a:t>医療連携体制加算を算定している　等</a:t>
            </a:r>
          </a:p>
        </p:txBody>
      </p:sp>
      <p:sp>
        <p:nvSpPr>
          <p:cNvPr id="70661" name="Text Box 4"/>
          <p:cNvSpPr txBox="1">
            <a:spLocks noChangeArrowheads="1"/>
          </p:cNvSpPr>
          <p:nvPr/>
        </p:nvSpPr>
        <p:spPr bwMode="auto">
          <a:xfrm>
            <a:off x="685800" y="0"/>
            <a:ext cx="78486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dirty="0" smtClean="0">
                <a:solidFill>
                  <a:srgbClr val="FFFF00"/>
                </a:solidFill>
              </a:rPr>
              <a:t>特養における算定の留意点</a:t>
            </a:r>
            <a:endParaRPr lang="ja-JP" altLang="en-US" sz="3600" i="0" dirty="0">
              <a:solidFill>
                <a:srgbClr val="FFFF00"/>
              </a:solidFill>
            </a:endParaRPr>
          </a:p>
        </p:txBody>
      </p:sp>
      <p:grpSp>
        <p:nvGrpSpPr>
          <p:cNvPr id="70662" name="Group 5"/>
          <p:cNvGrpSpPr>
            <a:grpSpLocks/>
          </p:cNvGrpSpPr>
          <p:nvPr/>
        </p:nvGrpSpPr>
        <p:grpSpPr bwMode="auto">
          <a:xfrm>
            <a:off x="609600" y="400050"/>
            <a:ext cx="8567738" cy="6457950"/>
            <a:chOff x="384" y="252"/>
            <a:chExt cx="5397" cy="4068"/>
          </a:xfrm>
        </p:grpSpPr>
        <p:sp>
          <p:nvSpPr>
            <p:cNvPr id="70664"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70665"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70663"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extLst>
      <p:ext uri="{BB962C8B-B14F-4D97-AF65-F5344CB8AC3E}">
        <p14:creationId xmlns:p14="http://schemas.microsoft.com/office/powerpoint/2010/main" val="242719094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AD399548-3339-4C7F-B59B-01EE68D04322}" type="slidenum">
              <a:rPr kumimoji="0" lang="ja-JP" altLang="en-US" sz="2000" i="0" smtClean="0"/>
              <a:pPr eaLnBrk="1" hangingPunct="1"/>
              <a:t>68</a:t>
            </a:fld>
            <a:endParaRPr kumimoji="0" lang="en-US" altLang="ja-JP" sz="2000" i="0" smtClean="0"/>
          </a:p>
        </p:txBody>
      </p:sp>
      <p:sp>
        <p:nvSpPr>
          <p:cNvPr id="65539"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在　宅　医　療　料</a:t>
            </a:r>
          </a:p>
        </p:txBody>
      </p:sp>
      <p:sp>
        <p:nvSpPr>
          <p:cNvPr id="62468" name="Rectangle 3"/>
          <p:cNvSpPr>
            <a:spLocks noGrp="1" noChangeArrowheads="1"/>
          </p:cNvSpPr>
          <p:nvPr>
            <p:ph type="body" orient="vert" idx="1"/>
          </p:nvPr>
        </p:nvSpPr>
        <p:spPr>
          <a:xfrm>
            <a:off x="609600" y="762000"/>
            <a:ext cx="8534400" cy="6096000"/>
          </a:xfrm>
        </p:spPr>
        <p:txBody>
          <a:bodyPr vert="horz"/>
          <a:lstStyle/>
          <a:p>
            <a:pPr eaLnBrk="1" hangingPunct="1">
              <a:defRPr/>
            </a:pPr>
            <a:r>
              <a:rPr lang="ja-JP" altLang="en-US" dirty="0" smtClean="0"/>
              <a:t>在宅患者訪問診療料</a:t>
            </a:r>
          </a:p>
          <a:p>
            <a:pPr lvl="1" eaLnBrk="1" hangingPunct="1">
              <a:defRPr/>
            </a:pPr>
            <a:r>
              <a:rPr lang="ja-JP" altLang="en-US" dirty="0" smtClean="0"/>
              <a:t>乳幼児加算の新設（１日につき）</a:t>
            </a:r>
          </a:p>
          <a:p>
            <a:pPr lvl="2" eaLnBrk="1" hangingPunct="1">
              <a:defRPr/>
            </a:pPr>
            <a:r>
              <a:rPr lang="ja-JP" altLang="en-US" sz="2400" dirty="0" smtClean="0"/>
              <a:t>乳幼児加算（３歳未満）　　２００点 ⇒ ４００点</a:t>
            </a:r>
          </a:p>
          <a:p>
            <a:pPr lvl="2" eaLnBrk="1" hangingPunct="1">
              <a:defRPr/>
            </a:pPr>
            <a:r>
              <a:rPr lang="ja-JP" altLang="en-US" sz="2400" dirty="0" smtClean="0"/>
              <a:t>幼児加算（３歳以上６歳未満）</a:t>
            </a:r>
            <a:endParaRPr lang="en-US" altLang="ja-JP" sz="2400" dirty="0" smtClean="0"/>
          </a:p>
          <a:p>
            <a:pPr lvl="2" eaLnBrk="1" hangingPunct="1">
              <a:buFont typeface="Wingdings" pitchFamily="2" charset="2"/>
              <a:buNone/>
              <a:defRPr/>
            </a:pPr>
            <a:r>
              <a:rPr lang="ja-JP" altLang="en-US" sz="2400" dirty="0" smtClean="0"/>
              <a:t>　　　　　　　　　　　　　　２００点 ⇒ ４００点</a:t>
            </a:r>
            <a:endParaRPr lang="en-US" altLang="ja-JP" sz="2400" dirty="0" smtClean="0"/>
          </a:p>
          <a:p>
            <a:pPr lvl="2" eaLnBrk="1" hangingPunct="1">
              <a:buFont typeface="Wingdings" pitchFamily="2" charset="2"/>
              <a:buNone/>
              <a:defRPr/>
            </a:pPr>
            <a:endParaRPr lang="en-US" altLang="ja-JP" sz="2400" dirty="0"/>
          </a:p>
          <a:p>
            <a:pPr eaLnBrk="1" hangingPunct="1">
              <a:defRPr/>
            </a:pPr>
            <a:r>
              <a:rPr lang="ja-JP" altLang="en-US" dirty="0" smtClean="0"/>
              <a:t>要件の見直し</a:t>
            </a:r>
            <a:endParaRPr lang="en-US" altLang="ja-JP" dirty="0" smtClean="0"/>
          </a:p>
          <a:p>
            <a:pPr lvl="1" eaLnBrk="1" hangingPunct="1">
              <a:defRPr/>
            </a:pPr>
            <a:r>
              <a:rPr lang="ja-JP" altLang="en-US" dirty="0" smtClean="0"/>
              <a:t>在宅悪性腫瘍患者共同指導管理料を算定する場合に限り、１人の患者に対して２つの保険医療機関の保険医が、１日につきそれぞれ１回に限り算定可能</a:t>
            </a:r>
          </a:p>
          <a:p>
            <a:pPr marL="0" indent="0" eaLnBrk="1" hangingPunct="1">
              <a:buFont typeface="Wingdings" pitchFamily="2" charset="2"/>
              <a:buNone/>
              <a:defRPr/>
            </a:pPr>
            <a:endParaRPr lang="ja-JP" altLang="en-US" dirty="0" smtClean="0"/>
          </a:p>
        </p:txBody>
      </p:sp>
      <p:sp>
        <p:nvSpPr>
          <p:cNvPr id="65541"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在宅患者訪問診療料の見直し</a:t>
            </a:r>
          </a:p>
        </p:txBody>
      </p:sp>
      <p:grpSp>
        <p:nvGrpSpPr>
          <p:cNvPr id="65542" name="Group 5"/>
          <p:cNvGrpSpPr>
            <a:grpSpLocks/>
          </p:cNvGrpSpPr>
          <p:nvPr/>
        </p:nvGrpSpPr>
        <p:grpSpPr bwMode="auto">
          <a:xfrm>
            <a:off x="609600" y="400050"/>
            <a:ext cx="8567738" cy="6457950"/>
            <a:chOff x="384" y="252"/>
            <a:chExt cx="5397" cy="4068"/>
          </a:xfrm>
        </p:grpSpPr>
        <p:sp>
          <p:nvSpPr>
            <p:cNvPr id="65544"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65545"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65543"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39FDEF2C-3769-4AD1-A3EE-2082E7DE0941}" type="slidenum">
              <a:rPr kumimoji="0" lang="ja-JP" altLang="en-US" sz="2000" i="0" smtClean="0"/>
              <a:pPr eaLnBrk="1" hangingPunct="1"/>
              <a:t>69</a:t>
            </a:fld>
            <a:endParaRPr kumimoji="0" lang="en-US" altLang="ja-JP" sz="2000" i="0" smtClean="0"/>
          </a:p>
        </p:txBody>
      </p:sp>
      <p:sp>
        <p:nvSpPr>
          <p:cNvPr id="66563"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在　宅　医　療　料</a:t>
            </a:r>
          </a:p>
        </p:txBody>
      </p:sp>
      <p:sp>
        <p:nvSpPr>
          <p:cNvPr id="66564"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ja-JP" smtClean="0"/>
              <a:t>在宅ターミナルケア加算</a:t>
            </a:r>
            <a:r>
              <a:rPr lang="ja-JP" altLang="en-US" smtClean="0"/>
              <a:t>の見直し</a:t>
            </a:r>
            <a:endParaRPr lang="ja-JP" altLang="ja-JP" smtClean="0"/>
          </a:p>
          <a:p>
            <a:pPr lvl="1" eaLnBrk="1" hangingPunct="1"/>
            <a:r>
              <a:rPr lang="ja-JP" altLang="en-US" b="1" i="1" u="sng" smtClean="0"/>
              <a:t>死亡日及び</a:t>
            </a:r>
            <a:r>
              <a:rPr lang="ja-JP" altLang="ja-JP" smtClean="0"/>
              <a:t>死亡日前14日以内に２回以上の往診又は訪問診療を実施</a:t>
            </a:r>
            <a:endParaRPr lang="ja-JP" altLang="en-US" smtClean="0"/>
          </a:p>
          <a:p>
            <a:pPr lvl="2" eaLnBrk="1" hangingPunct="1"/>
            <a:r>
              <a:rPr lang="ja-JP" altLang="en-US" sz="2400" smtClean="0"/>
              <a:t>機能を強化した在支診・在支病</a:t>
            </a:r>
            <a:endParaRPr lang="en-US" altLang="ja-JP" sz="2400" smtClean="0"/>
          </a:p>
          <a:p>
            <a:pPr lvl="3" eaLnBrk="1" hangingPunct="1"/>
            <a:r>
              <a:rPr lang="ja-JP" altLang="en-US" sz="2400" smtClean="0"/>
              <a:t>病床を有する場合　　　　　６０００点</a:t>
            </a:r>
            <a:endParaRPr lang="en-US" altLang="ja-JP" sz="2400" smtClean="0"/>
          </a:p>
          <a:p>
            <a:pPr lvl="3" eaLnBrk="1" hangingPunct="1"/>
            <a:r>
              <a:rPr lang="ja-JP" altLang="en-US" sz="2400" smtClean="0"/>
              <a:t>病床を有しない場合　　　　５０００点</a:t>
            </a:r>
            <a:endParaRPr lang="en-US" altLang="ja-JP" sz="2400" smtClean="0"/>
          </a:p>
          <a:p>
            <a:pPr lvl="2" eaLnBrk="1" hangingPunct="1"/>
            <a:r>
              <a:rPr lang="ja-JP" altLang="en-US" sz="2400" smtClean="0"/>
              <a:t>在支診・在支病　　　　　　　 ４０００点</a:t>
            </a:r>
          </a:p>
          <a:p>
            <a:pPr lvl="2" eaLnBrk="1" hangingPunct="1"/>
            <a:r>
              <a:rPr lang="ja-JP" altLang="en-US" sz="2400" smtClean="0"/>
              <a:t>在支診・在支病以外　　　　　 ３０００点</a:t>
            </a:r>
            <a:endParaRPr lang="en-US" altLang="ja-JP" sz="2400" smtClean="0"/>
          </a:p>
          <a:p>
            <a:pPr lvl="2" eaLnBrk="1" hangingPunct="1"/>
            <a:endParaRPr lang="ja-JP" altLang="en-US" sz="800" smtClean="0"/>
          </a:p>
          <a:p>
            <a:pPr lvl="1" eaLnBrk="1" hangingPunct="1"/>
            <a:r>
              <a:rPr lang="ja-JP" altLang="en-US" smtClean="0"/>
              <a:t>看取り加算（新設）　　　　　　　３０００点</a:t>
            </a:r>
            <a:endParaRPr lang="en-US" altLang="ja-JP" smtClean="0"/>
          </a:p>
          <a:p>
            <a:pPr lvl="2" eaLnBrk="1" hangingPunct="1"/>
            <a:r>
              <a:rPr lang="ja-JP" altLang="en-US" smtClean="0"/>
              <a:t>事前に当該患者又はその家族等に対して、療養上の不安等を解消するために充分な説明と同意を行い、死亡日に患家で看取った場合に算定</a:t>
            </a:r>
          </a:p>
          <a:p>
            <a:pPr lvl="2" eaLnBrk="1" hangingPunct="1"/>
            <a:r>
              <a:rPr lang="ja-JP" altLang="en-US" smtClean="0"/>
              <a:t>診療内容の要点等を診療録に記載</a:t>
            </a:r>
            <a:endParaRPr lang="en-US" altLang="ja-JP" smtClean="0"/>
          </a:p>
          <a:p>
            <a:pPr lvl="1" eaLnBrk="1" hangingPunct="1"/>
            <a:r>
              <a:rPr lang="ja-JP" altLang="en-US" smtClean="0"/>
              <a:t>死亡診断加算と看取り加算は併算定不可</a:t>
            </a:r>
          </a:p>
          <a:p>
            <a:pPr lvl="1" eaLnBrk="1" hangingPunct="1"/>
            <a:endParaRPr lang="ja-JP" altLang="en-US" smtClean="0"/>
          </a:p>
        </p:txBody>
      </p:sp>
      <p:sp>
        <p:nvSpPr>
          <p:cNvPr id="66565"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在宅患者訪問診療料</a:t>
            </a:r>
          </a:p>
        </p:txBody>
      </p:sp>
      <p:grpSp>
        <p:nvGrpSpPr>
          <p:cNvPr id="66566" name="Group 5"/>
          <p:cNvGrpSpPr>
            <a:grpSpLocks/>
          </p:cNvGrpSpPr>
          <p:nvPr/>
        </p:nvGrpSpPr>
        <p:grpSpPr bwMode="auto">
          <a:xfrm>
            <a:off x="609600" y="400050"/>
            <a:ext cx="8567738" cy="6457950"/>
            <a:chOff x="384" y="252"/>
            <a:chExt cx="5397" cy="4068"/>
          </a:xfrm>
        </p:grpSpPr>
        <p:sp>
          <p:nvSpPr>
            <p:cNvPr id="66568"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66569"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66567"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1BE8EC1E-36C0-43BB-899F-72CC3024D9BD}" type="slidenum">
              <a:rPr kumimoji="0" lang="ja-JP" altLang="en-US" sz="2000" i="0" smtClean="0"/>
              <a:pPr eaLnBrk="1" hangingPunct="1"/>
              <a:t>7</a:t>
            </a:fld>
            <a:endParaRPr kumimoji="0" lang="en-US" altLang="ja-JP" sz="2000" i="0" smtClean="0"/>
          </a:p>
        </p:txBody>
      </p:sp>
      <p:sp>
        <p:nvSpPr>
          <p:cNvPr id="9219"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平成</a:t>
            </a:r>
            <a:r>
              <a:rPr lang="en-US" altLang="ja-JP" sz="2800" smtClean="0">
                <a:solidFill>
                  <a:srgbClr val="FFFF66"/>
                </a:solidFill>
              </a:rPr>
              <a:t>24</a:t>
            </a:r>
            <a:r>
              <a:rPr lang="ja-JP" altLang="en-US" sz="2800" smtClean="0">
                <a:solidFill>
                  <a:srgbClr val="FFFF66"/>
                </a:solidFill>
              </a:rPr>
              <a:t>年度診療報酬改定</a:t>
            </a:r>
          </a:p>
        </p:txBody>
      </p:sp>
      <p:sp>
        <p:nvSpPr>
          <p:cNvPr id="9220"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smtClean="0"/>
              <a:t>関東信越厚生局</a:t>
            </a:r>
          </a:p>
          <a:p>
            <a:pPr lvl="1" eaLnBrk="1" hangingPunct="1"/>
            <a:r>
              <a:rPr lang="ja-JP" altLang="en-US" smtClean="0"/>
              <a:t>東京事務所</a:t>
            </a:r>
          </a:p>
          <a:p>
            <a:pPr lvl="2" eaLnBrk="1" hangingPunct="1"/>
            <a:r>
              <a:rPr lang="ja-JP" altLang="en-US" smtClean="0"/>
              <a:t>〒</a:t>
            </a:r>
            <a:r>
              <a:rPr lang="en-US" altLang="ja-JP" smtClean="0"/>
              <a:t>163</a:t>
            </a:r>
            <a:r>
              <a:rPr lang="ja-JP" altLang="en-US" smtClean="0"/>
              <a:t>－</a:t>
            </a:r>
            <a:r>
              <a:rPr lang="en-US" altLang="ja-JP" smtClean="0"/>
              <a:t>1111</a:t>
            </a:r>
          </a:p>
          <a:p>
            <a:pPr lvl="2" eaLnBrk="1" hangingPunct="1">
              <a:buFont typeface="Wingdings" pitchFamily="2" charset="2"/>
              <a:buNone/>
            </a:pPr>
            <a:r>
              <a:rPr lang="ja-JP" altLang="en-US" smtClean="0"/>
              <a:t>　東京都新宿区西新宿</a:t>
            </a:r>
            <a:r>
              <a:rPr lang="en-US" altLang="ja-JP" smtClean="0"/>
              <a:t>6</a:t>
            </a:r>
            <a:r>
              <a:rPr lang="ja-JP" altLang="en-US" smtClean="0"/>
              <a:t>丁目</a:t>
            </a:r>
            <a:r>
              <a:rPr lang="en-US" altLang="ja-JP" smtClean="0"/>
              <a:t>22</a:t>
            </a:r>
            <a:r>
              <a:rPr lang="ja-JP" altLang="en-US" smtClean="0"/>
              <a:t>－</a:t>
            </a:r>
            <a:r>
              <a:rPr lang="en-US" altLang="ja-JP" smtClean="0"/>
              <a:t>1 </a:t>
            </a:r>
            <a:r>
              <a:rPr lang="ja-JP" altLang="en-US" smtClean="0"/>
              <a:t>新宿スクエアタワー</a:t>
            </a:r>
            <a:r>
              <a:rPr lang="en-US" altLang="ja-JP" smtClean="0"/>
              <a:t>11</a:t>
            </a:r>
            <a:r>
              <a:rPr lang="ja-JP" altLang="en-US" smtClean="0"/>
              <a:t>階</a:t>
            </a:r>
          </a:p>
          <a:p>
            <a:pPr lvl="2" eaLnBrk="1" hangingPunct="1"/>
            <a:r>
              <a:rPr lang="en-US" altLang="ja-JP" smtClean="0"/>
              <a:t>03-6692-5119</a:t>
            </a:r>
          </a:p>
          <a:p>
            <a:pPr lvl="1" eaLnBrk="1" hangingPunct="1"/>
            <a:r>
              <a:rPr lang="ja-JP" altLang="en-US" smtClean="0"/>
              <a:t>神奈川事務所</a:t>
            </a:r>
          </a:p>
          <a:p>
            <a:pPr lvl="2" eaLnBrk="1" hangingPunct="1"/>
            <a:r>
              <a:rPr lang="ja-JP" altLang="en-US" smtClean="0"/>
              <a:t>〒</a:t>
            </a:r>
            <a:r>
              <a:rPr lang="en-US" altLang="ja-JP" smtClean="0"/>
              <a:t>231</a:t>
            </a:r>
            <a:r>
              <a:rPr lang="ja-JP" altLang="en-US" smtClean="0"/>
              <a:t>－</a:t>
            </a:r>
            <a:r>
              <a:rPr lang="en-US" altLang="ja-JP" smtClean="0"/>
              <a:t>0015</a:t>
            </a:r>
          </a:p>
          <a:p>
            <a:pPr lvl="2" eaLnBrk="1" hangingPunct="1">
              <a:buFont typeface="Wingdings" pitchFamily="2" charset="2"/>
              <a:buNone/>
            </a:pPr>
            <a:r>
              <a:rPr lang="ja-JP" altLang="en-US" smtClean="0"/>
              <a:t>　神奈川県横浜市中区尾上町</a:t>
            </a:r>
            <a:r>
              <a:rPr lang="en-US" altLang="ja-JP" smtClean="0"/>
              <a:t>1</a:t>
            </a:r>
            <a:r>
              <a:rPr lang="ja-JP" altLang="en-US" smtClean="0"/>
              <a:t>丁目</a:t>
            </a:r>
            <a:r>
              <a:rPr lang="en-US" altLang="ja-JP" smtClean="0"/>
              <a:t>6 </a:t>
            </a:r>
            <a:r>
              <a:rPr lang="ja-JP" altLang="en-US" smtClean="0"/>
              <a:t>住友生命横浜関内ビル</a:t>
            </a:r>
            <a:r>
              <a:rPr lang="en-US" altLang="ja-JP" smtClean="0"/>
              <a:t>6</a:t>
            </a:r>
            <a:r>
              <a:rPr lang="ja-JP" altLang="en-US" smtClean="0"/>
              <a:t>階</a:t>
            </a:r>
          </a:p>
          <a:p>
            <a:pPr lvl="2" eaLnBrk="1" hangingPunct="1"/>
            <a:r>
              <a:rPr lang="en-US" altLang="ja-JP" smtClean="0"/>
              <a:t>045-270-2053</a:t>
            </a:r>
          </a:p>
          <a:p>
            <a:pPr lvl="1"/>
            <a:r>
              <a:rPr lang="ja-JP" altLang="en-US" smtClean="0"/>
              <a:t>埼玉事務所</a:t>
            </a:r>
          </a:p>
          <a:p>
            <a:pPr lvl="2"/>
            <a:r>
              <a:rPr lang="ja-JP" altLang="en-US" smtClean="0"/>
              <a:t>〒</a:t>
            </a:r>
            <a:r>
              <a:rPr lang="en-US" altLang="ja-JP" smtClean="0"/>
              <a:t>330-0063</a:t>
            </a:r>
          </a:p>
          <a:p>
            <a:pPr lvl="2"/>
            <a:r>
              <a:rPr lang="ja-JP" altLang="en-US" smtClean="0"/>
              <a:t>埼玉県さいたま市浦和区高砂</a:t>
            </a:r>
            <a:r>
              <a:rPr lang="en-US" altLang="ja-JP" smtClean="0"/>
              <a:t>1</a:t>
            </a:r>
            <a:r>
              <a:rPr lang="ja-JP" altLang="en-US" smtClean="0"/>
              <a:t>丁目</a:t>
            </a:r>
            <a:r>
              <a:rPr lang="en-US" altLang="ja-JP" smtClean="0"/>
              <a:t>1</a:t>
            </a:r>
            <a:r>
              <a:rPr lang="ja-JP" altLang="en-US" smtClean="0"/>
              <a:t>－</a:t>
            </a:r>
            <a:r>
              <a:rPr lang="en-US" altLang="ja-JP" smtClean="0"/>
              <a:t>1 </a:t>
            </a:r>
            <a:r>
              <a:rPr lang="ja-JP" altLang="en-US" smtClean="0"/>
              <a:t>朝日生命浦和ビル</a:t>
            </a:r>
            <a:r>
              <a:rPr lang="en-US" altLang="ja-JP" smtClean="0"/>
              <a:t>8</a:t>
            </a:r>
            <a:r>
              <a:rPr lang="ja-JP" altLang="en-US" smtClean="0"/>
              <a:t>階</a:t>
            </a:r>
          </a:p>
          <a:p>
            <a:pPr lvl="2"/>
            <a:r>
              <a:rPr lang="en-US" altLang="ja-JP" smtClean="0"/>
              <a:t>048-612-7508</a:t>
            </a:r>
          </a:p>
        </p:txBody>
      </p:sp>
      <p:sp>
        <p:nvSpPr>
          <p:cNvPr id="9221"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en-US" altLang="ja-JP" sz="3600" i="0">
                <a:solidFill>
                  <a:srgbClr val="FFFF00"/>
                </a:solidFill>
              </a:rPr>
              <a:t>【</a:t>
            </a:r>
            <a:r>
              <a:rPr lang="ja-JP" altLang="en-US" sz="3600" i="0">
                <a:solidFill>
                  <a:srgbClr val="FFFF00"/>
                </a:solidFill>
              </a:rPr>
              <a:t>参考</a:t>
            </a:r>
            <a:r>
              <a:rPr lang="en-US" altLang="ja-JP" sz="3600" i="0">
                <a:solidFill>
                  <a:srgbClr val="FFFF00"/>
                </a:solidFill>
              </a:rPr>
              <a:t>】</a:t>
            </a:r>
            <a:r>
              <a:rPr lang="ja-JP" altLang="en-US" sz="3600" i="0">
                <a:solidFill>
                  <a:srgbClr val="FFFF00"/>
                </a:solidFill>
              </a:rPr>
              <a:t>地方厚生局所在地</a:t>
            </a:r>
          </a:p>
        </p:txBody>
      </p:sp>
      <p:grpSp>
        <p:nvGrpSpPr>
          <p:cNvPr id="9222" name="Group 5"/>
          <p:cNvGrpSpPr>
            <a:grpSpLocks/>
          </p:cNvGrpSpPr>
          <p:nvPr/>
        </p:nvGrpSpPr>
        <p:grpSpPr bwMode="auto">
          <a:xfrm>
            <a:off x="609600" y="400050"/>
            <a:ext cx="8567738" cy="6457950"/>
            <a:chOff x="384" y="252"/>
            <a:chExt cx="5397" cy="4068"/>
          </a:xfrm>
        </p:grpSpPr>
        <p:sp>
          <p:nvSpPr>
            <p:cNvPr id="9223"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9224"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D69781AD-9FB0-4416-A91D-617932950A26}" type="slidenum">
              <a:rPr kumimoji="0" lang="ja-JP" altLang="en-US" sz="1400" i="0" smtClean="0"/>
              <a:pPr eaLnBrk="1" hangingPunct="1"/>
              <a:t>70</a:t>
            </a:fld>
            <a:endParaRPr kumimoji="0" lang="en-US" altLang="ja-JP" sz="1400" i="0" smtClean="0"/>
          </a:p>
        </p:txBody>
      </p:sp>
      <p:sp>
        <p:nvSpPr>
          <p:cNvPr id="67587"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在　宅　医　療　料</a:t>
            </a:r>
          </a:p>
        </p:txBody>
      </p:sp>
      <p:sp>
        <p:nvSpPr>
          <p:cNvPr id="67588"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smtClean="0"/>
              <a:t>考え方</a:t>
            </a:r>
          </a:p>
          <a:p>
            <a:pPr lvl="1" eaLnBrk="1" hangingPunct="1"/>
            <a:r>
              <a:rPr lang="ja-JP" altLang="en-US" smtClean="0"/>
              <a:t>看取りまでのプロセスの評価（在宅ターミナルケア加算）と在宅での看取りの評価（看取り加算）の</a:t>
            </a:r>
            <a:r>
              <a:rPr lang="en-US" altLang="ja-JP" smtClean="0"/>
              <a:t>2</a:t>
            </a:r>
            <a:r>
              <a:rPr lang="ja-JP" altLang="en-US" smtClean="0"/>
              <a:t>つに分かれた</a:t>
            </a:r>
          </a:p>
          <a:p>
            <a:pPr lvl="1" eaLnBrk="1" hangingPunct="1"/>
            <a:r>
              <a:rPr lang="ja-JP" altLang="en-US" smtClean="0"/>
              <a:t>死亡日を含む１５日以内に２回以上の往診又は訪問診療が行われていれば算定可能</a:t>
            </a:r>
          </a:p>
          <a:p>
            <a:pPr lvl="2" eaLnBrk="1" hangingPunct="1"/>
            <a:r>
              <a:rPr lang="ja-JP" altLang="en-US" smtClean="0"/>
              <a:t>（死亡前２４時間以内に往診又は訪問診療を行っていなくても可）</a:t>
            </a:r>
          </a:p>
          <a:p>
            <a:pPr eaLnBrk="1" hangingPunct="1"/>
            <a:r>
              <a:rPr lang="ja-JP" altLang="en-US" smtClean="0"/>
              <a:t>４月２９日に最終訪問、死亡日が５月１日のような場合で、死亡日に訪問が無い場合は、４月にターミナルケア加算を算定</a:t>
            </a:r>
          </a:p>
        </p:txBody>
      </p:sp>
      <p:sp>
        <p:nvSpPr>
          <p:cNvPr id="67589"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ターミナルケア加算</a:t>
            </a:r>
          </a:p>
        </p:txBody>
      </p:sp>
      <p:grpSp>
        <p:nvGrpSpPr>
          <p:cNvPr id="67590" name="Group 5"/>
          <p:cNvGrpSpPr>
            <a:grpSpLocks/>
          </p:cNvGrpSpPr>
          <p:nvPr/>
        </p:nvGrpSpPr>
        <p:grpSpPr bwMode="auto">
          <a:xfrm>
            <a:off x="609600" y="400050"/>
            <a:ext cx="8567738" cy="6457950"/>
            <a:chOff x="384" y="252"/>
            <a:chExt cx="5397" cy="4068"/>
          </a:xfrm>
        </p:grpSpPr>
        <p:sp>
          <p:nvSpPr>
            <p:cNvPr id="67591"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67592"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BBB2FC92-F0E8-45AA-9B90-D3648C95FD2B}" type="slidenum">
              <a:rPr kumimoji="0" lang="ja-JP" altLang="en-US" sz="2000" i="0" smtClean="0"/>
              <a:pPr eaLnBrk="1" hangingPunct="1"/>
              <a:t>71</a:t>
            </a:fld>
            <a:endParaRPr kumimoji="0" lang="en-US" altLang="ja-JP" sz="2000" i="0" smtClean="0"/>
          </a:p>
        </p:txBody>
      </p:sp>
      <p:sp>
        <p:nvSpPr>
          <p:cNvPr id="68611"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在　宅　医　療　料</a:t>
            </a:r>
          </a:p>
        </p:txBody>
      </p:sp>
      <p:sp>
        <p:nvSpPr>
          <p:cNvPr id="68612"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smtClean="0"/>
              <a:t>機能を強化した在支診・在支病</a:t>
            </a:r>
          </a:p>
          <a:p>
            <a:pPr lvl="1" eaLnBrk="1" hangingPunct="1"/>
            <a:r>
              <a:rPr lang="ja-JP" altLang="en-US" smtClean="0"/>
              <a:t>病床を有する場合</a:t>
            </a:r>
          </a:p>
          <a:p>
            <a:pPr lvl="2" eaLnBrk="1" hangingPunct="1"/>
            <a:r>
              <a:rPr lang="ja-JP" altLang="en-US" sz="2400" smtClean="0"/>
              <a:t>処方せんを交付する　　　　　　　　　５０００点</a:t>
            </a:r>
          </a:p>
          <a:p>
            <a:pPr lvl="2" eaLnBrk="1" hangingPunct="1"/>
            <a:r>
              <a:rPr lang="ja-JP" altLang="en-US" sz="2400" smtClean="0"/>
              <a:t>処方せんを交付しない　　　　　　　　５３００点</a:t>
            </a:r>
          </a:p>
          <a:p>
            <a:pPr lvl="1" eaLnBrk="1" hangingPunct="1"/>
            <a:r>
              <a:rPr lang="ja-JP" altLang="en-US" smtClean="0"/>
              <a:t>病床を有しない場合</a:t>
            </a:r>
          </a:p>
          <a:p>
            <a:pPr lvl="2" eaLnBrk="1" hangingPunct="1"/>
            <a:r>
              <a:rPr lang="ja-JP" altLang="en-US" sz="2400" smtClean="0"/>
              <a:t>処方せんを交付する　　　　　　　　　４６００点</a:t>
            </a:r>
          </a:p>
          <a:p>
            <a:pPr lvl="2" eaLnBrk="1" hangingPunct="1"/>
            <a:r>
              <a:rPr lang="ja-JP" altLang="en-US" sz="2400" smtClean="0"/>
              <a:t>処方せんを交付しない　　　　　　　　４９００点</a:t>
            </a:r>
          </a:p>
          <a:p>
            <a:pPr eaLnBrk="1" hangingPunct="1"/>
            <a:r>
              <a:rPr lang="ja-JP" altLang="en-US" smtClean="0"/>
              <a:t>在支診・在支病</a:t>
            </a:r>
          </a:p>
          <a:p>
            <a:pPr lvl="1" eaLnBrk="1" hangingPunct="1"/>
            <a:r>
              <a:rPr lang="ja-JP" altLang="en-US" smtClean="0"/>
              <a:t>処方せんを交付する　　　変更無し　⇒　４２００点</a:t>
            </a:r>
          </a:p>
          <a:p>
            <a:pPr lvl="1" eaLnBrk="1" hangingPunct="1"/>
            <a:r>
              <a:rPr lang="ja-JP" altLang="en-US" smtClean="0"/>
              <a:t>処方せんを交付しない　　変更無し　⇒　４５００点</a:t>
            </a:r>
          </a:p>
          <a:p>
            <a:pPr eaLnBrk="1" hangingPunct="1"/>
            <a:r>
              <a:rPr lang="ja-JP" altLang="en-US" smtClean="0"/>
              <a:t>在支診・在支病以外</a:t>
            </a:r>
          </a:p>
          <a:p>
            <a:pPr lvl="1" eaLnBrk="1" hangingPunct="1"/>
            <a:r>
              <a:rPr lang="ja-JP" altLang="en-US" smtClean="0"/>
              <a:t>処方せんを交付する　　　変更無し　⇒　２２００点</a:t>
            </a:r>
          </a:p>
          <a:p>
            <a:pPr lvl="1" eaLnBrk="1" hangingPunct="1"/>
            <a:r>
              <a:rPr lang="ja-JP" altLang="en-US" smtClean="0"/>
              <a:t>処方せんを交付しない　　変更無し　⇒　２５００点</a:t>
            </a:r>
            <a:endParaRPr lang="ja-JP" altLang="ja-JP" smtClean="0"/>
          </a:p>
        </p:txBody>
      </p:sp>
      <p:sp>
        <p:nvSpPr>
          <p:cNvPr id="68613" name="Text Box 4"/>
          <p:cNvSpPr txBox="1">
            <a:spLocks noChangeArrowheads="1"/>
          </p:cNvSpPr>
          <p:nvPr/>
        </p:nvSpPr>
        <p:spPr bwMode="auto">
          <a:xfrm>
            <a:off x="685800" y="0"/>
            <a:ext cx="78486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在宅時医学総合管理料の項目見直し</a:t>
            </a:r>
          </a:p>
        </p:txBody>
      </p:sp>
      <p:grpSp>
        <p:nvGrpSpPr>
          <p:cNvPr id="68614" name="Group 5"/>
          <p:cNvGrpSpPr>
            <a:grpSpLocks/>
          </p:cNvGrpSpPr>
          <p:nvPr/>
        </p:nvGrpSpPr>
        <p:grpSpPr bwMode="auto">
          <a:xfrm>
            <a:off x="609600" y="400050"/>
            <a:ext cx="8567738" cy="6457950"/>
            <a:chOff x="384" y="252"/>
            <a:chExt cx="5397" cy="4068"/>
          </a:xfrm>
        </p:grpSpPr>
        <p:sp>
          <p:nvSpPr>
            <p:cNvPr id="68616"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68617"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68615"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1E5041EC-53B3-43F7-BADB-56D9F4D2E705}" type="slidenum">
              <a:rPr kumimoji="0" lang="ja-JP" altLang="en-US" sz="2000" i="0" smtClean="0"/>
              <a:pPr eaLnBrk="1" hangingPunct="1"/>
              <a:t>72</a:t>
            </a:fld>
            <a:endParaRPr kumimoji="0" lang="en-US" altLang="ja-JP" sz="2000" i="0" smtClean="0"/>
          </a:p>
        </p:txBody>
      </p:sp>
      <p:sp>
        <p:nvSpPr>
          <p:cNvPr id="69635"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在　宅　医　療　料</a:t>
            </a:r>
          </a:p>
        </p:txBody>
      </p:sp>
      <p:sp>
        <p:nvSpPr>
          <p:cNvPr id="69636"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smtClean="0"/>
              <a:t>機能を強化した在支診・在支病</a:t>
            </a:r>
          </a:p>
          <a:p>
            <a:pPr lvl="1" eaLnBrk="1" hangingPunct="1"/>
            <a:r>
              <a:rPr lang="ja-JP" altLang="en-US" smtClean="0"/>
              <a:t>病床を有する場合</a:t>
            </a:r>
          </a:p>
          <a:p>
            <a:pPr lvl="2" eaLnBrk="1" hangingPunct="1"/>
            <a:r>
              <a:rPr lang="ja-JP" altLang="en-US" sz="2400" smtClean="0"/>
              <a:t>処方せんを交付する　　　　　　　　　３６００点</a:t>
            </a:r>
          </a:p>
          <a:p>
            <a:pPr lvl="2" eaLnBrk="1" hangingPunct="1"/>
            <a:r>
              <a:rPr lang="ja-JP" altLang="en-US" sz="2400" smtClean="0"/>
              <a:t>処方せんを交付しない　　　　　　　　３９００点</a:t>
            </a:r>
          </a:p>
          <a:p>
            <a:pPr lvl="1" eaLnBrk="1" hangingPunct="1"/>
            <a:r>
              <a:rPr lang="ja-JP" altLang="en-US" smtClean="0"/>
              <a:t>病床を有しない場合</a:t>
            </a:r>
          </a:p>
          <a:p>
            <a:pPr lvl="2" eaLnBrk="1" hangingPunct="1"/>
            <a:r>
              <a:rPr lang="ja-JP" altLang="en-US" sz="2400" smtClean="0"/>
              <a:t>処方せんを交付する　　　　　　　　　３３００点</a:t>
            </a:r>
          </a:p>
          <a:p>
            <a:pPr lvl="2" eaLnBrk="1" hangingPunct="1"/>
            <a:r>
              <a:rPr lang="ja-JP" altLang="en-US" sz="2400" smtClean="0"/>
              <a:t>処方せんを交付しない　　　　　　　　３６００点</a:t>
            </a:r>
          </a:p>
          <a:p>
            <a:pPr eaLnBrk="1" hangingPunct="1"/>
            <a:r>
              <a:rPr lang="ja-JP" altLang="en-US" smtClean="0"/>
              <a:t>在支診・在支病</a:t>
            </a:r>
          </a:p>
          <a:p>
            <a:pPr lvl="1" eaLnBrk="1" hangingPunct="1"/>
            <a:r>
              <a:rPr lang="ja-JP" altLang="en-US" smtClean="0"/>
              <a:t>処方せんを交付する　　　変更無し　⇒　３０００点</a:t>
            </a:r>
          </a:p>
          <a:p>
            <a:pPr lvl="1" eaLnBrk="1" hangingPunct="1"/>
            <a:r>
              <a:rPr lang="ja-JP" altLang="en-US" smtClean="0"/>
              <a:t>処方せんを交付しない　　変更無し　⇒　３３００点</a:t>
            </a:r>
          </a:p>
          <a:p>
            <a:pPr eaLnBrk="1" hangingPunct="1"/>
            <a:r>
              <a:rPr lang="ja-JP" altLang="en-US" smtClean="0"/>
              <a:t>在支診・在支病以外</a:t>
            </a:r>
          </a:p>
          <a:p>
            <a:pPr lvl="1" eaLnBrk="1" hangingPunct="1"/>
            <a:r>
              <a:rPr lang="ja-JP" altLang="en-US" smtClean="0"/>
              <a:t>処方せんを交付する　　　変更無し　⇒　１５００点</a:t>
            </a:r>
          </a:p>
          <a:p>
            <a:pPr lvl="1" eaLnBrk="1" hangingPunct="1"/>
            <a:r>
              <a:rPr lang="ja-JP" altLang="en-US" smtClean="0"/>
              <a:t>処方せんを交付しない　　変更無し　⇒　１８００点</a:t>
            </a:r>
            <a:endParaRPr lang="ja-JP" altLang="ja-JP" smtClean="0"/>
          </a:p>
        </p:txBody>
      </p:sp>
      <p:sp>
        <p:nvSpPr>
          <p:cNvPr id="69637" name="Text Box 4"/>
          <p:cNvSpPr txBox="1">
            <a:spLocks noChangeArrowheads="1"/>
          </p:cNvSpPr>
          <p:nvPr/>
        </p:nvSpPr>
        <p:spPr bwMode="auto">
          <a:xfrm>
            <a:off x="685800" y="0"/>
            <a:ext cx="78486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特医総管の項目見直し</a:t>
            </a:r>
          </a:p>
        </p:txBody>
      </p:sp>
      <p:grpSp>
        <p:nvGrpSpPr>
          <p:cNvPr id="69638" name="Group 5"/>
          <p:cNvGrpSpPr>
            <a:grpSpLocks/>
          </p:cNvGrpSpPr>
          <p:nvPr/>
        </p:nvGrpSpPr>
        <p:grpSpPr bwMode="auto">
          <a:xfrm>
            <a:off x="609600" y="400050"/>
            <a:ext cx="8567738" cy="6457950"/>
            <a:chOff x="384" y="252"/>
            <a:chExt cx="5397" cy="4068"/>
          </a:xfrm>
        </p:grpSpPr>
        <p:sp>
          <p:nvSpPr>
            <p:cNvPr id="69640"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69641"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69639"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E56908B8-1E05-4669-BD07-DF5EB38D9552}" type="slidenum">
              <a:rPr kumimoji="0" lang="ja-JP" altLang="en-US" sz="2000" i="0" smtClean="0"/>
              <a:pPr eaLnBrk="1" hangingPunct="1"/>
              <a:t>73</a:t>
            </a:fld>
            <a:endParaRPr kumimoji="0" lang="en-US" altLang="ja-JP" sz="2000" i="0" smtClean="0"/>
          </a:p>
        </p:txBody>
      </p:sp>
      <p:sp>
        <p:nvSpPr>
          <p:cNvPr id="71683"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在　宅　医　療　料</a:t>
            </a:r>
          </a:p>
        </p:txBody>
      </p:sp>
      <p:sp>
        <p:nvSpPr>
          <p:cNvPr id="71684"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smtClean="0"/>
              <a:t>在宅末期医療総合診療料が名称変更</a:t>
            </a:r>
            <a:endParaRPr lang="en-US" altLang="ja-JP" smtClean="0"/>
          </a:p>
          <a:p>
            <a:pPr eaLnBrk="1" hangingPunct="1"/>
            <a:r>
              <a:rPr lang="ja-JP" altLang="en-US" smtClean="0"/>
              <a:t>機能を強化した在支診・在支病</a:t>
            </a:r>
          </a:p>
          <a:p>
            <a:pPr lvl="1" eaLnBrk="1" hangingPunct="1"/>
            <a:r>
              <a:rPr lang="ja-JP" altLang="en-US" smtClean="0"/>
              <a:t>病床を有する場合</a:t>
            </a:r>
          </a:p>
          <a:p>
            <a:pPr lvl="2" eaLnBrk="1" hangingPunct="1"/>
            <a:r>
              <a:rPr lang="ja-JP" altLang="en-US" sz="2400" smtClean="0"/>
              <a:t>処方せんを交付する　　　　　１８００点</a:t>
            </a:r>
          </a:p>
          <a:p>
            <a:pPr lvl="2" eaLnBrk="1" hangingPunct="1"/>
            <a:r>
              <a:rPr lang="ja-JP" altLang="en-US" sz="2400" smtClean="0"/>
              <a:t>処方せんを交付しない　　　　２０００点</a:t>
            </a:r>
          </a:p>
          <a:p>
            <a:pPr lvl="1" eaLnBrk="1" hangingPunct="1"/>
            <a:r>
              <a:rPr lang="ja-JP" altLang="en-US" smtClean="0"/>
              <a:t>病床を有しない場合</a:t>
            </a:r>
          </a:p>
          <a:p>
            <a:pPr lvl="2" eaLnBrk="1" hangingPunct="1"/>
            <a:r>
              <a:rPr lang="ja-JP" altLang="en-US" sz="2400" smtClean="0"/>
              <a:t>処方せんを交付する　　　　　１６５０点</a:t>
            </a:r>
          </a:p>
          <a:p>
            <a:pPr lvl="2" eaLnBrk="1" hangingPunct="1"/>
            <a:r>
              <a:rPr lang="ja-JP" altLang="en-US" sz="2400" smtClean="0"/>
              <a:t>処方せんを交付しない　　　　１８５０点</a:t>
            </a:r>
          </a:p>
          <a:p>
            <a:pPr eaLnBrk="1" hangingPunct="1"/>
            <a:r>
              <a:rPr lang="ja-JP" altLang="en-US" smtClean="0"/>
              <a:t>在支診・在支病</a:t>
            </a:r>
          </a:p>
          <a:p>
            <a:pPr lvl="1" eaLnBrk="1" hangingPunct="1"/>
            <a:r>
              <a:rPr lang="ja-JP" altLang="en-US" sz="2800" smtClean="0"/>
              <a:t>処方せんを交付する　　　　　１４９５点</a:t>
            </a:r>
          </a:p>
          <a:p>
            <a:pPr lvl="1" eaLnBrk="1" hangingPunct="1"/>
            <a:r>
              <a:rPr lang="ja-JP" altLang="en-US" sz="2800" smtClean="0"/>
              <a:t>処方せんを交付しない　　　　１６８５点</a:t>
            </a:r>
          </a:p>
        </p:txBody>
      </p:sp>
      <p:sp>
        <p:nvSpPr>
          <p:cNvPr id="71685" name="Text Box 4"/>
          <p:cNvSpPr txBox="1">
            <a:spLocks noChangeArrowheads="1"/>
          </p:cNvSpPr>
          <p:nvPr/>
        </p:nvSpPr>
        <p:spPr bwMode="auto">
          <a:xfrm>
            <a:off x="685800" y="0"/>
            <a:ext cx="78486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在宅がん医療総合診療料</a:t>
            </a:r>
          </a:p>
        </p:txBody>
      </p:sp>
      <p:grpSp>
        <p:nvGrpSpPr>
          <p:cNvPr id="71686" name="Group 5"/>
          <p:cNvGrpSpPr>
            <a:grpSpLocks/>
          </p:cNvGrpSpPr>
          <p:nvPr/>
        </p:nvGrpSpPr>
        <p:grpSpPr bwMode="auto">
          <a:xfrm>
            <a:off x="609600" y="400050"/>
            <a:ext cx="8567738" cy="6457950"/>
            <a:chOff x="384" y="252"/>
            <a:chExt cx="5397" cy="4068"/>
          </a:xfrm>
        </p:grpSpPr>
        <p:sp>
          <p:nvSpPr>
            <p:cNvPr id="71688"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71689"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71687"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4E52AE79-075F-4607-B31D-99A27B122DBC}" type="slidenum">
              <a:rPr kumimoji="0" lang="ja-JP" altLang="en-US" sz="2000" i="0" smtClean="0"/>
              <a:pPr eaLnBrk="1" hangingPunct="1"/>
              <a:t>74</a:t>
            </a:fld>
            <a:endParaRPr kumimoji="0" lang="en-US" altLang="ja-JP" sz="2000" i="0" smtClean="0"/>
          </a:p>
        </p:txBody>
      </p:sp>
      <p:sp>
        <p:nvSpPr>
          <p:cNvPr id="72707"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在　宅　医　療　料</a:t>
            </a:r>
          </a:p>
        </p:txBody>
      </p:sp>
      <p:sp>
        <p:nvSpPr>
          <p:cNvPr id="72708"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smtClean="0"/>
              <a:t>専門性の高い看護師による訪問の評価</a:t>
            </a:r>
            <a:endParaRPr lang="en-US" altLang="ja-JP" smtClean="0"/>
          </a:p>
          <a:p>
            <a:pPr lvl="1" eaLnBrk="1" hangingPunct="1"/>
            <a:r>
              <a:rPr lang="ja-JP" altLang="en-US" smtClean="0"/>
              <a:t>緩和ケア・褥瘡ケア専門訪問看護・指導料１２８５点</a:t>
            </a:r>
          </a:p>
          <a:p>
            <a:pPr lvl="1" eaLnBrk="1" hangingPunct="1"/>
            <a:r>
              <a:rPr lang="ja-JP" altLang="en-US" smtClean="0"/>
              <a:t>算定要件</a:t>
            </a:r>
            <a:endParaRPr lang="en-US" altLang="ja-JP" smtClean="0"/>
          </a:p>
          <a:p>
            <a:pPr lvl="2" eaLnBrk="1" hangingPunct="1"/>
            <a:r>
              <a:rPr lang="ja-JP" altLang="en-US" smtClean="0"/>
              <a:t>要届出</a:t>
            </a:r>
            <a:endParaRPr lang="en-US" altLang="ja-JP" smtClean="0"/>
          </a:p>
          <a:p>
            <a:pPr lvl="2" eaLnBrk="1" hangingPunct="1"/>
            <a:r>
              <a:rPr lang="ja-JP" altLang="en-US" smtClean="0"/>
              <a:t>悪性腫瘍の鎮痛療法若しくは化学療法を行っている患者又は真皮を越える褥瘡の状態にある患者であって通院が困難なもの</a:t>
            </a:r>
          </a:p>
          <a:p>
            <a:pPr lvl="2" eaLnBrk="1" hangingPunct="1"/>
            <a:r>
              <a:rPr lang="ja-JP" altLang="en-US" smtClean="0"/>
              <a:t>他の保険医療機関の看護師等又は訪問看護ステーションの看護師等と共同して同一日に看護又は療養上必要な指導を行う</a:t>
            </a:r>
          </a:p>
          <a:p>
            <a:pPr lvl="2" eaLnBrk="1" hangingPunct="1"/>
            <a:r>
              <a:rPr lang="ja-JP" altLang="en-US" smtClean="0"/>
              <a:t>月１回を限度として算定</a:t>
            </a:r>
            <a:endParaRPr lang="en-US" altLang="ja-JP" smtClean="0"/>
          </a:p>
          <a:p>
            <a:pPr lvl="2" eaLnBrk="1" hangingPunct="1"/>
            <a:r>
              <a:rPr lang="ja-JP" altLang="en-US" smtClean="0"/>
              <a:t>５年以上、専門の看護に従事した経験を有し、がん患者への緩和ケアや褥瘡患者への処置やケア等に係る６月以上の適切な研修を修了した者であること</a:t>
            </a:r>
            <a:endParaRPr lang="en-US" altLang="ja-JP" sz="2400" smtClean="0"/>
          </a:p>
          <a:p>
            <a:pPr eaLnBrk="1" hangingPunct="1"/>
            <a:r>
              <a:rPr lang="ja-JP" altLang="en-US" smtClean="0"/>
              <a:t>算定日数の要件変更</a:t>
            </a:r>
            <a:endParaRPr lang="en-US" altLang="ja-JP" smtClean="0"/>
          </a:p>
          <a:p>
            <a:pPr lvl="1" eaLnBrk="1" hangingPunct="1"/>
            <a:r>
              <a:rPr lang="ja-JP" altLang="en-US" smtClean="0"/>
              <a:t>精神科訪問看護・指導料と合わせて週３日、同一日の算定不可</a:t>
            </a:r>
            <a:endParaRPr lang="en-US" altLang="ja-JP" smtClean="0"/>
          </a:p>
          <a:p>
            <a:pPr lvl="1" eaLnBrk="1" hangingPunct="1"/>
            <a:endParaRPr lang="ja-JP" altLang="en-US" smtClean="0"/>
          </a:p>
        </p:txBody>
      </p:sp>
      <p:sp>
        <p:nvSpPr>
          <p:cNvPr id="72709"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在宅患者訪問看護・指導料</a:t>
            </a:r>
            <a:endParaRPr lang="ja-JP" altLang="en-US" sz="2800" i="0">
              <a:solidFill>
                <a:srgbClr val="FFFF00"/>
              </a:solidFill>
            </a:endParaRPr>
          </a:p>
        </p:txBody>
      </p:sp>
      <p:grpSp>
        <p:nvGrpSpPr>
          <p:cNvPr id="72710" name="Group 5"/>
          <p:cNvGrpSpPr>
            <a:grpSpLocks/>
          </p:cNvGrpSpPr>
          <p:nvPr/>
        </p:nvGrpSpPr>
        <p:grpSpPr bwMode="auto">
          <a:xfrm>
            <a:off x="609600" y="400050"/>
            <a:ext cx="8567738" cy="6457950"/>
            <a:chOff x="384" y="252"/>
            <a:chExt cx="5397" cy="4068"/>
          </a:xfrm>
        </p:grpSpPr>
        <p:sp>
          <p:nvSpPr>
            <p:cNvPr id="72712"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72713"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72711"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B19FBF35-E1F1-4ACB-866B-FD9E4372E029}" type="slidenum">
              <a:rPr kumimoji="0" lang="ja-JP" altLang="en-US" sz="2000" i="0" smtClean="0"/>
              <a:pPr eaLnBrk="1" hangingPunct="1"/>
              <a:t>75</a:t>
            </a:fld>
            <a:endParaRPr kumimoji="0" lang="en-US" altLang="ja-JP" sz="2000" i="0" smtClean="0"/>
          </a:p>
        </p:txBody>
      </p:sp>
      <p:sp>
        <p:nvSpPr>
          <p:cNvPr id="73731"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在　宅　医　療　料</a:t>
            </a:r>
          </a:p>
        </p:txBody>
      </p:sp>
      <p:sp>
        <p:nvSpPr>
          <p:cNvPr id="73732"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smtClean="0"/>
              <a:t>長時間訪問看護・指導加算</a:t>
            </a:r>
            <a:r>
              <a:rPr lang="en-US" altLang="ja-JP" smtClean="0"/>
              <a:t>(</a:t>
            </a:r>
            <a:r>
              <a:rPr lang="ja-JP" altLang="en-US" smtClean="0"/>
              <a:t>点数変更無）</a:t>
            </a:r>
            <a:endParaRPr lang="en-US" altLang="ja-JP" smtClean="0"/>
          </a:p>
          <a:p>
            <a:pPr lvl="1" eaLnBrk="1" hangingPunct="1"/>
            <a:r>
              <a:rPr lang="ja-JP" altLang="en-US" smtClean="0"/>
              <a:t>１５歳未満の超重症児・準超重症児は週３回まで</a:t>
            </a:r>
            <a:endParaRPr lang="en-US" altLang="ja-JP" smtClean="0"/>
          </a:p>
          <a:p>
            <a:pPr eaLnBrk="1" hangingPunct="1"/>
            <a:r>
              <a:rPr lang="ja-JP" altLang="en-US" smtClean="0"/>
              <a:t>複数名訪問看護加算</a:t>
            </a:r>
            <a:endParaRPr lang="en-US" altLang="ja-JP" smtClean="0"/>
          </a:p>
          <a:p>
            <a:pPr lvl="1" eaLnBrk="1" hangingPunct="1"/>
            <a:r>
              <a:rPr lang="ja-JP" altLang="en-US" smtClean="0"/>
              <a:t>看護補助者との訪問を新設　　　　　　　３００点</a:t>
            </a:r>
            <a:endParaRPr lang="en-US" altLang="ja-JP" smtClean="0"/>
          </a:p>
          <a:p>
            <a:pPr eaLnBrk="1" hangingPunct="1"/>
            <a:r>
              <a:rPr lang="ja-JP" altLang="en-US" smtClean="0"/>
              <a:t>在宅ターミナルケア加算</a:t>
            </a:r>
            <a:endParaRPr lang="en-US" altLang="ja-JP" smtClean="0"/>
          </a:p>
          <a:p>
            <a:pPr lvl="1" eaLnBrk="1" hangingPunct="1"/>
            <a:r>
              <a:rPr lang="ja-JP" altLang="en-US" smtClean="0"/>
              <a:t>死亡日を含む１５日間に２回以上の訪問看護</a:t>
            </a:r>
            <a:endParaRPr lang="en-US" altLang="ja-JP" smtClean="0"/>
          </a:p>
          <a:p>
            <a:pPr eaLnBrk="1" hangingPunct="1"/>
            <a:r>
              <a:rPr lang="ja-JP" altLang="en-US" smtClean="0"/>
              <a:t>在宅移行加算</a:t>
            </a:r>
          </a:p>
          <a:p>
            <a:pPr lvl="1" eaLnBrk="1" hangingPunct="1"/>
            <a:r>
              <a:rPr lang="ja-JP" altLang="en-US" smtClean="0"/>
              <a:t>退院日から１か月以内に４回の訪問要件が削除</a:t>
            </a:r>
            <a:endParaRPr lang="en-US" altLang="ja-JP" smtClean="0"/>
          </a:p>
          <a:p>
            <a:pPr eaLnBrk="1" hangingPunct="1"/>
            <a:r>
              <a:rPr lang="ja-JP" altLang="en-US" smtClean="0"/>
              <a:t>加算の新設</a:t>
            </a:r>
            <a:endParaRPr lang="en-US" altLang="ja-JP" smtClean="0"/>
          </a:p>
          <a:p>
            <a:pPr lvl="1" eaLnBrk="1" hangingPunct="1"/>
            <a:r>
              <a:rPr lang="ja-JP" altLang="en-US" smtClean="0"/>
              <a:t>夜間・早朝訪問看護加算　　　　　（新設）２１０点</a:t>
            </a:r>
            <a:endParaRPr lang="en-US" altLang="ja-JP" smtClean="0"/>
          </a:p>
          <a:p>
            <a:pPr lvl="2" eaLnBrk="1" hangingPunct="1"/>
            <a:r>
              <a:rPr lang="ja-JP" altLang="en-US" smtClean="0"/>
              <a:t>夜間（１８時～２２時）・早朝（６時～８時）</a:t>
            </a:r>
            <a:endParaRPr lang="en-US" altLang="ja-JP" smtClean="0"/>
          </a:p>
          <a:p>
            <a:pPr lvl="1" eaLnBrk="1" hangingPunct="1"/>
            <a:r>
              <a:rPr lang="ja-JP" altLang="en-US" smtClean="0"/>
              <a:t>深夜訪問看護加算　　　　　　　　（新設）４２０点</a:t>
            </a:r>
            <a:endParaRPr lang="en-US" altLang="ja-JP" smtClean="0"/>
          </a:p>
          <a:p>
            <a:pPr lvl="1" eaLnBrk="1" hangingPunct="1"/>
            <a:r>
              <a:rPr lang="ja-JP" altLang="en-US" smtClean="0"/>
              <a:t>緊急訪問看護加算との併算定可</a:t>
            </a:r>
            <a:endParaRPr lang="en-US" altLang="ja-JP" smtClean="0"/>
          </a:p>
          <a:p>
            <a:pPr lvl="1" eaLnBrk="1" hangingPunct="1"/>
            <a:endParaRPr lang="en-US" altLang="ja-JP" smtClean="0"/>
          </a:p>
          <a:p>
            <a:pPr lvl="3" eaLnBrk="1" hangingPunct="1"/>
            <a:endParaRPr lang="ja-JP" altLang="en-US" smtClean="0"/>
          </a:p>
          <a:p>
            <a:pPr lvl="2" eaLnBrk="1" hangingPunct="1"/>
            <a:endParaRPr lang="ja-JP" altLang="en-US" smtClean="0"/>
          </a:p>
        </p:txBody>
      </p:sp>
      <p:sp>
        <p:nvSpPr>
          <p:cNvPr id="73733"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在宅患者訪問看護・指導料</a:t>
            </a:r>
            <a:endParaRPr lang="ja-JP" altLang="en-US" sz="2800" i="0">
              <a:solidFill>
                <a:srgbClr val="FFFF00"/>
              </a:solidFill>
            </a:endParaRPr>
          </a:p>
        </p:txBody>
      </p:sp>
      <p:grpSp>
        <p:nvGrpSpPr>
          <p:cNvPr id="73734" name="Group 5"/>
          <p:cNvGrpSpPr>
            <a:grpSpLocks/>
          </p:cNvGrpSpPr>
          <p:nvPr/>
        </p:nvGrpSpPr>
        <p:grpSpPr bwMode="auto">
          <a:xfrm>
            <a:off x="609600" y="400050"/>
            <a:ext cx="8567738" cy="6457950"/>
            <a:chOff x="384" y="252"/>
            <a:chExt cx="5397" cy="4068"/>
          </a:xfrm>
        </p:grpSpPr>
        <p:sp>
          <p:nvSpPr>
            <p:cNvPr id="73736"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73737"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73735"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4C0CC8CB-5AD6-4A5C-9852-76DC807DB33A}" type="slidenum">
              <a:rPr kumimoji="0" lang="ja-JP" altLang="en-US" sz="2000" i="0" smtClean="0"/>
              <a:pPr eaLnBrk="1" hangingPunct="1"/>
              <a:t>76</a:t>
            </a:fld>
            <a:endParaRPr kumimoji="0" lang="en-US" altLang="ja-JP" sz="2000" i="0" smtClean="0"/>
          </a:p>
        </p:txBody>
      </p:sp>
      <p:sp>
        <p:nvSpPr>
          <p:cNvPr id="74755"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在　宅　医　療　料</a:t>
            </a:r>
          </a:p>
        </p:txBody>
      </p:sp>
      <p:sp>
        <p:nvSpPr>
          <p:cNvPr id="74756"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smtClean="0"/>
              <a:t>訪問看護指示料</a:t>
            </a:r>
            <a:endParaRPr lang="en-US" altLang="ja-JP" smtClean="0"/>
          </a:p>
          <a:p>
            <a:pPr lvl="1" eaLnBrk="1" hangingPunct="1"/>
            <a:r>
              <a:rPr lang="ja-JP" altLang="en-US" smtClean="0"/>
              <a:t>指定地域密着型サービス（定期巡回・随時対応型訪問介護看護事業又は複合型サービス）も対象</a:t>
            </a:r>
            <a:endParaRPr lang="en-US" altLang="ja-JP" smtClean="0"/>
          </a:p>
          <a:p>
            <a:pPr lvl="1" eaLnBrk="1" hangingPunct="1"/>
            <a:r>
              <a:rPr lang="ja-JP" altLang="en-US" smtClean="0"/>
              <a:t>特別指示加算の別に厚労大臣の定める者の要件が削除</a:t>
            </a:r>
            <a:endParaRPr lang="en-US" altLang="ja-JP" smtClean="0"/>
          </a:p>
          <a:p>
            <a:pPr lvl="2" eaLnBrk="1" hangingPunct="1"/>
            <a:r>
              <a:rPr lang="ja-JP" altLang="en-US" smtClean="0"/>
              <a:t>気管カニューレ・褥瘡</a:t>
            </a:r>
          </a:p>
          <a:p>
            <a:pPr lvl="1" eaLnBrk="1" hangingPunct="1"/>
            <a:r>
              <a:rPr lang="ja-JP" altLang="en-US" smtClean="0"/>
              <a:t>訪問看護が退院直後２週間に限り医療保険でも提供可能に</a:t>
            </a:r>
          </a:p>
          <a:p>
            <a:pPr lvl="1" eaLnBrk="1" hangingPunct="1"/>
            <a:r>
              <a:rPr lang="ja-JP" altLang="en-US" smtClean="0"/>
              <a:t>精神科訪問看護指示料と併算定不可</a:t>
            </a:r>
            <a:endParaRPr lang="en-US" altLang="ja-JP" smtClean="0"/>
          </a:p>
          <a:p>
            <a:pPr lvl="1" eaLnBrk="1" hangingPunct="1"/>
            <a:endParaRPr lang="en-US" altLang="ja-JP" smtClean="0"/>
          </a:p>
          <a:p>
            <a:pPr eaLnBrk="1" hangingPunct="1"/>
            <a:r>
              <a:rPr lang="ja-JP" altLang="en-US" smtClean="0"/>
              <a:t>介護職員等喀痰吸引等指示料　（新設）２４０点</a:t>
            </a:r>
            <a:endParaRPr lang="en-US" altLang="ja-JP" smtClean="0"/>
          </a:p>
          <a:p>
            <a:pPr lvl="1" eaLnBrk="1" hangingPunct="1"/>
            <a:r>
              <a:rPr lang="ja-JP" altLang="en-US" smtClean="0"/>
              <a:t>３月に１回の算定</a:t>
            </a:r>
            <a:endParaRPr lang="en-US" altLang="ja-JP" smtClean="0"/>
          </a:p>
          <a:p>
            <a:pPr lvl="3" eaLnBrk="1" hangingPunct="1"/>
            <a:endParaRPr lang="en-US" altLang="ja-JP" smtClean="0"/>
          </a:p>
          <a:p>
            <a:pPr lvl="3" eaLnBrk="1" hangingPunct="1"/>
            <a:endParaRPr lang="ja-JP" altLang="en-US" sz="800" smtClean="0"/>
          </a:p>
        </p:txBody>
      </p:sp>
      <p:sp>
        <p:nvSpPr>
          <p:cNvPr id="74757"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在宅患者訪問看護・指導料</a:t>
            </a:r>
            <a:endParaRPr lang="ja-JP" altLang="en-US" sz="2800" i="0">
              <a:solidFill>
                <a:srgbClr val="FFFF00"/>
              </a:solidFill>
            </a:endParaRPr>
          </a:p>
        </p:txBody>
      </p:sp>
      <p:grpSp>
        <p:nvGrpSpPr>
          <p:cNvPr id="74758" name="Group 5"/>
          <p:cNvGrpSpPr>
            <a:grpSpLocks/>
          </p:cNvGrpSpPr>
          <p:nvPr/>
        </p:nvGrpSpPr>
        <p:grpSpPr bwMode="auto">
          <a:xfrm>
            <a:off x="609600" y="400050"/>
            <a:ext cx="8567738" cy="6457950"/>
            <a:chOff x="384" y="252"/>
            <a:chExt cx="5397" cy="4068"/>
          </a:xfrm>
        </p:grpSpPr>
        <p:sp>
          <p:nvSpPr>
            <p:cNvPr id="74760"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74761"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74759"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スライド番号プレースホルダー 5"/>
          <p:cNvSpPr txBox="1">
            <a:spLocks noGrp="1"/>
          </p:cNvSpPr>
          <p:nvPr/>
        </p:nvSpPr>
        <p:spPr bwMode="auto">
          <a:xfrm>
            <a:off x="0" y="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spcBef>
                <a:spcPct val="0"/>
              </a:spcBef>
            </a:pPr>
            <a:fld id="{3EE2B87A-396F-4832-9847-C23A5B2C80C9}" type="slidenum">
              <a:rPr kumimoji="0" lang="ja-JP" altLang="en-US" sz="2000" i="0"/>
              <a:pPr algn="l" eaLnBrk="1" hangingPunct="1">
                <a:spcBef>
                  <a:spcPct val="0"/>
                </a:spcBef>
              </a:pPr>
              <a:t>77</a:t>
            </a:fld>
            <a:endParaRPr kumimoji="0" lang="en-US" altLang="ja-JP" sz="2000" i="0"/>
          </a:p>
        </p:txBody>
      </p:sp>
      <p:sp>
        <p:nvSpPr>
          <p:cNvPr id="75779" name="Rectangle 2"/>
          <p:cNvSpPr>
            <a:spLocks noGrp="1" noChangeArrowheads="1"/>
          </p:cNvSpPr>
          <p:nvPr>
            <p:ph type="title" orient="vert" idx="4294967295"/>
          </p:nvPr>
        </p:nvSpPr>
        <p:spPr>
          <a:xfrm>
            <a:off x="47625" y="796925"/>
            <a:ext cx="533400" cy="5451475"/>
          </a:xfrm>
        </p:spPr>
        <p:txBody>
          <a:bodyPr vert="eaVert"/>
          <a:lstStyle/>
          <a:p>
            <a:pPr algn="ctr" eaLnBrk="1" hangingPunct="1"/>
            <a:r>
              <a:rPr lang="ja-JP" altLang="en-US" sz="2800" smtClean="0">
                <a:solidFill>
                  <a:srgbClr val="FFFF66"/>
                </a:solidFill>
              </a:rPr>
              <a:t>在　宅　医　療　料</a:t>
            </a:r>
          </a:p>
        </p:txBody>
      </p:sp>
      <p:sp>
        <p:nvSpPr>
          <p:cNvPr id="75780" name="Rectangle 3"/>
          <p:cNvSpPr>
            <a:spLocks noGrp="1" noChangeArrowheads="1"/>
          </p:cNvSpPr>
          <p:nvPr>
            <p:ph type="body" orient="vert" idx="4294967295"/>
          </p:nvPr>
        </p:nvSpPr>
        <p:spPr>
          <a:xfrm>
            <a:off x="609600" y="762000"/>
            <a:ext cx="8534400" cy="6096000"/>
          </a:xfrm>
        </p:spPr>
        <p:txBody>
          <a:bodyPr/>
          <a:lstStyle/>
          <a:p>
            <a:pPr eaLnBrk="1" hangingPunct="1"/>
            <a:r>
              <a:rPr lang="ja-JP" altLang="en-US" smtClean="0"/>
              <a:t>訪問看護療養費との関係</a:t>
            </a:r>
          </a:p>
          <a:p>
            <a:pPr lvl="1" eaLnBrk="1" hangingPunct="1"/>
            <a:r>
              <a:rPr lang="ja-JP" altLang="en-US" smtClean="0"/>
              <a:t>訪問看護ステーションとの連携を強化</a:t>
            </a:r>
          </a:p>
          <a:p>
            <a:pPr lvl="1" eaLnBrk="1" hangingPunct="1"/>
            <a:r>
              <a:rPr lang="ja-JP" altLang="en-US" smtClean="0"/>
              <a:t>外泊時の訪問看護療養費（訪問看護基本療養費）の新設　　等</a:t>
            </a:r>
          </a:p>
          <a:p>
            <a:pPr lvl="3" eaLnBrk="1" hangingPunct="1"/>
            <a:endParaRPr lang="en-US" altLang="ja-JP" smtClean="0"/>
          </a:p>
          <a:p>
            <a:pPr lvl="3" eaLnBrk="1" hangingPunct="1"/>
            <a:endParaRPr lang="en-US" altLang="ja-JP" smtClean="0"/>
          </a:p>
          <a:p>
            <a:pPr lvl="3" eaLnBrk="1" hangingPunct="1"/>
            <a:endParaRPr lang="ja-JP" altLang="en-US" sz="800" smtClean="0"/>
          </a:p>
          <a:p>
            <a:pPr eaLnBrk="1" hangingPunct="1"/>
            <a:r>
              <a:rPr lang="ja-JP" altLang="en-US" smtClean="0"/>
              <a:t>救急搬送診療料（１３００点に変更無し）</a:t>
            </a:r>
          </a:p>
          <a:p>
            <a:pPr lvl="1" eaLnBrk="1" hangingPunct="1"/>
            <a:r>
              <a:rPr lang="ja-JP" altLang="en-US" smtClean="0"/>
              <a:t>長時間加算　　　　　　　　　　　（新設）５００点</a:t>
            </a:r>
            <a:endParaRPr lang="en-US" altLang="ja-JP" smtClean="0"/>
          </a:p>
          <a:p>
            <a:pPr lvl="2"/>
            <a:r>
              <a:rPr lang="ja-JP" altLang="en-US" smtClean="0"/>
              <a:t>患者の発生した現場に赴き、診療を開始してから、医療機関に到着し、医療機関内で診療を開始するまでの時間が３０分を超えた場合に算定</a:t>
            </a:r>
          </a:p>
        </p:txBody>
      </p:sp>
      <p:sp>
        <p:nvSpPr>
          <p:cNvPr id="75781"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訪問看護・その他</a:t>
            </a:r>
            <a:endParaRPr lang="ja-JP" altLang="en-US" sz="2800" i="0">
              <a:solidFill>
                <a:srgbClr val="FFFF00"/>
              </a:solidFill>
            </a:endParaRPr>
          </a:p>
        </p:txBody>
      </p:sp>
      <p:grpSp>
        <p:nvGrpSpPr>
          <p:cNvPr id="75782" name="Group 5"/>
          <p:cNvGrpSpPr>
            <a:grpSpLocks/>
          </p:cNvGrpSpPr>
          <p:nvPr/>
        </p:nvGrpSpPr>
        <p:grpSpPr bwMode="auto">
          <a:xfrm>
            <a:off x="609600" y="400050"/>
            <a:ext cx="8567738" cy="6457950"/>
            <a:chOff x="384" y="252"/>
            <a:chExt cx="5397" cy="4068"/>
          </a:xfrm>
        </p:grpSpPr>
        <p:sp>
          <p:nvSpPr>
            <p:cNvPr id="75784"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75785"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75783"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B7DE4FBD-6C46-4D42-9DC8-1F4D88CE0608}" type="slidenum">
              <a:rPr kumimoji="0" lang="ja-JP" altLang="en-US" sz="2000" i="0" smtClean="0"/>
              <a:pPr eaLnBrk="1" hangingPunct="1"/>
              <a:t>78</a:t>
            </a:fld>
            <a:endParaRPr kumimoji="0" lang="en-US" altLang="ja-JP" sz="2000" i="0" smtClean="0"/>
          </a:p>
        </p:txBody>
      </p:sp>
      <p:sp>
        <p:nvSpPr>
          <p:cNvPr id="76803"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在　宅　医　療　料</a:t>
            </a:r>
          </a:p>
        </p:txBody>
      </p:sp>
      <p:sp>
        <p:nvSpPr>
          <p:cNvPr id="76804"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smtClean="0"/>
              <a:t>急性増悪等への対応</a:t>
            </a:r>
            <a:endParaRPr lang="en-US" altLang="ja-JP" smtClean="0"/>
          </a:p>
          <a:p>
            <a:pPr lvl="1" eaLnBrk="1" hangingPunct="1"/>
            <a:r>
              <a:rPr lang="ja-JP" altLang="en-US" smtClean="0"/>
              <a:t>急性増悪等のためにＡＤＬが低下した場合、一時的に算定可能なリハビリテーション単位数を引き上げる</a:t>
            </a:r>
          </a:p>
          <a:p>
            <a:pPr eaLnBrk="1" hangingPunct="1"/>
            <a:r>
              <a:rPr lang="ja-JP" altLang="en-US" smtClean="0"/>
              <a:t>算定要件</a:t>
            </a:r>
          </a:p>
          <a:p>
            <a:pPr lvl="1" eaLnBrk="1" hangingPunct="1"/>
            <a:r>
              <a:rPr lang="ja-JP" altLang="en-US" smtClean="0"/>
              <a:t>基本の点数に変更無し</a:t>
            </a:r>
          </a:p>
          <a:p>
            <a:pPr lvl="2" eaLnBrk="1" hangingPunct="1"/>
            <a:r>
              <a:rPr lang="ja-JP" altLang="en-US" smtClean="0"/>
              <a:t>同一建物居住者以外　　　　　３００点</a:t>
            </a:r>
          </a:p>
          <a:p>
            <a:pPr lvl="2" eaLnBrk="1" hangingPunct="1"/>
            <a:r>
              <a:rPr lang="ja-JP" altLang="en-US" smtClean="0"/>
              <a:t>同一建物居住者　　　　　　　２５５点</a:t>
            </a:r>
          </a:p>
          <a:p>
            <a:pPr lvl="1" eaLnBrk="1" hangingPunct="1"/>
            <a:r>
              <a:rPr lang="ja-JP" altLang="en-US" smtClean="0"/>
              <a:t>原則として患者１人につき、１（３００点）と２（２５５点）を合わせて週６単位に限り算定</a:t>
            </a:r>
          </a:p>
          <a:p>
            <a:pPr lvl="1" eaLnBrk="1" hangingPunct="1"/>
            <a:r>
              <a:rPr lang="ja-JP" altLang="en-US" i="1" u="sng" smtClean="0"/>
              <a:t>１月にバーセル指数又はＦＩＭが５点以上悪化した場合</a:t>
            </a:r>
          </a:p>
          <a:p>
            <a:pPr lvl="2" eaLnBrk="1" hangingPunct="1"/>
            <a:r>
              <a:rPr lang="ja-JP" altLang="en-US" sz="2400" i="1" u="sng" smtClean="0"/>
              <a:t>６月に１回、</a:t>
            </a:r>
            <a:r>
              <a:rPr lang="en-US" altLang="ja-JP" sz="2400" i="1" u="sng" smtClean="0"/>
              <a:t>14</a:t>
            </a:r>
            <a:r>
              <a:rPr lang="ja-JP" altLang="en-US" sz="2400" i="1" u="sng" smtClean="0"/>
              <a:t>日に限り１と２を合わせて１日４単位に限り算定可能</a:t>
            </a:r>
            <a:endParaRPr lang="en-US" altLang="ja-JP" sz="2400" i="1" u="sng" smtClean="0"/>
          </a:p>
          <a:p>
            <a:pPr lvl="2" eaLnBrk="1" hangingPunct="1"/>
            <a:r>
              <a:rPr lang="ja-JP" altLang="en-US" sz="2400" i="1" u="sng" smtClean="0"/>
              <a:t>要介護者等の場合は必要理由と期間を診療録に記載</a:t>
            </a:r>
            <a:endParaRPr lang="ja-JP" altLang="ja-JP" sz="2400" i="1" u="sng" smtClean="0"/>
          </a:p>
        </p:txBody>
      </p:sp>
      <p:sp>
        <p:nvSpPr>
          <p:cNvPr id="76805"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在宅患者訪問リハビリテーション</a:t>
            </a:r>
            <a:endParaRPr lang="ja-JP" altLang="en-US" sz="2800" i="0">
              <a:solidFill>
                <a:srgbClr val="FFFF00"/>
              </a:solidFill>
            </a:endParaRPr>
          </a:p>
        </p:txBody>
      </p:sp>
      <p:grpSp>
        <p:nvGrpSpPr>
          <p:cNvPr id="76806" name="Group 5"/>
          <p:cNvGrpSpPr>
            <a:grpSpLocks/>
          </p:cNvGrpSpPr>
          <p:nvPr/>
        </p:nvGrpSpPr>
        <p:grpSpPr bwMode="auto">
          <a:xfrm>
            <a:off x="609600" y="400050"/>
            <a:ext cx="8567738" cy="6457950"/>
            <a:chOff x="384" y="252"/>
            <a:chExt cx="5397" cy="4068"/>
          </a:xfrm>
        </p:grpSpPr>
        <p:sp>
          <p:nvSpPr>
            <p:cNvPr id="76808"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76809"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76807"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FBEF80B4-1D0E-41BA-BCA2-677C5DC6F657}" type="slidenum">
              <a:rPr kumimoji="0" lang="ja-JP" altLang="en-US" sz="2000" i="0" smtClean="0"/>
              <a:pPr eaLnBrk="1" hangingPunct="1"/>
              <a:t>79</a:t>
            </a:fld>
            <a:endParaRPr kumimoji="0" lang="en-US" altLang="ja-JP" sz="2000" i="0" smtClean="0"/>
          </a:p>
        </p:txBody>
      </p:sp>
      <p:sp>
        <p:nvSpPr>
          <p:cNvPr id="77827"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在　宅　医　療　料</a:t>
            </a:r>
          </a:p>
        </p:txBody>
      </p:sp>
      <p:sp>
        <p:nvSpPr>
          <p:cNvPr id="77828"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smtClean="0"/>
              <a:t>在宅自己注射指導管理料の項目見直し</a:t>
            </a:r>
          </a:p>
          <a:p>
            <a:pPr lvl="1" eaLnBrk="1" hangingPunct="1"/>
            <a:r>
              <a:rPr lang="ja-JP" altLang="en-US" smtClean="0"/>
              <a:t>複雑な場合　　　　　　　　　　　 　　　１２３０点</a:t>
            </a:r>
            <a:endParaRPr lang="en-US" altLang="ja-JP" smtClean="0"/>
          </a:p>
          <a:p>
            <a:pPr lvl="2"/>
            <a:r>
              <a:rPr lang="ja-JP" altLang="en-US" sz="2400" smtClean="0"/>
              <a:t>間歇注入シリンジポンプを用いてポンプの状態、投与量等について確認・調整等を行った場合に算定</a:t>
            </a:r>
            <a:endParaRPr lang="en-US" altLang="ja-JP" sz="2400" smtClean="0"/>
          </a:p>
          <a:p>
            <a:pPr lvl="2"/>
            <a:r>
              <a:rPr lang="ja-JP" altLang="en-US" sz="2400" smtClean="0"/>
              <a:t>プログラムの変更に係る費用は別途算定不可</a:t>
            </a:r>
            <a:endParaRPr lang="en-US" altLang="ja-JP" sz="2400" smtClean="0"/>
          </a:p>
          <a:p>
            <a:pPr lvl="1" eaLnBrk="1" hangingPunct="1"/>
            <a:r>
              <a:rPr lang="ja-JP" altLang="en-US" smtClean="0"/>
              <a:t>上記以外の場合　　　　　　　　　　 　　　８２０点</a:t>
            </a:r>
            <a:endParaRPr lang="en-US" altLang="ja-JP" smtClean="0"/>
          </a:p>
          <a:p>
            <a:pPr eaLnBrk="1" hangingPunct="1"/>
            <a:r>
              <a:rPr lang="ja-JP" altLang="en-US" smtClean="0"/>
              <a:t>間歇注入シリンジポンプ加算</a:t>
            </a:r>
            <a:r>
              <a:rPr lang="en-US" altLang="ja-JP" smtClean="0"/>
              <a:t>(</a:t>
            </a:r>
            <a:r>
              <a:rPr lang="ja-JP" altLang="en-US" smtClean="0"/>
              <a:t>１５００点</a:t>
            </a:r>
            <a:r>
              <a:rPr lang="en-US" altLang="ja-JP" smtClean="0"/>
              <a:t>)</a:t>
            </a:r>
            <a:r>
              <a:rPr lang="ja-JP" altLang="en-US" smtClean="0"/>
              <a:t>の再編</a:t>
            </a:r>
          </a:p>
          <a:p>
            <a:pPr lvl="1" eaLnBrk="1" hangingPunct="1"/>
            <a:r>
              <a:rPr lang="ja-JP" altLang="en-US" smtClean="0"/>
              <a:t>１ プログラム付きシリンジポンプ　      ２５００点</a:t>
            </a:r>
            <a:endParaRPr lang="en-US" altLang="ja-JP" smtClean="0"/>
          </a:p>
          <a:p>
            <a:pPr lvl="2"/>
            <a:r>
              <a:rPr lang="ja-JP" altLang="en-US" smtClean="0"/>
              <a:t>基礎注入と独立して追加注入がプログラム可能であり、また基礎注入の流量について、１日につき</a:t>
            </a:r>
            <a:r>
              <a:rPr lang="en-US" altLang="ja-JP" smtClean="0"/>
              <a:t>24</a:t>
            </a:r>
            <a:r>
              <a:rPr lang="ja-JP" altLang="en-US" smtClean="0"/>
              <a:t>プログラム以上の設定が可能なもの</a:t>
            </a:r>
          </a:p>
          <a:p>
            <a:pPr lvl="1" eaLnBrk="1" hangingPunct="1"/>
            <a:r>
              <a:rPr lang="ja-JP" altLang="en-US" smtClean="0"/>
              <a:t>２ １以外のシリンジポンプ　　　　      １５００点</a:t>
            </a:r>
            <a:endParaRPr lang="en-US" altLang="ja-JP" smtClean="0"/>
          </a:p>
          <a:p>
            <a:pPr lvl="1"/>
            <a:r>
              <a:rPr lang="ja-JP" altLang="en-US" smtClean="0"/>
              <a:t>輸液回路、リザーバーその他療養上必要な医療材料については、所定点数に含まれる</a:t>
            </a:r>
            <a:endParaRPr lang="en-US" altLang="ja-JP" smtClean="0"/>
          </a:p>
          <a:p>
            <a:pPr lvl="4" eaLnBrk="1" hangingPunct="1"/>
            <a:endParaRPr lang="ja-JP" altLang="en-US" sz="400" smtClean="0"/>
          </a:p>
        </p:txBody>
      </p:sp>
      <p:sp>
        <p:nvSpPr>
          <p:cNvPr id="77829"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在宅自己注射指導管理料</a:t>
            </a:r>
          </a:p>
        </p:txBody>
      </p:sp>
      <p:grpSp>
        <p:nvGrpSpPr>
          <p:cNvPr id="77830" name="Group 5"/>
          <p:cNvGrpSpPr>
            <a:grpSpLocks/>
          </p:cNvGrpSpPr>
          <p:nvPr/>
        </p:nvGrpSpPr>
        <p:grpSpPr bwMode="auto">
          <a:xfrm>
            <a:off x="609600" y="400050"/>
            <a:ext cx="8567738" cy="6457950"/>
            <a:chOff x="384" y="252"/>
            <a:chExt cx="5397" cy="4068"/>
          </a:xfrm>
        </p:grpSpPr>
        <p:sp>
          <p:nvSpPr>
            <p:cNvPr id="77832"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77833"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77831"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91B51418-DC25-40E7-9E00-C16277AFD3AA}" type="slidenum">
              <a:rPr kumimoji="0" lang="ja-JP" altLang="en-US" sz="2000" i="0" smtClean="0"/>
              <a:pPr eaLnBrk="1" hangingPunct="1"/>
              <a:t>8</a:t>
            </a:fld>
            <a:endParaRPr kumimoji="0" lang="en-US" altLang="ja-JP" sz="2000" i="0" smtClean="0"/>
          </a:p>
        </p:txBody>
      </p:sp>
      <p:sp>
        <p:nvSpPr>
          <p:cNvPr id="10243"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平成</a:t>
            </a:r>
            <a:r>
              <a:rPr lang="en-US" altLang="ja-JP" sz="2800" smtClean="0">
                <a:solidFill>
                  <a:srgbClr val="FFFF66"/>
                </a:solidFill>
              </a:rPr>
              <a:t>24</a:t>
            </a:r>
            <a:r>
              <a:rPr lang="ja-JP" altLang="en-US" sz="2800" smtClean="0">
                <a:solidFill>
                  <a:srgbClr val="FFFF66"/>
                </a:solidFill>
              </a:rPr>
              <a:t>年度診療報酬改定</a:t>
            </a:r>
          </a:p>
        </p:txBody>
      </p:sp>
      <p:sp>
        <p:nvSpPr>
          <p:cNvPr id="1459203" name="Rectangle 3"/>
          <p:cNvSpPr>
            <a:spLocks noGrp="1" noChangeArrowheads="1"/>
          </p:cNvSpPr>
          <p:nvPr>
            <p:ph type="body" orient="vert" idx="1"/>
          </p:nvPr>
        </p:nvSpPr>
        <p:spPr>
          <a:xfrm>
            <a:off x="609600" y="762000"/>
            <a:ext cx="8534400" cy="6096000"/>
          </a:xfrm>
        </p:spPr>
        <p:txBody>
          <a:bodyPr vert="horz"/>
          <a:lstStyle/>
          <a:p>
            <a:pPr eaLnBrk="1" hangingPunct="1">
              <a:defRPr/>
            </a:pPr>
            <a:r>
              <a:rPr lang="ja-JP" altLang="en-US" dirty="0" smtClean="0"/>
              <a:t>関東信越厚生局</a:t>
            </a:r>
          </a:p>
          <a:p>
            <a:pPr lvl="1" eaLnBrk="1" hangingPunct="1">
              <a:defRPr/>
            </a:pPr>
            <a:r>
              <a:rPr lang="ja-JP" altLang="en-US" dirty="0" smtClean="0"/>
              <a:t>群馬事務所</a:t>
            </a:r>
          </a:p>
          <a:p>
            <a:pPr lvl="2" eaLnBrk="1" hangingPunct="1">
              <a:defRPr/>
            </a:pPr>
            <a:r>
              <a:rPr lang="ja-JP" altLang="en-US" dirty="0" smtClean="0"/>
              <a:t>〒</a:t>
            </a:r>
            <a:r>
              <a:rPr lang="en-US" altLang="ja-JP" dirty="0" smtClean="0"/>
              <a:t>371</a:t>
            </a:r>
            <a:r>
              <a:rPr lang="ja-JP" altLang="en-US" dirty="0" smtClean="0"/>
              <a:t>－</a:t>
            </a:r>
            <a:r>
              <a:rPr lang="en-US" altLang="ja-JP" dirty="0" smtClean="0"/>
              <a:t>0024</a:t>
            </a:r>
          </a:p>
          <a:p>
            <a:pPr lvl="2" eaLnBrk="1" hangingPunct="1">
              <a:buFont typeface="Wingdings" pitchFamily="2" charset="2"/>
              <a:buNone/>
              <a:defRPr/>
            </a:pPr>
            <a:r>
              <a:rPr lang="ja-JP" altLang="en-US" dirty="0" smtClean="0"/>
              <a:t>　群馬県前橋市表町</a:t>
            </a:r>
            <a:r>
              <a:rPr lang="en-US" altLang="ja-JP" dirty="0" smtClean="0"/>
              <a:t>2</a:t>
            </a:r>
            <a:r>
              <a:rPr lang="ja-JP" altLang="en-US" dirty="0" smtClean="0"/>
              <a:t>丁目</a:t>
            </a:r>
            <a:r>
              <a:rPr lang="en-US" altLang="ja-JP" dirty="0" smtClean="0"/>
              <a:t>2</a:t>
            </a:r>
            <a:r>
              <a:rPr lang="ja-JP" altLang="en-US" dirty="0" smtClean="0"/>
              <a:t>－</a:t>
            </a:r>
            <a:r>
              <a:rPr lang="en-US" altLang="ja-JP" dirty="0" smtClean="0"/>
              <a:t>6 </a:t>
            </a:r>
            <a:r>
              <a:rPr lang="ja-JP" altLang="en-US" dirty="0" smtClean="0"/>
              <a:t>前橋第一生命ビルディング</a:t>
            </a:r>
            <a:r>
              <a:rPr lang="en-US" altLang="ja-JP" dirty="0" smtClean="0"/>
              <a:t>7</a:t>
            </a:r>
            <a:r>
              <a:rPr lang="ja-JP" altLang="en-US" dirty="0" smtClean="0"/>
              <a:t>階</a:t>
            </a:r>
          </a:p>
          <a:p>
            <a:pPr lvl="2" eaLnBrk="1" hangingPunct="1">
              <a:defRPr/>
            </a:pPr>
            <a:r>
              <a:rPr lang="en-US" altLang="ja-JP" dirty="0" smtClean="0"/>
              <a:t>027-896-0488</a:t>
            </a:r>
          </a:p>
          <a:p>
            <a:pPr lvl="1" eaLnBrk="1" hangingPunct="1">
              <a:defRPr/>
            </a:pPr>
            <a:r>
              <a:rPr lang="ja-JP" altLang="en-US" dirty="0" smtClean="0"/>
              <a:t>栃木事務所</a:t>
            </a:r>
          </a:p>
          <a:p>
            <a:pPr lvl="2" eaLnBrk="1" hangingPunct="1">
              <a:defRPr/>
            </a:pPr>
            <a:r>
              <a:rPr lang="ja-JP" altLang="en-US" dirty="0" smtClean="0"/>
              <a:t>〒</a:t>
            </a:r>
            <a:r>
              <a:rPr lang="en-US" altLang="ja-JP" dirty="0" smtClean="0"/>
              <a:t>320</a:t>
            </a:r>
            <a:r>
              <a:rPr lang="ja-JP" altLang="en-US" dirty="0" smtClean="0"/>
              <a:t>－</a:t>
            </a:r>
            <a:r>
              <a:rPr lang="en-US" altLang="ja-JP" dirty="0" smtClean="0"/>
              <a:t>0033</a:t>
            </a:r>
          </a:p>
          <a:p>
            <a:pPr lvl="2" eaLnBrk="1" hangingPunct="1">
              <a:buFont typeface="Wingdings" pitchFamily="2" charset="2"/>
              <a:buNone/>
              <a:defRPr/>
            </a:pPr>
            <a:r>
              <a:rPr lang="ja-JP" altLang="en-US" dirty="0" smtClean="0"/>
              <a:t>　栃木県宇都宮市本町</a:t>
            </a:r>
            <a:r>
              <a:rPr lang="en-US" altLang="ja-JP" dirty="0" smtClean="0"/>
              <a:t>3</a:t>
            </a:r>
            <a:r>
              <a:rPr lang="ja-JP" altLang="en-US" dirty="0" smtClean="0"/>
              <a:t>－</a:t>
            </a:r>
            <a:r>
              <a:rPr lang="en-US" altLang="ja-JP" dirty="0" smtClean="0"/>
              <a:t>9 </a:t>
            </a:r>
            <a:r>
              <a:rPr lang="ja-JP" altLang="en-US" dirty="0" smtClean="0"/>
              <a:t>栃木県本町合同ビル</a:t>
            </a:r>
            <a:r>
              <a:rPr lang="en-US" altLang="ja-JP" dirty="0" smtClean="0"/>
              <a:t>2</a:t>
            </a:r>
            <a:r>
              <a:rPr lang="ja-JP" altLang="en-US" dirty="0" smtClean="0"/>
              <a:t>階</a:t>
            </a:r>
          </a:p>
          <a:p>
            <a:pPr lvl="2" eaLnBrk="1" hangingPunct="1">
              <a:defRPr/>
            </a:pPr>
            <a:r>
              <a:rPr lang="en-US" altLang="ja-JP" dirty="0" smtClean="0"/>
              <a:t>028-341-2009</a:t>
            </a:r>
          </a:p>
          <a:p>
            <a:pPr lvl="1" eaLnBrk="1" hangingPunct="1">
              <a:defRPr/>
            </a:pPr>
            <a:r>
              <a:rPr lang="ja-JP" altLang="en-US" dirty="0" smtClean="0"/>
              <a:t>茨城事務所</a:t>
            </a:r>
          </a:p>
          <a:p>
            <a:pPr lvl="2" eaLnBrk="1" hangingPunct="1">
              <a:defRPr/>
            </a:pPr>
            <a:r>
              <a:rPr lang="zh-TW" altLang="en-US" dirty="0" smtClean="0"/>
              <a:t>〒</a:t>
            </a:r>
            <a:r>
              <a:rPr lang="en-US" altLang="zh-TW" dirty="0" smtClean="0"/>
              <a:t>310</a:t>
            </a:r>
            <a:r>
              <a:rPr lang="zh-TW" altLang="en-US" dirty="0" smtClean="0"/>
              <a:t>－</a:t>
            </a:r>
            <a:r>
              <a:rPr lang="en-US" altLang="zh-TW" dirty="0" smtClean="0"/>
              <a:t>0061</a:t>
            </a:r>
          </a:p>
          <a:p>
            <a:pPr marL="914400" lvl="2" indent="0" eaLnBrk="1" hangingPunct="1">
              <a:buFont typeface="Wingdings" pitchFamily="2" charset="2"/>
              <a:buNone/>
              <a:defRPr/>
            </a:pPr>
            <a:r>
              <a:rPr lang="ja-JP" altLang="en-US" dirty="0" smtClean="0"/>
              <a:t>　</a:t>
            </a:r>
            <a:r>
              <a:rPr lang="zh-TW" altLang="en-US" dirty="0" smtClean="0"/>
              <a:t>茨城県水戸市北見町</a:t>
            </a:r>
            <a:r>
              <a:rPr lang="en-US" altLang="zh-TW" dirty="0" smtClean="0"/>
              <a:t>1</a:t>
            </a:r>
            <a:r>
              <a:rPr lang="zh-TW" altLang="en-US" dirty="0" smtClean="0"/>
              <a:t>－</a:t>
            </a:r>
            <a:r>
              <a:rPr lang="en-US" altLang="zh-TW" dirty="0" smtClean="0"/>
              <a:t>11 </a:t>
            </a:r>
            <a:r>
              <a:rPr lang="zh-TW" altLang="en-US" dirty="0" smtClean="0"/>
              <a:t>水戸地方合同庁舎</a:t>
            </a:r>
            <a:r>
              <a:rPr lang="en-US" altLang="zh-TW" dirty="0" smtClean="0"/>
              <a:t>4</a:t>
            </a:r>
            <a:r>
              <a:rPr lang="zh-TW" altLang="en-US" dirty="0" smtClean="0"/>
              <a:t>階</a:t>
            </a:r>
            <a:endParaRPr lang="en-US" altLang="ja-JP" dirty="0" smtClean="0"/>
          </a:p>
          <a:p>
            <a:pPr lvl="2" eaLnBrk="1" hangingPunct="1">
              <a:defRPr/>
            </a:pPr>
            <a:r>
              <a:rPr lang="en-US" altLang="ja-JP" dirty="0" smtClean="0"/>
              <a:t>029-277-1316</a:t>
            </a:r>
            <a:endParaRPr lang="ja-JP" altLang="en-US" sz="800" dirty="0" smtClean="0"/>
          </a:p>
        </p:txBody>
      </p:sp>
      <p:sp>
        <p:nvSpPr>
          <p:cNvPr id="10245"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en-US" altLang="ja-JP" sz="3600" i="0">
                <a:solidFill>
                  <a:srgbClr val="FFFF00"/>
                </a:solidFill>
              </a:rPr>
              <a:t>【</a:t>
            </a:r>
            <a:r>
              <a:rPr lang="ja-JP" altLang="en-US" sz="3600" i="0">
                <a:solidFill>
                  <a:srgbClr val="FFFF00"/>
                </a:solidFill>
              </a:rPr>
              <a:t>参考</a:t>
            </a:r>
            <a:r>
              <a:rPr lang="en-US" altLang="ja-JP" sz="3600" i="0">
                <a:solidFill>
                  <a:srgbClr val="FFFF00"/>
                </a:solidFill>
              </a:rPr>
              <a:t>】</a:t>
            </a:r>
            <a:r>
              <a:rPr lang="ja-JP" altLang="en-US" sz="3600" i="0">
                <a:solidFill>
                  <a:srgbClr val="FFFF00"/>
                </a:solidFill>
              </a:rPr>
              <a:t>地方厚生局所在地</a:t>
            </a:r>
          </a:p>
        </p:txBody>
      </p:sp>
      <p:grpSp>
        <p:nvGrpSpPr>
          <p:cNvPr id="10246" name="Group 5"/>
          <p:cNvGrpSpPr>
            <a:grpSpLocks/>
          </p:cNvGrpSpPr>
          <p:nvPr/>
        </p:nvGrpSpPr>
        <p:grpSpPr bwMode="auto">
          <a:xfrm>
            <a:off x="609600" y="400050"/>
            <a:ext cx="8567738" cy="6457950"/>
            <a:chOff x="384" y="252"/>
            <a:chExt cx="5397" cy="4068"/>
          </a:xfrm>
        </p:grpSpPr>
        <p:sp>
          <p:nvSpPr>
            <p:cNvPr id="10247"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0248"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10139CD4-E718-42D0-A51C-744E30F6B9DF}" type="slidenum">
              <a:rPr kumimoji="0" lang="ja-JP" altLang="en-US" sz="2000" i="0" smtClean="0"/>
              <a:pPr eaLnBrk="1" hangingPunct="1"/>
              <a:t>80</a:t>
            </a:fld>
            <a:endParaRPr kumimoji="0" lang="en-US" altLang="ja-JP" sz="2000" i="0" smtClean="0"/>
          </a:p>
        </p:txBody>
      </p:sp>
      <p:sp>
        <p:nvSpPr>
          <p:cNvPr id="78851"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在　宅　医　療　料</a:t>
            </a:r>
          </a:p>
        </p:txBody>
      </p:sp>
      <p:sp>
        <p:nvSpPr>
          <p:cNvPr id="78852"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smtClean="0"/>
              <a:t>在宅妊娠糖尿病患者指導管理料　　　　１５０点</a:t>
            </a:r>
          </a:p>
          <a:p>
            <a:pPr lvl="1" eaLnBrk="1" hangingPunct="1"/>
            <a:r>
              <a:rPr lang="ja-JP" altLang="en-US" smtClean="0"/>
              <a:t>入院中の患者以外の患者</a:t>
            </a:r>
          </a:p>
          <a:p>
            <a:pPr lvl="1" eaLnBrk="1" hangingPunct="1"/>
            <a:r>
              <a:rPr lang="ja-JP" altLang="en-US" smtClean="0"/>
              <a:t>厚労大臣の定める妊娠中の糖尿病患者に対して周産期における合併症の軽減のために適切な指導管理を行う</a:t>
            </a:r>
          </a:p>
          <a:p>
            <a:pPr lvl="1" eaLnBrk="1" hangingPunct="1"/>
            <a:r>
              <a:rPr lang="ja-JP" altLang="en-US" smtClean="0"/>
              <a:t>以下の</a:t>
            </a:r>
            <a:r>
              <a:rPr lang="en-US" altLang="ja-JP" smtClean="0"/>
              <a:t>(</a:t>
            </a:r>
            <a:r>
              <a:rPr lang="ja-JP" altLang="en-US" smtClean="0"/>
              <a:t>１</a:t>
            </a:r>
            <a:r>
              <a:rPr lang="en-US" altLang="ja-JP" smtClean="0"/>
              <a:t>)</a:t>
            </a:r>
            <a:r>
              <a:rPr lang="ja-JP" altLang="en-US" smtClean="0"/>
              <a:t>又は</a:t>
            </a:r>
            <a:r>
              <a:rPr lang="en-US" altLang="ja-JP" smtClean="0"/>
              <a:t>(</a:t>
            </a:r>
            <a:r>
              <a:rPr lang="ja-JP" altLang="en-US" smtClean="0"/>
              <a:t>２</a:t>
            </a:r>
            <a:r>
              <a:rPr lang="en-US" altLang="ja-JP" smtClean="0"/>
              <a:t>)</a:t>
            </a:r>
            <a:r>
              <a:rPr lang="ja-JP" altLang="en-US" smtClean="0"/>
              <a:t>に該当する妊娠糖尿病患者で、血糖測定器を現に使用している者に対して、適切な療養指導を行った場合に算定</a:t>
            </a:r>
          </a:p>
          <a:p>
            <a:pPr lvl="2" eaLnBrk="1" hangingPunct="1"/>
            <a:r>
              <a:rPr lang="en-US" altLang="ja-JP" smtClean="0"/>
              <a:t>(</a:t>
            </a:r>
            <a:r>
              <a:rPr lang="ja-JP" altLang="en-US" smtClean="0"/>
              <a:t>１</a:t>
            </a:r>
            <a:r>
              <a:rPr lang="en-US" altLang="ja-JP" smtClean="0"/>
              <a:t>) </a:t>
            </a:r>
            <a:r>
              <a:rPr lang="ja-JP" altLang="en-US" smtClean="0"/>
              <a:t>以下のいずれかを満たす糖尿病である場合</a:t>
            </a:r>
          </a:p>
          <a:p>
            <a:pPr lvl="3" eaLnBrk="1" hangingPunct="1"/>
            <a:r>
              <a:rPr lang="ja-JP" altLang="en-US" smtClean="0"/>
              <a:t>空腹時血糖値が</a:t>
            </a:r>
            <a:r>
              <a:rPr lang="en-US" altLang="ja-JP" smtClean="0"/>
              <a:t>126mg/dL</a:t>
            </a:r>
            <a:r>
              <a:rPr lang="ja-JP" altLang="en-US" smtClean="0"/>
              <a:t>以上</a:t>
            </a:r>
          </a:p>
          <a:p>
            <a:pPr lvl="3" eaLnBrk="1" hangingPunct="1"/>
            <a:r>
              <a:rPr lang="en-US" altLang="ja-JP" smtClean="0"/>
              <a:t>HbA1C</a:t>
            </a:r>
            <a:r>
              <a:rPr lang="ja-JP" altLang="en-US" smtClean="0"/>
              <a:t>がＪＤＳ値で</a:t>
            </a:r>
            <a:r>
              <a:rPr lang="en-US" altLang="ja-JP" smtClean="0"/>
              <a:t>6.1%</a:t>
            </a:r>
            <a:r>
              <a:rPr lang="ja-JP" altLang="en-US" smtClean="0"/>
              <a:t>以上（ＮＧＳＰ値で</a:t>
            </a:r>
            <a:r>
              <a:rPr lang="en-US" altLang="ja-JP" smtClean="0"/>
              <a:t>6.5%</a:t>
            </a:r>
            <a:r>
              <a:rPr lang="ja-JP" altLang="en-US" smtClean="0"/>
              <a:t>）</a:t>
            </a:r>
          </a:p>
          <a:p>
            <a:pPr lvl="3" eaLnBrk="1" hangingPunct="1"/>
            <a:r>
              <a:rPr lang="ja-JP" altLang="en-US" smtClean="0"/>
              <a:t>随時血糖値が</a:t>
            </a:r>
            <a:r>
              <a:rPr lang="en-US" altLang="ja-JP" smtClean="0"/>
              <a:t>200mg/dL</a:t>
            </a:r>
            <a:r>
              <a:rPr lang="ja-JP" altLang="en-US" smtClean="0"/>
              <a:t>以上</a:t>
            </a:r>
            <a:r>
              <a:rPr lang="en-US" altLang="ja-JP" smtClean="0"/>
              <a:t>(</a:t>
            </a:r>
            <a:r>
              <a:rPr lang="ja-JP" altLang="en-US" smtClean="0"/>
              <a:t>空腹時血糖値又は</a:t>
            </a:r>
            <a:r>
              <a:rPr lang="en-US" altLang="ja-JP" smtClean="0"/>
              <a:t>HbA1C</a:t>
            </a:r>
            <a:r>
              <a:rPr lang="ja-JP" altLang="en-US" smtClean="0"/>
              <a:t>で確認</a:t>
            </a:r>
            <a:r>
              <a:rPr lang="en-US" altLang="ja-JP" smtClean="0"/>
              <a:t>)</a:t>
            </a:r>
            <a:endParaRPr lang="ja-JP" altLang="en-US" smtClean="0"/>
          </a:p>
          <a:p>
            <a:pPr lvl="3" eaLnBrk="1" hangingPunct="1"/>
            <a:r>
              <a:rPr lang="ja-JP" altLang="en-US" smtClean="0"/>
              <a:t>エ糖尿病網膜症が存在する場合</a:t>
            </a:r>
          </a:p>
          <a:p>
            <a:pPr lvl="2" eaLnBrk="1" hangingPunct="1"/>
            <a:r>
              <a:rPr lang="en-US" altLang="ja-JP" smtClean="0"/>
              <a:t>(</a:t>
            </a:r>
            <a:r>
              <a:rPr lang="ja-JP" altLang="en-US" smtClean="0"/>
              <a:t>２</a:t>
            </a:r>
            <a:r>
              <a:rPr lang="en-US" altLang="ja-JP" smtClean="0"/>
              <a:t>) </a:t>
            </a:r>
            <a:r>
              <a:rPr lang="ja-JP" altLang="en-US" smtClean="0"/>
              <a:t>ハイリスク妊娠糖尿病</a:t>
            </a:r>
          </a:p>
          <a:p>
            <a:pPr lvl="3" eaLnBrk="1" hangingPunct="1"/>
            <a:r>
              <a:rPr lang="en-US" altLang="ja-JP" smtClean="0"/>
              <a:t>HbA1C</a:t>
            </a:r>
            <a:r>
              <a:rPr lang="ja-JP" altLang="en-US" smtClean="0"/>
              <a:t>がＪＤＳ値で</a:t>
            </a:r>
            <a:r>
              <a:rPr lang="en-US" altLang="ja-JP" smtClean="0"/>
              <a:t>6.1%</a:t>
            </a:r>
            <a:r>
              <a:rPr lang="ja-JP" altLang="en-US" smtClean="0"/>
              <a:t>以下（ＮＧＳＰ値で</a:t>
            </a:r>
            <a:r>
              <a:rPr lang="en-US" altLang="ja-JP" smtClean="0"/>
              <a:t>6.5</a:t>
            </a:r>
            <a:r>
              <a:rPr lang="ja-JP" altLang="en-US" smtClean="0"/>
              <a:t>％以下）で</a:t>
            </a:r>
            <a:r>
              <a:rPr lang="en-US" altLang="ja-JP" smtClean="0"/>
              <a:t>75gOGTT2</a:t>
            </a:r>
            <a:r>
              <a:rPr lang="ja-JP" altLang="en-US" smtClean="0"/>
              <a:t>時間値が</a:t>
            </a:r>
            <a:r>
              <a:rPr lang="en-US" altLang="ja-JP" smtClean="0"/>
              <a:t>200mg/dL</a:t>
            </a:r>
            <a:r>
              <a:rPr lang="ja-JP" altLang="en-US" smtClean="0"/>
              <a:t>以上</a:t>
            </a:r>
          </a:p>
        </p:txBody>
      </p:sp>
      <p:sp>
        <p:nvSpPr>
          <p:cNvPr id="78853"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在宅療養指導管理料</a:t>
            </a:r>
          </a:p>
        </p:txBody>
      </p:sp>
      <p:grpSp>
        <p:nvGrpSpPr>
          <p:cNvPr id="78854" name="Group 5"/>
          <p:cNvGrpSpPr>
            <a:grpSpLocks/>
          </p:cNvGrpSpPr>
          <p:nvPr/>
        </p:nvGrpSpPr>
        <p:grpSpPr bwMode="auto">
          <a:xfrm>
            <a:off x="609600" y="400050"/>
            <a:ext cx="8567738" cy="6457950"/>
            <a:chOff x="384" y="252"/>
            <a:chExt cx="5397" cy="4068"/>
          </a:xfrm>
        </p:grpSpPr>
        <p:sp>
          <p:nvSpPr>
            <p:cNvPr id="78856"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78857"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78855"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新</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CD0BF488-CD24-41F8-9537-4002BF707657}" type="slidenum">
              <a:rPr kumimoji="0" lang="ja-JP" altLang="en-US" sz="2000" i="0" smtClean="0"/>
              <a:pPr eaLnBrk="1" hangingPunct="1"/>
              <a:t>81</a:t>
            </a:fld>
            <a:endParaRPr kumimoji="0" lang="en-US" altLang="ja-JP" sz="2000" i="0" smtClean="0"/>
          </a:p>
        </p:txBody>
      </p:sp>
      <p:sp>
        <p:nvSpPr>
          <p:cNvPr id="79875"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在　宅　医　療　料</a:t>
            </a:r>
          </a:p>
        </p:txBody>
      </p:sp>
      <p:sp>
        <p:nvSpPr>
          <p:cNvPr id="73732" name="Rectangle 3"/>
          <p:cNvSpPr>
            <a:spLocks noGrp="1" noChangeArrowheads="1"/>
          </p:cNvSpPr>
          <p:nvPr>
            <p:ph type="body" orient="vert" idx="1"/>
          </p:nvPr>
        </p:nvSpPr>
        <p:spPr>
          <a:xfrm>
            <a:off x="609600" y="762000"/>
            <a:ext cx="8534400" cy="6096000"/>
          </a:xfrm>
        </p:spPr>
        <p:txBody>
          <a:bodyPr vert="horz"/>
          <a:lstStyle/>
          <a:p>
            <a:pPr eaLnBrk="1" hangingPunct="1">
              <a:defRPr/>
            </a:pPr>
            <a:r>
              <a:rPr lang="ja-JP" altLang="en-US" dirty="0" smtClean="0"/>
              <a:t>在宅自己腹膜灌流指導管理料</a:t>
            </a:r>
            <a:endParaRPr lang="en-US" altLang="ja-JP" dirty="0" smtClean="0"/>
          </a:p>
          <a:p>
            <a:pPr marL="0" indent="0" eaLnBrk="1" hangingPunct="1">
              <a:buFont typeface="Wingdings" pitchFamily="2" charset="2"/>
              <a:buNone/>
              <a:defRPr/>
            </a:pPr>
            <a:r>
              <a:rPr lang="ja-JP" altLang="en-US" dirty="0"/>
              <a:t>　</a:t>
            </a:r>
            <a:r>
              <a:rPr lang="ja-JP" altLang="en-US" dirty="0" smtClean="0"/>
              <a:t>　　　　　　　　　３８００点　⇒　４０００点</a:t>
            </a:r>
          </a:p>
          <a:p>
            <a:pPr eaLnBrk="1" hangingPunct="1">
              <a:defRPr/>
            </a:pPr>
            <a:r>
              <a:rPr lang="ja-JP" altLang="en-US" dirty="0" smtClean="0"/>
              <a:t>在宅小児経管栄養法指導管理料　　　１０５０点</a:t>
            </a:r>
          </a:p>
          <a:p>
            <a:pPr lvl="1" eaLnBrk="1" hangingPunct="1">
              <a:defRPr/>
            </a:pPr>
            <a:r>
              <a:rPr lang="ja-JP" altLang="en-US" dirty="0" smtClean="0"/>
              <a:t>厚労大臣の定める入院中の患者以外の患者</a:t>
            </a:r>
          </a:p>
          <a:p>
            <a:pPr lvl="1" eaLnBrk="1" hangingPunct="1">
              <a:defRPr/>
            </a:pPr>
            <a:r>
              <a:rPr lang="ja-JP" altLang="en-US" dirty="0" smtClean="0"/>
              <a:t>算定可能な加算</a:t>
            </a:r>
          </a:p>
          <a:p>
            <a:pPr lvl="2" eaLnBrk="1" hangingPunct="1">
              <a:defRPr/>
            </a:pPr>
            <a:r>
              <a:rPr lang="ja-JP" altLang="en-US" dirty="0" smtClean="0"/>
              <a:t>注入ポンプ加算（１２５０点）、在宅経管栄養法用栄養管セット加算（２０００点）</a:t>
            </a:r>
            <a:endParaRPr lang="en-US" altLang="ja-JP" dirty="0" smtClean="0"/>
          </a:p>
          <a:p>
            <a:pPr eaLnBrk="1" hangingPunct="1">
              <a:defRPr/>
            </a:pPr>
            <a:r>
              <a:rPr lang="ja-JP" altLang="en-US" dirty="0" smtClean="0"/>
              <a:t>在宅悪性腫瘍患者共同指導管理料　　１５００点</a:t>
            </a:r>
          </a:p>
          <a:p>
            <a:pPr lvl="1" eaLnBrk="1" hangingPunct="1">
              <a:defRPr/>
            </a:pPr>
            <a:r>
              <a:rPr lang="ja-JP" altLang="en-US" dirty="0" smtClean="0"/>
              <a:t>緩和ケアに関する研修を修了した保険医が指導</a:t>
            </a:r>
          </a:p>
          <a:p>
            <a:pPr lvl="1" eaLnBrk="1" hangingPunct="1">
              <a:defRPr/>
            </a:pPr>
            <a:r>
              <a:rPr lang="ja-JP" altLang="en-US" dirty="0" smtClean="0"/>
              <a:t>他の保険医療機関で在宅悪性腫瘍患者指導管理料を算定する患者</a:t>
            </a:r>
          </a:p>
          <a:p>
            <a:pPr lvl="1" eaLnBrk="1" hangingPunct="1">
              <a:defRPr/>
            </a:pPr>
            <a:r>
              <a:rPr lang="ja-JP" altLang="en-US" dirty="0" smtClean="0"/>
              <a:t>他の保険医療機関と連携して、同一日に当該患者に対する悪性腫瘍の鎮痛療法又は化学療法に関する指導管理を行った場合</a:t>
            </a:r>
          </a:p>
          <a:p>
            <a:pPr eaLnBrk="1" hangingPunct="1">
              <a:defRPr/>
            </a:pPr>
            <a:endParaRPr lang="ja-JP" altLang="en-US" dirty="0" smtClean="0"/>
          </a:p>
        </p:txBody>
      </p:sp>
      <p:sp>
        <p:nvSpPr>
          <p:cNvPr id="79877"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在宅療養指導管理料</a:t>
            </a:r>
          </a:p>
        </p:txBody>
      </p:sp>
      <p:grpSp>
        <p:nvGrpSpPr>
          <p:cNvPr id="79878" name="Group 5"/>
          <p:cNvGrpSpPr>
            <a:grpSpLocks/>
          </p:cNvGrpSpPr>
          <p:nvPr/>
        </p:nvGrpSpPr>
        <p:grpSpPr bwMode="auto">
          <a:xfrm>
            <a:off x="609600" y="400050"/>
            <a:ext cx="8567738" cy="6457950"/>
            <a:chOff x="384" y="252"/>
            <a:chExt cx="5397" cy="4068"/>
          </a:xfrm>
        </p:grpSpPr>
        <p:sp>
          <p:nvSpPr>
            <p:cNvPr id="79880"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79881"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79879"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5C2A9B13-2A45-4194-91F7-E116B81BB4A1}" type="slidenum">
              <a:rPr kumimoji="0" lang="ja-JP" altLang="en-US" sz="2000" i="0" smtClean="0"/>
              <a:pPr eaLnBrk="1" hangingPunct="1"/>
              <a:t>82</a:t>
            </a:fld>
            <a:endParaRPr kumimoji="0" lang="en-US" altLang="ja-JP" sz="2000" i="0" smtClean="0"/>
          </a:p>
        </p:txBody>
      </p:sp>
      <p:sp>
        <p:nvSpPr>
          <p:cNvPr id="80899"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在　宅　医　療　料</a:t>
            </a:r>
          </a:p>
        </p:txBody>
      </p:sp>
      <p:sp>
        <p:nvSpPr>
          <p:cNvPr id="80900"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smtClean="0"/>
              <a:t>在宅人工呼吸指導管理料の要件追加</a:t>
            </a:r>
            <a:endParaRPr lang="en-US" altLang="ja-JP" smtClean="0"/>
          </a:p>
          <a:p>
            <a:pPr lvl="1"/>
            <a:r>
              <a:rPr lang="ja-JP" altLang="en-US" smtClean="0"/>
              <a:t>患者が使用する装置の保守・管理を十分に行うこと（委託の場合を含む）</a:t>
            </a:r>
          </a:p>
          <a:p>
            <a:pPr lvl="1"/>
            <a:r>
              <a:rPr lang="ja-JP" altLang="en-US" smtClean="0"/>
              <a:t>装置に必要な保守・管理の内容を患者に説明する</a:t>
            </a:r>
          </a:p>
          <a:p>
            <a:pPr lvl="1"/>
            <a:r>
              <a:rPr lang="ja-JP" altLang="en-US" smtClean="0"/>
              <a:t>夜間・緊急時の対応等を患者に説明する</a:t>
            </a:r>
          </a:p>
          <a:p>
            <a:pPr lvl="1"/>
            <a:r>
              <a:rPr lang="ja-JP" altLang="en-US" smtClean="0"/>
              <a:t>その他、療養上必要な指導管理を行う</a:t>
            </a:r>
            <a:endParaRPr lang="en-US" altLang="ja-JP" smtClean="0"/>
          </a:p>
          <a:p>
            <a:pPr lvl="1"/>
            <a:r>
              <a:rPr lang="ja-JP" altLang="en-US" smtClean="0"/>
              <a:t>指導管理の内容を診療録に記載すること</a:t>
            </a:r>
            <a:endParaRPr lang="en-US" altLang="ja-JP" smtClean="0"/>
          </a:p>
          <a:p>
            <a:pPr lvl="1"/>
            <a:endParaRPr lang="en-US" altLang="ja-JP" smtClean="0"/>
          </a:p>
        </p:txBody>
      </p:sp>
      <p:sp>
        <p:nvSpPr>
          <p:cNvPr id="80901"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在宅療養指導管理料</a:t>
            </a:r>
          </a:p>
        </p:txBody>
      </p:sp>
      <p:grpSp>
        <p:nvGrpSpPr>
          <p:cNvPr id="80902" name="Group 5"/>
          <p:cNvGrpSpPr>
            <a:grpSpLocks/>
          </p:cNvGrpSpPr>
          <p:nvPr/>
        </p:nvGrpSpPr>
        <p:grpSpPr bwMode="auto">
          <a:xfrm>
            <a:off x="609600" y="400050"/>
            <a:ext cx="8567738" cy="6457950"/>
            <a:chOff x="384" y="252"/>
            <a:chExt cx="5397" cy="4068"/>
          </a:xfrm>
        </p:grpSpPr>
        <p:sp>
          <p:nvSpPr>
            <p:cNvPr id="80904"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80905"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80903"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A68B107B-C7C8-4167-8BD0-A90313315BAD}" type="slidenum">
              <a:rPr kumimoji="0" lang="ja-JP" altLang="en-US" sz="1400" i="0" smtClean="0"/>
              <a:pPr eaLnBrk="1" hangingPunct="1"/>
              <a:t>83</a:t>
            </a:fld>
            <a:endParaRPr kumimoji="0" lang="en-US" altLang="ja-JP" sz="1400" i="0" smtClean="0"/>
          </a:p>
        </p:txBody>
      </p:sp>
      <p:sp>
        <p:nvSpPr>
          <p:cNvPr id="81923"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在　宅　医　療　料</a:t>
            </a:r>
          </a:p>
        </p:txBody>
      </p:sp>
      <p:sp>
        <p:nvSpPr>
          <p:cNvPr id="81924"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smtClean="0"/>
              <a:t>人工呼吸器加算の引き上げ</a:t>
            </a:r>
          </a:p>
          <a:p>
            <a:pPr lvl="1" eaLnBrk="1" hangingPunct="1"/>
            <a:r>
              <a:rPr lang="ja-JP" altLang="en-US" smtClean="0"/>
              <a:t>陽圧式人工呼吸器　　　７０００点　⇒　７４８０点</a:t>
            </a:r>
          </a:p>
          <a:p>
            <a:pPr lvl="1" eaLnBrk="1" hangingPunct="1"/>
            <a:r>
              <a:rPr lang="ja-JP" altLang="en-US" smtClean="0"/>
              <a:t>人工呼吸器　　　　　　６０００点　⇒　６４８０点</a:t>
            </a:r>
          </a:p>
          <a:p>
            <a:pPr lvl="1" eaLnBrk="1" hangingPunct="1"/>
            <a:r>
              <a:rPr lang="ja-JP" altLang="en-US" smtClean="0"/>
              <a:t>陰圧式人工呼吸器　　　７０００点　⇒　７４８０点</a:t>
            </a:r>
            <a:endParaRPr lang="en-US" altLang="ja-JP" smtClean="0"/>
          </a:p>
          <a:p>
            <a:pPr lvl="1" eaLnBrk="1" hangingPunct="1"/>
            <a:endParaRPr lang="en-US" altLang="ja-JP" smtClean="0"/>
          </a:p>
          <a:p>
            <a:r>
              <a:rPr lang="ja-JP" altLang="en-US" smtClean="0"/>
              <a:t>人工呼吸器加算の要件見直し</a:t>
            </a:r>
            <a:endParaRPr lang="en-US" altLang="ja-JP" smtClean="0"/>
          </a:p>
          <a:p>
            <a:pPr lvl="1"/>
            <a:r>
              <a:rPr lang="ja-JP" altLang="en-US" smtClean="0"/>
              <a:t>回路部品その他付属品（療養上必要なバッテリー及び手動式肺人工蘇生器等を含む）は所定点数に含まれる</a:t>
            </a:r>
            <a:endParaRPr lang="en-US" altLang="ja-JP" smtClean="0"/>
          </a:p>
          <a:p>
            <a:pPr lvl="2"/>
            <a:endParaRPr lang="ja-JP" altLang="en-US" smtClean="0"/>
          </a:p>
          <a:p>
            <a:pPr lvl="1" eaLnBrk="1" hangingPunct="1"/>
            <a:endParaRPr lang="ja-JP" altLang="en-US" smtClean="0"/>
          </a:p>
          <a:p>
            <a:pPr eaLnBrk="1" hangingPunct="1"/>
            <a:endParaRPr lang="ja-JP" altLang="en-US" smtClean="0"/>
          </a:p>
        </p:txBody>
      </p:sp>
      <p:sp>
        <p:nvSpPr>
          <p:cNvPr id="81925"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在宅療養指導管理材料加算</a:t>
            </a:r>
          </a:p>
        </p:txBody>
      </p:sp>
      <p:grpSp>
        <p:nvGrpSpPr>
          <p:cNvPr id="81926" name="Group 5"/>
          <p:cNvGrpSpPr>
            <a:grpSpLocks/>
          </p:cNvGrpSpPr>
          <p:nvPr/>
        </p:nvGrpSpPr>
        <p:grpSpPr bwMode="auto">
          <a:xfrm>
            <a:off x="609600" y="400050"/>
            <a:ext cx="8567738" cy="6457950"/>
            <a:chOff x="384" y="252"/>
            <a:chExt cx="5397" cy="4068"/>
          </a:xfrm>
        </p:grpSpPr>
        <p:sp>
          <p:nvSpPr>
            <p:cNvPr id="81927"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81928"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C8588BD3-218F-45AC-BCF4-01641FFCC81E}" type="slidenum">
              <a:rPr kumimoji="0" lang="ja-JP" altLang="en-US" sz="2000" i="0" smtClean="0"/>
              <a:pPr eaLnBrk="1" hangingPunct="1"/>
              <a:t>84</a:t>
            </a:fld>
            <a:endParaRPr kumimoji="0" lang="en-US" altLang="ja-JP" sz="2000" i="0" smtClean="0"/>
          </a:p>
        </p:txBody>
      </p:sp>
      <p:sp>
        <p:nvSpPr>
          <p:cNvPr id="82947"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在　宅　医　療　料</a:t>
            </a:r>
          </a:p>
        </p:txBody>
      </p:sp>
      <p:sp>
        <p:nvSpPr>
          <p:cNvPr id="76804" name="Rectangle 3"/>
          <p:cNvSpPr>
            <a:spLocks noGrp="1" noChangeArrowheads="1"/>
          </p:cNvSpPr>
          <p:nvPr>
            <p:ph type="body" orient="vert" idx="1"/>
          </p:nvPr>
        </p:nvSpPr>
        <p:spPr>
          <a:xfrm>
            <a:off x="609600" y="762000"/>
            <a:ext cx="8534400" cy="6096000"/>
          </a:xfrm>
        </p:spPr>
        <p:txBody>
          <a:bodyPr vert="horz"/>
          <a:lstStyle/>
          <a:p>
            <a:pPr eaLnBrk="1" hangingPunct="1">
              <a:defRPr/>
            </a:pPr>
            <a:r>
              <a:rPr lang="ja-JP" altLang="ja-JP" dirty="0" smtClean="0"/>
              <a:t>在宅難治性皮膚疾患処置指導管理料</a:t>
            </a:r>
            <a:endParaRPr lang="en-US" altLang="ja-JP" dirty="0" smtClean="0"/>
          </a:p>
          <a:p>
            <a:pPr marL="0" indent="0" eaLnBrk="1" hangingPunct="1">
              <a:buFont typeface="Wingdings" pitchFamily="2" charset="2"/>
              <a:buNone/>
              <a:defRPr/>
            </a:pPr>
            <a:r>
              <a:rPr lang="ja-JP" altLang="ja-JP" dirty="0" smtClean="0"/>
              <a:t>　　</a:t>
            </a:r>
            <a:r>
              <a:rPr lang="ja-JP" altLang="en-US" dirty="0" smtClean="0"/>
              <a:t>　　　　　　　　　</a:t>
            </a:r>
            <a:r>
              <a:rPr lang="ja-JP" altLang="ja-JP" dirty="0" smtClean="0"/>
              <a:t>５００点</a:t>
            </a:r>
            <a:r>
              <a:rPr lang="ja-JP" altLang="en-US" dirty="0" smtClean="0"/>
              <a:t>　⇒　１０００点</a:t>
            </a:r>
            <a:endParaRPr lang="ja-JP" altLang="ja-JP" dirty="0" smtClean="0"/>
          </a:p>
          <a:p>
            <a:pPr eaLnBrk="1" hangingPunct="1">
              <a:defRPr/>
            </a:pPr>
            <a:r>
              <a:rPr lang="ja-JP" altLang="en-US" dirty="0" smtClean="0"/>
              <a:t>在宅振戦等刺激装置治療指導管理料　　８１０点</a:t>
            </a:r>
          </a:p>
          <a:p>
            <a:pPr lvl="1" eaLnBrk="1" hangingPunct="1">
              <a:defRPr/>
            </a:pPr>
            <a:r>
              <a:rPr lang="ja-JP" altLang="en-US" dirty="0" smtClean="0"/>
              <a:t>振戦等除去のため植込型脳・脊髄刺激装置を植え込んだ後に、在宅において振戦等管理を行っている入院中の患者以外の患者</a:t>
            </a:r>
          </a:p>
          <a:p>
            <a:pPr lvl="1" eaLnBrk="1" hangingPunct="1">
              <a:defRPr/>
            </a:pPr>
            <a:r>
              <a:rPr lang="ja-JP" altLang="en-US" dirty="0" smtClean="0"/>
              <a:t>導入期加算　　１４０点</a:t>
            </a:r>
          </a:p>
          <a:p>
            <a:pPr lvl="2" eaLnBrk="1" hangingPunct="1">
              <a:defRPr/>
            </a:pPr>
            <a:r>
              <a:rPr lang="ja-JP" altLang="en-US" dirty="0" smtClean="0"/>
              <a:t>植込術を行った日から起算して３月以内</a:t>
            </a:r>
          </a:p>
          <a:p>
            <a:pPr eaLnBrk="1" hangingPunct="1">
              <a:defRPr/>
            </a:pPr>
            <a:r>
              <a:rPr lang="ja-JP" altLang="en-US" dirty="0" smtClean="0"/>
              <a:t>在宅迷走神経電気刺激治療指導管理料　８１０点</a:t>
            </a:r>
          </a:p>
          <a:p>
            <a:pPr lvl="1" eaLnBrk="1" hangingPunct="1">
              <a:defRPr/>
            </a:pPr>
            <a:r>
              <a:rPr lang="ja-JP" altLang="en-US" dirty="0" smtClean="0"/>
              <a:t>てんかん治療のため植込型迷走神経刺激装置を植え込んだ後に、在宅においててんかん管理を行っている入院中の患者以外の患者</a:t>
            </a:r>
          </a:p>
          <a:p>
            <a:pPr lvl="1" eaLnBrk="1" hangingPunct="1">
              <a:defRPr/>
            </a:pPr>
            <a:r>
              <a:rPr lang="ja-JP" altLang="en-US" dirty="0" smtClean="0"/>
              <a:t>導入期加算　　１４０点</a:t>
            </a:r>
          </a:p>
          <a:p>
            <a:pPr lvl="2" eaLnBrk="1" hangingPunct="1">
              <a:defRPr/>
            </a:pPr>
            <a:r>
              <a:rPr lang="ja-JP" altLang="en-US" dirty="0" smtClean="0"/>
              <a:t>植込術を行った日から起算して３月以内</a:t>
            </a:r>
          </a:p>
        </p:txBody>
      </p:sp>
      <p:sp>
        <p:nvSpPr>
          <p:cNvPr id="82949"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在宅療養指導管理料</a:t>
            </a:r>
          </a:p>
        </p:txBody>
      </p:sp>
      <p:grpSp>
        <p:nvGrpSpPr>
          <p:cNvPr id="82950" name="Group 5"/>
          <p:cNvGrpSpPr>
            <a:grpSpLocks/>
          </p:cNvGrpSpPr>
          <p:nvPr/>
        </p:nvGrpSpPr>
        <p:grpSpPr bwMode="auto">
          <a:xfrm>
            <a:off x="609600" y="400050"/>
            <a:ext cx="8567738" cy="6457950"/>
            <a:chOff x="384" y="252"/>
            <a:chExt cx="5397" cy="4068"/>
          </a:xfrm>
        </p:grpSpPr>
        <p:sp>
          <p:nvSpPr>
            <p:cNvPr id="82952"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82953"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82951"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新</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341094CB-D16C-4C12-B85D-8495252A6EA8}" type="slidenum">
              <a:rPr kumimoji="0" lang="ja-JP" altLang="en-US" sz="2000" i="0" smtClean="0"/>
              <a:pPr eaLnBrk="1" hangingPunct="1"/>
              <a:t>85</a:t>
            </a:fld>
            <a:endParaRPr kumimoji="0" lang="en-US" altLang="ja-JP" sz="2000" i="0" smtClean="0"/>
          </a:p>
        </p:txBody>
      </p:sp>
      <p:sp>
        <p:nvSpPr>
          <p:cNvPr id="83971"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在　宅　医　療　料</a:t>
            </a:r>
          </a:p>
        </p:txBody>
      </p:sp>
      <p:sp>
        <p:nvSpPr>
          <p:cNvPr id="83972"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smtClean="0"/>
              <a:t>２月に２回に限り算定可能になったもの</a:t>
            </a:r>
          </a:p>
          <a:p>
            <a:pPr lvl="1" eaLnBrk="1" hangingPunct="1"/>
            <a:r>
              <a:rPr lang="ja-JP" altLang="en-US" smtClean="0"/>
              <a:t>酸素ボンベ加算</a:t>
            </a:r>
          </a:p>
          <a:p>
            <a:pPr lvl="1" eaLnBrk="1" hangingPunct="1"/>
            <a:r>
              <a:rPr lang="ja-JP" altLang="en-US" smtClean="0"/>
              <a:t>酸素濃縮装置加算</a:t>
            </a:r>
          </a:p>
          <a:p>
            <a:pPr lvl="1" eaLnBrk="1" hangingPunct="1"/>
            <a:r>
              <a:rPr lang="ja-JP" altLang="en-US" smtClean="0"/>
              <a:t>液化酸素装置加算</a:t>
            </a:r>
          </a:p>
          <a:p>
            <a:pPr lvl="1" eaLnBrk="1" hangingPunct="1"/>
            <a:r>
              <a:rPr lang="ja-JP" altLang="en-US" smtClean="0"/>
              <a:t>呼吸同調式デマンドバルブ加算</a:t>
            </a:r>
          </a:p>
          <a:p>
            <a:pPr lvl="1" eaLnBrk="1" hangingPunct="1"/>
            <a:r>
              <a:rPr lang="ja-JP" altLang="en-US" smtClean="0"/>
              <a:t>経鼻的持続陽圧呼吸療法用治療器加算</a:t>
            </a:r>
            <a:endParaRPr lang="en-US" altLang="ja-JP" smtClean="0"/>
          </a:p>
          <a:p>
            <a:pPr eaLnBrk="1" hangingPunct="1"/>
            <a:r>
              <a:rPr lang="ja-JP" altLang="en-US" smtClean="0"/>
              <a:t>上記加算留意点</a:t>
            </a:r>
            <a:endParaRPr lang="en-US" altLang="ja-JP" smtClean="0"/>
          </a:p>
          <a:p>
            <a:pPr lvl="1" eaLnBrk="1" hangingPunct="1"/>
            <a:r>
              <a:rPr lang="ja-JP" altLang="en-US" smtClean="0"/>
              <a:t>１月の後半に受診し、２月は日数が少ないから次回の受診は３月とする場合</a:t>
            </a:r>
            <a:endParaRPr lang="en-US" altLang="ja-JP" smtClean="0"/>
          </a:p>
          <a:p>
            <a:pPr lvl="2" eaLnBrk="1" hangingPunct="1"/>
            <a:r>
              <a:rPr lang="ja-JP" altLang="en-US" smtClean="0"/>
              <a:t>１月のレセプトで１月分と２月分の２回分を算定可</a:t>
            </a:r>
          </a:p>
          <a:p>
            <a:pPr lvl="1" eaLnBrk="1" hangingPunct="1"/>
            <a:r>
              <a:rPr lang="ja-JP" altLang="en-US" smtClean="0"/>
              <a:t>１月に受診があったが、２月はインフルエンザが流行しているため、次回の受診を３月にすることがよいと医師が判断し、受診を控えた場合</a:t>
            </a:r>
            <a:endParaRPr lang="en-US" altLang="ja-JP" smtClean="0"/>
          </a:p>
          <a:p>
            <a:pPr lvl="2" eaLnBrk="1" hangingPunct="1"/>
            <a:r>
              <a:rPr lang="ja-JP" altLang="en-US" smtClean="0"/>
              <a:t>３月のレセプトで２月分と３月分の２回分を算定可</a:t>
            </a:r>
            <a:endParaRPr lang="en-US" altLang="ja-JP" smtClean="0"/>
          </a:p>
          <a:p>
            <a:pPr lvl="1" eaLnBrk="1" hangingPunct="1"/>
            <a:endParaRPr lang="ja-JP" altLang="en-US" sz="800" smtClean="0"/>
          </a:p>
          <a:p>
            <a:pPr eaLnBrk="1" hangingPunct="1"/>
            <a:endParaRPr lang="ja-JP" altLang="en-US" smtClean="0"/>
          </a:p>
        </p:txBody>
      </p:sp>
      <p:sp>
        <p:nvSpPr>
          <p:cNvPr id="83973"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在宅療養指導管理材料加算</a:t>
            </a:r>
          </a:p>
        </p:txBody>
      </p:sp>
      <p:grpSp>
        <p:nvGrpSpPr>
          <p:cNvPr id="83974" name="Group 5"/>
          <p:cNvGrpSpPr>
            <a:grpSpLocks/>
          </p:cNvGrpSpPr>
          <p:nvPr/>
        </p:nvGrpSpPr>
        <p:grpSpPr bwMode="auto">
          <a:xfrm>
            <a:off x="609600" y="400050"/>
            <a:ext cx="8567738" cy="6457950"/>
            <a:chOff x="384" y="252"/>
            <a:chExt cx="5397" cy="4068"/>
          </a:xfrm>
        </p:grpSpPr>
        <p:sp>
          <p:nvSpPr>
            <p:cNvPr id="83976"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83977"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83975"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54D4BD4A-A350-420D-A1FE-14451A5CE885}" type="slidenum">
              <a:rPr kumimoji="0" lang="ja-JP" altLang="en-US" sz="2000" i="0" smtClean="0"/>
              <a:pPr eaLnBrk="1" hangingPunct="1"/>
              <a:t>86</a:t>
            </a:fld>
            <a:endParaRPr kumimoji="0" lang="en-US" altLang="ja-JP" sz="2000" i="0" smtClean="0"/>
          </a:p>
        </p:txBody>
      </p:sp>
      <p:sp>
        <p:nvSpPr>
          <p:cNvPr id="84995"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在　宅　医　療　料</a:t>
            </a:r>
          </a:p>
        </p:txBody>
      </p:sp>
      <p:sp>
        <p:nvSpPr>
          <p:cNvPr id="77828" name="Rectangle 3"/>
          <p:cNvSpPr>
            <a:spLocks noGrp="1" noChangeArrowheads="1"/>
          </p:cNvSpPr>
          <p:nvPr>
            <p:ph type="body" orient="vert" idx="1"/>
          </p:nvPr>
        </p:nvSpPr>
        <p:spPr>
          <a:xfrm>
            <a:off x="609600" y="762000"/>
            <a:ext cx="8534400" cy="6096000"/>
          </a:xfrm>
        </p:spPr>
        <p:txBody>
          <a:bodyPr vert="horz"/>
          <a:lstStyle/>
          <a:p>
            <a:pPr eaLnBrk="1" hangingPunct="1">
              <a:defRPr/>
            </a:pPr>
            <a:r>
              <a:rPr lang="ja-JP" altLang="en-US" dirty="0" smtClean="0"/>
              <a:t>疼痛管理用送信器加算</a:t>
            </a:r>
            <a:endParaRPr lang="en-US" altLang="ja-JP" dirty="0" smtClean="0"/>
          </a:p>
          <a:p>
            <a:pPr marL="0" indent="0" eaLnBrk="1" hangingPunct="1">
              <a:buFont typeface="Wingdings" pitchFamily="2" charset="2"/>
              <a:buNone/>
              <a:defRPr/>
            </a:pPr>
            <a:r>
              <a:rPr lang="ja-JP" altLang="en-US" dirty="0"/>
              <a:t>　</a:t>
            </a:r>
            <a:r>
              <a:rPr lang="ja-JP" altLang="en-US" dirty="0" smtClean="0"/>
              <a:t>　　　　　　　　⇒　疼痛</a:t>
            </a:r>
            <a:r>
              <a:rPr lang="ja-JP" altLang="en-US" i="1" u="sng" dirty="0" smtClean="0"/>
              <a:t>等</a:t>
            </a:r>
            <a:r>
              <a:rPr lang="ja-JP" altLang="en-US" dirty="0" smtClean="0"/>
              <a:t>管理用送信器加算</a:t>
            </a:r>
          </a:p>
          <a:p>
            <a:pPr lvl="1" eaLnBrk="1" hangingPunct="1">
              <a:defRPr/>
            </a:pPr>
            <a:r>
              <a:rPr lang="ja-JP" altLang="en-US" dirty="0" smtClean="0"/>
              <a:t>疼痛除去</a:t>
            </a:r>
            <a:r>
              <a:rPr lang="ja-JP" altLang="en-US" i="1" u="sng" dirty="0" smtClean="0"/>
              <a:t>等</a:t>
            </a:r>
            <a:r>
              <a:rPr lang="ja-JP" altLang="en-US" dirty="0" smtClean="0"/>
              <a:t>のため</a:t>
            </a:r>
            <a:r>
              <a:rPr lang="ja-JP" altLang="en-US" i="1" u="sng" dirty="0" smtClean="0"/>
              <a:t>植込</a:t>
            </a:r>
            <a:r>
              <a:rPr lang="ja-JP" altLang="en-US" dirty="0" smtClean="0"/>
              <a:t>型脳・脊髄刺激装置又は</a:t>
            </a:r>
            <a:r>
              <a:rPr lang="ja-JP" altLang="en-US" i="1" u="sng" dirty="0" smtClean="0"/>
              <a:t>植込型迷走神経刺激装置</a:t>
            </a:r>
            <a:r>
              <a:rPr lang="ja-JP" altLang="en-US" dirty="0" smtClean="0"/>
              <a:t>を植え込んだ後に、</a:t>
            </a:r>
            <a:r>
              <a:rPr lang="ja-JP" altLang="en-US" i="1" u="sng" dirty="0" smtClean="0"/>
              <a:t>在宅疼痛管理、在宅振戦管理又は在宅てんかん管理</a:t>
            </a:r>
            <a:r>
              <a:rPr lang="ja-JP" altLang="en-US" dirty="0" smtClean="0"/>
              <a:t>を行っている入院中の患者以外の患者に対して、疼痛</a:t>
            </a:r>
            <a:r>
              <a:rPr lang="ja-JP" altLang="en-US" i="1" u="sng" dirty="0" smtClean="0"/>
              <a:t>等</a:t>
            </a:r>
            <a:r>
              <a:rPr lang="ja-JP" altLang="en-US" dirty="0" smtClean="0"/>
              <a:t>管理用送信器</a:t>
            </a:r>
            <a:r>
              <a:rPr lang="ja-JP" altLang="en-US" i="1" u="sng" dirty="0" smtClean="0"/>
              <a:t>（患者用プログラマを含む）</a:t>
            </a:r>
            <a:r>
              <a:rPr lang="ja-JP" altLang="en-US" dirty="0" smtClean="0"/>
              <a:t>を使用した場合に、第１款の所定点数に加算する。</a:t>
            </a:r>
          </a:p>
          <a:p>
            <a:pPr eaLnBrk="1" hangingPunct="1">
              <a:defRPr/>
            </a:pPr>
            <a:endParaRPr lang="ja-JP" altLang="en-US" sz="2400" dirty="0" smtClean="0"/>
          </a:p>
          <a:p>
            <a:pPr eaLnBrk="1" hangingPunct="1">
              <a:defRPr/>
            </a:pPr>
            <a:r>
              <a:rPr lang="ja-JP" altLang="en-US" dirty="0" smtClean="0"/>
              <a:t>排痰補助装置加算</a:t>
            </a:r>
          </a:p>
          <a:p>
            <a:pPr lvl="1" eaLnBrk="1" hangingPunct="1">
              <a:defRPr/>
            </a:pPr>
            <a:r>
              <a:rPr lang="ja-JP" altLang="en-US" dirty="0" smtClean="0"/>
              <a:t>人工呼吸を行っている入院中の患者以外の神経筋疾患</a:t>
            </a:r>
            <a:r>
              <a:rPr lang="ja-JP" altLang="en-US" b="1" i="1" u="sng" dirty="0" smtClean="0"/>
              <a:t>等</a:t>
            </a:r>
            <a:r>
              <a:rPr lang="ja-JP" altLang="en-US" dirty="0" smtClean="0"/>
              <a:t>の患者に対して、排痰補助装置を使用した場合に、第１款の所定点数に加算する</a:t>
            </a:r>
            <a:endParaRPr lang="en-US" altLang="ja-JP" dirty="0" smtClean="0"/>
          </a:p>
          <a:p>
            <a:pPr lvl="2">
              <a:defRPr/>
            </a:pPr>
            <a:r>
              <a:rPr lang="ja-JP" altLang="en-US" dirty="0"/>
              <a:t>筋ジストロフィー、筋萎縮性側索硬化症、脳性</a:t>
            </a:r>
            <a:r>
              <a:rPr lang="ja-JP" altLang="en-US" dirty="0" smtClean="0"/>
              <a:t>麻</a:t>
            </a:r>
            <a:r>
              <a:rPr lang="zh-TW" altLang="en-US" dirty="0" smtClean="0"/>
              <a:t>痺</a:t>
            </a:r>
            <a:r>
              <a:rPr lang="zh-TW" altLang="en-US" dirty="0"/>
              <a:t>、脊髄</a:t>
            </a:r>
            <a:r>
              <a:rPr lang="zh-TW" altLang="en-US" dirty="0" smtClean="0"/>
              <a:t>損傷</a:t>
            </a:r>
            <a:endParaRPr lang="ja-JP" altLang="en-US" dirty="0" smtClean="0"/>
          </a:p>
          <a:p>
            <a:pPr eaLnBrk="1" hangingPunct="1">
              <a:defRPr/>
            </a:pPr>
            <a:endParaRPr lang="ja-JP" altLang="en-US" sz="2400" dirty="0" smtClean="0"/>
          </a:p>
          <a:p>
            <a:pPr eaLnBrk="1" hangingPunct="1">
              <a:defRPr/>
            </a:pPr>
            <a:endParaRPr lang="ja-JP" altLang="en-US" sz="2400" dirty="0" smtClean="0"/>
          </a:p>
          <a:p>
            <a:pPr eaLnBrk="1" hangingPunct="1">
              <a:defRPr/>
            </a:pPr>
            <a:endParaRPr lang="ja-JP" altLang="en-US" sz="2400" dirty="0" smtClean="0"/>
          </a:p>
          <a:p>
            <a:pPr eaLnBrk="1" hangingPunct="1">
              <a:defRPr/>
            </a:pPr>
            <a:endParaRPr lang="ja-JP" altLang="en-US" sz="2400" dirty="0" smtClean="0"/>
          </a:p>
          <a:p>
            <a:pPr eaLnBrk="1" hangingPunct="1">
              <a:defRPr/>
            </a:pPr>
            <a:endParaRPr lang="ja-JP" altLang="en-US" sz="2400" dirty="0" smtClean="0"/>
          </a:p>
          <a:p>
            <a:pPr eaLnBrk="1" hangingPunct="1">
              <a:defRPr/>
            </a:pPr>
            <a:endParaRPr lang="ja-JP" altLang="en-US" sz="2400" dirty="0" smtClean="0"/>
          </a:p>
          <a:p>
            <a:pPr eaLnBrk="1" hangingPunct="1">
              <a:defRPr/>
            </a:pPr>
            <a:endParaRPr lang="ja-JP" altLang="en-US" sz="2400" dirty="0" smtClean="0"/>
          </a:p>
          <a:p>
            <a:pPr eaLnBrk="1" hangingPunct="1">
              <a:defRPr/>
            </a:pPr>
            <a:endParaRPr lang="ja-JP" altLang="en-US" sz="2400" dirty="0" smtClean="0"/>
          </a:p>
          <a:p>
            <a:pPr eaLnBrk="1" hangingPunct="1">
              <a:defRPr/>
            </a:pPr>
            <a:endParaRPr lang="ja-JP" altLang="en-US" sz="2400" dirty="0" smtClean="0"/>
          </a:p>
        </p:txBody>
      </p:sp>
      <p:sp>
        <p:nvSpPr>
          <p:cNvPr id="84997"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在宅療養指導管理材料加算</a:t>
            </a:r>
          </a:p>
        </p:txBody>
      </p:sp>
      <p:grpSp>
        <p:nvGrpSpPr>
          <p:cNvPr id="84998" name="Group 5"/>
          <p:cNvGrpSpPr>
            <a:grpSpLocks/>
          </p:cNvGrpSpPr>
          <p:nvPr/>
        </p:nvGrpSpPr>
        <p:grpSpPr bwMode="auto">
          <a:xfrm>
            <a:off x="609600" y="400050"/>
            <a:ext cx="8567738" cy="6457950"/>
            <a:chOff x="384" y="252"/>
            <a:chExt cx="5397" cy="4068"/>
          </a:xfrm>
        </p:grpSpPr>
        <p:sp>
          <p:nvSpPr>
            <p:cNvPr id="85000"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85001"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84999"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スライド番号プレースホルダー 3"/>
          <p:cNvSpPr txBox="1">
            <a:spLocks noGrp="1"/>
          </p:cNvSpPr>
          <p:nvPr/>
        </p:nvSpPr>
        <p:spPr bwMode="auto">
          <a:xfrm>
            <a:off x="0" y="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spcBef>
                <a:spcPct val="0"/>
              </a:spcBef>
            </a:pPr>
            <a:fld id="{F179D3BE-F594-4094-A92B-F275FED7AF6E}" type="slidenum">
              <a:rPr kumimoji="0" lang="ja-JP" altLang="en-US" sz="2000" i="0"/>
              <a:pPr algn="l" eaLnBrk="1" hangingPunct="1">
                <a:spcBef>
                  <a:spcPct val="0"/>
                </a:spcBef>
              </a:pPr>
              <a:t>87</a:t>
            </a:fld>
            <a:endParaRPr kumimoji="0" lang="en-US" altLang="ja-JP" sz="2000" i="0"/>
          </a:p>
        </p:txBody>
      </p:sp>
      <p:sp>
        <p:nvSpPr>
          <p:cNvPr id="86019" name="Rectangle 2"/>
          <p:cNvSpPr>
            <a:spLocks noChangeArrowheads="1"/>
          </p:cNvSpPr>
          <p:nvPr/>
        </p:nvSpPr>
        <p:spPr bwMode="auto">
          <a:xfrm>
            <a:off x="3130550" y="3136900"/>
            <a:ext cx="2949575" cy="646113"/>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3600" i="0">
                <a:solidFill>
                  <a:srgbClr val="FFFF00"/>
                </a:solidFill>
              </a:rPr>
              <a:t>介　護　報　酬</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B560B775-3CA4-456B-AAEA-BD830199C75F}" type="slidenum">
              <a:rPr kumimoji="0" lang="ja-JP" altLang="en-US" sz="2000" i="0" smtClean="0"/>
              <a:pPr eaLnBrk="1" hangingPunct="1"/>
              <a:t>88</a:t>
            </a:fld>
            <a:endParaRPr kumimoji="0" lang="en-US" altLang="ja-JP" sz="2000" i="0" smtClean="0"/>
          </a:p>
        </p:txBody>
      </p:sp>
      <p:sp>
        <p:nvSpPr>
          <p:cNvPr id="87043"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訪問系サービス</a:t>
            </a:r>
          </a:p>
        </p:txBody>
      </p:sp>
      <p:sp>
        <p:nvSpPr>
          <p:cNvPr id="87044" name="Rectangle 3"/>
          <p:cNvSpPr>
            <a:spLocks noGrp="1" noChangeArrowheads="1"/>
          </p:cNvSpPr>
          <p:nvPr>
            <p:ph type="body" orient="vert" idx="1"/>
          </p:nvPr>
        </p:nvSpPr>
        <p:spPr>
          <a:xfrm>
            <a:off x="609600" y="762000"/>
            <a:ext cx="8534400" cy="6096000"/>
          </a:xfrm>
        </p:spPr>
        <p:txBody>
          <a:bodyPr vert="horz"/>
          <a:lstStyle/>
          <a:p>
            <a:r>
              <a:rPr lang="ja-JP" altLang="en-US" smtClean="0"/>
              <a:t>医師・歯科医師が行う場合（１月につき）</a:t>
            </a:r>
            <a:endParaRPr lang="en-US" altLang="ja-JP" smtClean="0"/>
          </a:p>
          <a:p>
            <a:pPr lvl="1"/>
            <a:r>
              <a:rPr lang="ja-JP" altLang="en-US" smtClean="0"/>
              <a:t>居宅療養管理指導費（</a:t>
            </a:r>
            <a:r>
              <a:rPr lang="en-US" altLang="ja-JP" smtClean="0"/>
              <a:t>Ⅰ</a:t>
            </a:r>
            <a:r>
              <a:rPr lang="ja-JP" altLang="en-US" smtClean="0"/>
              <a:t>）　　　　　　　５００単位</a:t>
            </a:r>
          </a:p>
          <a:p>
            <a:pPr lvl="1">
              <a:buFont typeface="Wingdings 3" pitchFamily="18" charset="2"/>
              <a:buNone/>
            </a:pPr>
            <a:r>
              <a:rPr lang="ja-JP" altLang="en-US" sz="2000" smtClean="0"/>
              <a:t>　　⇒同一建物居住者以外の者に対して行う場合　　　　５００単位</a:t>
            </a:r>
          </a:p>
          <a:p>
            <a:pPr lvl="1">
              <a:buFont typeface="Wingdings 3" pitchFamily="18" charset="2"/>
              <a:buNone/>
            </a:pPr>
            <a:r>
              <a:rPr lang="ja-JP" altLang="en-US" sz="2000" smtClean="0"/>
              <a:t>　　⇒同一建物居住者に対して行う場合 　 　　　　　　４５０単位</a:t>
            </a:r>
            <a:endParaRPr lang="en-US" altLang="ja-JP" sz="2000" smtClean="0"/>
          </a:p>
          <a:p>
            <a:pPr lvl="1">
              <a:buFont typeface="Wingdings 3" pitchFamily="18" charset="2"/>
              <a:buNone/>
            </a:pPr>
            <a:endParaRPr lang="ja-JP" altLang="en-US" sz="1000" smtClean="0"/>
          </a:p>
          <a:p>
            <a:pPr lvl="1"/>
            <a:r>
              <a:rPr lang="ja-JP" altLang="en-US" smtClean="0"/>
              <a:t>居宅療養管理指導費（</a:t>
            </a:r>
            <a:r>
              <a:rPr lang="en-US" altLang="ja-JP" smtClean="0"/>
              <a:t>Ⅱ</a:t>
            </a:r>
            <a:r>
              <a:rPr lang="ja-JP" altLang="en-US" smtClean="0"/>
              <a:t>）　　　　　　　２９０単位</a:t>
            </a:r>
          </a:p>
          <a:p>
            <a:pPr lvl="2">
              <a:buFont typeface="Wingdings 3" pitchFamily="18" charset="2"/>
              <a:buNone/>
            </a:pPr>
            <a:r>
              <a:rPr lang="ja-JP" altLang="en-US" smtClean="0"/>
              <a:t>⇒同一建物居住者以外の者に対して行う場合　　　　２９０単位</a:t>
            </a:r>
          </a:p>
          <a:p>
            <a:pPr lvl="2">
              <a:buFont typeface="Wingdings 3" pitchFamily="18" charset="2"/>
              <a:buNone/>
            </a:pPr>
            <a:r>
              <a:rPr lang="ja-JP" altLang="en-US" smtClean="0"/>
              <a:t>⇒同一建物居住者に対して行う場合　　　　　　　　２６１単位</a:t>
            </a:r>
            <a:endParaRPr lang="en-US" altLang="ja-JP" smtClean="0"/>
          </a:p>
          <a:p>
            <a:pPr lvl="2">
              <a:buFont typeface="Wingdings 3" pitchFamily="18" charset="2"/>
              <a:buNone/>
            </a:pPr>
            <a:endParaRPr lang="ja-JP" altLang="en-US" sz="600" smtClean="0"/>
          </a:p>
          <a:p>
            <a:r>
              <a:rPr lang="ja-JP" altLang="en-US" smtClean="0"/>
              <a:t>看護職員が行う場合（１月につき）</a:t>
            </a:r>
            <a:endParaRPr lang="en-US" altLang="ja-JP" smtClean="0"/>
          </a:p>
          <a:p>
            <a:pPr lvl="1"/>
            <a:r>
              <a:rPr lang="ja-JP" altLang="en-US" smtClean="0"/>
              <a:t>居宅療養管理指導費　　　　　　　　　　４００単位</a:t>
            </a:r>
          </a:p>
          <a:p>
            <a:pPr lvl="1">
              <a:buFont typeface="Wingdings 3" pitchFamily="18" charset="2"/>
              <a:buNone/>
            </a:pPr>
            <a:r>
              <a:rPr lang="ja-JP" altLang="en-US" sz="2000" smtClean="0"/>
              <a:t>　　⇒同一建物居住者以外の者に対して行う場合　　　　４００単位</a:t>
            </a:r>
          </a:p>
          <a:p>
            <a:pPr lvl="1">
              <a:buFont typeface="Wingdings 3" pitchFamily="18" charset="2"/>
              <a:buNone/>
            </a:pPr>
            <a:r>
              <a:rPr lang="ja-JP" altLang="en-US" sz="2000" smtClean="0"/>
              <a:t>　　⇒ 同一建物居住者に対して行う場合　　　　　　　 ３６０単位</a:t>
            </a:r>
          </a:p>
          <a:p>
            <a:pPr lvl="2"/>
            <a:endParaRPr lang="en-US" altLang="ja-JP" sz="1000" smtClean="0"/>
          </a:p>
          <a:p>
            <a:r>
              <a:rPr lang="ja-JP" altLang="en-US" smtClean="0"/>
              <a:t>薬剤師、管理栄養士、歯科衛生士について同様の見直し</a:t>
            </a:r>
          </a:p>
        </p:txBody>
      </p:sp>
      <p:sp>
        <p:nvSpPr>
          <p:cNvPr id="87045"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居宅療養管理指導</a:t>
            </a:r>
          </a:p>
        </p:txBody>
      </p:sp>
      <p:grpSp>
        <p:nvGrpSpPr>
          <p:cNvPr id="87046" name="Group 5"/>
          <p:cNvGrpSpPr>
            <a:grpSpLocks/>
          </p:cNvGrpSpPr>
          <p:nvPr/>
        </p:nvGrpSpPr>
        <p:grpSpPr bwMode="auto">
          <a:xfrm>
            <a:off x="609600" y="400050"/>
            <a:ext cx="8567738" cy="6457950"/>
            <a:chOff x="384" y="252"/>
            <a:chExt cx="5397" cy="4068"/>
          </a:xfrm>
        </p:grpSpPr>
        <p:sp>
          <p:nvSpPr>
            <p:cNvPr id="87048"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87049"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87047"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スライド番号プレースホルダー 5"/>
          <p:cNvSpPr txBox="1">
            <a:spLocks noGrp="1"/>
          </p:cNvSpPr>
          <p:nvPr/>
        </p:nvSpPr>
        <p:spPr bwMode="auto">
          <a:xfrm>
            <a:off x="0" y="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spcBef>
                <a:spcPct val="0"/>
              </a:spcBef>
            </a:pPr>
            <a:fld id="{EAA1F0A2-E4FF-477C-A6FF-332DD8F025C7}" type="slidenum">
              <a:rPr kumimoji="0" lang="ja-JP" altLang="en-US" sz="2000" i="0"/>
              <a:pPr algn="l" eaLnBrk="1" hangingPunct="1">
                <a:spcBef>
                  <a:spcPct val="0"/>
                </a:spcBef>
              </a:pPr>
              <a:t>89</a:t>
            </a:fld>
            <a:endParaRPr kumimoji="0" lang="en-US" altLang="ja-JP" sz="2000" i="0"/>
          </a:p>
        </p:txBody>
      </p:sp>
      <p:sp>
        <p:nvSpPr>
          <p:cNvPr id="88067" name="Rectangle 2"/>
          <p:cNvSpPr>
            <a:spLocks noGrp="1" noChangeArrowheads="1"/>
          </p:cNvSpPr>
          <p:nvPr>
            <p:ph type="title" orient="vert" idx="4294967295"/>
          </p:nvPr>
        </p:nvSpPr>
        <p:spPr>
          <a:xfrm>
            <a:off x="47625" y="796925"/>
            <a:ext cx="533400" cy="5451475"/>
          </a:xfrm>
        </p:spPr>
        <p:txBody>
          <a:bodyPr vert="eaVert"/>
          <a:lstStyle/>
          <a:p>
            <a:pPr algn="ctr" eaLnBrk="1" hangingPunct="1"/>
            <a:r>
              <a:rPr lang="ja-JP" altLang="en-US" sz="2800" smtClean="0">
                <a:solidFill>
                  <a:srgbClr val="FFFF66"/>
                </a:solidFill>
              </a:rPr>
              <a:t>訪問系サービス</a:t>
            </a:r>
          </a:p>
        </p:txBody>
      </p:sp>
      <p:sp>
        <p:nvSpPr>
          <p:cNvPr id="88068" name="Rectangle 3"/>
          <p:cNvSpPr>
            <a:spLocks noGrp="1" noChangeArrowheads="1"/>
          </p:cNvSpPr>
          <p:nvPr>
            <p:ph type="body" orient="vert" idx="4294967295"/>
          </p:nvPr>
        </p:nvSpPr>
        <p:spPr>
          <a:xfrm>
            <a:off x="609600" y="762000"/>
            <a:ext cx="8534400" cy="6096000"/>
          </a:xfrm>
        </p:spPr>
        <p:txBody>
          <a:bodyPr/>
          <a:lstStyle/>
          <a:p>
            <a:r>
              <a:rPr lang="ja-JP" altLang="ja-JP" smtClean="0"/>
              <a:t>医師、歯科医師、薬剤師又は看護職員が行う場合</a:t>
            </a:r>
            <a:endParaRPr lang="ja-JP" altLang="en-US" smtClean="0"/>
          </a:p>
          <a:p>
            <a:pPr lvl="1"/>
            <a:r>
              <a:rPr lang="ja-JP" altLang="ja-JP" smtClean="0"/>
              <a:t>居宅介護支援事業者</a:t>
            </a:r>
            <a:r>
              <a:rPr lang="ja-JP" altLang="en-US" smtClean="0"/>
              <a:t>（ケアマネージャ）</a:t>
            </a:r>
            <a:r>
              <a:rPr lang="ja-JP" altLang="ja-JP" smtClean="0"/>
              <a:t>に対し、居宅介護サービス計画の策定等に必要な情報提供を行っていること</a:t>
            </a:r>
          </a:p>
          <a:p>
            <a:endParaRPr lang="ja-JP" altLang="en-US" smtClean="0"/>
          </a:p>
          <a:p>
            <a:r>
              <a:rPr lang="ja-JP" altLang="ja-JP" smtClean="0"/>
              <a:t>看護職員が行う場合</a:t>
            </a:r>
            <a:endParaRPr lang="ja-JP" altLang="en-US" smtClean="0"/>
          </a:p>
          <a:p>
            <a:pPr lvl="1"/>
            <a:r>
              <a:rPr lang="ja-JP" altLang="ja-JP" smtClean="0"/>
              <a:t>新規の要介護認定又は要介護認定の更新若しくは変更の認定に伴い、サービスが開始された日から起算して６月間に２回を限度として算定することが可能</a:t>
            </a:r>
            <a:endParaRPr lang="ja-JP" altLang="en-US" smtClean="0"/>
          </a:p>
        </p:txBody>
      </p:sp>
      <p:sp>
        <p:nvSpPr>
          <p:cNvPr id="88069"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居宅療養管理指導算定要件の見直し</a:t>
            </a:r>
          </a:p>
        </p:txBody>
      </p:sp>
      <p:grpSp>
        <p:nvGrpSpPr>
          <p:cNvPr id="88070" name="Group 5"/>
          <p:cNvGrpSpPr>
            <a:grpSpLocks/>
          </p:cNvGrpSpPr>
          <p:nvPr/>
        </p:nvGrpSpPr>
        <p:grpSpPr bwMode="auto">
          <a:xfrm>
            <a:off x="609600" y="400050"/>
            <a:ext cx="8567738" cy="6457950"/>
            <a:chOff x="384" y="252"/>
            <a:chExt cx="5397" cy="4068"/>
          </a:xfrm>
        </p:grpSpPr>
        <p:sp>
          <p:nvSpPr>
            <p:cNvPr id="88072"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88073"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88071"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C78A5312-20D8-43DF-98A3-18D1BC5B3285}" type="slidenum">
              <a:rPr kumimoji="0" lang="ja-JP" altLang="en-US" sz="2000" i="0" smtClean="0"/>
              <a:pPr eaLnBrk="1" hangingPunct="1"/>
              <a:t>9</a:t>
            </a:fld>
            <a:endParaRPr kumimoji="0" lang="en-US" altLang="ja-JP" sz="2000" i="0" smtClean="0"/>
          </a:p>
        </p:txBody>
      </p:sp>
      <p:sp>
        <p:nvSpPr>
          <p:cNvPr id="11267"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平成</a:t>
            </a:r>
            <a:r>
              <a:rPr lang="en-US" altLang="ja-JP" sz="2800" smtClean="0">
                <a:solidFill>
                  <a:srgbClr val="FFFF66"/>
                </a:solidFill>
              </a:rPr>
              <a:t>24</a:t>
            </a:r>
            <a:r>
              <a:rPr lang="ja-JP" altLang="en-US" sz="2800" smtClean="0">
                <a:solidFill>
                  <a:srgbClr val="FFFF66"/>
                </a:solidFill>
              </a:rPr>
              <a:t>年度診療報酬改定</a:t>
            </a:r>
          </a:p>
        </p:txBody>
      </p:sp>
      <p:sp>
        <p:nvSpPr>
          <p:cNvPr id="1459203" name="Rectangle 3"/>
          <p:cNvSpPr>
            <a:spLocks noGrp="1" noChangeArrowheads="1"/>
          </p:cNvSpPr>
          <p:nvPr>
            <p:ph type="body" orient="vert" idx="1"/>
          </p:nvPr>
        </p:nvSpPr>
        <p:spPr>
          <a:xfrm>
            <a:off x="609600" y="762000"/>
            <a:ext cx="8534400" cy="6096000"/>
          </a:xfrm>
        </p:spPr>
        <p:txBody>
          <a:bodyPr vert="horz"/>
          <a:lstStyle/>
          <a:p>
            <a:pPr eaLnBrk="1" hangingPunct="1">
              <a:defRPr/>
            </a:pPr>
            <a:r>
              <a:rPr lang="ja-JP" altLang="en-US" dirty="0" smtClean="0"/>
              <a:t>関東信越厚生局</a:t>
            </a:r>
          </a:p>
          <a:p>
            <a:pPr lvl="1" eaLnBrk="1" hangingPunct="1">
              <a:defRPr/>
            </a:pPr>
            <a:r>
              <a:rPr lang="ja-JP" altLang="en-US" dirty="0" smtClean="0"/>
              <a:t>千葉事務所</a:t>
            </a:r>
          </a:p>
          <a:p>
            <a:pPr lvl="2" eaLnBrk="1" hangingPunct="1">
              <a:defRPr/>
            </a:pPr>
            <a:r>
              <a:rPr lang="ja-JP" altLang="en-US" dirty="0" smtClean="0"/>
              <a:t>〒</a:t>
            </a:r>
            <a:r>
              <a:rPr lang="en-US" altLang="ja-JP" dirty="0" smtClean="0"/>
              <a:t>260</a:t>
            </a:r>
            <a:r>
              <a:rPr lang="ja-JP" altLang="en-US" dirty="0" smtClean="0"/>
              <a:t>－</a:t>
            </a:r>
            <a:r>
              <a:rPr lang="en-US" altLang="ja-JP" dirty="0" smtClean="0"/>
              <a:t>0013</a:t>
            </a:r>
          </a:p>
          <a:p>
            <a:pPr marL="914400" lvl="2" indent="0" eaLnBrk="1" hangingPunct="1">
              <a:buFont typeface="Wingdings" pitchFamily="2" charset="2"/>
              <a:buNone/>
              <a:defRPr/>
            </a:pPr>
            <a:r>
              <a:rPr lang="ja-JP" altLang="en-US" dirty="0" smtClean="0"/>
              <a:t>　千葉県千葉市中央区中央</a:t>
            </a:r>
            <a:r>
              <a:rPr lang="en-US" altLang="ja-JP" dirty="0" smtClean="0"/>
              <a:t>3</a:t>
            </a:r>
            <a:r>
              <a:rPr lang="ja-JP" altLang="en-US" dirty="0" smtClean="0"/>
              <a:t>丁目</a:t>
            </a:r>
            <a:r>
              <a:rPr lang="en-US" altLang="ja-JP" dirty="0" smtClean="0"/>
              <a:t>3</a:t>
            </a:r>
            <a:r>
              <a:rPr lang="ja-JP" altLang="en-US" dirty="0" smtClean="0"/>
              <a:t>－</a:t>
            </a:r>
            <a:r>
              <a:rPr lang="en-US" altLang="ja-JP" dirty="0" smtClean="0"/>
              <a:t>8 </a:t>
            </a:r>
            <a:r>
              <a:rPr lang="ja-JP" altLang="en-US" dirty="0" smtClean="0"/>
              <a:t>日本生命千葉中央ビル</a:t>
            </a:r>
            <a:r>
              <a:rPr lang="en-US" altLang="ja-JP" dirty="0" smtClean="0"/>
              <a:t>7</a:t>
            </a:r>
            <a:r>
              <a:rPr lang="ja-JP" altLang="en-US" dirty="0" smtClean="0"/>
              <a:t>階</a:t>
            </a:r>
          </a:p>
          <a:p>
            <a:pPr lvl="2" eaLnBrk="1" hangingPunct="1">
              <a:defRPr/>
            </a:pPr>
            <a:r>
              <a:rPr lang="en-US" altLang="ja-JP" dirty="0" smtClean="0"/>
              <a:t>043-379-2716</a:t>
            </a:r>
          </a:p>
          <a:p>
            <a:pPr lvl="1" eaLnBrk="1" hangingPunct="1">
              <a:defRPr/>
            </a:pPr>
            <a:r>
              <a:rPr lang="ja-JP" altLang="en-US" dirty="0" smtClean="0"/>
              <a:t>新潟事務所</a:t>
            </a:r>
          </a:p>
          <a:p>
            <a:pPr lvl="2" eaLnBrk="1" hangingPunct="1">
              <a:defRPr/>
            </a:pPr>
            <a:r>
              <a:rPr lang="ja-JP" altLang="en-US" dirty="0" smtClean="0"/>
              <a:t>〒</a:t>
            </a:r>
            <a:r>
              <a:rPr lang="en-US" altLang="ja-JP" dirty="0" smtClean="0"/>
              <a:t>950</a:t>
            </a:r>
            <a:r>
              <a:rPr lang="ja-JP" altLang="en-US" dirty="0" smtClean="0"/>
              <a:t>－</a:t>
            </a:r>
            <a:r>
              <a:rPr lang="en-US" altLang="ja-JP" dirty="0" smtClean="0"/>
              <a:t>0088</a:t>
            </a:r>
          </a:p>
          <a:p>
            <a:pPr marL="914400" lvl="2" indent="0" eaLnBrk="1" hangingPunct="1">
              <a:buFont typeface="Wingdings" pitchFamily="2" charset="2"/>
              <a:buNone/>
              <a:defRPr/>
            </a:pPr>
            <a:r>
              <a:rPr lang="ja-JP" altLang="en-US" dirty="0" smtClean="0"/>
              <a:t>　新潟県新潟市中央区万代</a:t>
            </a:r>
            <a:r>
              <a:rPr lang="en-US" altLang="ja-JP" dirty="0" smtClean="0"/>
              <a:t>2</a:t>
            </a:r>
            <a:r>
              <a:rPr lang="ja-JP" altLang="en-US" dirty="0" smtClean="0"/>
              <a:t>丁目</a:t>
            </a:r>
            <a:r>
              <a:rPr lang="en-US" altLang="ja-JP" dirty="0" smtClean="0"/>
              <a:t>3</a:t>
            </a:r>
            <a:r>
              <a:rPr lang="ja-JP" altLang="en-US" dirty="0" smtClean="0"/>
              <a:t>－</a:t>
            </a:r>
            <a:r>
              <a:rPr lang="en-US" altLang="ja-JP" dirty="0" smtClean="0"/>
              <a:t>6</a:t>
            </a:r>
          </a:p>
          <a:p>
            <a:pPr marL="914400" lvl="2" indent="0" eaLnBrk="1" hangingPunct="1">
              <a:buFont typeface="Wingdings" pitchFamily="2" charset="2"/>
              <a:buNone/>
              <a:defRPr/>
            </a:pPr>
            <a:r>
              <a:rPr lang="ja-JP" altLang="en-US" dirty="0" smtClean="0"/>
              <a:t>　　新潟東京海上日動ビルディング</a:t>
            </a:r>
            <a:r>
              <a:rPr lang="en-US" altLang="ja-JP" dirty="0" smtClean="0"/>
              <a:t>1</a:t>
            </a:r>
            <a:r>
              <a:rPr lang="ja-JP" altLang="en-US" dirty="0" smtClean="0"/>
              <a:t>階</a:t>
            </a:r>
          </a:p>
          <a:p>
            <a:pPr lvl="2" eaLnBrk="1" hangingPunct="1">
              <a:defRPr/>
            </a:pPr>
            <a:r>
              <a:rPr lang="en-US" altLang="ja-JP" dirty="0" smtClean="0"/>
              <a:t>025-364-1847</a:t>
            </a:r>
          </a:p>
          <a:p>
            <a:pPr lvl="1" eaLnBrk="1" hangingPunct="1">
              <a:defRPr/>
            </a:pPr>
            <a:r>
              <a:rPr lang="ja-JP" altLang="en-US" dirty="0" smtClean="0"/>
              <a:t>山梨事務所・長野事務所</a:t>
            </a:r>
          </a:p>
          <a:p>
            <a:pPr marL="914400" lvl="2" indent="0" eaLnBrk="1" hangingPunct="1">
              <a:buFont typeface="Wingdings" pitchFamily="2" charset="2"/>
              <a:buNone/>
              <a:defRPr/>
            </a:pPr>
            <a:endParaRPr lang="en-US" altLang="ja-JP" dirty="0" smtClean="0"/>
          </a:p>
        </p:txBody>
      </p:sp>
      <p:sp>
        <p:nvSpPr>
          <p:cNvPr id="11269"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en-US" altLang="ja-JP" sz="3600" i="0">
                <a:solidFill>
                  <a:srgbClr val="FFFF00"/>
                </a:solidFill>
              </a:rPr>
              <a:t>【</a:t>
            </a:r>
            <a:r>
              <a:rPr lang="ja-JP" altLang="en-US" sz="3600" i="0">
                <a:solidFill>
                  <a:srgbClr val="FFFF00"/>
                </a:solidFill>
              </a:rPr>
              <a:t>参考</a:t>
            </a:r>
            <a:r>
              <a:rPr lang="en-US" altLang="ja-JP" sz="3600" i="0">
                <a:solidFill>
                  <a:srgbClr val="FFFF00"/>
                </a:solidFill>
              </a:rPr>
              <a:t>】</a:t>
            </a:r>
            <a:r>
              <a:rPr lang="ja-JP" altLang="en-US" sz="3600" i="0">
                <a:solidFill>
                  <a:srgbClr val="FFFF00"/>
                </a:solidFill>
              </a:rPr>
              <a:t>地方厚生局所在地</a:t>
            </a:r>
          </a:p>
        </p:txBody>
      </p:sp>
      <p:grpSp>
        <p:nvGrpSpPr>
          <p:cNvPr id="11270" name="Group 5"/>
          <p:cNvGrpSpPr>
            <a:grpSpLocks/>
          </p:cNvGrpSpPr>
          <p:nvPr/>
        </p:nvGrpSpPr>
        <p:grpSpPr bwMode="auto">
          <a:xfrm>
            <a:off x="609600" y="400050"/>
            <a:ext cx="8567738" cy="6457950"/>
            <a:chOff x="384" y="252"/>
            <a:chExt cx="5397" cy="4068"/>
          </a:xfrm>
        </p:grpSpPr>
        <p:sp>
          <p:nvSpPr>
            <p:cNvPr id="11271"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1272"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スライド番号プレースホルダー 3"/>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FBC2FD79-C8DE-470A-A460-160366320100}" type="slidenum">
              <a:rPr kumimoji="0" lang="ja-JP" altLang="en-US" sz="2000" i="0" smtClean="0"/>
              <a:pPr eaLnBrk="1" hangingPunct="1"/>
              <a:t>90</a:t>
            </a:fld>
            <a:endParaRPr kumimoji="0" lang="en-US" altLang="ja-JP" sz="2000" i="0" smtClean="0"/>
          </a:p>
        </p:txBody>
      </p:sp>
      <p:sp>
        <p:nvSpPr>
          <p:cNvPr id="89091" name="Rectangle 2"/>
          <p:cNvSpPr>
            <a:spLocks noChangeArrowheads="1"/>
          </p:cNvSpPr>
          <p:nvPr/>
        </p:nvSpPr>
        <p:spPr bwMode="auto">
          <a:xfrm>
            <a:off x="3121025" y="3108325"/>
            <a:ext cx="2922588" cy="641350"/>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3600" i="0">
                <a:solidFill>
                  <a:srgbClr val="FFFF00"/>
                </a:solidFill>
              </a:rPr>
              <a:t>検　体　検　査</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7BB0A6C2-4011-4F69-8CFF-5B20F9E4C3B1}" type="slidenum">
              <a:rPr kumimoji="0" lang="ja-JP" altLang="en-US" sz="2000" i="0" smtClean="0"/>
              <a:pPr eaLnBrk="1" hangingPunct="1"/>
              <a:t>91</a:t>
            </a:fld>
            <a:endParaRPr kumimoji="0" lang="en-US" altLang="ja-JP" sz="2000" i="0" smtClean="0"/>
          </a:p>
        </p:txBody>
      </p:sp>
      <p:sp>
        <p:nvSpPr>
          <p:cNvPr id="90115" name="Rectangle 2050"/>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検　査　料</a:t>
            </a:r>
          </a:p>
        </p:txBody>
      </p:sp>
      <p:sp>
        <p:nvSpPr>
          <p:cNvPr id="90116" name="Rectangle 2051"/>
          <p:cNvSpPr>
            <a:spLocks noGrp="1" noChangeArrowheads="1"/>
          </p:cNvSpPr>
          <p:nvPr>
            <p:ph type="body" orient="vert" idx="1"/>
          </p:nvPr>
        </p:nvSpPr>
        <p:spPr>
          <a:xfrm>
            <a:off x="609600" y="762000"/>
            <a:ext cx="8534400" cy="6096000"/>
          </a:xfrm>
        </p:spPr>
        <p:txBody>
          <a:bodyPr vert="horz"/>
          <a:lstStyle/>
          <a:p>
            <a:pPr eaLnBrk="1" hangingPunct="1"/>
            <a:r>
              <a:rPr lang="ja-JP" altLang="en-US" smtClean="0"/>
              <a:t>文言の明確化</a:t>
            </a:r>
            <a:endParaRPr lang="en-US" altLang="ja-JP" smtClean="0"/>
          </a:p>
          <a:p>
            <a:pPr lvl="1" eaLnBrk="1" hangingPunct="1"/>
            <a:r>
              <a:rPr lang="ja-JP" altLang="en-US" smtClean="0"/>
              <a:t>定性</a:t>
            </a:r>
            <a:endParaRPr lang="en-US" altLang="ja-JP" smtClean="0"/>
          </a:p>
          <a:p>
            <a:pPr lvl="2" eaLnBrk="1" hangingPunct="1"/>
            <a:r>
              <a:rPr lang="ja-JP" altLang="en-US" smtClean="0"/>
              <a:t>分析物の有無を判定するもの</a:t>
            </a:r>
            <a:endParaRPr lang="en-US" altLang="ja-JP" smtClean="0"/>
          </a:p>
          <a:p>
            <a:pPr lvl="1" eaLnBrk="1" hangingPunct="1"/>
            <a:r>
              <a:rPr lang="ja-JP" altLang="en-US" smtClean="0"/>
              <a:t>半定量</a:t>
            </a:r>
            <a:endParaRPr lang="en-US" altLang="ja-JP" smtClean="0"/>
          </a:p>
          <a:p>
            <a:pPr lvl="2" eaLnBrk="1" hangingPunct="1"/>
            <a:r>
              <a:rPr lang="ja-JP" altLang="en-US" smtClean="0"/>
              <a:t>段階希釈などを用いて得られる最高希釈倍率や一定濃度の標準品との対比によって得られる濃度段階区分など、相対的な多寡を判定・分類するもの</a:t>
            </a:r>
            <a:endParaRPr lang="en-US" altLang="ja-JP" smtClean="0"/>
          </a:p>
          <a:p>
            <a:pPr lvl="1" eaLnBrk="1" hangingPunct="1"/>
            <a:r>
              <a:rPr lang="ja-JP" altLang="en-US" smtClean="0"/>
              <a:t>定量</a:t>
            </a:r>
            <a:endParaRPr lang="en-US" altLang="ja-JP" smtClean="0"/>
          </a:p>
          <a:p>
            <a:pPr lvl="2" eaLnBrk="1" hangingPunct="1"/>
            <a:r>
              <a:rPr lang="ja-JP" altLang="en-US" smtClean="0"/>
              <a:t>分析物の量を標準品との対比によって精密に測定するもの</a:t>
            </a:r>
            <a:endParaRPr lang="en-US" altLang="ja-JP" smtClean="0"/>
          </a:p>
          <a:p>
            <a:pPr lvl="1" eaLnBrk="1" hangingPunct="1"/>
            <a:endParaRPr lang="en-US" altLang="ja-JP" smtClean="0"/>
          </a:p>
          <a:p>
            <a:pPr eaLnBrk="1" hangingPunct="1"/>
            <a:r>
              <a:rPr lang="ja-JP" altLang="en-US" smtClean="0"/>
              <a:t>内視鏡</a:t>
            </a:r>
            <a:endParaRPr lang="en-US" altLang="ja-JP" smtClean="0"/>
          </a:p>
          <a:p>
            <a:pPr lvl="1" eaLnBrk="1" hangingPunct="1"/>
            <a:r>
              <a:rPr lang="ja-JP" altLang="en-US" smtClean="0"/>
              <a:t>内視鏡検査を行うにあたっては、関係学会のガイドライン等に基づき、必要な消毒及び洗浄を適切に行う</a:t>
            </a:r>
          </a:p>
        </p:txBody>
      </p:sp>
      <p:sp>
        <p:nvSpPr>
          <p:cNvPr id="90117" name="Text Box 2052"/>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検査の通則の見直し</a:t>
            </a:r>
          </a:p>
        </p:txBody>
      </p:sp>
      <p:grpSp>
        <p:nvGrpSpPr>
          <p:cNvPr id="90118" name="Group 2053"/>
          <p:cNvGrpSpPr>
            <a:grpSpLocks/>
          </p:cNvGrpSpPr>
          <p:nvPr/>
        </p:nvGrpSpPr>
        <p:grpSpPr bwMode="auto">
          <a:xfrm>
            <a:off x="609600" y="400050"/>
            <a:ext cx="8567738" cy="6457950"/>
            <a:chOff x="384" y="252"/>
            <a:chExt cx="5397" cy="4068"/>
          </a:xfrm>
        </p:grpSpPr>
        <p:sp>
          <p:nvSpPr>
            <p:cNvPr id="90120" name="Line 2054"/>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90121" name="Line 2055"/>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90119" name="Oval 2056"/>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D1A09D8A-6728-45AC-953C-CCF88CFA05B5}" type="slidenum">
              <a:rPr kumimoji="0" lang="ja-JP" altLang="en-US" sz="2000" i="0" smtClean="0"/>
              <a:pPr eaLnBrk="1" hangingPunct="1"/>
              <a:t>92</a:t>
            </a:fld>
            <a:endParaRPr kumimoji="0" lang="en-US" altLang="ja-JP" sz="2000" i="0" smtClean="0"/>
          </a:p>
        </p:txBody>
      </p:sp>
      <p:sp>
        <p:nvSpPr>
          <p:cNvPr id="91139" name="Rectangle 2050"/>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検　査　料</a:t>
            </a:r>
          </a:p>
        </p:txBody>
      </p:sp>
      <p:sp>
        <p:nvSpPr>
          <p:cNvPr id="1238019" name="Rectangle 2051"/>
          <p:cNvSpPr>
            <a:spLocks noGrp="1" noChangeArrowheads="1"/>
          </p:cNvSpPr>
          <p:nvPr>
            <p:ph type="body" orient="vert" idx="1"/>
          </p:nvPr>
        </p:nvSpPr>
        <p:spPr>
          <a:xfrm>
            <a:off x="609600" y="661988"/>
            <a:ext cx="8534400" cy="6096000"/>
          </a:xfrm>
        </p:spPr>
        <p:txBody>
          <a:bodyPr vert="horz"/>
          <a:lstStyle/>
          <a:p>
            <a:pPr eaLnBrk="1" hangingPunct="1">
              <a:defRPr/>
            </a:pPr>
            <a:r>
              <a:rPr lang="ja-JP" altLang="en-US" dirty="0" smtClean="0"/>
              <a:t>尿・糞便等検査</a:t>
            </a:r>
          </a:p>
          <a:p>
            <a:pPr lvl="1" eaLnBrk="1" hangingPunct="1">
              <a:defRPr/>
            </a:pPr>
            <a:r>
              <a:rPr lang="ja-JP" altLang="en-US" dirty="0" smtClean="0"/>
              <a:t>アルブミン定量（尿）　　　１１５点　⇒　１１３点</a:t>
            </a:r>
          </a:p>
          <a:p>
            <a:pPr lvl="1" eaLnBrk="1" hangingPunct="1">
              <a:defRPr/>
            </a:pPr>
            <a:r>
              <a:rPr lang="ja-JP" altLang="en-US" dirty="0" smtClean="0"/>
              <a:t>コプロポルフィリン（尿）　１５９点　⇒　１４９点</a:t>
            </a:r>
            <a:endParaRPr lang="en-US" altLang="ja-JP" dirty="0" smtClean="0"/>
          </a:p>
          <a:p>
            <a:pPr lvl="1" eaLnBrk="1" hangingPunct="1">
              <a:defRPr/>
            </a:pPr>
            <a:r>
              <a:rPr lang="ja-JP" altLang="en-US" dirty="0" smtClean="0"/>
              <a:t>尿沈渣（ﾌﾛｰｻｲﾄﾒﾄﾘｰ法）　　　３０点　⇒　　２４点</a:t>
            </a:r>
            <a:endParaRPr lang="en-US" altLang="ja-JP" dirty="0" smtClean="0"/>
          </a:p>
          <a:p>
            <a:pPr lvl="1" eaLnBrk="1" hangingPunct="1">
              <a:defRPr/>
            </a:pPr>
            <a:r>
              <a:rPr lang="ja-JP" altLang="en-US" dirty="0" smtClean="0"/>
              <a:t>糞便中ヘモグロビン　　　　　４２点　⇒　　４１点</a:t>
            </a:r>
            <a:endParaRPr lang="en-US" altLang="ja-JP" dirty="0" smtClean="0"/>
          </a:p>
          <a:p>
            <a:pPr lvl="1" eaLnBrk="1" hangingPunct="1">
              <a:defRPr/>
            </a:pPr>
            <a:r>
              <a:rPr lang="ja-JP" altLang="en-US" dirty="0" smtClean="0"/>
              <a:t>糞便中ヘモグロビン及びトランスフェリン定性・定量</a:t>
            </a:r>
            <a:endParaRPr lang="en-US" altLang="ja-JP" dirty="0" smtClean="0"/>
          </a:p>
          <a:p>
            <a:pPr marL="457200" lvl="1" indent="0" eaLnBrk="1" hangingPunct="1">
              <a:buFont typeface="Wingdings 3" pitchFamily="18" charset="2"/>
              <a:buNone/>
              <a:defRPr/>
            </a:pPr>
            <a:r>
              <a:rPr lang="ja-JP" altLang="en-US" dirty="0" smtClean="0"/>
              <a:t>　　　　　　　　　　　　　　　５７点　⇒　　５６点　</a:t>
            </a:r>
          </a:p>
          <a:p>
            <a:pPr eaLnBrk="1" hangingPunct="1">
              <a:defRPr/>
            </a:pPr>
            <a:r>
              <a:rPr lang="ja-JP" altLang="en-US" dirty="0" smtClean="0"/>
              <a:t>血液学的検査</a:t>
            </a:r>
          </a:p>
          <a:p>
            <a:pPr lvl="1" eaLnBrk="1" hangingPunct="1">
              <a:defRPr/>
            </a:pPr>
            <a:r>
              <a:rPr lang="ja-JP" altLang="en-US" dirty="0" smtClean="0"/>
              <a:t>末梢血液像（自動機械法）　 　　１８点　⇒　１５点</a:t>
            </a:r>
          </a:p>
          <a:p>
            <a:pPr lvl="1" eaLnBrk="1" hangingPunct="1">
              <a:defRPr/>
            </a:pPr>
            <a:r>
              <a:rPr lang="ja-JP" altLang="en-US" dirty="0" smtClean="0"/>
              <a:t>ヘモグロビンＡ</a:t>
            </a:r>
            <a:r>
              <a:rPr lang="ja-JP" altLang="en-US" baseline="-25000" dirty="0" smtClean="0"/>
              <a:t>１Ｃ</a:t>
            </a:r>
            <a:r>
              <a:rPr lang="ja-JP" altLang="en-US" dirty="0" smtClean="0"/>
              <a:t>　　　　　　　５０点　⇒　４９点</a:t>
            </a:r>
          </a:p>
          <a:p>
            <a:pPr lvl="1" eaLnBrk="1" hangingPunct="1">
              <a:defRPr/>
            </a:pPr>
            <a:r>
              <a:rPr lang="ja-JP" altLang="en-US" dirty="0" smtClean="0"/>
              <a:t>Ｄダイマー定性　　　　　 　１４０点　⇒　１３７点</a:t>
            </a:r>
            <a:endParaRPr lang="en-US" altLang="ja-JP" dirty="0" smtClean="0"/>
          </a:p>
          <a:p>
            <a:pPr lvl="1" eaLnBrk="1" hangingPunct="1">
              <a:defRPr/>
            </a:pPr>
            <a:r>
              <a:rPr lang="ja-JP" altLang="en-US" dirty="0" smtClean="0"/>
              <a:t>出血・凝固時間包括（５項目以上）</a:t>
            </a:r>
            <a:endParaRPr lang="en-US" altLang="ja-JP" dirty="0" smtClean="0"/>
          </a:p>
          <a:p>
            <a:pPr marL="457200" lvl="1" indent="0" eaLnBrk="1" hangingPunct="1">
              <a:buFont typeface="Wingdings 3" pitchFamily="18" charset="2"/>
              <a:buNone/>
              <a:defRPr/>
            </a:pPr>
            <a:r>
              <a:rPr lang="ja-JP" altLang="en-US" dirty="0" smtClean="0"/>
              <a:t>　　　　　　　　　　　　　　７５０点　⇒　７４４点</a:t>
            </a:r>
          </a:p>
        </p:txBody>
      </p:sp>
      <p:sp>
        <p:nvSpPr>
          <p:cNvPr id="91141" name="Text Box 2052"/>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検体検査（引下げ）</a:t>
            </a:r>
          </a:p>
        </p:txBody>
      </p:sp>
      <p:grpSp>
        <p:nvGrpSpPr>
          <p:cNvPr id="91142" name="Group 2053"/>
          <p:cNvGrpSpPr>
            <a:grpSpLocks/>
          </p:cNvGrpSpPr>
          <p:nvPr/>
        </p:nvGrpSpPr>
        <p:grpSpPr bwMode="auto">
          <a:xfrm>
            <a:off x="609600" y="400050"/>
            <a:ext cx="8567738" cy="6457950"/>
            <a:chOff x="384" y="252"/>
            <a:chExt cx="5397" cy="4068"/>
          </a:xfrm>
        </p:grpSpPr>
        <p:sp>
          <p:nvSpPr>
            <p:cNvPr id="91144" name="Line 2054"/>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91145" name="Line 2055"/>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91143" name="Oval 2056"/>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スライド番号プレースホルダー 3"/>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1AB37BA6-A489-4F90-AEF7-E743BBD4D9FF}" type="slidenum">
              <a:rPr kumimoji="0" lang="ja-JP" altLang="en-US" sz="2000" i="0" smtClean="0"/>
              <a:pPr eaLnBrk="1" hangingPunct="1"/>
              <a:t>93</a:t>
            </a:fld>
            <a:endParaRPr kumimoji="0" lang="en-US" altLang="ja-JP" sz="2000" i="0" smtClean="0"/>
          </a:p>
        </p:txBody>
      </p:sp>
      <p:sp>
        <p:nvSpPr>
          <p:cNvPr id="92163" name="Rectangle 2"/>
          <p:cNvSpPr>
            <a:spLocks noChangeArrowheads="1"/>
          </p:cNvSpPr>
          <p:nvPr/>
        </p:nvSpPr>
        <p:spPr bwMode="auto">
          <a:xfrm>
            <a:off x="14288" y="796925"/>
            <a:ext cx="533400" cy="545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lIns="92075" tIns="46038" rIns="92075" bIns="46038" anchor="ctr"/>
          <a:lstStyle/>
          <a:p>
            <a:pPr>
              <a:spcBef>
                <a:spcPct val="0"/>
              </a:spcBef>
            </a:pPr>
            <a:r>
              <a:rPr lang="ja-JP" altLang="en-US" sz="2800" i="0">
                <a:solidFill>
                  <a:srgbClr val="FFFF66"/>
                </a:solidFill>
              </a:rPr>
              <a:t>検　査　料</a:t>
            </a:r>
          </a:p>
        </p:txBody>
      </p:sp>
      <p:sp>
        <p:nvSpPr>
          <p:cNvPr id="92164" name="Rectangle 3"/>
          <p:cNvSpPr>
            <a:spLocks noChangeArrowheads="1"/>
          </p:cNvSpPr>
          <p:nvPr/>
        </p:nvSpPr>
        <p:spPr bwMode="auto">
          <a:xfrm>
            <a:off x="576263" y="762000"/>
            <a:ext cx="85344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spcBef>
                <a:spcPct val="20000"/>
              </a:spcBef>
              <a:buClr>
                <a:srgbClr val="FFFF66"/>
              </a:buClr>
              <a:buSzPct val="75000"/>
              <a:buFont typeface="Wingdings" pitchFamily="2" charset="2"/>
              <a:buChar char="u"/>
            </a:pPr>
            <a:r>
              <a:rPr lang="ja-JP" altLang="en-US" sz="2800" i="0">
                <a:latin typeface="ＭＳ ゴシック" pitchFamily="49" charset="-128"/>
                <a:ea typeface="ＭＳ ゴシック" pitchFamily="49" charset="-128"/>
              </a:rPr>
              <a:t>生化学的検査(Ⅰ）</a:t>
            </a:r>
          </a:p>
          <a:p>
            <a:pPr marL="742950" lvl="1" indent="-285750" algn="l">
              <a:spcBef>
                <a:spcPct val="20000"/>
              </a:spcBef>
              <a:buClr>
                <a:schemeClr val="tx1"/>
              </a:buClr>
              <a:buSzPct val="70000"/>
              <a:buFont typeface="Wingdings 3" pitchFamily="18" charset="2"/>
              <a:buChar char="u"/>
            </a:pPr>
            <a:r>
              <a:rPr lang="ja-JP" altLang="en-US" i="0">
                <a:latin typeface="ＭＳ ゴシック" pitchFamily="49" charset="-128"/>
                <a:ea typeface="ＭＳ ゴシック" pitchFamily="49" charset="-128"/>
              </a:rPr>
              <a:t>ケトン体　　　　　　　　　　　３１点　⇒　３０点</a:t>
            </a:r>
          </a:p>
          <a:p>
            <a:pPr marL="742950" lvl="1" indent="-285750" algn="l">
              <a:spcBef>
                <a:spcPct val="20000"/>
              </a:spcBef>
              <a:buClr>
                <a:schemeClr val="tx1"/>
              </a:buClr>
              <a:buSzPct val="70000"/>
              <a:buFont typeface="Wingdings 3" pitchFamily="18" charset="2"/>
              <a:buChar char="u"/>
            </a:pPr>
            <a:r>
              <a:rPr lang="ja-JP" altLang="en-US" i="0">
                <a:latin typeface="ＭＳ ゴシック" pitchFamily="49" charset="-128"/>
                <a:ea typeface="ＭＳ ゴシック" pitchFamily="49" charset="-128"/>
              </a:rPr>
              <a:t>有機モノカルボン酸　　 　　　 ４８点　⇒　４７点</a:t>
            </a:r>
          </a:p>
          <a:p>
            <a:pPr marL="742950" lvl="1" indent="-285750" algn="l">
              <a:spcBef>
                <a:spcPct val="20000"/>
              </a:spcBef>
              <a:buClr>
                <a:schemeClr val="tx1"/>
              </a:buClr>
              <a:buSzPct val="70000"/>
              <a:buFont typeface="Wingdings 3" pitchFamily="18" charset="2"/>
              <a:buChar char="u"/>
            </a:pPr>
            <a:r>
              <a:rPr lang="ja-JP" altLang="en-US" i="0">
                <a:latin typeface="ＭＳ ゴシック" pitchFamily="49" charset="-128"/>
                <a:ea typeface="ＭＳ ゴシック" pitchFamily="49" charset="-128"/>
              </a:rPr>
              <a:t>胆汁酸　　　　　　　　　　　　４８点　⇒　４７点</a:t>
            </a:r>
          </a:p>
          <a:p>
            <a:pPr marL="742950" lvl="1" indent="-285750" algn="l">
              <a:spcBef>
                <a:spcPct val="20000"/>
              </a:spcBef>
              <a:buClr>
                <a:schemeClr val="tx1"/>
              </a:buClr>
              <a:buSzPct val="70000"/>
              <a:buFont typeface="Wingdings 3" pitchFamily="18" charset="2"/>
              <a:buChar char="u"/>
            </a:pPr>
            <a:r>
              <a:rPr lang="ja-JP" altLang="en-US" i="0">
                <a:latin typeface="ＭＳ ゴシック" pitchFamily="49" charset="-128"/>
                <a:ea typeface="ＭＳ ゴシック" pitchFamily="49" charset="-128"/>
              </a:rPr>
              <a:t>リポ蛋白分画　　　　　　　 　 ５０点　⇒　４９点</a:t>
            </a:r>
          </a:p>
          <a:p>
            <a:pPr marL="742950" lvl="1" indent="-285750" algn="l">
              <a:spcBef>
                <a:spcPct val="20000"/>
              </a:spcBef>
              <a:buClr>
                <a:schemeClr val="tx1"/>
              </a:buClr>
              <a:buSzPct val="70000"/>
              <a:buFont typeface="Wingdings 3" pitchFamily="18" charset="2"/>
              <a:buChar char="u"/>
            </a:pPr>
            <a:r>
              <a:rPr lang="ja-JP" altLang="en-US" i="0">
                <a:latin typeface="ＭＳ ゴシック" pitchFamily="49" charset="-128"/>
                <a:ea typeface="ＭＳ ゴシック" pitchFamily="49" charset="-128"/>
              </a:rPr>
              <a:t>アポリポ蛋白　　　　　 　　　 ９５点　⇒　９４点</a:t>
            </a:r>
          </a:p>
          <a:p>
            <a:pPr marL="742950" lvl="1" indent="-285750" algn="l">
              <a:spcBef>
                <a:spcPct val="20000"/>
              </a:spcBef>
              <a:buClr>
                <a:schemeClr val="tx1"/>
              </a:buClr>
              <a:buSzPct val="70000"/>
              <a:buFont typeface="Wingdings 3" pitchFamily="18" charset="2"/>
              <a:buChar char="u"/>
            </a:pPr>
            <a:r>
              <a:rPr lang="ja-JP" altLang="en-US" i="0">
                <a:latin typeface="ＭＳ ゴシック" pitchFamily="49" charset="-128"/>
                <a:ea typeface="ＭＳ ゴシック" pitchFamily="49" charset="-128"/>
              </a:rPr>
              <a:t>アルミニウム　　　　　　　　１３０点　⇒１２７点</a:t>
            </a:r>
          </a:p>
          <a:p>
            <a:pPr marL="742950" lvl="1" indent="-285750" algn="l">
              <a:spcBef>
                <a:spcPct val="20000"/>
              </a:spcBef>
              <a:buClr>
                <a:schemeClr val="tx1"/>
              </a:buClr>
              <a:buSzPct val="70000"/>
              <a:buFont typeface="Wingdings 3" pitchFamily="18" charset="2"/>
              <a:buChar char="u"/>
            </a:pPr>
            <a:r>
              <a:rPr lang="ja-JP" altLang="en-US" i="0">
                <a:latin typeface="ＭＳ ゴシック" pitchFamily="49" charset="-128"/>
                <a:ea typeface="ＭＳ ゴシック" pitchFamily="49" charset="-128"/>
              </a:rPr>
              <a:t>ビタミンＢ</a:t>
            </a:r>
            <a:r>
              <a:rPr lang="ja-JP" altLang="en-US" i="0" baseline="-25000">
                <a:latin typeface="ＭＳ ゴシック" pitchFamily="49" charset="-128"/>
                <a:ea typeface="ＭＳ ゴシック" pitchFamily="49" charset="-128"/>
              </a:rPr>
              <a:t>２</a:t>
            </a:r>
            <a:r>
              <a:rPr lang="ja-JP" altLang="en-US" i="0">
                <a:latin typeface="ＭＳ ゴシック" pitchFamily="49" charset="-128"/>
                <a:ea typeface="ＭＳ ゴシック" pitchFamily="49" charset="-128"/>
              </a:rPr>
              <a:t>　　　　　  　　 ２８０点　⇒２７６点</a:t>
            </a:r>
          </a:p>
          <a:p>
            <a:pPr marL="742950" lvl="1" indent="-285750" algn="l">
              <a:spcBef>
                <a:spcPct val="20000"/>
              </a:spcBef>
              <a:buClr>
                <a:schemeClr val="tx1"/>
              </a:buClr>
              <a:buSzPct val="70000"/>
              <a:buFont typeface="Wingdings 3" pitchFamily="18" charset="2"/>
              <a:buChar char="u"/>
            </a:pPr>
            <a:endParaRPr lang="en-US" altLang="ja-JP" i="0">
              <a:latin typeface="ＭＳ ゴシック" pitchFamily="49" charset="-128"/>
              <a:ea typeface="ＭＳ ゴシック" pitchFamily="49" charset="-128"/>
            </a:endParaRPr>
          </a:p>
          <a:p>
            <a:pPr marL="742950" lvl="1" indent="-285750" algn="l">
              <a:spcBef>
                <a:spcPct val="20000"/>
              </a:spcBef>
              <a:buClr>
                <a:schemeClr val="tx1"/>
              </a:buClr>
              <a:buSzPct val="70000"/>
              <a:buFont typeface="Wingdings 3" pitchFamily="18" charset="2"/>
              <a:buChar char="u"/>
            </a:pPr>
            <a:r>
              <a:rPr lang="ja-JP" altLang="en-US" i="0">
                <a:latin typeface="ＭＳ ゴシック" pitchFamily="49" charset="-128"/>
                <a:ea typeface="ＭＳ ゴシック" pitchFamily="49" charset="-128"/>
              </a:rPr>
              <a:t>包括項目（５～７項目）　　　　９５点　⇒　９３点</a:t>
            </a:r>
            <a:endParaRPr lang="en-US" altLang="ja-JP" i="0">
              <a:latin typeface="ＭＳ ゴシック" pitchFamily="49" charset="-128"/>
              <a:ea typeface="ＭＳ ゴシック" pitchFamily="49" charset="-128"/>
            </a:endParaRPr>
          </a:p>
          <a:p>
            <a:pPr marL="742950" lvl="1" indent="-285750" algn="l">
              <a:spcBef>
                <a:spcPct val="20000"/>
              </a:spcBef>
              <a:buClr>
                <a:schemeClr val="tx1"/>
              </a:buClr>
              <a:buSzPct val="70000"/>
              <a:buFont typeface="Wingdings 3" pitchFamily="18" charset="2"/>
              <a:buChar char="u"/>
            </a:pPr>
            <a:r>
              <a:rPr lang="ja-JP" altLang="en-US" i="0">
                <a:latin typeface="ＭＳ ゴシック" pitchFamily="49" charset="-128"/>
                <a:ea typeface="ＭＳ ゴシック" pitchFamily="49" charset="-128"/>
              </a:rPr>
              <a:t>包括項目（８～９項目）　　　１０４点　⇒１０２点</a:t>
            </a:r>
            <a:endParaRPr lang="en-US" altLang="ja-JP" i="0">
              <a:latin typeface="ＭＳ ゴシック" pitchFamily="49" charset="-128"/>
              <a:ea typeface="ＭＳ ゴシック" pitchFamily="49" charset="-128"/>
            </a:endParaRPr>
          </a:p>
          <a:p>
            <a:pPr marL="742950" lvl="1" indent="-285750" algn="l">
              <a:spcBef>
                <a:spcPct val="20000"/>
              </a:spcBef>
              <a:buClr>
                <a:schemeClr val="tx1"/>
              </a:buClr>
              <a:buSzPct val="70000"/>
              <a:buFont typeface="Wingdings 3" pitchFamily="18" charset="2"/>
              <a:buChar char="u"/>
            </a:pPr>
            <a:r>
              <a:rPr lang="ja-JP" altLang="en-US" i="0">
                <a:latin typeface="ＭＳ ゴシック" pitchFamily="49" charset="-128"/>
                <a:ea typeface="ＭＳ ゴシック" pitchFamily="49" charset="-128"/>
              </a:rPr>
              <a:t>包括項目（１０項目以上　　　１２３点　⇒１２１点</a:t>
            </a:r>
          </a:p>
          <a:p>
            <a:pPr marL="742950" lvl="1" indent="-285750" algn="l">
              <a:spcBef>
                <a:spcPct val="20000"/>
              </a:spcBef>
              <a:buClr>
                <a:schemeClr val="tx1"/>
              </a:buClr>
              <a:buSzPct val="70000"/>
              <a:buFont typeface="Wingdings 3" pitchFamily="18" charset="2"/>
              <a:buChar char="u"/>
            </a:pPr>
            <a:endParaRPr lang="ja-JP" altLang="en-US" i="0">
              <a:latin typeface="ＭＳ ゴシック" pitchFamily="49" charset="-128"/>
              <a:ea typeface="ＭＳ ゴシック" pitchFamily="49" charset="-128"/>
            </a:endParaRPr>
          </a:p>
          <a:p>
            <a:pPr marL="742950" lvl="1" indent="-285750" algn="l">
              <a:spcBef>
                <a:spcPct val="20000"/>
              </a:spcBef>
              <a:buClr>
                <a:schemeClr val="tx1"/>
              </a:buClr>
              <a:buSzPct val="70000"/>
              <a:buFont typeface="Wingdings 3" pitchFamily="18" charset="2"/>
              <a:buChar char="u"/>
            </a:pPr>
            <a:endParaRPr lang="ja-JP" altLang="en-US" i="0">
              <a:latin typeface="ＭＳ ゴシック" pitchFamily="49" charset="-128"/>
              <a:ea typeface="ＭＳ ゴシック" pitchFamily="49" charset="-128"/>
            </a:endParaRPr>
          </a:p>
        </p:txBody>
      </p:sp>
      <p:sp>
        <p:nvSpPr>
          <p:cNvPr id="92165" name="Text Box 4"/>
          <p:cNvSpPr txBox="1">
            <a:spLocks noChangeArrowheads="1"/>
          </p:cNvSpPr>
          <p:nvPr/>
        </p:nvSpPr>
        <p:spPr bwMode="auto">
          <a:xfrm>
            <a:off x="652463"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検体検査（引下げ）</a:t>
            </a:r>
          </a:p>
        </p:txBody>
      </p:sp>
      <p:grpSp>
        <p:nvGrpSpPr>
          <p:cNvPr id="92166" name="Group 5"/>
          <p:cNvGrpSpPr>
            <a:grpSpLocks/>
          </p:cNvGrpSpPr>
          <p:nvPr/>
        </p:nvGrpSpPr>
        <p:grpSpPr bwMode="auto">
          <a:xfrm>
            <a:off x="576263" y="400050"/>
            <a:ext cx="8567737" cy="6457950"/>
            <a:chOff x="384" y="252"/>
            <a:chExt cx="5397" cy="4068"/>
          </a:xfrm>
        </p:grpSpPr>
        <p:sp>
          <p:nvSpPr>
            <p:cNvPr id="92168"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92169"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92167" name="Oval 8"/>
          <p:cNvSpPr>
            <a:spLocks noChangeArrowheads="1"/>
          </p:cNvSpPr>
          <p:nvPr/>
        </p:nvSpPr>
        <p:spPr bwMode="auto">
          <a:xfrm>
            <a:off x="8607425" y="76200"/>
            <a:ext cx="503238"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スライド番号プレースホルダー 3"/>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DD35C94F-9E1E-4A8B-9B3E-692A9F2F3B92}" type="slidenum">
              <a:rPr kumimoji="0" lang="ja-JP" altLang="en-US" sz="2000" i="0" smtClean="0"/>
              <a:pPr eaLnBrk="1" hangingPunct="1"/>
              <a:t>94</a:t>
            </a:fld>
            <a:endParaRPr kumimoji="0" lang="en-US" altLang="ja-JP" sz="2000" i="0" smtClean="0"/>
          </a:p>
        </p:txBody>
      </p:sp>
      <p:sp>
        <p:nvSpPr>
          <p:cNvPr id="93187" name="Rectangle 2"/>
          <p:cNvSpPr>
            <a:spLocks noChangeArrowheads="1"/>
          </p:cNvSpPr>
          <p:nvPr/>
        </p:nvSpPr>
        <p:spPr bwMode="auto">
          <a:xfrm>
            <a:off x="14288" y="796925"/>
            <a:ext cx="533400" cy="545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lIns="92075" tIns="46038" rIns="92075" bIns="46038" anchor="ctr"/>
          <a:lstStyle/>
          <a:p>
            <a:pPr>
              <a:spcBef>
                <a:spcPct val="0"/>
              </a:spcBef>
            </a:pPr>
            <a:r>
              <a:rPr lang="ja-JP" altLang="en-US" sz="2800" i="0">
                <a:solidFill>
                  <a:srgbClr val="FFFF66"/>
                </a:solidFill>
              </a:rPr>
              <a:t>検　査　料</a:t>
            </a:r>
          </a:p>
        </p:txBody>
      </p:sp>
      <p:sp>
        <p:nvSpPr>
          <p:cNvPr id="93188" name="Rectangle 3"/>
          <p:cNvSpPr>
            <a:spLocks noChangeArrowheads="1"/>
          </p:cNvSpPr>
          <p:nvPr/>
        </p:nvSpPr>
        <p:spPr bwMode="auto">
          <a:xfrm>
            <a:off x="576263" y="762000"/>
            <a:ext cx="85344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spcBef>
                <a:spcPct val="20000"/>
              </a:spcBef>
              <a:buClr>
                <a:srgbClr val="FFFF66"/>
              </a:buClr>
              <a:buSzPct val="75000"/>
              <a:buFont typeface="Wingdings" pitchFamily="2" charset="2"/>
              <a:buChar char="u"/>
            </a:pPr>
            <a:r>
              <a:rPr lang="ja-JP" altLang="en-US" sz="2800" i="0">
                <a:latin typeface="ＭＳ ゴシック" pitchFamily="49" charset="-128"/>
                <a:ea typeface="ＭＳ ゴシック" pitchFamily="49" charset="-128"/>
              </a:rPr>
              <a:t>生化学的検査(Ⅱ）</a:t>
            </a:r>
          </a:p>
          <a:p>
            <a:pPr marL="742950" lvl="1" indent="-285750" algn="l">
              <a:spcBef>
                <a:spcPct val="20000"/>
              </a:spcBef>
              <a:buClr>
                <a:schemeClr val="tx1"/>
              </a:buClr>
              <a:buSzPct val="70000"/>
              <a:buFont typeface="Wingdings 3" pitchFamily="18" charset="2"/>
              <a:buChar char="u"/>
            </a:pPr>
            <a:r>
              <a:rPr lang="ja-JP" altLang="en-US" i="0">
                <a:latin typeface="ＭＳ ゴシック" pitchFamily="49" charset="-128"/>
                <a:ea typeface="ＭＳ ゴシック" pitchFamily="49" charset="-128"/>
              </a:rPr>
              <a:t>プロラクチン（ＰＲＬ）　　　１００点　⇒　９８点</a:t>
            </a:r>
            <a:endParaRPr lang="en-US" altLang="ja-JP" i="0">
              <a:latin typeface="ＭＳ ゴシック" pitchFamily="49" charset="-128"/>
              <a:ea typeface="ＭＳ ゴシック" pitchFamily="49" charset="-128"/>
            </a:endParaRPr>
          </a:p>
          <a:p>
            <a:pPr marL="742950" lvl="1" indent="-285750" algn="l">
              <a:spcBef>
                <a:spcPct val="20000"/>
              </a:spcBef>
              <a:buClr>
                <a:schemeClr val="tx1"/>
              </a:buClr>
              <a:buSzPct val="70000"/>
              <a:buFont typeface="Wingdings 3" pitchFamily="18" charset="2"/>
              <a:buChar char="u"/>
            </a:pPr>
            <a:r>
              <a:rPr lang="ja-JP" altLang="en-US" i="0">
                <a:latin typeface="ＭＳ ゴシック" pitchFamily="49" charset="-128"/>
                <a:ea typeface="ＭＳ ゴシック" pitchFamily="49" charset="-128"/>
              </a:rPr>
              <a:t>レニン活性　　　　　　　　　１１０点　⇒１０８点</a:t>
            </a:r>
          </a:p>
          <a:p>
            <a:pPr marL="742950" lvl="1" indent="-285750" algn="l">
              <a:spcBef>
                <a:spcPct val="20000"/>
              </a:spcBef>
              <a:buClr>
                <a:schemeClr val="tx1"/>
              </a:buClr>
              <a:buSzPct val="70000"/>
              <a:buFont typeface="Wingdings 3" pitchFamily="18" charset="2"/>
              <a:buChar char="u"/>
            </a:pPr>
            <a:r>
              <a:rPr lang="ja-JP" altLang="en-US" i="0">
                <a:latin typeface="ＭＳ ゴシック" pitchFamily="49" charset="-128"/>
                <a:ea typeface="ＭＳ ゴシック" pitchFamily="49" charset="-128"/>
              </a:rPr>
              <a:t>トリヨードサイロニン（Ｔ</a:t>
            </a:r>
            <a:r>
              <a:rPr lang="ja-JP" altLang="en-US" i="0" baseline="-25000">
                <a:latin typeface="ＭＳ ゴシック" pitchFamily="49" charset="-128"/>
                <a:ea typeface="ＭＳ ゴシック" pitchFamily="49" charset="-128"/>
              </a:rPr>
              <a:t>３</a:t>
            </a:r>
            <a:r>
              <a:rPr lang="ja-JP" altLang="en-US" i="0">
                <a:latin typeface="ＭＳ ゴシック" pitchFamily="49" charset="-128"/>
                <a:ea typeface="ＭＳ ゴシック" pitchFamily="49" charset="-128"/>
              </a:rPr>
              <a:t>） １１５点　⇒１１３点</a:t>
            </a:r>
          </a:p>
          <a:p>
            <a:pPr marL="742950" lvl="1" indent="-285750" algn="l">
              <a:spcBef>
                <a:spcPct val="20000"/>
              </a:spcBef>
              <a:buClr>
                <a:schemeClr val="tx1"/>
              </a:buClr>
              <a:buSzPct val="70000"/>
              <a:buFont typeface="Wingdings 3" pitchFamily="18" charset="2"/>
              <a:buChar char="u"/>
            </a:pPr>
            <a:r>
              <a:rPr lang="ja-JP" altLang="en-US" i="0">
                <a:latin typeface="ＭＳ ゴシック" pitchFamily="49" charset="-128"/>
                <a:ea typeface="ＭＳ ゴシック" pitchFamily="49" charset="-128"/>
              </a:rPr>
              <a:t>レニン定量　　　　　　　　　１１５点　⇒１１３点</a:t>
            </a:r>
          </a:p>
          <a:p>
            <a:pPr marL="742950" lvl="1" indent="-285750" algn="l">
              <a:spcBef>
                <a:spcPct val="20000"/>
              </a:spcBef>
              <a:buClr>
                <a:schemeClr val="tx1"/>
              </a:buClr>
              <a:buSzPct val="70000"/>
              <a:buFont typeface="Wingdings 3" pitchFamily="18" charset="2"/>
              <a:buChar char="u"/>
            </a:pPr>
            <a:r>
              <a:rPr lang="ja-JP" altLang="en-US" i="0">
                <a:latin typeface="ＭＳ ゴシック" pitchFamily="49" charset="-128"/>
                <a:ea typeface="ＭＳ ゴシック" pitchFamily="49" charset="-128"/>
              </a:rPr>
              <a:t>サイロキシン（Ｔ</a:t>
            </a:r>
            <a:r>
              <a:rPr lang="ja-JP" altLang="en-US" i="0" baseline="-25000">
                <a:latin typeface="ＭＳ ゴシック" pitchFamily="49" charset="-128"/>
                <a:ea typeface="ＭＳ ゴシック" pitchFamily="49" charset="-128"/>
              </a:rPr>
              <a:t>４</a:t>
            </a:r>
            <a:r>
              <a:rPr lang="ja-JP" altLang="en-US" i="0">
                <a:latin typeface="ＭＳ ゴシック" pitchFamily="49" charset="-128"/>
                <a:ea typeface="ＭＳ ゴシック" pitchFamily="49" charset="-128"/>
              </a:rPr>
              <a:t>）　　 　　１２０点　⇒１１８点</a:t>
            </a:r>
          </a:p>
          <a:p>
            <a:pPr marL="742950" lvl="1" indent="-285750" algn="l">
              <a:spcBef>
                <a:spcPct val="20000"/>
              </a:spcBef>
              <a:buClr>
                <a:schemeClr val="tx1"/>
              </a:buClr>
              <a:buSzPct val="70000"/>
              <a:buFont typeface="Wingdings 3" pitchFamily="18" charset="2"/>
              <a:buChar char="u"/>
            </a:pPr>
            <a:r>
              <a:rPr lang="ja-JP" altLang="en-US" i="0">
                <a:latin typeface="ＭＳ ゴシック" pitchFamily="49" charset="-128"/>
                <a:ea typeface="ＭＳ ゴシック" pitchFamily="49" charset="-128"/>
              </a:rPr>
              <a:t>インスリン（ＩＲＩ）　　　　１２０点　⇒１１８点</a:t>
            </a:r>
            <a:endParaRPr lang="en-US" altLang="ja-JP" i="0">
              <a:latin typeface="ＭＳ ゴシック" pitchFamily="49" charset="-128"/>
              <a:ea typeface="ＭＳ ゴシック" pitchFamily="49" charset="-128"/>
            </a:endParaRPr>
          </a:p>
          <a:p>
            <a:pPr marL="742950" lvl="1" indent="-285750" algn="l">
              <a:spcBef>
                <a:spcPct val="20000"/>
              </a:spcBef>
              <a:buClr>
                <a:schemeClr val="tx1"/>
              </a:buClr>
              <a:buSzPct val="70000"/>
              <a:buFont typeface="Wingdings 3" pitchFamily="18" charset="2"/>
              <a:buChar char="u"/>
            </a:pPr>
            <a:r>
              <a:rPr lang="ja-JP" altLang="en-US" i="0">
                <a:latin typeface="ＭＳ ゴシック" pitchFamily="49" charset="-128"/>
                <a:ea typeface="ＭＳ ゴシック" pitchFamily="49" charset="-128"/>
              </a:rPr>
              <a:t>成長ホルモン（ＧＨ）　　　　１２５点　⇒１２３点</a:t>
            </a:r>
            <a:endParaRPr lang="en-US" altLang="ja-JP" i="0">
              <a:latin typeface="ＭＳ ゴシック" pitchFamily="49" charset="-128"/>
              <a:ea typeface="ＭＳ ゴシック" pitchFamily="49" charset="-128"/>
            </a:endParaRPr>
          </a:p>
          <a:p>
            <a:pPr marL="742950" lvl="1" indent="-285750" algn="l">
              <a:spcBef>
                <a:spcPct val="20000"/>
              </a:spcBef>
              <a:buClr>
                <a:schemeClr val="tx1"/>
              </a:buClr>
              <a:buSzPct val="70000"/>
              <a:buFont typeface="Wingdings 3" pitchFamily="18" charset="2"/>
              <a:buChar char="u"/>
            </a:pPr>
            <a:r>
              <a:rPr lang="ja-JP" altLang="en-US" i="0">
                <a:latin typeface="ＭＳ ゴシック" pitchFamily="49" charset="-128"/>
                <a:ea typeface="ＭＳ ゴシック" pitchFamily="49" charset="-128"/>
              </a:rPr>
              <a:t>卵胞刺激ホルモン（ＦＳＨ）  １２５点　⇒１２３点</a:t>
            </a:r>
            <a:endParaRPr lang="en-US" altLang="ja-JP" i="0">
              <a:latin typeface="ＭＳ ゴシック" pitchFamily="49" charset="-128"/>
              <a:ea typeface="ＭＳ ゴシック" pitchFamily="49" charset="-128"/>
            </a:endParaRPr>
          </a:p>
          <a:p>
            <a:pPr marL="742950" lvl="1" indent="-285750" algn="l">
              <a:spcBef>
                <a:spcPct val="20000"/>
              </a:spcBef>
              <a:buClr>
                <a:schemeClr val="tx1"/>
              </a:buClr>
              <a:buSzPct val="70000"/>
              <a:buFont typeface="Wingdings 3" pitchFamily="18" charset="2"/>
              <a:buChar char="u"/>
            </a:pPr>
            <a:r>
              <a:rPr lang="ja-JP" altLang="en-US" i="0">
                <a:latin typeface="ＭＳ ゴシック" pitchFamily="49" charset="-128"/>
                <a:ea typeface="ＭＳ ゴシック" pitchFamily="49" charset="-128"/>
              </a:rPr>
              <a:t>Ｃ</a:t>
            </a:r>
            <a:r>
              <a:rPr lang="en-US" altLang="ja-JP" i="0">
                <a:latin typeface="ＭＳ ゴシック" pitchFamily="49" charset="-128"/>
                <a:ea typeface="ＭＳ ゴシック" pitchFamily="49" charset="-128"/>
              </a:rPr>
              <a:t>-</a:t>
            </a:r>
            <a:r>
              <a:rPr lang="ja-JP" altLang="en-US" i="0">
                <a:latin typeface="ＭＳ ゴシック" pitchFamily="49" charset="-128"/>
                <a:ea typeface="ＭＳ ゴシック" pitchFamily="49" charset="-128"/>
              </a:rPr>
              <a:t>ペプチド　　　　　　　　 １２５点　⇒１２３点</a:t>
            </a:r>
            <a:endParaRPr lang="en-US" altLang="ja-JP" i="0">
              <a:latin typeface="ＭＳ ゴシック" pitchFamily="49" charset="-128"/>
              <a:ea typeface="ＭＳ ゴシック" pitchFamily="49" charset="-128"/>
            </a:endParaRPr>
          </a:p>
          <a:p>
            <a:pPr marL="742950" lvl="1" indent="-285750" algn="l">
              <a:spcBef>
                <a:spcPct val="20000"/>
              </a:spcBef>
              <a:buClr>
                <a:schemeClr val="tx1"/>
              </a:buClr>
              <a:buSzPct val="70000"/>
              <a:buFont typeface="Wingdings 3" pitchFamily="18" charset="2"/>
              <a:buChar char="u"/>
            </a:pPr>
            <a:r>
              <a:rPr lang="ja-JP" altLang="en-US" i="0">
                <a:latin typeface="ＭＳ ゴシック" pitchFamily="49" charset="-128"/>
                <a:ea typeface="ＭＳ ゴシック" pitchFamily="49" charset="-128"/>
              </a:rPr>
              <a:t>黄体形成ホルモン（ＬＨ）　　１２５点　⇒１２３点</a:t>
            </a:r>
            <a:endParaRPr lang="en-US" altLang="ja-JP" i="0">
              <a:latin typeface="ＭＳ ゴシック" pitchFamily="49" charset="-128"/>
              <a:ea typeface="ＭＳ ゴシック" pitchFamily="49" charset="-128"/>
            </a:endParaRPr>
          </a:p>
          <a:p>
            <a:pPr marL="742950" lvl="1" indent="-285750" algn="l">
              <a:spcBef>
                <a:spcPct val="20000"/>
              </a:spcBef>
              <a:buClr>
                <a:schemeClr val="tx1"/>
              </a:buClr>
              <a:buSzPct val="70000"/>
              <a:buFont typeface="Wingdings 3" pitchFamily="18" charset="2"/>
              <a:buChar char="u"/>
            </a:pPr>
            <a:r>
              <a:rPr lang="ja-JP" altLang="en-US" i="0">
                <a:latin typeface="ＭＳ ゴシック" pitchFamily="49" charset="-128"/>
                <a:ea typeface="ＭＳ ゴシック" pitchFamily="49" charset="-128"/>
              </a:rPr>
              <a:t>アルドステロン　　　　　　　１４０点　⇒１３７点</a:t>
            </a:r>
            <a:endParaRPr lang="en-US" altLang="ja-JP" i="0">
              <a:latin typeface="ＭＳ ゴシック" pitchFamily="49" charset="-128"/>
              <a:ea typeface="ＭＳ ゴシック" pitchFamily="49" charset="-128"/>
            </a:endParaRPr>
          </a:p>
          <a:p>
            <a:pPr marL="742950" lvl="1" indent="-285750" algn="l">
              <a:spcBef>
                <a:spcPct val="20000"/>
              </a:spcBef>
              <a:buClr>
                <a:schemeClr val="tx1"/>
              </a:buClr>
              <a:buSzPct val="70000"/>
              <a:buFont typeface="Wingdings 3" pitchFamily="18" charset="2"/>
              <a:buChar char="u"/>
            </a:pPr>
            <a:r>
              <a:rPr lang="ja-JP" altLang="en-US" i="0">
                <a:latin typeface="ＭＳ ゴシック" pitchFamily="49" charset="-128"/>
                <a:ea typeface="ＭＳ ゴシック" pitchFamily="49" charset="-128"/>
              </a:rPr>
              <a:t>テストステロン　　　　　　　 １４０点　⇒１３７点</a:t>
            </a:r>
            <a:endParaRPr lang="en-US" altLang="ja-JP" i="0">
              <a:latin typeface="ＭＳ ゴシック" pitchFamily="49" charset="-128"/>
              <a:ea typeface="ＭＳ ゴシック" pitchFamily="49" charset="-128"/>
            </a:endParaRPr>
          </a:p>
          <a:p>
            <a:pPr marL="742950" lvl="1" indent="-285750" algn="l">
              <a:spcBef>
                <a:spcPct val="20000"/>
              </a:spcBef>
              <a:buClr>
                <a:schemeClr val="tx1"/>
              </a:buClr>
              <a:buSzPct val="70000"/>
              <a:buFont typeface="Wingdings 3" pitchFamily="18" charset="2"/>
              <a:buChar char="u"/>
            </a:pPr>
            <a:endParaRPr lang="en-US" altLang="ja-JP" i="0">
              <a:latin typeface="ＭＳ ゴシック" pitchFamily="49" charset="-128"/>
              <a:ea typeface="ＭＳ ゴシック" pitchFamily="49" charset="-128"/>
            </a:endParaRPr>
          </a:p>
          <a:p>
            <a:pPr marL="742950" lvl="1" indent="-285750" algn="l">
              <a:spcBef>
                <a:spcPct val="20000"/>
              </a:spcBef>
              <a:buClr>
                <a:schemeClr val="tx1"/>
              </a:buClr>
              <a:buSzPct val="70000"/>
              <a:buFont typeface="Wingdings 3" pitchFamily="18" charset="2"/>
              <a:buChar char="u"/>
            </a:pPr>
            <a:endParaRPr lang="en-US" altLang="ja-JP" i="0">
              <a:latin typeface="ＭＳ ゴシック" pitchFamily="49" charset="-128"/>
              <a:ea typeface="ＭＳ ゴシック" pitchFamily="49" charset="-128"/>
            </a:endParaRPr>
          </a:p>
          <a:p>
            <a:pPr marL="742950" lvl="1" indent="-285750" algn="l">
              <a:spcBef>
                <a:spcPct val="20000"/>
              </a:spcBef>
              <a:buClr>
                <a:schemeClr val="tx1"/>
              </a:buClr>
              <a:buSzPct val="70000"/>
              <a:buFont typeface="Wingdings 3" pitchFamily="18" charset="2"/>
              <a:buChar char="u"/>
            </a:pPr>
            <a:endParaRPr lang="ja-JP" altLang="en-US" i="0">
              <a:latin typeface="ＭＳ ゴシック" pitchFamily="49" charset="-128"/>
              <a:ea typeface="ＭＳ ゴシック" pitchFamily="49" charset="-128"/>
            </a:endParaRPr>
          </a:p>
          <a:p>
            <a:pPr marL="742950" lvl="1" indent="-285750" algn="l">
              <a:spcBef>
                <a:spcPct val="20000"/>
              </a:spcBef>
              <a:buClr>
                <a:schemeClr val="tx1"/>
              </a:buClr>
              <a:buSzPct val="70000"/>
              <a:buFont typeface="Wingdings 3" pitchFamily="18" charset="2"/>
              <a:buNone/>
            </a:pPr>
            <a:endParaRPr lang="ja-JP" altLang="en-US" i="0">
              <a:latin typeface="ＭＳ ゴシック" pitchFamily="49" charset="-128"/>
              <a:ea typeface="ＭＳ ゴシック" pitchFamily="49" charset="-128"/>
            </a:endParaRPr>
          </a:p>
        </p:txBody>
      </p:sp>
      <p:sp>
        <p:nvSpPr>
          <p:cNvPr id="93189" name="Text Box 4"/>
          <p:cNvSpPr txBox="1">
            <a:spLocks noChangeArrowheads="1"/>
          </p:cNvSpPr>
          <p:nvPr/>
        </p:nvSpPr>
        <p:spPr bwMode="auto">
          <a:xfrm>
            <a:off x="652463"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検体検査（引下げ）</a:t>
            </a:r>
          </a:p>
        </p:txBody>
      </p:sp>
      <p:grpSp>
        <p:nvGrpSpPr>
          <p:cNvPr id="93190" name="Group 5"/>
          <p:cNvGrpSpPr>
            <a:grpSpLocks/>
          </p:cNvGrpSpPr>
          <p:nvPr/>
        </p:nvGrpSpPr>
        <p:grpSpPr bwMode="auto">
          <a:xfrm>
            <a:off x="576263" y="400050"/>
            <a:ext cx="8567737" cy="6457950"/>
            <a:chOff x="384" y="252"/>
            <a:chExt cx="5397" cy="4068"/>
          </a:xfrm>
        </p:grpSpPr>
        <p:sp>
          <p:nvSpPr>
            <p:cNvPr id="93192"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93193"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93191" name="Oval 8"/>
          <p:cNvSpPr>
            <a:spLocks noChangeArrowheads="1"/>
          </p:cNvSpPr>
          <p:nvPr/>
        </p:nvSpPr>
        <p:spPr bwMode="auto">
          <a:xfrm>
            <a:off x="8607425" y="76200"/>
            <a:ext cx="503238"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スライド番号プレースホルダー 3"/>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367797EA-52D9-4142-ACD0-FF25E20DC8FB}" type="slidenum">
              <a:rPr kumimoji="0" lang="ja-JP" altLang="en-US" sz="2000" i="0" smtClean="0"/>
              <a:pPr eaLnBrk="1" hangingPunct="1"/>
              <a:t>95</a:t>
            </a:fld>
            <a:endParaRPr kumimoji="0" lang="en-US" altLang="ja-JP" sz="2000" i="0" smtClean="0"/>
          </a:p>
        </p:txBody>
      </p:sp>
      <p:sp>
        <p:nvSpPr>
          <p:cNvPr id="94211" name="Rectangle 1026"/>
          <p:cNvSpPr>
            <a:spLocks noChangeArrowheads="1"/>
          </p:cNvSpPr>
          <p:nvPr/>
        </p:nvSpPr>
        <p:spPr bwMode="auto">
          <a:xfrm>
            <a:off x="14288" y="796925"/>
            <a:ext cx="533400" cy="545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lIns="92075" tIns="46038" rIns="92075" bIns="46038" anchor="ctr"/>
          <a:lstStyle/>
          <a:p>
            <a:pPr>
              <a:spcBef>
                <a:spcPct val="0"/>
              </a:spcBef>
            </a:pPr>
            <a:r>
              <a:rPr lang="ja-JP" altLang="en-US" sz="2800" i="0">
                <a:solidFill>
                  <a:srgbClr val="FFFF66"/>
                </a:solidFill>
              </a:rPr>
              <a:t>検　査　料</a:t>
            </a:r>
          </a:p>
        </p:txBody>
      </p:sp>
      <p:sp>
        <p:nvSpPr>
          <p:cNvPr id="1243139" name="Rectangle 1027"/>
          <p:cNvSpPr>
            <a:spLocks noChangeArrowheads="1"/>
          </p:cNvSpPr>
          <p:nvPr/>
        </p:nvSpPr>
        <p:spPr bwMode="auto">
          <a:xfrm>
            <a:off x="576263" y="762000"/>
            <a:ext cx="85344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spcBef>
                <a:spcPct val="20000"/>
              </a:spcBef>
              <a:buClr>
                <a:srgbClr val="FFFF66"/>
              </a:buClr>
              <a:buSzPct val="75000"/>
              <a:buFont typeface="Wingdings" pitchFamily="2" charset="2"/>
              <a:buChar char="u"/>
              <a:defRPr/>
            </a:pPr>
            <a:r>
              <a:rPr lang="ja-JP" altLang="en-US" sz="2800" i="0" dirty="0">
                <a:latin typeface="ＭＳ ゴシック" pitchFamily="49" charset="-128"/>
                <a:ea typeface="ＭＳ ゴシック" pitchFamily="49" charset="-128"/>
              </a:rPr>
              <a:t>腫瘍マーカー</a:t>
            </a:r>
          </a:p>
          <a:p>
            <a:pPr marL="742950" lvl="1" indent="-285750" algn="l">
              <a:spcBef>
                <a:spcPct val="20000"/>
              </a:spcBef>
              <a:buClr>
                <a:schemeClr val="tx1"/>
              </a:buClr>
              <a:buSzPct val="70000"/>
              <a:buFont typeface="Wingdings 3" pitchFamily="18" charset="2"/>
              <a:buChar char="u"/>
              <a:defRPr/>
            </a:pPr>
            <a:r>
              <a:rPr lang="ja-JP" altLang="en-US" i="0" dirty="0">
                <a:latin typeface="ＭＳ ゴシック" pitchFamily="49" charset="-128"/>
                <a:ea typeface="ＭＳ ゴシック" pitchFamily="49" charset="-128"/>
              </a:rPr>
              <a:t>癌胎児性抗原（ＣＥＡ）　　　１１５点　⇒１１３点</a:t>
            </a:r>
            <a:endParaRPr lang="en-US" altLang="ja-JP" sz="2800" i="0" dirty="0">
              <a:latin typeface="ＭＳ ゴシック" pitchFamily="49" charset="-128"/>
              <a:ea typeface="ＭＳ ゴシック" pitchFamily="49" charset="-128"/>
            </a:endParaRPr>
          </a:p>
          <a:p>
            <a:pPr marL="342900" indent="-342900" algn="l">
              <a:spcBef>
                <a:spcPct val="20000"/>
              </a:spcBef>
              <a:buClr>
                <a:srgbClr val="FFFF66"/>
              </a:buClr>
              <a:buSzPct val="75000"/>
              <a:buFont typeface="Wingdings" pitchFamily="2" charset="2"/>
              <a:buChar char="u"/>
              <a:defRPr/>
            </a:pPr>
            <a:r>
              <a:rPr lang="ja-JP" altLang="en-US" sz="2800" i="0" dirty="0">
                <a:latin typeface="ＭＳ ゴシック" pitchFamily="49" charset="-128"/>
                <a:ea typeface="ＭＳ ゴシック" pitchFamily="49" charset="-128"/>
              </a:rPr>
              <a:t>感染症免疫学的検査</a:t>
            </a:r>
          </a:p>
          <a:p>
            <a:pPr marL="742950" lvl="1" indent="-285750" algn="l">
              <a:spcBef>
                <a:spcPct val="20000"/>
              </a:spcBef>
              <a:buClr>
                <a:schemeClr val="tx1"/>
              </a:buClr>
              <a:buSzPct val="70000"/>
              <a:buFont typeface="Wingdings 3" pitchFamily="18" charset="2"/>
              <a:buChar char="u"/>
              <a:defRPr/>
            </a:pPr>
            <a:r>
              <a:rPr lang="ja-JP" altLang="en-US" i="0" dirty="0">
                <a:latin typeface="ＭＳ ゴシック" pitchFamily="49" charset="-128"/>
                <a:ea typeface="ＭＳ ゴシック" pitchFamily="49" charset="-128"/>
              </a:rPr>
              <a:t>トキソプラズマ抗体定性　　　　２７点　⇒　２６点</a:t>
            </a:r>
          </a:p>
          <a:p>
            <a:pPr marL="742950" lvl="1" indent="-285750" algn="l">
              <a:spcBef>
                <a:spcPct val="20000"/>
              </a:spcBef>
              <a:buClr>
                <a:schemeClr val="tx1"/>
              </a:buClr>
              <a:buSzPct val="70000"/>
              <a:buFont typeface="Wingdings 3" pitchFamily="18" charset="2"/>
              <a:buChar char="u"/>
              <a:defRPr/>
            </a:pPr>
            <a:r>
              <a:rPr lang="ja-JP" altLang="en-US" i="0" dirty="0">
                <a:latin typeface="ＭＳ ゴシック" pitchFamily="49" charset="-128"/>
                <a:ea typeface="ＭＳ ゴシック" pitchFamily="49" charset="-128"/>
              </a:rPr>
              <a:t>ウイルス抗体価　　 　　　　　 ８０点  ⇒  ７９点</a:t>
            </a:r>
          </a:p>
          <a:p>
            <a:pPr marL="742950" lvl="1" indent="-285750" algn="l">
              <a:spcBef>
                <a:spcPct val="20000"/>
              </a:spcBef>
              <a:buClr>
                <a:schemeClr val="tx1"/>
              </a:buClr>
              <a:buSzPct val="70000"/>
              <a:buFont typeface="Wingdings 3" pitchFamily="18" charset="2"/>
              <a:buChar char="u"/>
              <a:defRPr/>
            </a:pPr>
            <a:r>
              <a:rPr lang="ja-JP" altLang="en-US" i="0" dirty="0">
                <a:latin typeface="ＭＳ ゴシック" pitchFamily="49" charset="-128"/>
                <a:ea typeface="ＭＳ ゴシック" pitchFamily="49" charset="-128"/>
              </a:rPr>
              <a:t>ＨＩＶ－１</a:t>
            </a:r>
            <a:r>
              <a:rPr lang="en-US" altLang="ja-JP" i="0" dirty="0">
                <a:latin typeface="ＭＳ ゴシック" pitchFamily="49" charset="-128"/>
                <a:ea typeface="ＭＳ ゴシック" pitchFamily="49" charset="-128"/>
              </a:rPr>
              <a:t>､</a:t>
            </a:r>
            <a:r>
              <a:rPr lang="ja-JP" altLang="en-US" i="0" dirty="0">
                <a:latin typeface="ＭＳ ゴシック" pitchFamily="49" charset="-128"/>
                <a:ea typeface="ＭＳ ゴシック" pitchFamily="49" charset="-128"/>
              </a:rPr>
              <a:t>２抗体定性       １３０点　⇒１２７点</a:t>
            </a:r>
          </a:p>
          <a:p>
            <a:pPr marL="742950" lvl="1" indent="-285750" algn="l">
              <a:spcBef>
                <a:spcPct val="20000"/>
              </a:spcBef>
              <a:buClr>
                <a:schemeClr val="tx1"/>
              </a:buClr>
              <a:buSzPct val="70000"/>
              <a:buFont typeface="Wingdings 3" pitchFamily="18" charset="2"/>
              <a:buChar char="u"/>
              <a:defRPr/>
            </a:pPr>
            <a:r>
              <a:rPr lang="ja-JP" altLang="en-US" i="0" dirty="0">
                <a:latin typeface="ＭＳ ゴシック" pitchFamily="49" charset="-128"/>
                <a:ea typeface="ＭＳ ゴシック" pitchFamily="49" charset="-128"/>
              </a:rPr>
              <a:t>カンジダ抗原定性　　　　　　１５０点　⇒１４８点</a:t>
            </a:r>
          </a:p>
          <a:p>
            <a:pPr marL="742950" lvl="1" indent="-285750" algn="l">
              <a:spcBef>
                <a:spcPct val="20000"/>
              </a:spcBef>
              <a:buClr>
                <a:schemeClr val="tx1"/>
              </a:buClr>
              <a:buSzPct val="70000"/>
              <a:buFont typeface="Wingdings 3" pitchFamily="18" charset="2"/>
              <a:buChar char="u"/>
              <a:defRPr/>
            </a:pPr>
            <a:r>
              <a:rPr lang="ja-JP" altLang="en-US" i="0" dirty="0">
                <a:latin typeface="ＭＳ ゴシック" pitchFamily="49" charset="-128"/>
                <a:ea typeface="ＭＳ ゴシック" pitchFamily="49" charset="-128"/>
              </a:rPr>
              <a:t>肝炎ウイルス関連検査包括項目（５項目以上）</a:t>
            </a:r>
            <a:endParaRPr lang="en-US" altLang="ja-JP" i="0" dirty="0">
              <a:latin typeface="ＭＳ ゴシック" pitchFamily="49" charset="-128"/>
              <a:ea typeface="ＭＳ ゴシック" pitchFamily="49" charset="-128"/>
            </a:endParaRPr>
          </a:p>
          <a:p>
            <a:pPr lvl="1" algn="l">
              <a:spcBef>
                <a:spcPct val="20000"/>
              </a:spcBef>
              <a:buClr>
                <a:schemeClr val="tx1"/>
              </a:buClr>
              <a:buSzPct val="70000"/>
              <a:defRPr/>
            </a:pPr>
            <a:r>
              <a:rPr lang="ja-JP" altLang="en-US" i="0" dirty="0">
                <a:latin typeface="ＭＳ ゴシック" pitchFamily="49" charset="-128"/>
                <a:ea typeface="ＭＳ ゴシック" pitchFamily="49" charset="-128"/>
              </a:rPr>
              <a:t>　　　　　　　　　　　　　　　４９４点　⇒４８４点</a:t>
            </a:r>
            <a:endParaRPr lang="en-US" altLang="ja-JP" i="0" dirty="0">
              <a:latin typeface="ＭＳ ゴシック" pitchFamily="49" charset="-128"/>
              <a:ea typeface="ＭＳ ゴシック" pitchFamily="49" charset="-128"/>
            </a:endParaRPr>
          </a:p>
          <a:p>
            <a:pPr marL="342900" indent="-342900" algn="l">
              <a:spcBef>
                <a:spcPct val="20000"/>
              </a:spcBef>
              <a:buClr>
                <a:srgbClr val="FFFF66"/>
              </a:buClr>
              <a:buSzPct val="75000"/>
              <a:buFont typeface="Wingdings" pitchFamily="2" charset="2"/>
              <a:buChar char="u"/>
              <a:defRPr/>
            </a:pPr>
            <a:r>
              <a:rPr lang="ja-JP" altLang="en-US" sz="2800" i="0" dirty="0">
                <a:latin typeface="ＭＳ ゴシック" pitchFamily="49" charset="-128"/>
                <a:ea typeface="ＭＳ ゴシック" pitchFamily="49" charset="-128"/>
              </a:rPr>
              <a:t>自己抗体検査</a:t>
            </a:r>
          </a:p>
          <a:p>
            <a:pPr marL="742950" lvl="1" indent="-285750" algn="l">
              <a:spcBef>
                <a:spcPct val="20000"/>
              </a:spcBef>
              <a:buClr>
                <a:schemeClr val="tx1"/>
              </a:buClr>
              <a:buSzPct val="70000"/>
              <a:buFont typeface="Wingdings 3" pitchFamily="18" charset="2"/>
              <a:buChar char="u"/>
              <a:defRPr/>
            </a:pPr>
            <a:r>
              <a:rPr lang="ja-JP" altLang="en-US" i="0" dirty="0">
                <a:latin typeface="ＭＳ ゴシック" pitchFamily="49" charset="-128"/>
                <a:ea typeface="ＭＳ ゴシック" pitchFamily="49" charset="-128"/>
              </a:rPr>
              <a:t>抗核抗体（蛍光抗体法）　　１１５点　⇒　１１３点</a:t>
            </a:r>
          </a:p>
          <a:p>
            <a:pPr marL="742950" lvl="1" indent="-285750" algn="l">
              <a:spcBef>
                <a:spcPct val="20000"/>
              </a:spcBef>
              <a:buClr>
                <a:schemeClr val="tx1"/>
              </a:buClr>
              <a:buSzPct val="70000"/>
              <a:buFont typeface="Wingdings 3" pitchFamily="18" charset="2"/>
              <a:buChar char="u"/>
              <a:defRPr/>
            </a:pPr>
            <a:r>
              <a:rPr lang="ja-JP" altLang="en-US" i="0" dirty="0">
                <a:latin typeface="ＭＳ ゴシック" pitchFamily="49" charset="-128"/>
                <a:ea typeface="ＭＳ ゴシック" pitchFamily="49" charset="-128"/>
              </a:rPr>
              <a:t>抗Ｓｍ抗体定性　　　　　　１７０点　⇒　１６７点</a:t>
            </a:r>
          </a:p>
          <a:p>
            <a:pPr marL="742950" lvl="1" indent="-285750" algn="l">
              <a:spcBef>
                <a:spcPct val="20000"/>
              </a:spcBef>
              <a:buClr>
                <a:schemeClr val="tx1"/>
              </a:buClr>
              <a:buSzPct val="70000"/>
              <a:buFont typeface="Wingdings 3" pitchFamily="18" charset="2"/>
              <a:buNone/>
              <a:defRPr/>
            </a:pPr>
            <a:endParaRPr lang="ja-JP" altLang="en-US" i="0" dirty="0">
              <a:latin typeface="ＭＳ ゴシック" pitchFamily="49" charset="-128"/>
              <a:ea typeface="ＭＳ ゴシック" pitchFamily="49" charset="-128"/>
            </a:endParaRPr>
          </a:p>
          <a:p>
            <a:pPr lvl="1" algn="l">
              <a:spcBef>
                <a:spcPct val="20000"/>
              </a:spcBef>
              <a:buClr>
                <a:schemeClr val="tx1"/>
              </a:buClr>
              <a:buSzPct val="70000"/>
              <a:defRPr/>
            </a:pPr>
            <a:endParaRPr lang="ja-JP" altLang="en-US" i="0" dirty="0">
              <a:latin typeface="ＭＳ ゴシック" pitchFamily="49" charset="-128"/>
              <a:ea typeface="ＭＳ ゴシック" pitchFamily="49" charset="-128"/>
            </a:endParaRPr>
          </a:p>
          <a:p>
            <a:pPr marL="742950" lvl="1" indent="-285750" algn="l">
              <a:spcBef>
                <a:spcPct val="20000"/>
              </a:spcBef>
              <a:buClr>
                <a:schemeClr val="tx1"/>
              </a:buClr>
              <a:buSzPct val="70000"/>
              <a:buFont typeface="Wingdings 3" pitchFamily="18" charset="2"/>
              <a:buChar char="u"/>
              <a:defRPr/>
            </a:pPr>
            <a:endParaRPr lang="ja-JP" altLang="en-US" i="0" dirty="0">
              <a:latin typeface="ＭＳ ゴシック" pitchFamily="49" charset="-128"/>
              <a:ea typeface="ＭＳ ゴシック" pitchFamily="49" charset="-128"/>
            </a:endParaRPr>
          </a:p>
        </p:txBody>
      </p:sp>
      <p:sp>
        <p:nvSpPr>
          <p:cNvPr id="94213" name="Text Box 1028"/>
          <p:cNvSpPr txBox="1">
            <a:spLocks noChangeArrowheads="1"/>
          </p:cNvSpPr>
          <p:nvPr/>
        </p:nvSpPr>
        <p:spPr bwMode="auto">
          <a:xfrm>
            <a:off x="652463"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検体検査（引下げ）</a:t>
            </a:r>
          </a:p>
        </p:txBody>
      </p:sp>
      <p:grpSp>
        <p:nvGrpSpPr>
          <p:cNvPr id="94214" name="Group 1029"/>
          <p:cNvGrpSpPr>
            <a:grpSpLocks/>
          </p:cNvGrpSpPr>
          <p:nvPr/>
        </p:nvGrpSpPr>
        <p:grpSpPr bwMode="auto">
          <a:xfrm>
            <a:off x="576263" y="400050"/>
            <a:ext cx="8567737" cy="6457950"/>
            <a:chOff x="384" y="252"/>
            <a:chExt cx="5397" cy="4068"/>
          </a:xfrm>
        </p:grpSpPr>
        <p:sp>
          <p:nvSpPr>
            <p:cNvPr id="94216" name="Line 1030"/>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94217" name="Line 1031"/>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94215" name="Oval 1032"/>
          <p:cNvSpPr>
            <a:spLocks noChangeArrowheads="1"/>
          </p:cNvSpPr>
          <p:nvPr/>
        </p:nvSpPr>
        <p:spPr bwMode="auto">
          <a:xfrm>
            <a:off x="8607425" y="76200"/>
            <a:ext cx="503238"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スライド番号プレースホルダー 3"/>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1261F921-BB2B-4D8D-BC01-8A85E4BBFB84}" type="slidenum">
              <a:rPr kumimoji="0" lang="ja-JP" altLang="en-US" sz="2000" i="0" smtClean="0"/>
              <a:pPr eaLnBrk="1" hangingPunct="1"/>
              <a:t>96</a:t>
            </a:fld>
            <a:endParaRPr kumimoji="0" lang="en-US" altLang="ja-JP" sz="2000" i="0" smtClean="0"/>
          </a:p>
        </p:txBody>
      </p:sp>
      <p:sp>
        <p:nvSpPr>
          <p:cNvPr id="95235" name="Rectangle 2"/>
          <p:cNvSpPr>
            <a:spLocks noChangeArrowheads="1"/>
          </p:cNvSpPr>
          <p:nvPr/>
        </p:nvSpPr>
        <p:spPr bwMode="auto">
          <a:xfrm>
            <a:off x="14288" y="796925"/>
            <a:ext cx="533400" cy="545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lIns="92075" tIns="46038" rIns="92075" bIns="46038" anchor="ctr"/>
          <a:lstStyle/>
          <a:p>
            <a:pPr>
              <a:spcBef>
                <a:spcPct val="0"/>
              </a:spcBef>
            </a:pPr>
            <a:r>
              <a:rPr lang="ja-JP" altLang="en-US" sz="2800" i="0">
                <a:solidFill>
                  <a:srgbClr val="FFFF66"/>
                </a:solidFill>
              </a:rPr>
              <a:t>検　査　料</a:t>
            </a:r>
          </a:p>
        </p:txBody>
      </p:sp>
      <p:sp>
        <p:nvSpPr>
          <p:cNvPr id="95236" name="Rectangle 3"/>
          <p:cNvSpPr>
            <a:spLocks noChangeArrowheads="1"/>
          </p:cNvSpPr>
          <p:nvPr/>
        </p:nvSpPr>
        <p:spPr bwMode="auto">
          <a:xfrm>
            <a:off x="576263" y="762000"/>
            <a:ext cx="85344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spcBef>
                <a:spcPct val="20000"/>
              </a:spcBef>
              <a:buClr>
                <a:srgbClr val="FFFF66"/>
              </a:buClr>
              <a:buSzPct val="75000"/>
              <a:buFont typeface="Wingdings" pitchFamily="2" charset="2"/>
              <a:buChar char="u"/>
            </a:pPr>
            <a:r>
              <a:rPr lang="ja-JP" altLang="en-US" sz="2800" i="0">
                <a:latin typeface="ＭＳ ゴシック" pitchFamily="49" charset="-128"/>
                <a:ea typeface="ＭＳ ゴシック" pitchFamily="49" charset="-128"/>
              </a:rPr>
              <a:t>微生物学的検査</a:t>
            </a:r>
          </a:p>
          <a:p>
            <a:pPr marL="742950" lvl="1" indent="-285750" algn="l">
              <a:spcBef>
                <a:spcPct val="20000"/>
              </a:spcBef>
              <a:buClr>
                <a:schemeClr val="tx1"/>
              </a:buClr>
              <a:buSzPct val="75000"/>
              <a:buFont typeface="Wingdings 3" pitchFamily="18" charset="2"/>
              <a:buChar char="u"/>
            </a:pPr>
            <a:r>
              <a:rPr lang="ja-JP" altLang="en-US" i="0">
                <a:latin typeface="ＭＳ ゴシック" pitchFamily="49" charset="-128"/>
                <a:ea typeface="ＭＳ ゴシック" pitchFamily="49" charset="-128"/>
              </a:rPr>
              <a:t>排泄物、滲出物又は分泌物の細菌顕微鏡検査</a:t>
            </a:r>
          </a:p>
          <a:p>
            <a:pPr marL="1143000" lvl="2" indent="-228600" algn="l">
              <a:spcBef>
                <a:spcPct val="20000"/>
              </a:spcBef>
              <a:buClr>
                <a:schemeClr val="tx1"/>
              </a:buClr>
              <a:buSzPct val="70000"/>
              <a:buFont typeface="Wingdings 3" pitchFamily="18" charset="2"/>
              <a:buChar char="u"/>
            </a:pPr>
            <a:r>
              <a:rPr lang="ja-JP" altLang="en-US" i="0">
                <a:latin typeface="ＭＳ ゴシック" pitchFamily="49" charset="-128"/>
                <a:ea typeface="ＭＳ ゴシック" pitchFamily="49" charset="-128"/>
              </a:rPr>
              <a:t>蛍光顕微鏡、位相差顕微鏡、暗視野装置等を使用するもの　　　　　　　　　　４２点　⇒　　５０点</a:t>
            </a:r>
          </a:p>
          <a:p>
            <a:pPr marL="1143000" lvl="2" indent="-228600" algn="l">
              <a:spcBef>
                <a:spcPct val="20000"/>
              </a:spcBef>
              <a:buClr>
                <a:schemeClr val="tx1"/>
              </a:buClr>
              <a:buSzPct val="70000"/>
              <a:buFont typeface="Wingdings 3" pitchFamily="18" charset="2"/>
              <a:buChar char="u"/>
            </a:pPr>
            <a:r>
              <a:rPr lang="ja-JP" altLang="en-US" i="0">
                <a:latin typeface="ＭＳ ゴシック" pitchFamily="49" charset="-128"/>
                <a:ea typeface="ＭＳ ゴシック" pitchFamily="49" charset="-128"/>
              </a:rPr>
              <a:t>その他のもの　　　　　　　４０点　⇒　　５０点</a:t>
            </a:r>
          </a:p>
          <a:p>
            <a:pPr marL="742950" lvl="1" indent="-285750" algn="l">
              <a:spcBef>
                <a:spcPct val="20000"/>
              </a:spcBef>
              <a:buClr>
                <a:schemeClr val="tx1"/>
              </a:buClr>
              <a:buSzPct val="70000"/>
              <a:buFont typeface="Wingdings 3" pitchFamily="18" charset="2"/>
              <a:buChar char="u"/>
            </a:pPr>
            <a:r>
              <a:rPr lang="ja-JP" altLang="en-US" i="0">
                <a:latin typeface="ＭＳ ゴシック" pitchFamily="49" charset="-128"/>
                <a:ea typeface="ＭＳ ゴシック" pitchFamily="49" charset="-128"/>
              </a:rPr>
              <a:t>細菌培養同定検査</a:t>
            </a:r>
          </a:p>
          <a:p>
            <a:pPr marL="1143000" lvl="2" indent="-228600" algn="l">
              <a:spcBef>
                <a:spcPct val="20000"/>
              </a:spcBef>
              <a:buClr>
                <a:schemeClr val="tx1"/>
              </a:buClr>
              <a:buSzPct val="70000"/>
              <a:buFont typeface="Wingdings 3" pitchFamily="18" charset="2"/>
              <a:buChar char="u"/>
            </a:pPr>
            <a:r>
              <a:rPr lang="ja-JP" altLang="en-US" i="0">
                <a:latin typeface="ＭＳ ゴシック" pitchFamily="49" charset="-128"/>
                <a:ea typeface="ＭＳ ゴシック" pitchFamily="49" charset="-128"/>
              </a:rPr>
              <a:t>口腔、気道又は呼吸器　　１４０点　⇒　１６０点</a:t>
            </a:r>
          </a:p>
          <a:p>
            <a:pPr marL="1143000" lvl="2" indent="-228600" algn="l">
              <a:spcBef>
                <a:spcPct val="20000"/>
              </a:spcBef>
              <a:buClr>
                <a:schemeClr val="tx1"/>
              </a:buClr>
              <a:buSzPct val="70000"/>
              <a:buFont typeface="Wingdings 3" pitchFamily="18" charset="2"/>
              <a:buChar char="u"/>
            </a:pPr>
            <a:r>
              <a:rPr lang="ja-JP" altLang="en-US" i="0">
                <a:latin typeface="ＭＳ ゴシック" pitchFamily="49" charset="-128"/>
                <a:ea typeface="ＭＳ ゴシック" pitchFamily="49" charset="-128"/>
              </a:rPr>
              <a:t>消化管　　　　　　　　　１４０点　⇒　１６０点</a:t>
            </a:r>
          </a:p>
          <a:p>
            <a:pPr marL="1143000" lvl="2" indent="-228600" algn="l">
              <a:spcBef>
                <a:spcPct val="20000"/>
              </a:spcBef>
              <a:buClr>
                <a:schemeClr val="tx1"/>
              </a:buClr>
              <a:buSzPct val="70000"/>
              <a:buFont typeface="Wingdings 3" pitchFamily="18" charset="2"/>
              <a:buChar char="u"/>
            </a:pPr>
            <a:r>
              <a:rPr lang="ja-JP" altLang="en-US" i="0">
                <a:latin typeface="ＭＳ ゴシック" pitchFamily="49" charset="-128"/>
                <a:ea typeface="ＭＳ ゴシック" pitchFamily="49" charset="-128"/>
              </a:rPr>
              <a:t>血液又は穿刺液　　　　　１５０点　⇒　１９０点</a:t>
            </a:r>
          </a:p>
          <a:p>
            <a:pPr marL="1143000" lvl="2" indent="-228600" algn="l">
              <a:spcBef>
                <a:spcPct val="20000"/>
              </a:spcBef>
              <a:buClr>
                <a:schemeClr val="tx1"/>
              </a:buClr>
              <a:buSzPct val="70000"/>
              <a:buFont typeface="Wingdings 3" pitchFamily="18" charset="2"/>
              <a:buChar char="u"/>
            </a:pPr>
            <a:r>
              <a:rPr lang="ja-JP" altLang="en-US" i="0">
                <a:latin typeface="ＭＳ ゴシック" pitchFamily="49" charset="-128"/>
                <a:ea typeface="ＭＳ ゴシック" pitchFamily="49" charset="-128"/>
              </a:rPr>
              <a:t>泌尿器又は生殖器　　　　１３０点　⇒　１５０点</a:t>
            </a:r>
          </a:p>
          <a:p>
            <a:pPr marL="1143000" lvl="2" indent="-228600" algn="l">
              <a:spcBef>
                <a:spcPct val="20000"/>
              </a:spcBef>
              <a:buClr>
                <a:schemeClr val="tx1"/>
              </a:buClr>
              <a:buSzPct val="70000"/>
              <a:buFont typeface="Wingdings 3" pitchFamily="18" charset="2"/>
              <a:buChar char="u"/>
            </a:pPr>
            <a:r>
              <a:rPr lang="ja-JP" altLang="en-US" i="0">
                <a:latin typeface="ＭＳ ゴシック" pitchFamily="49" charset="-128"/>
                <a:ea typeface="ＭＳ ゴシック" pitchFamily="49" charset="-128"/>
              </a:rPr>
              <a:t>その他の部位　　　　　　１２０点　⇒　１４０点</a:t>
            </a:r>
          </a:p>
          <a:p>
            <a:pPr marL="1143000" lvl="2" indent="-228600" algn="l">
              <a:spcBef>
                <a:spcPct val="20000"/>
              </a:spcBef>
              <a:buClr>
                <a:schemeClr val="tx1"/>
              </a:buClr>
              <a:buSzPct val="70000"/>
              <a:buFont typeface="Wingdings 3" pitchFamily="18" charset="2"/>
              <a:buChar char="u"/>
            </a:pPr>
            <a:r>
              <a:rPr lang="ja-JP" altLang="en-US" i="0">
                <a:latin typeface="ＭＳ ゴシック" pitchFamily="49" charset="-128"/>
                <a:ea typeface="ＭＳ ゴシック" pitchFamily="49" charset="-128"/>
              </a:rPr>
              <a:t>嫌気性培養加算　　　　　　８０点　⇒　１２０点</a:t>
            </a:r>
          </a:p>
        </p:txBody>
      </p:sp>
      <p:sp>
        <p:nvSpPr>
          <p:cNvPr id="95237" name="Text Box 4"/>
          <p:cNvSpPr txBox="1">
            <a:spLocks noChangeArrowheads="1"/>
          </p:cNvSpPr>
          <p:nvPr/>
        </p:nvSpPr>
        <p:spPr bwMode="auto">
          <a:xfrm>
            <a:off x="652463"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検体検査（引上げ）</a:t>
            </a:r>
          </a:p>
        </p:txBody>
      </p:sp>
      <p:grpSp>
        <p:nvGrpSpPr>
          <p:cNvPr id="95238" name="Group 5"/>
          <p:cNvGrpSpPr>
            <a:grpSpLocks/>
          </p:cNvGrpSpPr>
          <p:nvPr/>
        </p:nvGrpSpPr>
        <p:grpSpPr bwMode="auto">
          <a:xfrm>
            <a:off x="576263" y="400050"/>
            <a:ext cx="8567737" cy="6457950"/>
            <a:chOff x="384" y="252"/>
            <a:chExt cx="5397" cy="4068"/>
          </a:xfrm>
        </p:grpSpPr>
        <p:sp>
          <p:nvSpPr>
            <p:cNvPr id="95240"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95241"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95239" name="Oval 8"/>
          <p:cNvSpPr>
            <a:spLocks noChangeArrowheads="1"/>
          </p:cNvSpPr>
          <p:nvPr/>
        </p:nvSpPr>
        <p:spPr bwMode="auto">
          <a:xfrm>
            <a:off x="8607425" y="76200"/>
            <a:ext cx="503238"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スライド番号プレースホルダー 3"/>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81B406DE-7D52-4906-B929-ED5046AF4BD2}" type="slidenum">
              <a:rPr kumimoji="0" lang="ja-JP" altLang="en-US" sz="2000" i="0" smtClean="0"/>
              <a:pPr eaLnBrk="1" hangingPunct="1"/>
              <a:t>97</a:t>
            </a:fld>
            <a:endParaRPr kumimoji="0" lang="en-US" altLang="ja-JP" sz="2000" i="0" smtClean="0"/>
          </a:p>
        </p:txBody>
      </p:sp>
      <p:sp>
        <p:nvSpPr>
          <p:cNvPr id="96259" name="Rectangle 1026"/>
          <p:cNvSpPr>
            <a:spLocks noChangeArrowheads="1"/>
          </p:cNvSpPr>
          <p:nvPr/>
        </p:nvSpPr>
        <p:spPr bwMode="auto">
          <a:xfrm>
            <a:off x="14288" y="796925"/>
            <a:ext cx="533400" cy="545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lIns="92075" tIns="46038" rIns="92075" bIns="46038" anchor="ctr"/>
          <a:lstStyle/>
          <a:p>
            <a:pPr>
              <a:spcBef>
                <a:spcPct val="0"/>
              </a:spcBef>
            </a:pPr>
            <a:r>
              <a:rPr lang="ja-JP" altLang="en-US" sz="2800" i="0">
                <a:solidFill>
                  <a:srgbClr val="FFFF66"/>
                </a:solidFill>
              </a:rPr>
              <a:t>検　査　料</a:t>
            </a:r>
          </a:p>
        </p:txBody>
      </p:sp>
      <p:sp>
        <p:nvSpPr>
          <p:cNvPr id="1247235" name="Rectangle 1027"/>
          <p:cNvSpPr>
            <a:spLocks noChangeArrowheads="1"/>
          </p:cNvSpPr>
          <p:nvPr/>
        </p:nvSpPr>
        <p:spPr bwMode="auto">
          <a:xfrm>
            <a:off x="576263" y="762000"/>
            <a:ext cx="85344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spcBef>
                <a:spcPct val="20000"/>
              </a:spcBef>
              <a:buClr>
                <a:srgbClr val="FFFF66"/>
              </a:buClr>
              <a:buSzPct val="75000"/>
              <a:buFont typeface="Wingdings" pitchFamily="2" charset="2"/>
              <a:buChar char="u"/>
              <a:defRPr/>
            </a:pPr>
            <a:r>
              <a:rPr lang="ja-JP" altLang="en-US" sz="2800" i="0" dirty="0">
                <a:latin typeface="ＭＳ ゴシック" pitchFamily="49" charset="-128"/>
                <a:ea typeface="ＭＳ ゴシック" pitchFamily="49" charset="-128"/>
              </a:rPr>
              <a:t>微生物学的検査</a:t>
            </a:r>
          </a:p>
          <a:p>
            <a:pPr marL="742950" lvl="1" indent="-285750" algn="l">
              <a:spcBef>
                <a:spcPct val="20000"/>
              </a:spcBef>
              <a:buClr>
                <a:schemeClr val="tx1"/>
              </a:buClr>
              <a:buSzPct val="75000"/>
              <a:buFont typeface="Wingdings 3" pitchFamily="18" charset="2"/>
              <a:buChar char="u"/>
              <a:defRPr/>
            </a:pPr>
            <a:r>
              <a:rPr lang="ja-JP" altLang="en-US" i="0" dirty="0">
                <a:latin typeface="ＭＳ ゴシック" pitchFamily="49" charset="-128"/>
                <a:ea typeface="ＭＳ ゴシック" pitchFamily="49" charset="-128"/>
              </a:rPr>
              <a:t>細菌薬剤感受性検査</a:t>
            </a:r>
          </a:p>
          <a:p>
            <a:pPr marL="1143000" lvl="2" indent="-228600" algn="l">
              <a:spcBef>
                <a:spcPct val="20000"/>
              </a:spcBef>
              <a:buClr>
                <a:schemeClr val="tx1"/>
              </a:buClr>
              <a:buSzPct val="70000"/>
              <a:buFont typeface="Wingdings 3" pitchFamily="18" charset="2"/>
              <a:buChar char="u"/>
              <a:defRPr/>
            </a:pPr>
            <a:r>
              <a:rPr lang="ja-JP" altLang="en-US" i="0" dirty="0">
                <a:latin typeface="ＭＳ ゴシック" pitchFamily="49" charset="-128"/>
                <a:ea typeface="ＭＳ ゴシック" pitchFamily="49" charset="-128"/>
              </a:rPr>
              <a:t>１菌種　　　　　　　　　１４０点　⇒　１７０点</a:t>
            </a:r>
          </a:p>
          <a:p>
            <a:pPr marL="1143000" lvl="2" indent="-228600" algn="l">
              <a:spcBef>
                <a:spcPct val="20000"/>
              </a:spcBef>
              <a:buClr>
                <a:schemeClr val="tx1"/>
              </a:buClr>
              <a:buSzPct val="70000"/>
              <a:buFont typeface="Wingdings 3" pitchFamily="18" charset="2"/>
              <a:buChar char="u"/>
              <a:defRPr/>
            </a:pPr>
            <a:r>
              <a:rPr lang="ja-JP" altLang="en-US" i="0" dirty="0">
                <a:latin typeface="ＭＳ ゴシック" pitchFamily="49" charset="-128"/>
                <a:ea typeface="ＭＳ ゴシック" pitchFamily="49" charset="-128"/>
              </a:rPr>
              <a:t>２菌種　　　　　　　　　１８０点　⇒　２２０点</a:t>
            </a:r>
          </a:p>
          <a:p>
            <a:pPr marL="1143000" lvl="2" indent="-228600" algn="l">
              <a:spcBef>
                <a:spcPct val="20000"/>
              </a:spcBef>
              <a:buClr>
                <a:schemeClr val="tx1"/>
              </a:buClr>
              <a:buSzPct val="70000"/>
              <a:buFont typeface="Wingdings 3" pitchFamily="18" charset="2"/>
              <a:buChar char="u"/>
              <a:defRPr/>
            </a:pPr>
            <a:r>
              <a:rPr lang="ja-JP" altLang="en-US" i="0" dirty="0">
                <a:latin typeface="ＭＳ ゴシック" pitchFamily="49" charset="-128"/>
                <a:ea typeface="ＭＳ ゴシック" pitchFamily="49" charset="-128"/>
              </a:rPr>
              <a:t>３菌種　　　　　　　　　２３０点　⇒　２８０点</a:t>
            </a:r>
          </a:p>
          <a:p>
            <a:pPr marL="742950" lvl="1" indent="-285750" algn="l">
              <a:spcBef>
                <a:spcPct val="20000"/>
              </a:spcBef>
              <a:buClr>
                <a:schemeClr val="tx1"/>
              </a:buClr>
              <a:buSzPct val="70000"/>
              <a:buFont typeface="Wingdings 3" pitchFamily="18" charset="2"/>
              <a:buChar char="u"/>
              <a:defRPr/>
            </a:pPr>
            <a:endParaRPr lang="ja-JP" altLang="en-US" i="0" dirty="0">
              <a:latin typeface="ＭＳ ゴシック" pitchFamily="49" charset="-128"/>
              <a:ea typeface="ＭＳ ゴシック" pitchFamily="49" charset="-128"/>
            </a:endParaRPr>
          </a:p>
          <a:p>
            <a:pPr marL="742950" lvl="1" indent="-285750" algn="l">
              <a:spcBef>
                <a:spcPct val="20000"/>
              </a:spcBef>
              <a:buClr>
                <a:schemeClr val="tx1"/>
              </a:buClr>
              <a:buSzPct val="70000"/>
              <a:buFont typeface="Wingdings 3" pitchFamily="18" charset="2"/>
              <a:buChar char="u"/>
              <a:defRPr/>
            </a:pPr>
            <a:r>
              <a:rPr lang="ja-JP" altLang="en-US" i="0" dirty="0">
                <a:latin typeface="ＭＳ ゴシック" pitchFamily="49" charset="-128"/>
                <a:ea typeface="ＭＳ ゴシック" pitchFamily="49" charset="-128"/>
              </a:rPr>
              <a:t>酵母様真菌薬剤感受性検査　１３０点　⇒　１５０点</a:t>
            </a:r>
            <a:endParaRPr lang="en-US" altLang="ja-JP" i="0" dirty="0">
              <a:latin typeface="ＭＳ ゴシック" pitchFamily="49" charset="-128"/>
              <a:ea typeface="ＭＳ ゴシック" pitchFamily="49" charset="-128"/>
            </a:endParaRPr>
          </a:p>
          <a:p>
            <a:pPr marL="742950" lvl="1" indent="-285750" algn="l">
              <a:spcBef>
                <a:spcPct val="20000"/>
              </a:spcBef>
              <a:buClr>
                <a:schemeClr val="tx1"/>
              </a:buClr>
              <a:buSzPct val="70000"/>
              <a:buFont typeface="Wingdings 3" pitchFamily="18" charset="2"/>
              <a:buChar char="u"/>
              <a:defRPr/>
            </a:pPr>
            <a:r>
              <a:rPr lang="ja-JP" altLang="en-US" i="0" dirty="0">
                <a:latin typeface="ＭＳ ゴシック" pitchFamily="49" charset="-128"/>
                <a:ea typeface="ＭＳ ゴシック" pitchFamily="49" charset="-128"/>
              </a:rPr>
              <a:t>抗酸菌分離培養検査</a:t>
            </a:r>
          </a:p>
          <a:p>
            <a:pPr marL="1143000" lvl="2" indent="-228600" algn="l">
              <a:spcBef>
                <a:spcPct val="20000"/>
              </a:spcBef>
              <a:buClr>
                <a:schemeClr val="tx1"/>
              </a:buClr>
              <a:buSzPct val="70000"/>
              <a:buFont typeface="Wingdings 3" pitchFamily="18" charset="2"/>
              <a:buChar char="u"/>
              <a:defRPr/>
            </a:pPr>
            <a:r>
              <a:rPr lang="ja-JP" altLang="en-US" i="0" dirty="0">
                <a:latin typeface="ＭＳ ゴシック" pitchFamily="49" charset="-128"/>
                <a:ea typeface="ＭＳ ゴシック" pitchFamily="49" charset="-128"/>
              </a:rPr>
              <a:t>抗酸菌分離培養（液体培地法）</a:t>
            </a:r>
            <a:endParaRPr lang="en-US" altLang="ja-JP" i="0" dirty="0">
              <a:latin typeface="ＭＳ ゴシック" pitchFamily="49" charset="-128"/>
              <a:ea typeface="ＭＳ ゴシック" pitchFamily="49" charset="-128"/>
            </a:endParaRPr>
          </a:p>
          <a:p>
            <a:pPr lvl="2" algn="l">
              <a:spcBef>
                <a:spcPct val="20000"/>
              </a:spcBef>
              <a:buClr>
                <a:schemeClr val="tx1"/>
              </a:buClr>
              <a:buSzPct val="70000"/>
              <a:defRPr/>
            </a:pPr>
            <a:r>
              <a:rPr lang="ja-JP" altLang="en-US" i="0" dirty="0">
                <a:latin typeface="ＭＳ ゴシック" pitchFamily="49" charset="-128"/>
                <a:ea typeface="ＭＳ ゴシック" pitchFamily="49" charset="-128"/>
              </a:rPr>
              <a:t>　　　　　　　　　　　　　２００点　⇒　２３０点</a:t>
            </a:r>
          </a:p>
          <a:p>
            <a:pPr marL="1143000" lvl="2" indent="-228600" algn="l">
              <a:spcBef>
                <a:spcPct val="20000"/>
              </a:spcBef>
              <a:buClr>
                <a:schemeClr val="tx1"/>
              </a:buClr>
              <a:buSzPct val="70000"/>
              <a:buFont typeface="Wingdings 3" pitchFamily="18" charset="2"/>
              <a:buChar char="u"/>
              <a:defRPr/>
            </a:pPr>
            <a:r>
              <a:rPr lang="ja-JP" altLang="en-US" i="0" dirty="0">
                <a:latin typeface="ＭＳ ゴシック" pitchFamily="49" charset="-128"/>
                <a:ea typeface="ＭＳ ゴシック" pitchFamily="49" charset="-128"/>
              </a:rPr>
              <a:t>抗酸菌分離培養（それ以外のもの）</a:t>
            </a:r>
            <a:endParaRPr lang="en-US" altLang="ja-JP" i="0" dirty="0">
              <a:latin typeface="ＭＳ ゴシック" pitchFamily="49" charset="-128"/>
              <a:ea typeface="ＭＳ ゴシック" pitchFamily="49" charset="-128"/>
            </a:endParaRPr>
          </a:p>
          <a:p>
            <a:pPr lvl="2" algn="l">
              <a:spcBef>
                <a:spcPct val="20000"/>
              </a:spcBef>
              <a:buClr>
                <a:schemeClr val="tx1"/>
              </a:buClr>
              <a:buSzPct val="70000"/>
              <a:defRPr/>
            </a:pPr>
            <a:r>
              <a:rPr lang="ja-JP" altLang="en-US" i="0" dirty="0">
                <a:latin typeface="ＭＳ ゴシック" pitchFamily="49" charset="-128"/>
                <a:ea typeface="ＭＳ ゴシック" pitchFamily="49" charset="-128"/>
              </a:rPr>
              <a:t>　　　　　　　　　　　　　１８０点　⇒　２１０点</a:t>
            </a:r>
          </a:p>
          <a:p>
            <a:pPr marL="742950" lvl="1" indent="-285750" algn="l">
              <a:spcBef>
                <a:spcPct val="20000"/>
              </a:spcBef>
              <a:buClr>
                <a:schemeClr val="tx1"/>
              </a:buClr>
              <a:buSzPct val="70000"/>
              <a:buFont typeface="Wingdings 3" pitchFamily="18" charset="2"/>
              <a:buChar char="u"/>
              <a:defRPr/>
            </a:pPr>
            <a:r>
              <a:rPr lang="ja-JP" altLang="en-US" i="0" dirty="0">
                <a:latin typeface="ＭＳ ゴシック" pitchFamily="49" charset="-128"/>
                <a:ea typeface="ＭＳ ゴシック" pitchFamily="49" charset="-128"/>
              </a:rPr>
              <a:t>抗酸菌同定（一連につき） 　２９０点　⇒　３７０点</a:t>
            </a:r>
          </a:p>
          <a:p>
            <a:pPr marL="342900" indent="-342900" algn="l">
              <a:spcBef>
                <a:spcPct val="20000"/>
              </a:spcBef>
              <a:buClr>
                <a:srgbClr val="FFFF66"/>
              </a:buClr>
              <a:buSzPct val="75000"/>
              <a:buFont typeface="Wingdings" pitchFamily="2" charset="2"/>
              <a:buChar char="u"/>
              <a:defRPr/>
            </a:pPr>
            <a:endParaRPr lang="ja-JP" altLang="en-US" i="0" dirty="0"/>
          </a:p>
          <a:p>
            <a:pPr marL="342900" indent="-342900" algn="l">
              <a:spcBef>
                <a:spcPct val="20000"/>
              </a:spcBef>
              <a:buClr>
                <a:schemeClr val="tx1"/>
              </a:buClr>
              <a:buSzPct val="70000"/>
              <a:buFont typeface="Wingdings 3" pitchFamily="18" charset="2"/>
              <a:buChar char="u"/>
              <a:defRPr/>
            </a:pPr>
            <a:endParaRPr lang="ja-JP" altLang="en-US" sz="2800" i="0" dirty="0">
              <a:latin typeface="ＭＳ ゴシック" pitchFamily="49" charset="-128"/>
              <a:ea typeface="ＭＳ ゴシック" pitchFamily="49" charset="-128"/>
            </a:endParaRPr>
          </a:p>
        </p:txBody>
      </p:sp>
      <p:sp>
        <p:nvSpPr>
          <p:cNvPr id="96261" name="Text Box 1028"/>
          <p:cNvSpPr txBox="1">
            <a:spLocks noChangeArrowheads="1"/>
          </p:cNvSpPr>
          <p:nvPr/>
        </p:nvSpPr>
        <p:spPr bwMode="auto">
          <a:xfrm>
            <a:off x="652463"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検体検査（引上げ）</a:t>
            </a:r>
          </a:p>
        </p:txBody>
      </p:sp>
      <p:grpSp>
        <p:nvGrpSpPr>
          <p:cNvPr id="96262" name="Group 1029"/>
          <p:cNvGrpSpPr>
            <a:grpSpLocks/>
          </p:cNvGrpSpPr>
          <p:nvPr/>
        </p:nvGrpSpPr>
        <p:grpSpPr bwMode="auto">
          <a:xfrm>
            <a:off x="576263" y="400050"/>
            <a:ext cx="8567737" cy="6457950"/>
            <a:chOff x="384" y="252"/>
            <a:chExt cx="5397" cy="4068"/>
          </a:xfrm>
        </p:grpSpPr>
        <p:sp>
          <p:nvSpPr>
            <p:cNvPr id="96264" name="Line 1030"/>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96265" name="Line 1031"/>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96263" name="Oval 1032"/>
          <p:cNvSpPr>
            <a:spLocks noChangeArrowheads="1"/>
          </p:cNvSpPr>
          <p:nvPr/>
        </p:nvSpPr>
        <p:spPr bwMode="auto">
          <a:xfrm>
            <a:off x="8607425" y="76200"/>
            <a:ext cx="503238"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スライド番号プレースホルダー 3"/>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87EBEB97-2CC3-417B-A779-0538D8531995}" type="slidenum">
              <a:rPr kumimoji="0" lang="ja-JP" altLang="en-US" sz="2000" i="0" smtClean="0"/>
              <a:pPr eaLnBrk="1" hangingPunct="1"/>
              <a:t>98</a:t>
            </a:fld>
            <a:endParaRPr kumimoji="0" lang="en-US" altLang="ja-JP" sz="2000" i="0" smtClean="0"/>
          </a:p>
        </p:txBody>
      </p:sp>
      <p:sp>
        <p:nvSpPr>
          <p:cNvPr id="97283" name="Rectangle 2"/>
          <p:cNvSpPr>
            <a:spLocks noChangeArrowheads="1"/>
          </p:cNvSpPr>
          <p:nvPr/>
        </p:nvSpPr>
        <p:spPr bwMode="auto">
          <a:xfrm>
            <a:off x="14288" y="796925"/>
            <a:ext cx="533400" cy="545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lIns="92075" tIns="46038" rIns="92075" bIns="46038" anchor="ctr"/>
          <a:lstStyle/>
          <a:p>
            <a:pPr>
              <a:spcBef>
                <a:spcPct val="0"/>
              </a:spcBef>
            </a:pPr>
            <a:r>
              <a:rPr lang="ja-JP" altLang="en-US" sz="2800" i="0">
                <a:solidFill>
                  <a:srgbClr val="FFFF66"/>
                </a:solidFill>
              </a:rPr>
              <a:t>検　査　料</a:t>
            </a:r>
          </a:p>
        </p:txBody>
      </p:sp>
      <p:sp>
        <p:nvSpPr>
          <p:cNvPr id="1248259" name="Rectangle 3"/>
          <p:cNvSpPr>
            <a:spLocks noChangeArrowheads="1"/>
          </p:cNvSpPr>
          <p:nvPr/>
        </p:nvSpPr>
        <p:spPr bwMode="auto">
          <a:xfrm>
            <a:off x="576263" y="762000"/>
            <a:ext cx="85344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spcBef>
                <a:spcPct val="20000"/>
              </a:spcBef>
              <a:buClr>
                <a:srgbClr val="FFFF66"/>
              </a:buClr>
              <a:buSzPct val="75000"/>
              <a:buFont typeface="Wingdings" pitchFamily="2" charset="2"/>
              <a:buChar char="u"/>
              <a:defRPr/>
            </a:pPr>
            <a:r>
              <a:rPr lang="ja-JP" altLang="en-US" sz="2800" i="0" dirty="0">
                <a:latin typeface="ＭＳ ゴシック" pitchFamily="49" charset="-128"/>
                <a:ea typeface="ＭＳ ゴシック" pitchFamily="49" charset="-128"/>
              </a:rPr>
              <a:t>尿・糞便等検査</a:t>
            </a:r>
          </a:p>
          <a:p>
            <a:pPr marL="742950" lvl="1" indent="-285750" algn="l">
              <a:spcBef>
                <a:spcPct val="20000"/>
              </a:spcBef>
              <a:buClr>
                <a:schemeClr val="tx1"/>
              </a:buClr>
              <a:buSzPct val="70000"/>
              <a:buFont typeface="Wingdings 3" pitchFamily="18" charset="2"/>
              <a:buChar char="u"/>
              <a:defRPr/>
            </a:pPr>
            <a:r>
              <a:rPr lang="ja-JP" altLang="en-US" i="0" dirty="0">
                <a:latin typeface="ＭＳ ゴシック" pitchFamily="49" charset="-128"/>
                <a:ea typeface="ＭＳ ゴシック" pitchFamily="49" charset="-128"/>
              </a:rPr>
              <a:t>総ヨウ素（尿）　　　　　　　　　　　⇒　２００点</a:t>
            </a:r>
          </a:p>
          <a:p>
            <a:pPr marL="342900" indent="-342900" algn="l">
              <a:spcBef>
                <a:spcPct val="20000"/>
              </a:spcBef>
              <a:buClr>
                <a:srgbClr val="FFFF66"/>
              </a:buClr>
              <a:buSzPct val="70000"/>
              <a:buFont typeface="Wingdings" pitchFamily="2" charset="2"/>
              <a:buChar char="u"/>
              <a:defRPr/>
            </a:pPr>
            <a:r>
              <a:rPr lang="ja-JP" altLang="en-US" sz="2800" i="0" dirty="0">
                <a:latin typeface="ＭＳ ゴシック" pitchFamily="49" charset="-128"/>
                <a:ea typeface="ＭＳ ゴシック" pitchFamily="49" charset="-128"/>
              </a:rPr>
              <a:t>生化学的検査(Ⅰ）</a:t>
            </a:r>
          </a:p>
          <a:p>
            <a:pPr marL="742950" lvl="1" indent="-285750" algn="l">
              <a:spcBef>
                <a:spcPct val="20000"/>
              </a:spcBef>
              <a:buClr>
                <a:schemeClr val="tx1"/>
              </a:buClr>
              <a:buSzPct val="70000"/>
              <a:buFont typeface="Wingdings 3" pitchFamily="18" charset="2"/>
              <a:buChar char="u"/>
              <a:defRPr/>
            </a:pPr>
            <a:r>
              <a:rPr lang="ja-JP" altLang="en-US" i="0" dirty="0">
                <a:latin typeface="ＭＳ ゴシック" pitchFamily="49" charset="-128"/>
                <a:ea typeface="ＭＳ ゴシック" pitchFamily="49" charset="-128"/>
              </a:rPr>
              <a:t>ＡＬＰアイソザイム及び</a:t>
            </a:r>
            <a:endParaRPr lang="en-US" altLang="ja-JP" i="0" dirty="0">
              <a:latin typeface="ＭＳ ゴシック" pitchFamily="49" charset="-128"/>
              <a:ea typeface="ＭＳ ゴシック" pitchFamily="49" charset="-128"/>
            </a:endParaRPr>
          </a:p>
          <a:p>
            <a:pPr lvl="1" algn="l">
              <a:spcBef>
                <a:spcPct val="20000"/>
              </a:spcBef>
              <a:buClr>
                <a:schemeClr val="tx1"/>
              </a:buClr>
              <a:buSzPct val="70000"/>
              <a:defRPr/>
            </a:pPr>
            <a:r>
              <a:rPr lang="ja-JP" altLang="en-US" i="0" dirty="0">
                <a:latin typeface="ＭＳ ゴシック" pitchFamily="49" charset="-128"/>
                <a:ea typeface="ＭＳ ゴシック" pitchFamily="49" charset="-128"/>
              </a:rPr>
              <a:t>骨型アルカリホスファターゼ（ＢＡＰ）　⇒　　９６点</a:t>
            </a:r>
          </a:p>
          <a:p>
            <a:pPr marL="342900" indent="-342900" algn="l">
              <a:spcBef>
                <a:spcPct val="20000"/>
              </a:spcBef>
              <a:buClr>
                <a:srgbClr val="FFFF66"/>
              </a:buClr>
              <a:buSzPct val="75000"/>
              <a:buFont typeface="Wingdings" pitchFamily="2" charset="2"/>
              <a:buChar char="u"/>
              <a:defRPr/>
            </a:pPr>
            <a:r>
              <a:rPr lang="ja-JP" altLang="en-US" sz="2800" i="0" dirty="0">
                <a:latin typeface="ＭＳ ゴシック" pitchFamily="49" charset="-128"/>
                <a:ea typeface="ＭＳ ゴシック" pitchFamily="49" charset="-128"/>
              </a:rPr>
              <a:t>生化学的検査（</a:t>
            </a:r>
            <a:r>
              <a:rPr lang="en-US" altLang="ja-JP" sz="2800" i="0" dirty="0">
                <a:latin typeface="ＭＳ ゴシック" pitchFamily="49" charset="-128"/>
                <a:ea typeface="ＭＳ ゴシック" pitchFamily="49" charset="-128"/>
              </a:rPr>
              <a:t>Ⅱ</a:t>
            </a:r>
            <a:r>
              <a:rPr lang="ja-JP" altLang="en-US" sz="2800" i="0" dirty="0">
                <a:latin typeface="ＭＳ ゴシック" pitchFamily="49" charset="-128"/>
                <a:ea typeface="ＭＳ ゴシック" pitchFamily="49" charset="-128"/>
              </a:rPr>
              <a:t>）</a:t>
            </a:r>
          </a:p>
          <a:p>
            <a:pPr marL="742950" lvl="1" indent="-285750" algn="l">
              <a:spcBef>
                <a:spcPct val="20000"/>
              </a:spcBef>
              <a:buClr>
                <a:schemeClr val="tx1"/>
              </a:buClr>
              <a:buSzPct val="70000"/>
              <a:buFont typeface="Wingdings 3" pitchFamily="18" charset="2"/>
              <a:buChar char="u"/>
              <a:defRPr/>
            </a:pPr>
            <a:r>
              <a:rPr lang="ja-JP" altLang="en-US" i="0" dirty="0">
                <a:latin typeface="ＭＳ ゴシック" pitchFamily="49" charset="-128"/>
                <a:ea typeface="ＭＳ ゴシック" pitchFamily="49" charset="-128"/>
              </a:rPr>
              <a:t>インタクト</a:t>
            </a:r>
            <a:r>
              <a:rPr lang="en-US" altLang="ja-JP" i="0" dirty="0">
                <a:latin typeface="ＭＳ ゴシック" pitchFamily="49" charset="-128"/>
                <a:ea typeface="ＭＳ ゴシック" pitchFamily="49" charset="-128"/>
              </a:rPr>
              <a:t>Ⅰ</a:t>
            </a:r>
            <a:r>
              <a:rPr lang="ja-JP" altLang="en-US" i="0" dirty="0">
                <a:latin typeface="ＭＳ ゴシック" pitchFamily="49" charset="-128"/>
                <a:ea typeface="ＭＳ ゴシック" pitchFamily="49" charset="-128"/>
              </a:rPr>
              <a:t>型プロコラーゲンーＮ－プロペプチド（</a:t>
            </a:r>
            <a:r>
              <a:rPr lang="en-US" altLang="ja-JP" i="0" dirty="0">
                <a:latin typeface="ＭＳ ゴシック" pitchFamily="49" charset="-128"/>
                <a:ea typeface="ＭＳ ゴシック" pitchFamily="49" charset="-128"/>
              </a:rPr>
              <a:t>Intact</a:t>
            </a:r>
            <a:r>
              <a:rPr lang="ja-JP" altLang="en-US" i="0" dirty="0">
                <a:latin typeface="ＭＳ ゴシック" pitchFamily="49" charset="-128"/>
                <a:ea typeface="ＭＳ ゴシック" pitchFamily="49" charset="-128"/>
              </a:rPr>
              <a:t> </a:t>
            </a:r>
            <a:r>
              <a:rPr lang="en-US" altLang="ja-JP" i="0" dirty="0">
                <a:latin typeface="ＭＳ ゴシック" pitchFamily="49" charset="-128"/>
                <a:ea typeface="ＭＳ ゴシック" pitchFamily="49" charset="-128"/>
              </a:rPr>
              <a:t>PINP</a:t>
            </a:r>
            <a:r>
              <a:rPr lang="ja-JP" altLang="en-US" i="0" dirty="0">
                <a:latin typeface="ＭＳ ゴシック" pitchFamily="49" charset="-128"/>
                <a:ea typeface="ＭＳ ゴシック" pitchFamily="49" charset="-128"/>
              </a:rPr>
              <a:t>）　　　　　　　　　　⇒ 　１７０点</a:t>
            </a:r>
          </a:p>
          <a:p>
            <a:pPr marL="342900" indent="-342900" algn="l">
              <a:spcBef>
                <a:spcPct val="20000"/>
              </a:spcBef>
              <a:buClr>
                <a:srgbClr val="FFFF66"/>
              </a:buClr>
              <a:buSzPct val="75000"/>
              <a:buFont typeface="Wingdings" pitchFamily="2" charset="2"/>
              <a:buChar char="u"/>
              <a:defRPr/>
            </a:pPr>
            <a:r>
              <a:rPr lang="ja-JP" altLang="en-US" sz="2800" i="0" dirty="0">
                <a:latin typeface="ＭＳ ゴシック" pitchFamily="49" charset="-128"/>
                <a:ea typeface="ＭＳ ゴシック" pitchFamily="49" charset="-128"/>
              </a:rPr>
              <a:t>微生物核酸同定・定量検査</a:t>
            </a:r>
          </a:p>
          <a:p>
            <a:pPr marL="742950" lvl="1" indent="-285750" algn="l">
              <a:spcBef>
                <a:spcPct val="20000"/>
              </a:spcBef>
              <a:buClr>
                <a:schemeClr val="tx1"/>
              </a:buClr>
              <a:buSzPct val="75000"/>
              <a:buFont typeface="Wingdings 3" pitchFamily="18" charset="2"/>
              <a:buChar char="u"/>
              <a:defRPr/>
            </a:pPr>
            <a:r>
              <a:rPr lang="ja-JP" altLang="en-US" i="0" dirty="0">
                <a:latin typeface="ＭＳ ゴシック" pitchFamily="49" charset="-128"/>
                <a:ea typeface="ＭＳ ゴシック" pitchFamily="49" charset="-128"/>
              </a:rPr>
              <a:t>レジオネラ核酸検出　　　　　　　　⇒　　３００点</a:t>
            </a:r>
          </a:p>
          <a:p>
            <a:pPr marL="742950" lvl="1" indent="-285750" algn="l">
              <a:spcBef>
                <a:spcPct val="20000"/>
              </a:spcBef>
              <a:buClr>
                <a:schemeClr val="tx1"/>
              </a:buClr>
              <a:buSzPct val="70000"/>
              <a:buFont typeface="Wingdings 3" pitchFamily="18" charset="2"/>
              <a:buChar char="u"/>
              <a:defRPr/>
            </a:pPr>
            <a:r>
              <a:rPr lang="ja-JP" altLang="en-US" i="0" dirty="0">
                <a:latin typeface="ＭＳ ゴシック" pitchFamily="49" charset="-128"/>
                <a:ea typeface="ＭＳ ゴシック" pitchFamily="49" charset="-128"/>
              </a:rPr>
              <a:t>マイコプラズマ核酸検出　　　　　　⇒　　３００点</a:t>
            </a:r>
          </a:p>
          <a:p>
            <a:pPr marL="1143000" lvl="2" indent="-228600" algn="l">
              <a:spcBef>
                <a:spcPct val="20000"/>
              </a:spcBef>
              <a:buClr>
                <a:schemeClr val="tx1"/>
              </a:buClr>
              <a:buSzPct val="70000"/>
              <a:buFont typeface="Wingdings 3" pitchFamily="18" charset="2"/>
              <a:buChar char="u"/>
              <a:defRPr/>
            </a:pPr>
            <a:r>
              <a:rPr lang="ja-JP" altLang="en-US" sz="2000" i="0" dirty="0">
                <a:latin typeface="ＭＳ ゴシック" pitchFamily="49" charset="-128"/>
                <a:ea typeface="ＭＳ ゴシック" pitchFamily="49" charset="-128"/>
              </a:rPr>
              <a:t>項目の再編により４薬剤以上の場合のみ算定</a:t>
            </a:r>
          </a:p>
          <a:p>
            <a:pPr marL="742950" lvl="1" indent="-285750" algn="l">
              <a:spcBef>
                <a:spcPct val="20000"/>
              </a:spcBef>
              <a:buClr>
                <a:schemeClr val="tx1"/>
              </a:buClr>
              <a:buSzPct val="70000"/>
              <a:buFont typeface="Wingdings 3" pitchFamily="18" charset="2"/>
              <a:buChar char="u"/>
              <a:defRPr/>
            </a:pPr>
            <a:r>
              <a:rPr lang="ja-JP" altLang="en-US" i="0" dirty="0">
                <a:latin typeface="ＭＳ ゴシック" pitchFamily="49" charset="-128"/>
                <a:ea typeface="ＭＳ ゴシック" pitchFamily="49" charset="-128"/>
              </a:rPr>
              <a:t>ＨＰＶジェノタイプ判定　　　　　　⇒　２０００点</a:t>
            </a:r>
          </a:p>
          <a:p>
            <a:pPr marL="742950" lvl="1" indent="-285750" algn="l">
              <a:spcBef>
                <a:spcPct val="20000"/>
              </a:spcBef>
              <a:buClr>
                <a:schemeClr val="tx1"/>
              </a:buClr>
              <a:buSzPct val="70000"/>
              <a:buFont typeface="Wingdings" pitchFamily="2" charset="2"/>
              <a:buChar char="u"/>
              <a:defRPr/>
            </a:pPr>
            <a:endParaRPr lang="ja-JP" altLang="en-US" sz="800" i="0" dirty="0">
              <a:latin typeface="ＭＳ ゴシック" pitchFamily="49" charset="-128"/>
              <a:ea typeface="ＭＳ ゴシック" pitchFamily="49" charset="-128"/>
            </a:endParaRPr>
          </a:p>
          <a:p>
            <a:pPr marL="742950" lvl="1" indent="-285750" algn="l">
              <a:spcBef>
                <a:spcPct val="20000"/>
              </a:spcBef>
              <a:buClr>
                <a:schemeClr val="tx1"/>
              </a:buClr>
              <a:buSzPct val="70000"/>
              <a:buFont typeface="Wingdings" pitchFamily="2" charset="2"/>
              <a:buChar char="u"/>
              <a:defRPr/>
            </a:pPr>
            <a:endParaRPr lang="ja-JP" altLang="en-US" i="0" dirty="0">
              <a:latin typeface="ＭＳ ゴシック" pitchFamily="49" charset="-128"/>
              <a:ea typeface="ＭＳ ゴシック" pitchFamily="49" charset="-128"/>
            </a:endParaRPr>
          </a:p>
        </p:txBody>
      </p:sp>
      <p:sp>
        <p:nvSpPr>
          <p:cNvPr id="97285" name="Text Box 4"/>
          <p:cNvSpPr txBox="1">
            <a:spLocks noChangeArrowheads="1"/>
          </p:cNvSpPr>
          <p:nvPr/>
        </p:nvSpPr>
        <p:spPr bwMode="auto">
          <a:xfrm>
            <a:off x="652463"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検体検査（新規項目）</a:t>
            </a:r>
          </a:p>
        </p:txBody>
      </p:sp>
      <p:grpSp>
        <p:nvGrpSpPr>
          <p:cNvPr id="97286" name="Group 5"/>
          <p:cNvGrpSpPr>
            <a:grpSpLocks/>
          </p:cNvGrpSpPr>
          <p:nvPr/>
        </p:nvGrpSpPr>
        <p:grpSpPr bwMode="auto">
          <a:xfrm>
            <a:off x="576263" y="400050"/>
            <a:ext cx="8567737" cy="6457950"/>
            <a:chOff x="384" y="252"/>
            <a:chExt cx="5397" cy="4068"/>
          </a:xfrm>
        </p:grpSpPr>
        <p:sp>
          <p:nvSpPr>
            <p:cNvPr id="97288"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97289"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97287" name="Oval 8"/>
          <p:cNvSpPr>
            <a:spLocks noChangeArrowheads="1"/>
          </p:cNvSpPr>
          <p:nvPr/>
        </p:nvSpPr>
        <p:spPr bwMode="auto">
          <a:xfrm>
            <a:off x="8607425" y="76200"/>
            <a:ext cx="503238"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新</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スライド番号プレースホルダー 3"/>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5F039063-E551-4B2C-8D06-26CC405A8EC0}" type="slidenum">
              <a:rPr kumimoji="0" lang="ja-JP" altLang="en-US" sz="2000" i="0" smtClean="0"/>
              <a:pPr eaLnBrk="1" hangingPunct="1"/>
              <a:t>99</a:t>
            </a:fld>
            <a:endParaRPr kumimoji="0" lang="en-US" altLang="ja-JP" sz="2000" i="0" smtClean="0"/>
          </a:p>
        </p:txBody>
      </p:sp>
      <p:sp>
        <p:nvSpPr>
          <p:cNvPr id="98307" name="Rectangle 2"/>
          <p:cNvSpPr>
            <a:spLocks noChangeArrowheads="1"/>
          </p:cNvSpPr>
          <p:nvPr/>
        </p:nvSpPr>
        <p:spPr bwMode="auto">
          <a:xfrm>
            <a:off x="14288" y="796925"/>
            <a:ext cx="533400" cy="545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lIns="92075" tIns="46038" rIns="92075" bIns="46038" anchor="ctr"/>
          <a:lstStyle/>
          <a:p>
            <a:pPr>
              <a:spcBef>
                <a:spcPct val="0"/>
              </a:spcBef>
            </a:pPr>
            <a:r>
              <a:rPr lang="ja-JP" altLang="en-US" sz="2800" i="0">
                <a:solidFill>
                  <a:srgbClr val="FFFF66"/>
                </a:solidFill>
              </a:rPr>
              <a:t>検　査　料</a:t>
            </a:r>
          </a:p>
        </p:txBody>
      </p:sp>
      <p:sp>
        <p:nvSpPr>
          <p:cNvPr id="98308" name="Rectangle 3"/>
          <p:cNvSpPr>
            <a:spLocks noChangeArrowheads="1"/>
          </p:cNvSpPr>
          <p:nvPr/>
        </p:nvSpPr>
        <p:spPr bwMode="auto">
          <a:xfrm>
            <a:off x="576263" y="762000"/>
            <a:ext cx="85344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spcBef>
                <a:spcPct val="20000"/>
              </a:spcBef>
              <a:buClr>
                <a:srgbClr val="FFFF66"/>
              </a:buClr>
              <a:buSzPct val="75000"/>
              <a:buFont typeface="Wingdings" pitchFamily="2" charset="2"/>
              <a:buChar char="u"/>
            </a:pPr>
            <a:r>
              <a:rPr lang="ja-JP" altLang="en-US" sz="2800" i="0">
                <a:latin typeface="ＭＳ ゴシック" pitchFamily="49" charset="-128"/>
                <a:ea typeface="ＭＳ ゴシック" pitchFamily="49" charset="-128"/>
              </a:rPr>
              <a:t>検体検査判断料</a:t>
            </a:r>
            <a:endParaRPr lang="ja-JP" altLang="en-US" i="0">
              <a:latin typeface="ＭＳ ゴシック" pitchFamily="49" charset="-128"/>
              <a:ea typeface="ＭＳ ゴシック" pitchFamily="49" charset="-128"/>
            </a:endParaRPr>
          </a:p>
          <a:p>
            <a:pPr marL="742950" lvl="1" indent="-285750" algn="l">
              <a:spcBef>
                <a:spcPct val="20000"/>
              </a:spcBef>
              <a:buClr>
                <a:schemeClr val="tx1"/>
              </a:buClr>
              <a:buSzPct val="70000"/>
              <a:buFont typeface="Wingdings 3" pitchFamily="18" charset="2"/>
              <a:buChar char="u"/>
            </a:pPr>
            <a:r>
              <a:rPr lang="ja-JP" altLang="en-US" i="0">
                <a:latin typeface="ＭＳ ゴシック" pitchFamily="49" charset="-128"/>
                <a:ea typeface="ＭＳ ゴシック" pitchFamily="49" charset="-128"/>
              </a:rPr>
              <a:t>骨髄像診断加算　　　　　　　　 　　⇒　　２４０点</a:t>
            </a:r>
            <a:endParaRPr lang="en-US" altLang="ja-JP" i="0">
              <a:latin typeface="ＭＳ ゴシック" pitchFamily="49" charset="-128"/>
              <a:ea typeface="ＭＳ ゴシック" pitchFamily="49" charset="-128"/>
            </a:endParaRPr>
          </a:p>
          <a:p>
            <a:pPr marL="742950" lvl="1" indent="-285750" algn="l">
              <a:spcBef>
                <a:spcPct val="20000"/>
              </a:spcBef>
              <a:buClr>
                <a:schemeClr val="tx1"/>
              </a:buClr>
              <a:buSzPct val="70000"/>
              <a:buFont typeface="Wingdings 3" pitchFamily="18" charset="2"/>
              <a:buChar char="u"/>
            </a:pPr>
            <a:endParaRPr lang="en-US" altLang="ja-JP" i="0">
              <a:latin typeface="ＭＳ ゴシック" pitchFamily="49" charset="-128"/>
              <a:ea typeface="ＭＳ ゴシック" pitchFamily="49" charset="-128"/>
            </a:endParaRPr>
          </a:p>
          <a:p>
            <a:pPr marL="342900" indent="-342900" algn="l">
              <a:spcBef>
                <a:spcPct val="20000"/>
              </a:spcBef>
              <a:buClr>
                <a:srgbClr val="FFFF66"/>
              </a:buClr>
              <a:buSzPct val="75000"/>
              <a:buFont typeface="Wingdings" pitchFamily="2" charset="2"/>
              <a:buChar char="u"/>
            </a:pPr>
            <a:r>
              <a:rPr lang="ja-JP" altLang="en-US" sz="2800" i="0">
                <a:latin typeface="ＭＳ ゴシック" pitchFamily="49" charset="-128"/>
                <a:ea typeface="ＭＳ ゴシック" pitchFamily="49" charset="-128"/>
              </a:rPr>
              <a:t>感染症免疫学的検査</a:t>
            </a:r>
          </a:p>
          <a:p>
            <a:pPr marL="742950" lvl="1" indent="-285750" algn="l">
              <a:spcBef>
                <a:spcPct val="20000"/>
              </a:spcBef>
              <a:buClr>
                <a:schemeClr val="tx1"/>
              </a:buClr>
              <a:buSzPct val="70000"/>
              <a:buFont typeface="Wingdings 3" pitchFamily="18" charset="2"/>
              <a:buChar char="u"/>
            </a:pPr>
            <a:r>
              <a:rPr lang="ja-JP" altLang="en-US" i="0">
                <a:latin typeface="ＭＳ ゴシック" pitchFamily="49" charset="-128"/>
                <a:ea typeface="ＭＳ ゴシック" pitchFamily="49" charset="-128"/>
              </a:rPr>
              <a:t>単純ヘルペスウイルス抗原定性（角膜）⇒　２１０点</a:t>
            </a:r>
            <a:endParaRPr lang="en-US" altLang="ja-JP" i="0">
              <a:latin typeface="ＭＳ ゴシック" pitchFamily="49" charset="-128"/>
              <a:ea typeface="ＭＳ ゴシック" pitchFamily="49" charset="-128"/>
            </a:endParaRPr>
          </a:p>
          <a:p>
            <a:pPr marL="742950" lvl="1" indent="-285750" algn="l">
              <a:spcBef>
                <a:spcPct val="20000"/>
              </a:spcBef>
              <a:buClr>
                <a:schemeClr val="tx1"/>
              </a:buClr>
              <a:buSzPct val="70000"/>
              <a:buFont typeface="Wingdings 3" pitchFamily="18" charset="2"/>
              <a:buChar char="u"/>
            </a:pPr>
            <a:r>
              <a:rPr lang="ja-JP" altLang="en-US" i="0">
                <a:latin typeface="ＭＳ ゴシック" pitchFamily="49" charset="-128"/>
                <a:ea typeface="ＭＳ ゴシック" pitchFamily="49" charset="-128"/>
              </a:rPr>
              <a:t>肺炎球菌細胞壁抗原定性　　　　　　　⇒　２１０点</a:t>
            </a:r>
          </a:p>
          <a:p>
            <a:pPr marL="742950" lvl="1" indent="-285750" algn="l">
              <a:spcBef>
                <a:spcPct val="20000"/>
              </a:spcBef>
              <a:buClr>
                <a:schemeClr val="tx1"/>
              </a:buClr>
              <a:buSzPct val="70000"/>
              <a:buFont typeface="Wingdings 3" pitchFamily="18" charset="2"/>
              <a:buChar char="u"/>
            </a:pPr>
            <a:r>
              <a:rPr lang="ja-JP" altLang="en-US" i="0">
                <a:latin typeface="ＭＳ ゴシック" pitchFamily="49" charset="-128"/>
                <a:ea typeface="ＭＳ ゴシック" pitchFamily="49" charset="-128"/>
              </a:rPr>
              <a:t>ノロウイルス抗原定性　　　　　　　　⇒　１５０点</a:t>
            </a:r>
            <a:endParaRPr lang="en-US" altLang="ja-JP" i="0">
              <a:latin typeface="ＭＳ ゴシック" pitchFamily="49" charset="-128"/>
              <a:ea typeface="ＭＳ ゴシック" pitchFamily="49" charset="-128"/>
            </a:endParaRPr>
          </a:p>
          <a:p>
            <a:pPr marL="742950" lvl="1" indent="-285750" algn="l">
              <a:spcBef>
                <a:spcPct val="20000"/>
              </a:spcBef>
              <a:buClr>
                <a:schemeClr val="tx1"/>
              </a:buClr>
              <a:buSzPct val="70000"/>
              <a:buFont typeface="Wingdings 3" pitchFamily="18" charset="2"/>
              <a:buChar char="u"/>
            </a:pPr>
            <a:endParaRPr lang="en-US" altLang="ja-JP" sz="800" i="0">
              <a:latin typeface="ＭＳ ゴシック" pitchFamily="49" charset="-128"/>
              <a:ea typeface="ＭＳ ゴシック" pitchFamily="49" charset="-128"/>
            </a:endParaRPr>
          </a:p>
          <a:p>
            <a:pPr marL="742950" lvl="1" indent="-285750" algn="l">
              <a:spcBef>
                <a:spcPct val="20000"/>
              </a:spcBef>
              <a:buClr>
                <a:schemeClr val="tx1"/>
              </a:buClr>
              <a:buSzPct val="70000"/>
              <a:buFont typeface="Wingdings 3" pitchFamily="18" charset="2"/>
              <a:buChar char="u"/>
            </a:pPr>
            <a:endParaRPr lang="en-US" altLang="ja-JP" sz="800" i="0">
              <a:latin typeface="ＭＳ ゴシック" pitchFamily="49" charset="-128"/>
              <a:ea typeface="ＭＳ ゴシック" pitchFamily="49" charset="-128"/>
            </a:endParaRPr>
          </a:p>
          <a:p>
            <a:pPr marL="342900" indent="-342900" algn="l">
              <a:spcBef>
                <a:spcPct val="20000"/>
              </a:spcBef>
              <a:buClr>
                <a:srgbClr val="FFFF66"/>
              </a:buClr>
              <a:buSzPct val="75000"/>
              <a:buFont typeface="Wingdings" pitchFamily="2" charset="2"/>
              <a:buChar char="u"/>
            </a:pPr>
            <a:r>
              <a:rPr lang="ja-JP" altLang="en-US" sz="2800" i="0">
                <a:latin typeface="ＭＳ ゴシック" pitchFamily="49" charset="-128"/>
                <a:ea typeface="ＭＳ ゴシック" pitchFamily="49" charset="-128"/>
              </a:rPr>
              <a:t>ノロウイルス抗原定性</a:t>
            </a:r>
            <a:endParaRPr lang="en-US" altLang="ja-JP" sz="2800" i="0">
              <a:latin typeface="ＭＳ ゴシック" pitchFamily="49" charset="-128"/>
              <a:ea typeface="ＭＳ ゴシック" pitchFamily="49" charset="-128"/>
            </a:endParaRPr>
          </a:p>
          <a:p>
            <a:pPr marL="742950" lvl="1" indent="-285750" algn="l">
              <a:spcBef>
                <a:spcPct val="20000"/>
              </a:spcBef>
              <a:buClr>
                <a:schemeClr val="tx1"/>
              </a:buClr>
              <a:buSzPct val="70000"/>
              <a:buFont typeface="Wingdings 3" pitchFamily="18" charset="2"/>
              <a:buChar char="u"/>
            </a:pPr>
            <a:r>
              <a:rPr lang="ja-JP" altLang="en-US" i="0">
                <a:latin typeface="ＭＳ ゴシック" pitchFamily="49" charset="-128"/>
                <a:ea typeface="ＭＳ ゴシック" pitchFamily="49" charset="-128"/>
              </a:rPr>
              <a:t>以下の対象</a:t>
            </a:r>
            <a:r>
              <a:rPr lang="ja-JP" altLang="en-US" i="0"/>
              <a:t>患者に感染が疑われる場合に算定</a:t>
            </a:r>
            <a:endParaRPr lang="en-US" altLang="ja-JP" i="0"/>
          </a:p>
          <a:p>
            <a:pPr marL="1200150" lvl="2" indent="-285750" algn="l">
              <a:spcBef>
                <a:spcPct val="20000"/>
              </a:spcBef>
              <a:buClr>
                <a:schemeClr val="tx1"/>
              </a:buClr>
              <a:buSzPct val="70000"/>
              <a:buFont typeface="Wingdings 3" pitchFamily="18" charset="2"/>
              <a:buChar char="u"/>
            </a:pPr>
            <a:r>
              <a:rPr lang="ja-JP" altLang="en-US" i="0"/>
              <a:t>３歳未満の患者、</a:t>
            </a:r>
            <a:r>
              <a:rPr lang="en-US" altLang="ja-JP" i="0"/>
              <a:t>65</a:t>
            </a:r>
            <a:r>
              <a:rPr lang="ja-JP" altLang="en-US" i="0"/>
              <a:t>歳以上の患者、悪性腫瘍の診断が確定している患者、臓器移植後の患者、抗悪性腫瘍剤、免疫抑制剤、又は免疫抑制効果のある薬剤を投与中の患者</a:t>
            </a:r>
            <a:endParaRPr lang="ja-JP" altLang="en-US" i="0">
              <a:latin typeface="ＭＳ ゴシック" pitchFamily="49" charset="-128"/>
              <a:ea typeface="ＭＳ ゴシック" pitchFamily="49" charset="-128"/>
            </a:endParaRPr>
          </a:p>
        </p:txBody>
      </p:sp>
      <p:sp>
        <p:nvSpPr>
          <p:cNvPr id="98309" name="Text Box 4"/>
          <p:cNvSpPr txBox="1">
            <a:spLocks noChangeArrowheads="1"/>
          </p:cNvSpPr>
          <p:nvPr/>
        </p:nvSpPr>
        <p:spPr bwMode="auto">
          <a:xfrm>
            <a:off x="652463"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検体検査（新規項目）</a:t>
            </a:r>
          </a:p>
        </p:txBody>
      </p:sp>
      <p:grpSp>
        <p:nvGrpSpPr>
          <p:cNvPr id="98310" name="Group 5"/>
          <p:cNvGrpSpPr>
            <a:grpSpLocks/>
          </p:cNvGrpSpPr>
          <p:nvPr/>
        </p:nvGrpSpPr>
        <p:grpSpPr bwMode="auto">
          <a:xfrm>
            <a:off x="576263" y="400050"/>
            <a:ext cx="8567737" cy="6457950"/>
            <a:chOff x="384" y="252"/>
            <a:chExt cx="5397" cy="4068"/>
          </a:xfrm>
        </p:grpSpPr>
        <p:sp>
          <p:nvSpPr>
            <p:cNvPr id="98312"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98313"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98311" name="Oval 8"/>
          <p:cNvSpPr>
            <a:spLocks noChangeArrowheads="1"/>
          </p:cNvSpPr>
          <p:nvPr/>
        </p:nvSpPr>
        <p:spPr bwMode="auto">
          <a:xfrm>
            <a:off x="8607425" y="76200"/>
            <a:ext cx="503238"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新</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zure">
  <a:themeElements>
    <a:clrScheme name="">
      <a:dk1>
        <a:srgbClr val="000000"/>
      </a:dk1>
      <a:lt1>
        <a:srgbClr val="FFFFFF"/>
      </a:lt1>
      <a:dk2>
        <a:srgbClr val="000000"/>
      </a:dk2>
      <a:lt2>
        <a:srgbClr val="00FFFF"/>
      </a:lt2>
      <a:accent1>
        <a:srgbClr val="00CCCC"/>
      </a:accent1>
      <a:accent2>
        <a:srgbClr val="6666FF"/>
      </a:accent2>
      <a:accent3>
        <a:srgbClr val="AAAAAA"/>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ＭＳ Ｐゴシック"/>
        <a:cs typeface=""/>
      </a:majorFont>
      <a:minorFont>
        <a:latin typeface="ＭＳ ゴシック"/>
        <a:ea typeface="ＭＳ 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1" lang="en-US" sz="2400" b="0" i="1" u="none" strike="noStrike" cap="none" normalizeH="0" baseline="0" smtClean="0">
            <a:ln>
              <a:noFill/>
            </a:ln>
            <a:solidFill>
              <a:schemeClr val="tx1"/>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1" lang="en-US" sz="2400" b="0" i="1" u="none" strike="noStrike" cap="none" normalizeH="0" baseline="0" smtClean="0">
            <a:ln>
              <a:noFill/>
            </a:ln>
            <a:solidFill>
              <a:schemeClr val="tx1"/>
            </a:solidFill>
            <a:effectLst/>
            <a:latin typeface="Times New Roman" pitchFamily="18" charset="0"/>
            <a:ea typeface="ＭＳ Ｐゴシック" pitchFamily="50" charset="-128"/>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Azure 4">
        <a:dk1>
          <a:srgbClr val="FFFFFF"/>
        </a:dk1>
        <a:lt1>
          <a:srgbClr val="FFFFFF"/>
        </a:lt1>
        <a:dk2>
          <a:srgbClr val="00FFFF"/>
        </a:dk2>
        <a:lt2>
          <a:srgbClr val="000000"/>
        </a:lt2>
        <a:accent1>
          <a:srgbClr val="00CCCC"/>
        </a:accent1>
        <a:accent2>
          <a:srgbClr val="6666FF"/>
        </a:accent2>
        <a:accent3>
          <a:srgbClr val="FFFFFF"/>
        </a:accent3>
        <a:accent4>
          <a:srgbClr val="DADADA"/>
        </a:accent4>
        <a:accent5>
          <a:srgbClr val="AAE2E2"/>
        </a:accent5>
        <a:accent6>
          <a:srgbClr val="5C5CE7"/>
        </a:accent6>
        <a:hlink>
          <a:srgbClr val="CCCCFF"/>
        </a:hlink>
        <a:folHlink>
          <a:srgbClr val="CC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31225</TotalTime>
  <Words>13277</Words>
  <Application>Microsoft Office PowerPoint</Application>
  <PresentationFormat>画面に合わせる (4:3)</PresentationFormat>
  <Paragraphs>2852</Paragraphs>
  <Slides>216</Slides>
  <Notes>185</Notes>
  <HiddenSlides>0</HiddenSlides>
  <MMClips>0</MMClips>
  <ScaleCrop>false</ScaleCrop>
  <HeadingPairs>
    <vt:vector size="4" baseType="variant">
      <vt:variant>
        <vt:lpstr>テーマ</vt:lpstr>
      </vt:variant>
      <vt:variant>
        <vt:i4>1</vt:i4>
      </vt:variant>
      <vt:variant>
        <vt:lpstr>スライド タイトル</vt:lpstr>
      </vt:variant>
      <vt:variant>
        <vt:i4>216</vt:i4>
      </vt:variant>
    </vt:vector>
  </HeadingPairs>
  <TitlesOfParts>
    <vt:vector size="217" baseType="lpstr">
      <vt:lpstr>Azure</vt:lpstr>
      <vt:lpstr>平成２４年度 診療報酬・介護報酬 Ｗ改定のポイント  ～　外　来　編　～</vt:lpstr>
      <vt:lpstr>平成24年度診療報酬改定</vt:lpstr>
      <vt:lpstr>平成24年度診療報酬改定</vt:lpstr>
      <vt:lpstr>平成24年度診療報酬改定</vt:lpstr>
      <vt:lpstr>平成24年度診療報酬改定</vt:lpstr>
      <vt:lpstr>平成24年度診療報酬改定</vt:lpstr>
      <vt:lpstr>平成24年度診療報酬改定</vt:lpstr>
      <vt:lpstr>平成24年度診療報酬改定</vt:lpstr>
      <vt:lpstr>平成24年度診療報酬改定</vt:lpstr>
      <vt:lpstr>PowerPoint プレゼンテーション</vt:lpstr>
      <vt:lpstr>療　養　担　当　規　則</vt:lpstr>
      <vt:lpstr>療　養　担　当　規　則</vt:lpstr>
      <vt:lpstr>療　養　担　当　規　則</vt:lpstr>
      <vt:lpstr>PowerPoint プレゼンテーション</vt:lpstr>
      <vt:lpstr>基　本　診　療　料</vt:lpstr>
      <vt:lpstr>基　本　診　療　料</vt:lpstr>
      <vt:lpstr>基　本　診　療　料</vt:lpstr>
      <vt:lpstr>基　本　診　療　料</vt:lpstr>
      <vt:lpstr>基　本　診　療　料</vt:lpstr>
      <vt:lpstr>基　本　診　療　料</vt:lpstr>
      <vt:lpstr>基　本　診　療　料</vt:lpstr>
      <vt:lpstr>PowerPoint プレゼンテーション</vt:lpstr>
      <vt:lpstr>医　学　管　理　料</vt:lpstr>
      <vt:lpstr>医　学　管　理　料</vt:lpstr>
      <vt:lpstr>医　学　管　理　料</vt:lpstr>
      <vt:lpstr>医　学　管　理　料</vt:lpstr>
      <vt:lpstr>医　学　管　理　料</vt:lpstr>
      <vt:lpstr>医　学　管　理　料</vt:lpstr>
      <vt:lpstr>医　学　管　理　料</vt:lpstr>
      <vt:lpstr>医　学　管　理　料</vt:lpstr>
      <vt:lpstr>医　学　管　理　料</vt:lpstr>
      <vt:lpstr>医　学　管　理　料</vt:lpstr>
      <vt:lpstr>医　学　管　理　料</vt:lpstr>
      <vt:lpstr>医　学　管　理　料</vt:lpstr>
      <vt:lpstr>医　学　管　理　料</vt:lpstr>
      <vt:lpstr>医　学　管　理　料</vt:lpstr>
      <vt:lpstr>医　学　管　理　料</vt:lpstr>
      <vt:lpstr>医　学　管　理　料</vt:lpstr>
      <vt:lpstr>医　学　管　理　料</vt:lpstr>
      <vt:lpstr>医　学　管　理　料</vt:lpstr>
      <vt:lpstr>医　学　管　理　料</vt:lpstr>
      <vt:lpstr>医　学　管　理　料</vt:lpstr>
      <vt:lpstr>医　学　管　理　料</vt:lpstr>
      <vt:lpstr>医　学　管　理　料</vt:lpstr>
      <vt:lpstr>医　学　管　理　料</vt:lpstr>
      <vt:lpstr>医　学　管　理　料</vt:lpstr>
      <vt:lpstr>医　学　管　理　料</vt:lpstr>
      <vt:lpstr>医　学　管　理　料</vt:lpstr>
      <vt:lpstr>医　学　管　理　料</vt:lpstr>
      <vt:lpstr>医　学　管　理　料</vt:lpstr>
      <vt:lpstr>医　学　管　理　料</vt:lpstr>
      <vt:lpstr>医　学　管　理　料</vt:lpstr>
      <vt:lpstr>医　学　管　理　料</vt:lpstr>
      <vt:lpstr>医　学　管　理　料</vt:lpstr>
      <vt:lpstr>医　学　管　理　料</vt:lpstr>
      <vt:lpstr>PowerPoint プレゼンテーション</vt:lpstr>
      <vt:lpstr>機能を強化した在宅療養支援診療所・病院</vt:lpstr>
      <vt:lpstr>機能を強化した在宅療養支援診療所・病院</vt:lpstr>
      <vt:lpstr>在　宅　医　療　料</vt:lpstr>
      <vt:lpstr>在　宅　医　療　料</vt:lpstr>
      <vt:lpstr>機能を強化した在宅療養支援診療所施設基準</vt:lpstr>
      <vt:lpstr>機能を強化した在宅療養支援診療所施設基準</vt:lpstr>
      <vt:lpstr>在　宅　医　療　料</vt:lpstr>
      <vt:lpstr>在　宅　医　療　料</vt:lpstr>
      <vt:lpstr>在　宅　医　療　料</vt:lpstr>
      <vt:lpstr>在　宅　医　療　料</vt:lpstr>
      <vt:lpstr>在　宅　医　療　料</vt:lpstr>
      <vt:lpstr>在　宅　医　療　料</vt:lpstr>
      <vt:lpstr>在　宅　医　療　料</vt:lpstr>
      <vt:lpstr>在　宅　医　療　料</vt:lpstr>
      <vt:lpstr>在　宅　医　療　料</vt:lpstr>
      <vt:lpstr>在　宅　医　療　料</vt:lpstr>
      <vt:lpstr>在　宅　医　療　料</vt:lpstr>
      <vt:lpstr>在　宅　医　療　料</vt:lpstr>
      <vt:lpstr>在　宅　医　療　料</vt:lpstr>
      <vt:lpstr>在　宅　医　療　料</vt:lpstr>
      <vt:lpstr>在　宅　医　療　料</vt:lpstr>
      <vt:lpstr>在　宅　医　療　料</vt:lpstr>
      <vt:lpstr>在　宅　医　療　料</vt:lpstr>
      <vt:lpstr>在　宅　医　療　料</vt:lpstr>
      <vt:lpstr>在　宅　医　療　料</vt:lpstr>
      <vt:lpstr>在　宅　医　療　料</vt:lpstr>
      <vt:lpstr>在　宅　医　療　料</vt:lpstr>
      <vt:lpstr>在　宅　医　療　料</vt:lpstr>
      <vt:lpstr>在　宅　医　療　料</vt:lpstr>
      <vt:lpstr>在　宅　医　療　料</vt:lpstr>
      <vt:lpstr>PowerPoint プレゼンテーション</vt:lpstr>
      <vt:lpstr>訪問系サービス</vt:lpstr>
      <vt:lpstr>訪問系サービス</vt:lpstr>
      <vt:lpstr>PowerPoint プレゼンテーション</vt:lpstr>
      <vt:lpstr>検　査　料</vt:lpstr>
      <vt:lpstr>検　査　料</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検　査　料</vt:lpstr>
      <vt:lpstr>検　査　料</vt:lpstr>
      <vt:lpstr>検　査　料</vt:lpstr>
      <vt:lpstr>検　査　料</vt:lpstr>
      <vt:lpstr>検　査　料</vt:lpstr>
      <vt:lpstr>検　査　料</vt:lpstr>
      <vt:lpstr>検　査　料</vt:lpstr>
      <vt:lpstr>検　査　料</vt:lpstr>
      <vt:lpstr>PowerPoint プレゼンテーション</vt:lpstr>
      <vt:lpstr>PowerPoint プレゼンテーション</vt:lpstr>
      <vt:lpstr>PowerPoint プレゼンテーション</vt:lpstr>
      <vt:lpstr>検　査　料</vt:lpstr>
      <vt:lpstr>検　査　料</vt:lpstr>
      <vt:lpstr>PowerPoint プレゼンテーション</vt:lpstr>
      <vt:lpstr>病　理　診　断　料</vt:lpstr>
      <vt:lpstr>病　理　診　断　料</vt:lpstr>
      <vt:lpstr>PowerPoint プレゼンテーション</vt:lpstr>
      <vt:lpstr>画　像　診　断　料</vt:lpstr>
      <vt:lpstr>画　像　診　断　料</vt:lpstr>
      <vt:lpstr>画　像　診　断　料</vt:lpstr>
      <vt:lpstr>画　像　診　断　料</vt:lpstr>
      <vt:lpstr>画　像　診　断　料</vt:lpstr>
      <vt:lpstr>PowerPoint プレゼンテーション</vt:lpstr>
      <vt:lpstr>投　薬　料</vt:lpstr>
      <vt:lpstr>投　薬　料</vt:lpstr>
      <vt:lpstr>投　薬　料</vt:lpstr>
      <vt:lpstr>投　薬　料</vt:lpstr>
      <vt:lpstr>投　薬　料</vt:lpstr>
      <vt:lpstr>投　薬　料</vt:lpstr>
      <vt:lpstr>療　養　担　当　規　則</vt:lpstr>
      <vt:lpstr>療　養　担　当　規　則</vt:lpstr>
      <vt:lpstr>投　薬　料</vt:lpstr>
      <vt:lpstr>投　薬　料</vt:lpstr>
      <vt:lpstr>診療報酬以外の変更点</vt:lpstr>
      <vt:lpstr>【参考】突合審査の強化</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注　射　料</vt:lpstr>
      <vt:lpstr>注　射　料</vt:lpstr>
      <vt:lpstr>注　射　料</vt:lpstr>
      <vt:lpstr>注　射　料</vt:lpstr>
      <vt:lpstr>注　射　料</vt:lpstr>
      <vt:lpstr>注　射　料</vt:lpstr>
      <vt:lpstr>注　射　料</vt:lpstr>
      <vt:lpstr>注　射　料</vt:lpstr>
      <vt:lpstr>注　射　料</vt:lpstr>
      <vt:lpstr>注　射　料</vt:lpstr>
      <vt:lpstr>PowerPoint プレゼンテーション</vt:lpstr>
      <vt:lpstr>処　置　料</vt:lpstr>
      <vt:lpstr>処　置　料</vt:lpstr>
      <vt:lpstr>処　置　料</vt:lpstr>
      <vt:lpstr>処　置　料</vt:lpstr>
      <vt:lpstr>処　置　料</vt:lpstr>
      <vt:lpstr>処　置　料</vt:lpstr>
      <vt:lpstr>処　置　料</vt:lpstr>
      <vt:lpstr>PowerPoint プレゼンテーション</vt:lpstr>
      <vt:lpstr>手　術　料</vt:lpstr>
      <vt:lpstr>手　術　料</vt:lpstr>
      <vt:lpstr>手　術　料</vt:lpstr>
      <vt:lpstr>手　術　料</vt:lpstr>
      <vt:lpstr>手　術　料</vt:lpstr>
      <vt:lpstr>手　術　料</vt:lpstr>
      <vt:lpstr>麻　酔　料</vt:lpstr>
      <vt:lpstr>PowerPoint プレゼンテーション</vt:lpstr>
      <vt:lpstr>リハビリテーション料</vt:lpstr>
      <vt:lpstr>リハビリテーション料</vt:lpstr>
      <vt:lpstr>医　学　管　理　料</vt:lpstr>
      <vt:lpstr>医　学　管　理　料</vt:lpstr>
      <vt:lpstr>医　学　管　理　料</vt:lpstr>
      <vt:lpstr>医　学　管　理　料</vt:lpstr>
      <vt:lpstr>医　学　管　理　料</vt:lpstr>
      <vt:lpstr>医　学　管　理　料</vt:lpstr>
      <vt:lpstr>PowerPoint プレゼンテーション</vt:lpstr>
      <vt:lpstr>精神科専門療法料</vt:lpstr>
      <vt:lpstr>精神科専門療法料</vt:lpstr>
      <vt:lpstr>精神科専門療法料</vt:lpstr>
      <vt:lpstr>精神科専門療法料</vt:lpstr>
      <vt:lpstr>精神科専門療法料</vt:lpstr>
      <vt:lpstr>精神科専門療法料</vt:lpstr>
      <vt:lpstr>精神科専門療法料</vt:lpstr>
      <vt:lpstr>精神科専門療法料</vt:lpstr>
      <vt:lpstr>精神科専門療法料</vt:lpstr>
      <vt:lpstr>精神科専門療法料</vt:lpstr>
      <vt:lpstr>精神科専門療法料</vt:lpstr>
      <vt:lpstr>精神科専門療法料</vt:lpstr>
      <vt:lpstr>精神科専門療法料</vt:lpstr>
      <vt:lpstr>精神科専門療法料</vt:lpstr>
      <vt:lpstr>精神科専門療法料</vt:lpstr>
      <vt:lpstr>精神科専門療法料</vt:lpstr>
      <vt:lpstr>診療報酬改定以外の変更点</vt:lpstr>
      <vt:lpstr>診療報酬以外の変更点</vt:lpstr>
      <vt:lpstr>診療報酬以外の変更点</vt:lpstr>
      <vt:lpstr>診療報酬以外の変更点</vt:lpstr>
      <vt:lpstr>診療報酬以外の変更点</vt:lpstr>
      <vt:lpstr>診療報酬以外の変更点</vt:lpstr>
      <vt:lpstr>診療報酬以外の変更点</vt:lpstr>
      <vt:lpstr>診療報酬以外の変更点</vt:lpstr>
      <vt:lpstr>診療報酬以外の変更点</vt:lpstr>
      <vt:lpstr>診療報酬以外の変更点</vt:lpstr>
      <vt:lpstr>診療報酬以外の変更点</vt:lpstr>
      <vt:lpstr>診療報酬以外の変更点</vt:lpstr>
      <vt:lpstr>診療報酬以外の変更点</vt:lpstr>
      <vt:lpstr>診療報酬以外の変更点</vt:lpstr>
      <vt:lpstr>診療報酬以外の留意点</vt:lpstr>
      <vt:lpstr>PowerPoint プレゼンテーション</vt:lpstr>
    </vt:vector>
  </TitlesOfParts>
  <Company>有限会社メディカルサポートシステムズ</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MSS</dc:creator>
  <cp:lastModifiedBy>細谷 邦夫</cp:lastModifiedBy>
  <cp:revision>1131</cp:revision>
  <cp:lastPrinted>1601-01-01T00:00:00Z</cp:lastPrinted>
  <dcterms:created xsi:type="dcterms:W3CDTF">2003-08-12T10:20:59Z</dcterms:created>
  <dcterms:modified xsi:type="dcterms:W3CDTF">2012-04-05T17:12:27Z</dcterms:modified>
</cp:coreProperties>
</file>