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2"/>
  </p:notesMasterIdLst>
  <p:handoutMasterIdLst>
    <p:handoutMasterId r:id="rId193"/>
  </p:handoutMasterIdLst>
  <p:sldIdLst>
    <p:sldId id="1264" r:id="rId2"/>
    <p:sldId id="1584" r:id="rId3"/>
    <p:sldId id="1785" r:id="rId4"/>
    <p:sldId id="1566" r:id="rId5"/>
    <p:sldId id="1658" r:id="rId6"/>
    <p:sldId id="1507" r:id="rId7"/>
    <p:sldId id="1588" r:id="rId8"/>
    <p:sldId id="1596" r:id="rId9"/>
    <p:sldId id="1597" r:id="rId10"/>
    <p:sldId id="1675" r:id="rId11"/>
    <p:sldId id="1681" r:id="rId12"/>
    <p:sldId id="1682" r:id="rId13"/>
    <p:sldId id="1586" r:id="rId14"/>
    <p:sldId id="1560" r:id="rId15"/>
    <p:sldId id="1674" r:id="rId16"/>
    <p:sldId id="1787" r:id="rId17"/>
    <p:sldId id="1796" r:id="rId18"/>
    <p:sldId id="1795" r:id="rId19"/>
    <p:sldId id="1797" r:id="rId20"/>
    <p:sldId id="1602" r:id="rId21"/>
    <p:sldId id="1809" r:id="rId22"/>
    <p:sldId id="1810" r:id="rId23"/>
    <p:sldId id="1788" r:id="rId24"/>
    <p:sldId id="1789" r:id="rId25"/>
    <p:sldId id="1790" r:id="rId26"/>
    <p:sldId id="1791" r:id="rId27"/>
    <p:sldId id="1792" r:id="rId28"/>
    <p:sldId id="1793" r:id="rId29"/>
    <p:sldId id="1794" r:id="rId30"/>
    <p:sldId id="1811" r:id="rId31"/>
    <p:sldId id="1812" r:id="rId32"/>
    <p:sldId id="1813" r:id="rId33"/>
    <p:sldId id="1814" r:id="rId34"/>
    <p:sldId id="1815" r:id="rId35"/>
    <p:sldId id="1668" r:id="rId36"/>
    <p:sldId id="1669" r:id="rId37"/>
    <p:sldId id="1918" r:id="rId38"/>
    <p:sldId id="1821" r:id="rId39"/>
    <p:sldId id="1822" r:id="rId40"/>
    <p:sldId id="1823" r:id="rId41"/>
    <p:sldId id="1824" r:id="rId42"/>
    <p:sldId id="1825" r:id="rId43"/>
    <p:sldId id="1826" r:id="rId44"/>
    <p:sldId id="1500" r:id="rId45"/>
    <p:sldId id="1827" r:id="rId46"/>
    <p:sldId id="1853" r:id="rId47"/>
    <p:sldId id="1745" r:id="rId48"/>
    <p:sldId id="1746" r:id="rId49"/>
    <p:sldId id="1854" r:id="rId50"/>
    <p:sldId id="1747" r:id="rId51"/>
    <p:sldId id="1748" r:id="rId52"/>
    <p:sldId id="1749" r:id="rId53"/>
    <p:sldId id="1816" r:id="rId54"/>
    <p:sldId id="1850" r:id="rId55"/>
    <p:sldId id="1817" r:id="rId56"/>
    <p:sldId id="1849" r:id="rId57"/>
    <p:sldId id="1818" r:id="rId58"/>
    <p:sldId id="1851" r:id="rId59"/>
    <p:sldId id="1852" r:id="rId60"/>
    <p:sldId id="1630" r:id="rId61"/>
    <p:sldId id="1730" r:id="rId62"/>
    <p:sldId id="1900" r:id="rId63"/>
    <p:sldId id="1901" r:id="rId64"/>
    <p:sldId id="1902" r:id="rId65"/>
    <p:sldId id="1903" r:id="rId66"/>
    <p:sldId id="1899" r:id="rId67"/>
    <p:sldId id="1731" r:id="rId68"/>
    <p:sldId id="1895" r:id="rId69"/>
    <p:sldId id="1896" r:id="rId70"/>
    <p:sldId id="1897" r:id="rId71"/>
    <p:sldId id="1898" r:id="rId72"/>
    <p:sldId id="1904" r:id="rId73"/>
    <p:sldId id="1905" r:id="rId74"/>
    <p:sldId id="1906" r:id="rId75"/>
    <p:sldId id="1907" r:id="rId76"/>
    <p:sldId id="1719" r:id="rId77"/>
    <p:sldId id="1720" r:id="rId78"/>
    <p:sldId id="1721" r:id="rId79"/>
    <p:sldId id="1908" r:id="rId80"/>
    <p:sldId id="1722" r:id="rId81"/>
    <p:sldId id="1913" r:id="rId82"/>
    <p:sldId id="1723" r:id="rId83"/>
    <p:sldId id="1725" r:id="rId84"/>
    <p:sldId id="1893" r:id="rId85"/>
    <p:sldId id="1909" r:id="rId86"/>
    <p:sldId id="1894" r:id="rId87"/>
    <p:sldId id="1662" r:id="rId88"/>
    <p:sldId id="1756" r:id="rId89"/>
    <p:sldId id="1891" r:id="rId90"/>
    <p:sldId id="1922" r:id="rId91"/>
    <p:sldId id="1889" r:id="rId92"/>
    <p:sldId id="1892" r:id="rId93"/>
    <p:sldId id="1757" r:id="rId94"/>
    <p:sldId id="1888" r:id="rId95"/>
    <p:sldId id="1758" r:id="rId96"/>
    <p:sldId id="1759" r:id="rId97"/>
    <p:sldId id="1667" r:id="rId98"/>
    <p:sldId id="1919" r:id="rId99"/>
    <p:sldId id="1921" r:id="rId100"/>
    <p:sldId id="1920" r:id="rId101"/>
    <p:sldId id="1679" r:id="rId102"/>
    <p:sldId id="1769" r:id="rId103"/>
    <p:sldId id="1882" r:id="rId104"/>
    <p:sldId id="1885" r:id="rId105"/>
    <p:sldId id="1886" r:id="rId106"/>
    <p:sldId id="1887" r:id="rId107"/>
    <p:sldId id="1831" r:id="rId108"/>
    <p:sldId id="1832" r:id="rId109"/>
    <p:sldId id="1884" r:id="rId110"/>
    <p:sldId id="1883" r:id="rId111"/>
    <p:sldId id="1829" r:id="rId112"/>
    <p:sldId id="1830" r:id="rId113"/>
    <p:sldId id="1833" r:id="rId114"/>
    <p:sldId id="1834" r:id="rId115"/>
    <p:sldId id="1881" r:id="rId116"/>
    <p:sldId id="1879" r:id="rId117"/>
    <p:sldId id="1880" r:id="rId118"/>
    <p:sldId id="1836" r:id="rId119"/>
    <p:sldId id="1770" r:id="rId120"/>
    <p:sldId id="1855" r:id="rId121"/>
    <p:sldId id="1856" r:id="rId122"/>
    <p:sldId id="1857" r:id="rId123"/>
    <p:sldId id="1858" r:id="rId124"/>
    <p:sldId id="1859" r:id="rId125"/>
    <p:sldId id="1860" r:id="rId126"/>
    <p:sldId id="1861" r:id="rId127"/>
    <p:sldId id="1862" r:id="rId128"/>
    <p:sldId id="1863" r:id="rId129"/>
    <p:sldId id="1864" r:id="rId130"/>
    <p:sldId id="1865" r:id="rId131"/>
    <p:sldId id="1867" r:id="rId132"/>
    <p:sldId id="1868" r:id="rId133"/>
    <p:sldId id="1869" r:id="rId134"/>
    <p:sldId id="1870" r:id="rId135"/>
    <p:sldId id="1871" r:id="rId136"/>
    <p:sldId id="1873" r:id="rId137"/>
    <p:sldId id="1874" r:id="rId138"/>
    <p:sldId id="1876" r:id="rId139"/>
    <p:sldId id="1877" r:id="rId140"/>
    <p:sldId id="1878" r:id="rId141"/>
    <p:sldId id="1828" r:id="rId142"/>
    <p:sldId id="1917" r:id="rId143"/>
    <p:sldId id="1771" r:id="rId144"/>
    <p:sldId id="1772" r:id="rId145"/>
    <p:sldId id="1773" r:id="rId146"/>
    <p:sldId id="1774" r:id="rId147"/>
    <p:sldId id="1775" r:id="rId148"/>
    <p:sldId id="1767" r:id="rId149"/>
    <p:sldId id="1768" r:id="rId150"/>
    <p:sldId id="1835" r:id="rId151"/>
    <p:sldId id="1842" r:id="rId152"/>
    <p:sldId id="1843" r:id="rId153"/>
    <p:sldId id="1844" r:id="rId154"/>
    <p:sldId id="1845" r:id="rId155"/>
    <p:sldId id="1846" r:id="rId156"/>
    <p:sldId id="1847" r:id="rId157"/>
    <p:sldId id="1910" r:id="rId158"/>
    <p:sldId id="1914" r:id="rId159"/>
    <p:sldId id="1915" r:id="rId160"/>
    <p:sldId id="1916" r:id="rId161"/>
    <p:sldId id="1798" r:id="rId162"/>
    <p:sldId id="1911" r:id="rId163"/>
    <p:sldId id="1912" r:id="rId164"/>
    <p:sldId id="1799" r:id="rId165"/>
    <p:sldId id="1800" r:id="rId166"/>
    <p:sldId id="1803" r:id="rId167"/>
    <p:sldId id="1804" r:id="rId168"/>
    <p:sldId id="1805" r:id="rId169"/>
    <p:sldId id="1806" r:id="rId170"/>
    <p:sldId id="1807" r:id="rId171"/>
    <p:sldId id="1808" r:id="rId172"/>
    <p:sldId id="1802" r:id="rId173"/>
    <p:sldId id="1572" r:id="rId174"/>
    <p:sldId id="1495" r:id="rId175"/>
    <p:sldId id="1494" r:id="rId176"/>
    <p:sldId id="1496" r:id="rId177"/>
    <p:sldId id="1497" r:id="rId178"/>
    <p:sldId id="1498" r:id="rId179"/>
    <p:sldId id="1499" r:id="rId180"/>
    <p:sldId id="1553" r:id="rId181"/>
    <p:sldId id="1554" r:id="rId182"/>
    <p:sldId id="1672" r:id="rId183"/>
    <p:sldId id="1673" r:id="rId184"/>
    <p:sldId id="1574" r:id="rId185"/>
    <p:sldId id="1564" r:id="rId186"/>
    <p:sldId id="1565" r:id="rId187"/>
    <p:sldId id="1598" r:id="rId188"/>
    <p:sldId id="1599" r:id="rId189"/>
    <p:sldId id="1601" r:id="rId190"/>
    <p:sldId id="1318" r:id="rId191"/>
  </p:sldIdLst>
  <p:sldSz cx="9144000" cy="6858000" type="screen4x3"/>
  <p:notesSz cx="6858000" cy="99456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66FFCC"/>
    <a:srgbClr val="FE84CD"/>
    <a:srgbClr val="FD4DB6"/>
    <a:srgbClr val="FD23A5"/>
    <a:srgbClr val="66FF33"/>
    <a:srgbClr val="FF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067" autoAdjust="0"/>
  </p:normalViewPr>
  <p:slideViewPr>
    <p:cSldViewPr>
      <p:cViewPr>
        <p:scale>
          <a:sx n="66" d="100"/>
          <a:sy n="66" d="100"/>
        </p:scale>
        <p:origin x="-1500" y="-264"/>
      </p:cViewPr>
      <p:guideLst>
        <p:guide orient="horz" pos="2160"/>
        <p:guide pos="2880"/>
      </p:guideLst>
    </p:cSldViewPr>
  </p:slideViewPr>
  <p:outlineViewPr>
    <p:cViewPr>
      <p:scale>
        <a:sx n="33" d="100"/>
        <a:sy n="33" d="100"/>
      </p:scale>
      <p:origin x="0" y="8722"/>
    </p:cViewPr>
  </p:outlineViewPr>
  <p:notesTextViewPr>
    <p:cViewPr>
      <p:scale>
        <a:sx n="100" d="100"/>
        <a:sy n="100" d="100"/>
      </p:scale>
      <p:origin x="0" y="0"/>
    </p:cViewPr>
  </p:notesTextViewPr>
  <p:sorterViewPr>
    <p:cViewPr>
      <p:scale>
        <a:sx n="100" d="100"/>
        <a:sy n="100" d="100"/>
      </p:scale>
      <p:origin x="0" y="27732"/>
    </p:cViewPr>
  </p:sorterViewPr>
  <p:notesViewPr>
    <p:cSldViewPr>
      <p:cViewPr varScale="1">
        <p:scale>
          <a:sx n="54" d="100"/>
          <a:sy n="54" d="100"/>
        </p:scale>
        <p:origin x="-2880" y="-102"/>
      </p:cViewPr>
      <p:guideLst>
        <p:guide orient="horz" pos="3133"/>
        <p:guide pos="2159"/>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notesMaster" Target="notesMasters/notesMaster1.xml"/><Relationship Id="rId197"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93" Type="http://schemas.openxmlformats.org/officeDocument/2006/relationships/handoutMaster" Target="handoutMasters/handout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viewProps" Target="viewProps.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71616" cy="49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t" anchorCtr="0" compatLnSpc="1">
            <a:prstTxWarp prst="textNoShape">
              <a:avLst/>
            </a:prstTxWarp>
          </a:bodyPr>
          <a:lstStyle>
            <a:lvl1pPr defTabSz="914218">
              <a:defRPr sz="1100"/>
            </a:lvl1pPr>
          </a:lstStyle>
          <a:p>
            <a:pPr>
              <a:defRPr/>
            </a:pPr>
            <a:endParaRPr lang="en-US" altLang="ja-JP"/>
          </a:p>
        </p:txBody>
      </p:sp>
      <p:sp>
        <p:nvSpPr>
          <p:cNvPr id="80899" name="Rectangle 3"/>
          <p:cNvSpPr>
            <a:spLocks noGrp="1" noChangeArrowheads="1"/>
          </p:cNvSpPr>
          <p:nvPr>
            <p:ph type="dt" sz="quarter" idx="1"/>
          </p:nvPr>
        </p:nvSpPr>
        <p:spPr bwMode="auto">
          <a:xfrm>
            <a:off x="3886384" y="0"/>
            <a:ext cx="2971616" cy="49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t" anchorCtr="0" compatLnSpc="1">
            <a:prstTxWarp prst="textNoShape">
              <a:avLst/>
            </a:prstTxWarp>
          </a:bodyPr>
          <a:lstStyle>
            <a:lvl1pPr algn="r" defTabSz="914218">
              <a:defRPr sz="1100"/>
            </a:lvl1pPr>
          </a:lstStyle>
          <a:p>
            <a:pPr>
              <a:defRPr/>
            </a:pPr>
            <a:endParaRPr lang="en-US" altLang="ja-JP"/>
          </a:p>
        </p:txBody>
      </p:sp>
      <p:sp>
        <p:nvSpPr>
          <p:cNvPr id="80900" name="Rectangle 4"/>
          <p:cNvSpPr>
            <a:spLocks noGrp="1" noChangeArrowheads="1"/>
          </p:cNvSpPr>
          <p:nvPr>
            <p:ph type="ftr" sz="quarter" idx="2"/>
          </p:nvPr>
        </p:nvSpPr>
        <p:spPr bwMode="auto">
          <a:xfrm>
            <a:off x="0" y="9448756"/>
            <a:ext cx="2971616" cy="49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b" anchorCtr="0" compatLnSpc="1">
            <a:prstTxWarp prst="textNoShape">
              <a:avLst/>
            </a:prstTxWarp>
          </a:bodyPr>
          <a:lstStyle>
            <a:lvl1pPr defTabSz="914218">
              <a:defRPr sz="1100"/>
            </a:lvl1pPr>
          </a:lstStyle>
          <a:p>
            <a:pPr>
              <a:defRPr/>
            </a:pPr>
            <a:endParaRPr lang="en-US" altLang="ja-JP"/>
          </a:p>
        </p:txBody>
      </p:sp>
      <p:sp>
        <p:nvSpPr>
          <p:cNvPr id="80901" name="Rectangle 5"/>
          <p:cNvSpPr>
            <a:spLocks noGrp="1" noChangeArrowheads="1"/>
          </p:cNvSpPr>
          <p:nvPr>
            <p:ph type="sldNum" sz="quarter" idx="3"/>
          </p:nvPr>
        </p:nvSpPr>
        <p:spPr bwMode="auto">
          <a:xfrm>
            <a:off x="3886384" y="9448756"/>
            <a:ext cx="2971616" cy="49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b" anchorCtr="0" compatLnSpc="1">
            <a:prstTxWarp prst="textNoShape">
              <a:avLst/>
            </a:prstTxWarp>
          </a:bodyPr>
          <a:lstStyle>
            <a:lvl1pPr algn="r" defTabSz="914218">
              <a:defRPr sz="1100"/>
            </a:lvl1pPr>
          </a:lstStyle>
          <a:p>
            <a:pPr>
              <a:defRPr/>
            </a:pPr>
            <a:fld id="{D1490D96-71F6-4B9A-95C3-1FE7EA9A5E2E}" type="slidenum">
              <a:rPr lang="en-US" altLang="ja-JP"/>
              <a:pPr>
                <a:defRPr/>
              </a:pPr>
              <a:t>‹#›</a:t>
            </a:fld>
            <a:endParaRPr lang="en-US" altLang="ja-JP"/>
          </a:p>
        </p:txBody>
      </p:sp>
    </p:spTree>
    <p:extLst>
      <p:ext uri="{BB962C8B-B14F-4D97-AF65-F5344CB8AC3E}">
        <p14:creationId xmlns:p14="http://schemas.microsoft.com/office/powerpoint/2010/main" val="2852658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616" cy="49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t" anchorCtr="0" compatLnSpc="1">
            <a:prstTxWarp prst="textNoShape">
              <a:avLst/>
            </a:prstTxWarp>
          </a:bodyPr>
          <a:lstStyle>
            <a:lvl1pPr defTabSz="914218">
              <a:defRPr sz="1100"/>
            </a:lvl1pPr>
          </a:lstStyle>
          <a:p>
            <a:pPr>
              <a:defRPr/>
            </a:pPr>
            <a:endParaRPr lang="en-US" altLang="ja-JP"/>
          </a:p>
        </p:txBody>
      </p:sp>
      <p:sp>
        <p:nvSpPr>
          <p:cNvPr id="38915" name="Rectangle 3"/>
          <p:cNvSpPr>
            <a:spLocks noGrp="1" noChangeArrowheads="1"/>
          </p:cNvSpPr>
          <p:nvPr>
            <p:ph type="dt" idx="1"/>
          </p:nvPr>
        </p:nvSpPr>
        <p:spPr bwMode="auto">
          <a:xfrm>
            <a:off x="3886384" y="0"/>
            <a:ext cx="2971616" cy="49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t" anchorCtr="0" compatLnSpc="1">
            <a:prstTxWarp prst="textNoShape">
              <a:avLst/>
            </a:prstTxWarp>
          </a:bodyPr>
          <a:lstStyle>
            <a:lvl1pPr algn="r" defTabSz="914218">
              <a:defRPr sz="1100"/>
            </a:lvl1pPr>
          </a:lstStyle>
          <a:p>
            <a:pPr>
              <a:defRPr/>
            </a:pPr>
            <a:endParaRPr lang="en-US" altLang="ja-JP"/>
          </a:p>
        </p:txBody>
      </p:sp>
      <p:sp>
        <p:nvSpPr>
          <p:cNvPr id="60420" name="Rectangle 4"/>
          <p:cNvSpPr>
            <a:spLocks noGrp="1" noRot="1" noChangeAspect="1" noChangeArrowheads="1" noTextEdit="1"/>
          </p:cNvSpPr>
          <p:nvPr>
            <p:ph type="sldImg" idx="2"/>
          </p:nvPr>
        </p:nvSpPr>
        <p:spPr bwMode="auto">
          <a:xfrm>
            <a:off x="947738" y="747713"/>
            <a:ext cx="4968875" cy="37258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8917" name="Rectangle 5"/>
          <p:cNvSpPr>
            <a:spLocks noGrp="1" noChangeArrowheads="1"/>
          </p:cNvSpPr>
          <p:nvPr>
            <p:ph type="body" sz="quarter" idx="3"/>
          </p:nvPr>
        </p:nvSpPr>
        <p:spPr bwMode="auto">
          <a:xfrm>
            <a:off x="912562" y="4723206"/>
            <a:ext cx="5032878" cy="447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38918" name="Rectangle 6"/>
          <p:cNvSpPr>
            <a:spLocks noGrp="1" noChangeArrowheads="1"/>
          </p:cNvSpPr>
          <p:nvPr>
            <p:ph type="ftr" sz="quarter" idx="4"/>
          </p:nvPr>
        </p:nvSpPr>
        <p:spPr bwMode="auto">
          <a:xfrm>
            <a:off x="0" y="9448756"/>
            <a:ext cx="2971616" cy="49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b" anchorCtr="0" compatLnSpc="1">
            <a:prstTxWarp prst="textNoShape">
              <a:avLst/>
            </a:prstTxWarp>
          </a:bodyPr>
          <a:lstStyle>
            <a:lvl1pPr defTabSz="914218">
              <a:defRPr sz="1100"/>
            </a:lvl1pPr>
          </a:lstStyle>
          <a:p>
            <a:pPr>
              <a:defRPr/>
            </a:pPr>
            <a:endParaRPr lang="en-US" altLang="ja-JP"/>
          </a:p>
        </p:txBody>
      </p:sp>
      <p:sp>
        <p:nvSpPr>
          <p:cNvPr id="38919" name="Rectangle 7"/>
          <p:cNvSpPr>
            <a:spLocks noGrp="1" noChangeArrowheads="1"/>
          </p:cNvSpPr>
          <p:nvPr>
            <p:ph type="sldNum" sz="quarter" idx="5"/>
          </p:nvPr>
        </p:nvSpPr>
        <p:spPr bwMode="auto">
          <a:xfrm>
            <a:off x="3886384" y="9448756"/>
            <a:ext cx="2971616" cy="49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3" tIns="45701" rIns="91403" bIns="45701" numCol="1" anchor="b" anchorCtr="0" compatLnSpc="1">
            <a:prstTxWarp prst="textNoShape">
              <a:avLst/>
            </a:prstTxWarp>
          </a:bodyPr>
          <a:lstStyle>
            <a:lvl1pPr algn="r" defTabSz="914218">
              <a:defRPr sz="1100"/>
            </a:lvl1pPr>
          </a:lstStyle>
          <a:p>
            <a:pPr>
              <a:defRPr/>
            </a:pPr>
            <a:fld id="{AD785F65-6212-4633-8141-F60B658315CF}" type="slidenum">
              <a:rPr lang="en-US" altLang="ja-JP"/>
              <a:pPr>
                <a:defRPr/>
              </a:pPr>
              <a:t>‹#›</a:t>
            </a:fld>
            <a:endParaRPr lang="en-US" altLang="ja-JP"/>
          </a:p>
        </p:txBody>
      </p:sp>
    </p:spTree>
    <p:extLst>
      <p:ext uri="{BB962C8B-B14F-4D97-AF65-F5344CB8AC3E}">
        <p14:creationId xmlns:p14="http://schemas.microsoft.com/office/powerpoint/2010/main" val="5803455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4057EF94-17D7-46B3-9418-B52111ECE4AD}" type="slidenum">
              <a:rPr lang="en-US" altLang="ja-JP" sz="1100"/>
              <a:pPr eaLnBrk="1" hangingPunct="1"/>
              <a:t>1</a:t>
            </a:fld>
            <a:endParaRPr lang="en-US" altLang="ja-JP" sz="1100"/>
          </a:p>
        </p:txBody>
      </p:sp>
      <p:sp>
        <p:nvSpPr>
          <p:cNvPr id="61443" name="Rectangle 2"/>
          <p:cNvSpPr>
            <a:spLocks noGrp="1" noRot="1" noChangeAspect="1" noChangeArrowheads="1" noTextEdit="1"/>
          </p:cNvSpPr>
          <p:nvPr>
            <p:ph type="sldImg"/>
          </p:nvPr>
        </p:nvSpPr>
        <p:spPr>
          <a:xfrm>
            <a:off x="944563" y="746125"/>
            <a:ext cx="4968875" cy="3727450"/>
          </a:xfrm>
          <a:solidFill>
            <a:srgbClr val="FFFFFF"/>
          </a:solidFill>
          <a:ln/>
        </p:spPr>
      </p:sp>
      <p:sp>
        <p:nvSpPr>
          <p:cNvPr id="61444" name="Rectangle 3"/>
          <p:cNvSpPr>
            <a:spLocks noGrp="1" noChangeArrowheads="1"/>
          </p:cNvSpPr>
          <p:nvPr>
            <p:ph type="body" idx="1"/>
          </p:nvPr>
        </p:nvSpPr>
        <p:spPr>
          <a:xfrm>
            <a:off x="912562" y="4720861"/>
            <a:ext cx="5032878" cy="4479428"/>
          </a:xfrm>
          <a:solidFill>
            <a:srgbClr val="FFFFFF"/>
          </a:solidFill>
          <a:ln>
            <a:solidFill>
              <a:srgbClr val="000000"/>
            </a:solidFill>
            <a:miter lim="800000"/>
            <a:headEnd/>
            <a:tailEnd/>
          </a:ln>
        </p:spPr>
        <p:txBody>
          <a:bodyPr lIns="91409" tIns="45703" rIns="91409" bIns="45703"/>
          <a:lstStyle/>
          <a:p>
            <a:pPr eaLnBrk="1" hangingPunct="1"/>
            <a:endParaRPr lang="ja-JP" altLang="ja-JP"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10</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4096719-37DC-43C6-AC4E-F308D02A4378}" type="slidenum">
              <a:rPr lang="en-US" altLang="ja-JP" sz="1100"/>
              <a:pPr eaLnBrk="1" hangingPunct="1"/>
              <a:t>101</a:t>
            </a:fld>
            <a:endParaRPr lang="en-US" altLang="ja-JP" sz="11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95440" tIns="47720" rIns="95440" bIns="47720"/>
          <a:lstStyle/>
          <a:p>
            <a:pPr eaLnBrk="1" hangingPunct="1"/>
            <a:endParaRPr lang="ja-JP" altLang="ja-JP"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102</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103</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104</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105</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106</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107</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108</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4096719-37DC-43C6-AC4E-F308D02A4378}" type="slidenum">
              <a:rPr lang="en-US" altLang="ja-JP" sz="1100"/>
              <a:pPr eaLnBrk="1" hangingPunct="1"/>
              <a:t>109</a:t>
            </a:fld>
            <a:endParaRPr lang="en-US" altLang="ja-JP" sz="11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95440" tIns="47720" rIns="95440" bIns="47720"/>
          <a:lstStyle/>
          <a:p>
            <a:pPr eaLnBrk="1" hangingPunct="1"/>
            <a:endParaRPr lang="ja-JP" altLang="ja-JP"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110</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11</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111</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112</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4096719-37DC-43C6-AC4E-F308D02A4378}" type="slidenum">
              <a:rPr lang="en-US" altLang="ja-JP" sz="1100"/>
              <a:pPr eaLnBrk="1" hangingPunct="1"/>
              <a:t>113</a:t>
            </a:fld>
            <a:endParaRPr lang="en-US" altLang="ja-JP" sz="11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95440" tIns="47720" rIns="95440" bIns="47720"/>
          <a:lstStyle/>
          <a:p>
            <a:pPr eaLnBrk="1" hangingPunct="1"/>
            <a:endParaRPr lang="ja-JP" altLang="ja-JP"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114</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115</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116</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117</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4096719-37DC-43C6-AC4E-F308D02A4378}" type="slidenum">
              <a:rPr lang="en-US" altLang="ja-JP" sz="1100"/>
              <a:pPr eaLnBrk="1" hangingPunct="1"/>
              <a:t>118</a:t>
            </a:fld>
            <a:endParaRPr lang="en-US" altLang="ja-JP" sz="11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95440" tIns="47720" rIns="95440" bIns="47720"/>
          <a:lstStyle/>
          <a:p>
            <a:pPr eaLnBrk="1" hangingPunct="1"/>
            <a:endParaRPr lang="ja-JP" altLang="ja-JP"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119</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noFill/>
        </p:spPr>
        <p:txBody>
          <a:bodyPr/>
          <a:lstStyle>
            <a:lvl1pPr defTabSz="899434" eaLnBrk="0" hangingPunct="0">
              <a:defRPr kumimoji="1" sz="2300" i="1">
                <a:solidFill>
                  <a:schemeClr val="tx1"/>
                </a:solidFill>
                <a:latin typeface="Times New Roman" pitchFamily="18" charset="0"/>
                <a:ea typeface="ＭＳ Ｐゴシック" pitchFamily="50" charset="-128"/>
              </a:defRPr>
            </a:lvl1pPr>
            <a:lvl2pPr marL="717095" indent="-275806" defTabSz="899434" eaLnBrk="0" hangingPunct="0">
              <a:defRPr kumimoji="1" sz="2300" i="1">
                <a:solidFill>
                  <a:schemeClr val="tx1"/>
                </a:solidFill>
                <a:latin typeface="Times New Roman" pitchFamily="18" charset="0"/>
                <a:ea typeface="ＭＳ Ｐゴシック" pitchFamily="50" charset="-128"/>
              </a:defRPr>
            </a:lvl2pPr>
            <a:lvl3pPr marL="1103224" indent="-220645" defTabSz="899434" eaLnBrk="0" hangingPunct="0">
              <a:defRPr kumimoji="1" sz="2300" i="1">
                <a:solidFill>
                  <a:schemeClr val="tx1"/>
                </a:solidFill>
                <a:latin typeface="Times New Roman" pitchFamily="18" charset="0"/>
                <a:ea typeface="ＭＳ Ｐゴシック" pitchFamily="50" charset="-128"/>
              </a:defRPr>
            </a:lvl3pPr>
            <a:lvl4pPr marL="1544513" indent="-220645" defTabSz="899434" eaLnBrk="0" hangingPunct="0">
              <a:defRPr kumimoji="1" sz="2300" i="1">
                <a:solidFill>
                  <a:schemeClr val="tx1"/>
                </a:solidFill>
                <a:latin typeface="Times New Roman" pitchFamily="18" charset="0"/>
                <a:ea typeface="ＭＳ Ｐゴシック" pitchFamily="50" charset="-128"/>
              </a:defRPr>
            </a:lvl4pPr>
            <a:lvl5pPr marL="1985802" indent="-220645" defTabSz="899434" eaLnBrk="0" hangingPunct="0">
              <a:defRPr kumimoji="1" sz="2300" i="1">
                <a:solidFill>
                  <a:schemeClr val="tx1"/>
                </a:solidFill>
                <a:latin typeface="Times New Roman" pitchFamily="18" charset="0"/>
                <a:ea typeface="ＭＳ Ｐゴシック" pitchFamily="50" charset="-128"/>
              </a:defRPr>
            </a:lvl5pPr>
            <a:lvl6pPr marL="2427092" indent="-220645" algn="ctr" defTabSz="899434"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6pPr>
            <a:lvl7pPr marL="2868381" indent="-220645" algn="ctr" defTabSz="899434"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7pPr>
            <a:lvl8pPr marL="3309671" indent="-220645" algn="ctr" defTabSz="899434"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8pPr>
            <a:lvl9pPr marL="3750960" indent="-220645" algn="ctr" defTabSz="899434"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9pPr>
          </a:lstStyle>
          <a:p>
            <a:pPr eaLnBrk="1" hangingPunct="1"/>
            <a:fld id="{18061476-D41B-498C-B552-05EABBCD67E3}" type="slidenum">
              <a:rPr lang="ja-JP" altLang="en-US" sz="1200" i="0"/>
              <a:pPr eaLnBrk="1" hangingPunct="1"/>
              <a:t>121</a:t>
            </a:fld>
            <a:endParaRPr lang="en-US" altLang="ja-JP" sz="1200" i="0"/>
          </a:p>
        </p:txBody>
      </p:sp>
      <p:sp>
        <p:nvSpPr>
          <p:cNvPr id="297987" name="Rectangle 2"/>
          <p:cNvSpPr>
            <a:spLocks noGrp="1" noRot="1" noChangeAspect="1" noChangeArrowheads="1" noTextEdit="1"/>
          </p:cNvSpPr>
          <p:nvPr>
            <p:ph type="sldImg"/>
          </p:nvPr>
        </p:nvSpPr>
        <p:spPr>
          <a:xfrm>
            <a:off x="947738" y="747713"/>
            <a:ext cx="4967287" cy="3727450"/>
          </a:xfrm>
          <a:ln/>
        </p:spPr>
      </p:sp>
      <p:sp>
        <p:nvSpPr>
          <p:cNvPr id="297988" name="Rectangle 3"/>
          <p:cNvSpPr>
            <a:spLocks noGrp="1" noChangeArrowheads="1"/>
          </p:cNvSpPr>
          <p:nvPr>
            <p:ph type="body" idx="1"/>
          </p:nvPr>
        </p:nvSpPr>
        <p:spPr>
          <a:xfrm>
            <a:off x="913991" y="4720615"/>
            <a:ext cx="5030018" cy="4476871"/>
          </a:xfrm>
          <a:noFill/>
        </p:spPr>
        <p:txBody>
          <a:bodyPr lIns="89821" tIns="44911" rIns="89821" bIns="44911"/>
          <a:lstStyle/>
          <a:p>
            <a:pPr eaLnBrk="1" hangingPunct="1"/>
            <a:endParaRPr lang="ja-JP" alt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12</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lvl1pPr defTabSz="899434" eaLnBrk="0" hangingPunct="0">
              <a:defRPr kumimoji="1" sz="2300" i="1">
                <a:solidFill>
                  <a:schemeClr val="tx1"/>
                </a:solidFill>
                <a:latin typeface="Times New Roman" pitchFamily="18" charset="0"/>
                <a:ea typeface="ＭＳ Ｐゴシック" pitchFamily="50" charset="-128"/>
              </a:defRPr>
            </a:lvl1pPr>
            <a:lvl2pPr marL="717095" indent="-275806" defTabSz="899434" eaLnBrk="0" hangingPunct="0">
              <a:defRPr kumimoji="1" sz="2300" i="1">
                <a:solidFill>
                  <a:schemeClr val="tx1"/>
                </a:solidFill>
                <a:latin typeface="Times New Roman" pitchFamily="18" charset="0"/>
                <a:ea typeface="ＭＳ Ｐゴシック" pitchFamily="50" charset="-128"/>
              </a:defRPr>
            </a:lvl2pPr>
            <a:lvl3pPr marL="1103224" indent="-220645" defTabSz="899434" eaLnBrk="0" hangingPunct="0">
              <a:defRPr kumimoji="1" sz="2300" i="1">
                <a:solidFill>
                  <a:schemeClr val="tx1"/>
                </a:solidFill>
                <a:latin typeface="Times New Roman" pitchFamily="18" charset="0"/>
                <a:ea typeface="ＭＳ Ｐゴシック" pitchFamily="50" charset="-128"/>
              </a:defRPr>
            </a:lvl3pPr>
            <a:lvl4pPr marL="1544513" indent="-220645" defTabSz="899434" eaLnBrk="0" hangingPunct="0">
              <a:defRPr kumimoji="1" sz="2300" i="1">
                <a:solidFill>
                  <a:schemeClr val="tx1"/>
                </a:solidFill>
                <a:latin typeface="Times New Roman" pitchFamily="18" charset="0"/>
                <a:ea typeface="ＭＳ Ｐゴシック" pitchFamily="50" charset="-128"/>
              </a:defRPr>
            </a:lvl4pPr>
            <a:lvl5pPr marL="1985802" indent="-220645" defTabSz="899434" eaLnBrk="0" hangingPunct="0">
              <a:defRPr kumimoji="1" sz="2300" i="1">
                <a:solidFill>
                  <a:schemeClr val="tx1"/>
                </a:solidFill>
                <a:latin typeface="Times New Roman" pitchFamily="18" charset="0"/>
                <a:ea typeface="ＭＳ Ｐゴシック" pitchFamily="50" charset="-128"/>
              </a:defRPr>
            </a:lvl5pPr>
            <a:lvl6pPr marL="2427092" indent="-220645" algn="ctr" defTabSz="899434"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6pPr>
            <a:lvl7pPr marL="2868381" indent="-220645" algn="ctr" defTabSz="899434"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7pPr>
            <a:lvl8pPr marL="3309671" indent="-220645" algn="ctr" defTabSz="899434"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8pPr>
            <a:lvl9pPr marL="3750960" indent="-220645" algn="ctr" defTabSz="899434"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9pPr>
          </a:lstStyle>
          <a:p>
            <a:pPr eaLnBrk="1" hangingPunct="1"/>
            <a:fld id="{95F46443-F504-4AE3-9789-1BFDB19DED46}" type="slidenum">
              <a:rPr lang="ja-JP" altLang="en-US" sz="1200" i="0"/>
              <a:pPr eaLnBrk="1" hangingPunct="1"/>
              <a:t>122</a:t>
            </a:fld>
            <a:endParaRPr lang="en-US" altLang="ja-JP" sz="1200" i="0"/>
          </a:p>
        </p:txBody>
      </p:sp>
      <p:sp>
        <p:nvSpPr>
          <p:cNvPr id="299011" name="Rectangle 2"/>
          <p:cNvSpPr>
            <a:spLocks noGrp="1" noRot="1" noChangeAspect="1" noChangeArrowheads="1" noTextEdit="1"/>
          </p:cNvSpPr>
          <p:nvPr>
            <p:ph type="sldImg"/>
          </p:nvPr>
        </p:nvSpPr>
        <p:spPr>
          <a:xfrm>
            <a:off x="947738" y="747713"/>
            <a:ext cx="4967287" cy="3727450"/>
          </a:xfrm>
          <a:ln/>
        </p:spPr>
      </p:sp>
      <p:sp>
        <p:nvSpPr>
          <p:cNvPr id="299012" name="Rectangle 3"/>
          <p:cNvSpPr>
            <a:spLocks noGrp="1" noChangeArrowheads="1"/>
          </p:cNvSpPr>
          <p:nvPr>
            <p:ph type="body" idx="1"/>
          </p:nvPr>
        </p:nvSpPr>
        <p:spPr>
          <a:xfrm>
            <a:off x="913991" y="4720615"/>
            <a:ext cx="5030018" cy="4476871"/>
          </a:xfrm>
          <a:noFill/>
        </p:spPr>
        <p:txBody>
          <a:bodyPr lIns="89821" tIns="44911" rIns="89821" bIns="44911"/>
          <a:lstStyle/>
          <a:p>
            <a:pPr eaLnBrk="1" hangingPunct="1"/>
            <a:endParaRPr lang="ja-JP" altLang="en-US" smtClean="0">
              <a:latin typeface="Arial" charset="0"/>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a:spLocks noGrp="1" noChangeArrowheads="1"/>
          </p:cNvSpPr>
          <p:nvPr>
            <p:ph type="sldNum" sz="quarter" idx="5"/>
          </p:nvPr>
        </p:nvSpPr>
        <p:spPr>
          <a:noFill/>
        </p:spPr>
        <p:txBody>
          <a:bodyPr/>
          <a:lstStyle>
            <a:lvl1pPr defTabSz="899434" eaLnBrk="0" hangingPunct="0">
              <a:defRPr kumimoji="1" sz="2300" i="1">
                <a:solidFill>
                  <a:schemeClr val="tx1"/>
                </a:solidFill>
                <a:latin typeface="Times New Roman" pitchFamily="18" charset="0"/>
                <a:ea typeface="ＭＳ Ｐゴシック" pitchFamily="50" charset="-128"/>
              </a:defRPr>
            </a:lvl1pPr>
            <a:lvl2pPr marL="717095" indent="-275806" defTabSz="899434" eaLnBrk="0" hangingPunct="0">
              <a:defRPr kumimoji="1" sz="2300" i="1">
                <a:solidFill>
                  <a:schemeClr val="tx1"/>
                </a:solidFill>
                <a:latin typeface="Times New Roman" pitchFamily="18" charset="0"/>
                <a:ea typeface="ＭＳ Ｐゴシック" pitchFamily="50" charset="-128"/>
              </a:defRPr>
            </a:lvl2pPr>
            <a:lvl3pPr marL="1103224" indent="-220645" defTabSz="899434" eaLnBrk="0" hangingPunct="0">
              <a:defRPr kumimoji="1" sz="2300" i="1">
                <a:solidFill>
                  <a:schemeClr val="tx1"/>
                </a:solidFill>
                <a:latin typeface="Times New Roman" pitchFamily="18" charset="0"/>
                <a:ea typeface="ＭＳ Ｐゴシック" pitchFamily="50" charset="-128"/>
              </a:defRPr>
            </a:lvl3pPr>
            <a:lvl4pPr marL="1544513" indent="-220645" defTabSz="899434" eaLnBrk="0" hangingPunct="0">
              <a:defRPr kumimoji="1" sz="2300" i="1">
                <a:solidFill>
                  <a:schemeClr val="tx1"/>
                </a:solidFill>
                <a:latin typeface="Times New Roman" pitchFamily="18" charset="0"/>
                <a:ea typeface="ＭＳ Ｐゴシック" pitchFamily="50" charset="-128"/>
              </a:defRPr>
            </a:lvl4pPr>
            <a:lvl5pPr marL="1985802" indent="-220645" defTabSz="899434" eaLnBrk="0" hangingPunct="0">
              <a:defRPr kumimoji="1" sz="2300" i="1">
                <a:solidFill>
                  <a:schemeClr val="tx1"/>
                </a:solidFill>
                <a:latin typeface="Times New Roman" pitchFamily="18" charset="0"/>
                <a:ea typeface="ＭＳ Ｐゴシック" pitchFamily="50" charset="-128"/>
              </a:defRPr>
            </a:lvl5pPr>
            <a:lvl6pPr marL="2427092" indent="-220645" algn="ctr" defTabSz="899434"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6pPr>
            <a:lvl7pPr marL="2868381" indent="-220645" algn="ctr" defTabSz="899434"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7pPr>
            <a:lvl8pPr marL="3309671" indent="-220645" algn="ctr" defTabSz="899434"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8pPr>
            <a:lvl9pPr marL="3750960" indent="-220645" algn="ctr" defTabSz="899434"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9pPr>
          </a:lstStyle>
          <a:p>
            <a:pPr eaLnBrk="1" hangingPunct="1"/>
            <a:fld id="{F2AADD45-AEC8-416E-BA5D-293437A9C2D6}" type="slidenum">
              <a:rPr lang="ja-JP" altLang="en-US" sz="1200" i="0"/>
              <a:pPr eaLnBrk="1" hangingPunct="1"/>
              <a:t>138</a:t>
            </a:fld>
            <a:endParaRPr lang="en-US" altLang="ja-JP" sz="1200" i="0"/>
          </a:p>
        </p:txBody>
      </p:sp>
      <p:sp>
        <p:nvSpPr>
          <p:cNvPr id="300035" name="Rectangle 2"/>
          <p:cNvSpPr>
            <a:spLocks noGrp="1" noRot="1" noChangeAspect="1" noChangeArrowheads="1" noTextEdit="1"/>
          </p:cNvSpPr>
          <p:nvPr>
            <p:ph type="sldImg"/>
          </p:nvPr>
        </p:nvSpPr>
        <p:spPr>
          <a:xfrm>
            <a:off x="947738" y="747713"/>
            <a:ext cx="4967287" cy="3727450"/>
          </a:xfrm>
          <a:ln/>
        </p:spPr>
      </p:sp>
      <p:sp>
        <p:nvSpPr>
          <p:cNvPr id="300036" name="Rectangle 3"/>
          <p:cNvSpPr>
            <a:spLocks noGrp="1" noChangeArrowheads="1"/>
          </p:cNvSpPr>
          <p:nvPr>
            <p:ph type="body" idx="1"/>
          </p:nvPr>
        </p:nvSpPr>
        <p:spPr>
          <a:xfrm>
            <a:off x="913991" y="4720615"/>
            <a:ext cx="5030018" cy="4476871"/>
          </a:xfrm>
          <a:noFill/>
        </p:spPr>
        <p:txBody>
          <a:bodyPr lIns="89821" tIns="44911" rIns="89821" bIns="44911"/>
          <a:lstStyle/>
          <a:p>
            <a:pPr eaLnBrk="1" hangingPunct="1"/>
            <a:endParaRPr lang="ja-JP" altLang="en-US" smtClean="0">
              <a:latin typeface="Arial" charset="0"/>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noFill/>
        </p:spPr>
        <p:txBody>
          <a:bodyPr/>
          <a:lstStyle>
            <a:lvl1pPr defTabSz="899434" eaLnBrk="0" hangingPunct="0">
              <a:defRPr kumimoji="1" sz="2300" i="1">
                <a:solidFill>
                  <a:schemeClr val="tx1"/>
                </a:solidFill>
                <a:latin typeface="Times New Roman" pitchFamily="18" charset="0"/>
                <a:ea typeface="ＭＳ Ｐゴシック" pitchFamily="50" charset="-128"/>
              </a:defRPr>
            </a:lvl1pPr>
            <a:lvl2pPr marL="717095" indent="-275806" defTabSz="899434" eaLnBrk="0" hangingPunct="0">
              <a:defRPr kumimoji="1" sz="2300" i="1">
                <a:solidFill>
                  <a:schemeClr val="tx1"/>
                </a:solidFill>
                <a:latin typeface="Times New Roman" pitchFamily="18" charset="0"/>
                <a:ea typeface="ＭＳ Ｐゴシック" pitchFamily="50" charset="-128"/>
              </a:defRPr>
            </a:lvl2pPr>
            <a:lvl3pPr marL="1103224" indent="-220645" defTabSz="899434" eaLnBrk="0" hangingPunct="0">
              <a:defRPr kumimoji="1" sz="2300" i="1">
                <a:solidFill>
                  <a:schemeClr val="tx1"/>
                </a:solidFill>
                <a:latin typeface="Times New Roman" pitchFamily="18" charset="0"/>
                <a:ea typeface="ＭＳ Ｐゴシック" pitchFamily="50" charset="-128"/>
              </a:defRPr>
            </a:lvl3pPr>
            <a:lvl4pPr marL="1544513" indent="-220645" defTabSz="899434" eaLnBrk="0" hangingPunct="0">
              <a:defRPr kumimoji="1" sz="2300" i="1">
                <a:solidFill>
                  <a:schemeClr val="tx1"/>
                </a:solidFill>
                <a:latin typeface="Times New Roman" pitchFamily="18" charset="0"/>
                <a:ea typeface="ＭＳ Ｐゴシック" pitchFamily="50" charset="-128"/>
              </a:defRPr>
            </a:lvl4pPr>
            <a:lvl5pPr marL="1985802" indent="-220645" defTabSz="899434" eaLnBrk="0" hangingPunct="0">
              <a:defRPr kumimoji="1" sz="2300" i="1">
                <a:solidFill>
                  <a:schemeClr val="tx1"/>
                </a:solidFill>
                <a:latin typeface="Times New Roman" pitchFamily="18" charset="0"/>
                <a:ea typeface="ＭＳ Ｐゴシック" pitchFamily="50" charset="-128"/>
              </a:defRPr>
            </a:lvl5pPr>
            <a:lvl6pPr marL="2427092" indent="-220645" algn="ctr" defTabSz="899434"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6pPr>
            <a:lvl7pPr marL="2868381" indent="-220645" algn="ctr" defTabSz="899434"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7pPr>
            <a:lvl8pPr marL="3309671" indent="-220645" algn="ctr" defTabSz="899434"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8pPr>
            <a:lvl9pPr marL="3750960" indent="-220645" algn="ctr" defTabSz="899434"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9pPr>
          </a:lstStyle>
          <a:p>
            <a:pPr eaLnBrk="1" hangingPunct="1"/>
            <a:fld id="{00BC3F23-E67B-438A-A57E-64427E0B0FD7}" type="slidenum">
              <a:rPr lang="ja-JP" altLang="en-US" sz="1200" i="0"/>
              <a:pPr eaLnBrk="1" hangingPunct="1"/>
              <a:t>140</a:t>
            </a:fld>
            <a:endParaRPr lang="en-US" altLang="ja-JP" sz="1200" i="0"/>
          </a:p>
        </p:txBody>
      </p:sp>
      <p:sp>
        <p:nvSpPr>
          <p:cNvPr id="310275" name="Rectangle 2"/>
          <p:cNvSpPr>
            <a:spLocks noGrp="1" noRot="1" noChangeAspect="1" noChangeArrowheads="1" noTextEdit="1"/>
          </p:cNvSpPr>
          <p:nvPr>
            <p:ph type="sldImg"/>
          </p:nvPr>
        </p:nvSpPr>
        <p:spPr>
          <a:xfrm>
            <a:off x="947738" y="747713"/>
            <a:ext cx="4967287" cy="3727450"/>
          </a:xfrm>
          <a:ln/>
        </p:spPr>
      </p:sp>
      <p:sp>
        <p:nvSpPr>
          <p:cNvPr id="310276" name="Rectangle 3"/>
          <p:cNvSpPr>
            <a:spLocks noGrp="1" noChangeArrowheads="1"/>
          </p:cNvSpPr>
          <p:nvPr>
            <p:ph type="body" idx="1"/>
          </p:nvPr>
        </p:nvSpPr>
        <p:spPr>
          <a:xfrm>
            <a:off x="913991" y="4720615"/>
            <a:ext cx="5030018" cy="4476871"/>
          </a:xfrm>
          <a:noFill/>
        </p:spPr>
        <p:txBody>
          <a:bodyPr lIns="89821" tIns="44911" rIns="89821" bIns="44911"/>
          <a:lstStyle/>
          <a:p>
            <a:pPr eaLnBrk="1" hangingPunct="1"/>
            <a:endParaRPr lang="ja-JP" altLang="en-US" smtClean="0">
              <a:latin typeface="Arial" charset="0"/>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4096719-37DC-43C6-AC4E-F308D02A4378}" type="slidenum">
              <a:rPr lang="en-US" altLang="ja-JP" sz="1100"/>
              <a:pPr eaLnBrk="1" hangingPunct="1"/>
              <a:t>141</a:t>
            </a:fld>
            <a:endParaRPr lang="en-US" altLang="ja-JP" sz="11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95440" tIns="47720" rIns="95440" bIns="47720"/>
          <a:lstStyle/>
          <a:p>
            <a:pPr eaLnBrk="1" hangingPunct="1"/>
            <a:endParaRPr lang="ja-JP" altLang="ja-JP"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142</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143</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144</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145</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146</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147</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1018" eaLnBrk="0" hangingPunct="0">
              <a:defRPr kumimoji="1" sz="2400">
                <a:solidFill>
                  <a:schemeClr val="tx1"/>
                </a:solidFill>
                <a:latin typeface="Times New Roman" pitchFamily="18" charset="0"/>
                <a:ea typeface="ＭＳ Ｐゴシック" pitchFamily="50" charset="-128"/>
              </a:defRPr>
            </a:lvl1pPr>
            <a:lvl2pPr marL="749308" indent="-288196" defTabSz="911018" eaLnBrk="0" hangingPunct="0">
              <a:defRPr kumimoji="1" sz="2400">
                <a:solidFill>
                  <a:schemeClr val="tx1"/>
                </a:solidFill>
                <a:latin typeface="Times New Roman" pitchFamily="18" charset="0"/>
                <a:ea typeface="ＭＳ Ｐゴシック" pitchFamily="50" charset="-128"/>
              </a:defRPr>
            </a:lvl2pPr>
            <a:lvl3pPr marL="1152781" indent="-230556" defTabSz="911018" eaLnBrk="0" hangingPunct="0">
              <a:defRPr kumimoji="1" sz="2400">
                <a:solidFill>
                  <a:schemeClr val="tx1"/>
                </a:solidFill>
                <a:latin typeface="Times New Roman" pitchFamily="18" charset="0"/>
                <a:ea typeface="ＭＳ Ｐゴシック" pitchFamily="50" charset="-128"/>
              </a:defRPr>
            </a:lvl3pPr>
            <a:lvl4pPr marL="1613894" indent="-230556" defTabSz="911018" eaLnBrk="0" hangingPunct="0">
              <a:defRPr kumimoji="1" sz="2400">
                <a:solidFill>
                  <a:schemeClr val="tx1"/>
                </a:solidFill>
                <a:latin typeface="Times New Roman" pitchFamily="18" charset="0"/>
                <a:ea typeface="ＭＳ Ｐゴシック" pitchFamily="50" charset="-128"/>
              </a:defRPr>
            </a:lvl4pPr>
            <a:lvl5pPr marL="2075007" indent="-230556" defTabSz="911018" eaLnBrk="0" hangingPunct="0">
              <a:defRPr kumimoji="1" sz="2400">
                <a:solidFill>
                  <a:schemeClr val="tx1"/>
                </a:solidFill>
                <a:latin typeface="Times New Roman" pitchFamily="18" charset="0"/>
                <a:ea typeface="ＭＳ Ｐゴシック" pitchFamily="50" charset="-128"/>
              </a:defRPr>
            </a:lvl5pPr>
            <a:lvl6pPr marL="2536119"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97232"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58344"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19457"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13</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089" tIns="45543" rIns="91089" bIns="45543"/>
          <a:lstStyle/>
          <a:p>
            <a:pPr eaLnBrk="1" hangingPunct="1"/>
            <a:endParaRPr lang="ja-JP" altLang="ja-JP"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148</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149</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4096719-37DC-43C6-AC4E-F308D02A4378}" type="slidenum">
              <a:rPr lang="en-US" altLang="ja-JP" sz="1100"/>
              <a:pPr eaLnBrk="1" hangingPunct="1"/>
              <a:t>150</a:t>
            </a:fld>
            <a:endParaRPr lang="en-US" altLang="ja-JP" sz="11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95440" tIns="47720" rIns="95440" bIns="47720"/>
          <a:lstStyle/>
          <a:p>
            <a:pPr eaLnBrk="1" hangingPunct="1"/>
            <a:endParaRPr lang="ja-JP" altLang="ja-JP"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151</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152</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153</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154</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155</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156</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157</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14</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158</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159</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160</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4096719-37DC-43C6-AC4E-F308D02A4378}" type="slidenum">
              <a:rPr lang="en-US" altLang="ja-JP" sz="1100"/>
              <a:pPr eaLnBrk="1" hangingPunct="1"/>
              <a:t>161</a:t>
            </a:fld>
            <a:endParaRPr lang="en-US" altLang="ja-JP" sz="11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95440" tIns="47720" rIns="95440" bIns="47720"/>
          <a:lstStyle/>
          <a:p>
            <a:pPr eaLnBrk="1" hangingPunct="1"/>
            <a:endParaRPr lang="ja-JP" altLang="ja-JP"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162</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163</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164</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165</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166</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167</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15</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168</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169</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170</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171</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172</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4096719-37DC-43C6-AC4E-F308D02A4378}" type="slidenum">
              <a:rPr lang="en-US" altLang="ja-JP" sz="1100"/>
              <a:pPr eaLnBrk="1" hangingPunct="1"/>
              <a:t>173</a:t>
            </a:fld>
            <a:endParaRPr lang="en-US" altLang="ja-JP" sz="11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95440" tIns="47720" rIns="95440" bIns="47720"/>
          <a:lstStyle/>
          <a:p>
            <a:pPr eaLnBrk="1" hangingPunct="1"/>
            <a:endParaRPr lang="ja-JP" altLang="ja-JP" smtClean="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174</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175</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176</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177</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16</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178</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179</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4096719-37DC-43C6-AC4E-F308D02A4378}" type="slidenum">
              <a:rPr lang="en-US" altLang="ja-JP" sz="1100"/>
              <a:pPr eaLnBrk="1" hangingPunct="1"/>
              <a:t>180</a:t>
            </a:fld>
            <a:endParaRPr lang="en-US" altLang="ja-JP" sz="11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95440" tIns="47720" rIns="95440" bIns="47720"/>
          <a:lstStyle/>
          <a:p>
            <a:pPr eaLnBrk="1" hangingPunct="1"/>
            <a:endParaRPr lang="ja-JP" altLang="ja-JP"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181</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182</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183</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184</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185</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186</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1018" eaLnBrk="0" hangingPunct="0">
              <a:defRPr kumimoji="1" sz="2400">
                <a:solidFill>
                  <a:schemeClr val="tx1"/>
                </a:solidFill>
                <a:latin typeface="Times New Roman" pitchFamily="18" charset="0"/>
                <a:ea typeface="ＭＳ Ｐゴシック" pitchFamily="50" charset="-128"/>
              </a:defRPr>
            </a:lvl1pPr>
            <a:lvl2pPr marL="749308" indent="-288196" defTabSz="911018" eaLnBrk="0" hangingPunct="0">
              <a:defRPr kumimoji="1" sz="2400">
                <a:solidFill>
                  <a:schemeClr val="tx1"/>
                </a:solidFill>
                <a:latin typeface="Times New Roman" pitchFamily="18" charset="0"/>
                <a:ea typeface="ＭＳ Ｐゴシック" pitchFamily="50" charset="-128"/>
              </a:defRPr>
            </a:lvl2pPr>
            <a:lvl3pPr marL="1152781" indent="-230556" defTabSz="911018" eaLnBrk="0" hangingPunct="0">
              <a:defRPr kumimoji="1" sz="2400">
                <a:solidFill>
                  <a:schemeClr val="tx1"/>
                </a:solidFill>
                <a:latin typeface="Times New Roman" pitchFamily="18" charset="0"/>
                <a:ea typeface="ＭＳ Ｐゴシック" pitchFamily="50" charset="-128"/>
              </a:defRPr>
            </a:lvl3pPr>
            <a:lvl4pPr marL="1613894" indent="-230556" defTabSz="911018" eaLnBrk="0" hangingPunct="0">
              <a:defRPr kumimoji="1" sz="2400">
                <a:solidFill>
                  <a:schemeClr val="tx1"/>
                </a:solidFill>
                <a:latin typeface="Times New Roman" pitchFamily="18" charset="0"/>
                <a:ea typeface="ＭＳ Ｐゴシック" pitchFamily="50" charset="-128"/>
              </a:defRPr>
            </a:lvl4pPr>
            <a:lvl5pPr marL="2075007" indent="-230556" defTabSz="911018" eaLnBrk="0" hangingPunct="0">
              <a:defRPr kumimoji="1" sz="2400">
                <a:solidFill>
                  <a:schemeClr val="tx1"/>
                </a:solidFill>
                <a:latin typeface="Times New Roman" pitchFamily="18" charset="0"/>
                <a:ea typeface="ＭＳ Ｐゴシック" pitchFamily="50" charset="-128"/>
              </a:defRPr>
            </a:lvl5pPr>
            <a:lvl6pPr marL="2536119"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97232"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58344"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19457"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4096719-37DC-43C6-AC4E-F308D02A4378}" type="slidenum">
              <a:rPr lang="en-US" altLang="ja-JP" sz="1100"/>
              <a:pPr eaLnBrk="1" hangingPunct="1"/>
              <a:t>187</a:t>
            </a:fld>
            <a:endParaRPr lang="en-US" altLang="ja-JP" sz="11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95106" tIns="47553" rIns="95106" bIns="47553"/>
          <a:lstStyle/>
          <a:p>
            <a:pPr eaLnBrk="1" hangingPunct="1"/>
            <a:endParaRPr lang="ja-JP" altLang="ja-JP"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4096719-37DC-43C6-AC4E-F308D02A4378}" type="slidenum">
              <a:rPr lang="en-US" altLang="ja-JP" sz="1100"/>
              <a:pPr eaLnBrk="1" hangingPunct="1"/>
              <a:t>17</a:t>
            </a:fld>
            <a:endParaRPr lang="en-US" altLang="ja-JP" sz="11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95440" tIns="47720" rIns="95440" bIns="47720"/>
          <a:lstStyle/>
          <a:p>
            <a:pPr eaLnBrk="1" hangingPunct="1"/>
            <a:endParaRPr lang="ja-JP" altLang="ja-JP" smtClean="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188</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189</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18</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19</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4096719-37DC-43C6-AC4E-F308D02A4378}" type="slidenum">
              <a:rPr lang="en-US" altLang="ja-JP" sz="1100"/>
              <a:pPr eaLnBrk="1" hangingPunct="1"/>
              <a:t>2</a:t>
            </a:fld>
            <a:endParaRPr lang="en-US" altLang="ja-JP" sz="11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95440" tIns="47720" rIns="95440" bIns="47720"/>
          <a:lstStyle/>
          <a:p>
            <a:pPr eaLnBrk="1" hangingPunct="1"/>
            <a:endParaRPr lang="ja-JP" altLang="ja-JP"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4096719-37DC-43C6-AC4E-F308D02A4378}" type="slidenum">
              <a:rPr lang="en-US" altLang="ja-JP" sz="1100"/>
              <a:pPr eaLnBrk="1" hangingPunct="1"/>
              <a:t>20</a:t>
            </a:fld>
            <a:endParaRPr lang="en-US" altLang="ja-JP" sz="11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95440" tIns="47720" rIns="95440" bIns="47720"/>
          <a:lstStyle/>
          <a:p>
            <a:pPr eaLnBrk="1" hangingPunct="1"/>
            <a:endParaRPr lang="ja-JP" altLang="ja-JP"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21</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22</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1018" eaLnBrk="0" hangingPunct="0">
              <a:defRPr kumimoji="1" sz="2400">
                <a:solidFill>
                  <a:schemeClr val="tx1"/>
                </a:solidFill>
                <a:latin typeface="Times New Roman" pitchFamily="18" charset="0"/>
                <a:ea typeface="ＭＳ Ｐゴシック" pitchFamily="50" charset="-128"/>
              </a:defRPr>
            </a:lvl1pPr>
            <a:lvl2pPr marL="749308" indent="-288196" defTabSz="911018" eaLnBrk="0" hangingPunct="0">
              <a:defRPr kumimoji="1" sz="2400">
                <a:solidFill>
                  <a:schemeClr val="tx1"/>
                </a:solidFill>
                <a:latin typeface="Times New Roman" pitchFamily="18" charset="0"/>
                <a:ea typeface="ＭＳ Ｐゴシック" pitchFamily="50" charset="-128"/>
              </a:defRPr>
            </a:lvl2pPr>
            <a:lvl3pPr marL="1152781" indent="-230556" defTabSz="911018" eaLnBrk="0" hangingPunct="0">
              <a:defRPr kumimoji="1" sz="2400">
                <a:solidFill>
                  <a:schemeClr val="tx1"/>
                </a:solidFill>
                <a:latin typeface="Times New Roman" pitchFamily="18" charset="0"/>
                <a:ea typeface="ＭＳ Ｐゴシック" pitchFamily="50" charset="-128"/>
              </a:defRPr>
            </a:lvl3pPr>
            <a:lvl4pPr marL="1613894" indent="-230556" defTabSz="911018" eaLnBrk="0" hangingPunct="0">
              <a:defRPr kumimoji="1" sz="2400">
                <a:solidFill>
                  <a:schemeClr val="tx1"/>
                </a:solidFill>
                <a:latin typeface="Times New Roman" pitchFamily="18" charset="0"/>
                <a:ea typeface="ＭＳ Ｐゴシック" pitchFamily="50" charset="-128"/>
              </a:defRPr>
            </a:lvl4pPr>
            <a:lvl5pPr marL="2075007" indent="-230556" defTabSz="911018" eaLnBrk="0" hangingPunct="0">
              <a:defRPr kumimoji="1" sz="2400">
                <a:solidFill>
                  <a:schemeClr val="tx1"/>
                </a:solidFill>
                <a:latin typeface="Times New Roman" pitchFamily="18" charset="0"/>
                <a:ea typeface="ＭＳ Ｐゴシック" pitchFamily="50" charset="-128"/>
              </a:defRPr>
            </a:lvl5pPr>
            <a:lvl6pPr marL="2536119"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97232"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58344"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19457" indent="-230556" defTabSz="9110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23</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089" tIns="45543" rIns="91089" bIns="45543"/>
          <a:lstStyle/>
          <a:p>
            <a:pPr eaLnBrk="1" hangingPunct="1"/>
            <a:endParaRPr lang="ja-JP" altLang="ja-JP"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5F7357-D2BD-40C2-9866-5FEA395D746B}" type="slidenum">
              <a:rPr lang="ja-JP" altLang="en-US"/>
              <a:pPr/>
              <a:t>24</a:t>
            </a:fld>
            <a:endParaRPr lang="en-US" altLang="ja-JP"/>
          </a:p>
        </p:txBody>
      </p:sp>
      <p:sp>
        <p:nvSpPr>
          <p:cNvPr id="1813506" name="Rectangle 2"/>
          <p:cNvSpPr>
            <a:spLocks noGrp="1" noRot="1" noChangeAspect="1" noChangeArrowheads="1" noTextEdit="1"/>
          </p:cNvSpPr>
          <p:nvPr>
            <p:ph type="sldImg"/>
          </p:nvPr>
        </p:nvSpPr>
        <p:spPr bwMode="auto">
          <a:xfrm>
            <a:off x="947738" y="747713"/>
            <a:ext cx="4970462" cy="3727450"/>
          </a:xfrm>
          <a:prstGeom prst="rect">
            <a:avLst/>
          </a:prstGeom>
          <a:solidFill>
            <a:srgbClr val="FFFFFF"/>
          </a:solidFill>
          <a:ln>
            <a:solidFill>
              <a:srgbClr val="000000"/>
            </a:solidFill>
            <a:miter lim="800000"/>
            <a:headEnd/>
            <a:tailEnd/>
          </a:ln>
        </p:spPr>
      </p:sp>
      <p:sp>
        <p:nvSpPr>
          <p:cNvPr id="1813507" name="Rectangle 3"/>
          <p:cNvSpPr>
            <a:spLocks noGrp="1" noChangeArrowheads="1"/>
          </p:cNvSpPr>
          <p:nvPr>
            <p:ph type="body" idx="1"/>
          </p:nvPr>
        </p:nvSpPr>
        <p:spPr bwMode="auto">
          <a:xfrm>
            <a:off x="914400" y="4721225"/>
            <a:ext cx="5029200" cy="4476750"/>
          </a:xfrm>
          <a:prstGeom prst="rect">
            <a:avLst/>
          </a:prstGeom>
          <a:solidFill>
            <a:srgbClr val="FFFFFF"/>
          </a:solidFill>
          <a:ln>
            <a:solidFill>
              <a:srgbClr val="000000"/>
            </a:solidFill>
            <a:miter lim="800000"/>
            <a:headEnd/>
            <a:tailEnd/>
          </a:ln>
        </p:spPr>
        <p:txBody>
          <a:bodyPr lIns="90217" tIns="45109" rIns="90217" bIns="45109"/>
          <a:lstStyle/>
          <a:p>
            <a:endParaRPr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5F7357-D2BD-40C2-9866-5FEA395D746B}" type="slidenum">
              <a:rPr lang="ja-JP" altLang="en-US"/>
              <a:pPr/>
              <a:t>25</a:t>
            </a:fld>
            <a:endParaRPr lang="en-US" altLang="ja-JP"/>
          </a:p>
        </p:txBody>
      </p:sp>
      <p:sp>
        <p:nvSpPr>
          <p:cNvPr id="1813506" name="Rectangle 2"/>
          <p:cNvSpPr>
            <a:spLocks noGrp="1" noRot="1" noChangeAspect="1" noChangeArrowheads="1" noTextEdit="1"/>
          </p:cNvSpPr>
          <p:nvPr>
            <p:ph type="sldImg"/>
          </p:nvPr>
        </p:nvSpPr>
        <p:spPr bwMode="auto">
          <a:xfrm>
            <a:off x="947738" y="747713"/>
            <a:ext cx="4970462" cy="3727450"/>
          </a:xfrm>
          <a:prstGeom prst="rect">
            <a:avLst/>
          </a:prstGeom>
          <a:solidFill>
            <a:srgbClr val="FFFFFF"/>
          </a:solidFill>
          <a:ln>
            <a:solidFill>
              <a:srgbClr val="000000"/>
            </a:solidFill>
            <a:miter lim="800000"/>
            <a:headEnd/>
            <a:tailEnd/>
          </a:ln>
        </p:spPr>
      </p:sp>
      <p:sp>
        <p:nvSpPr>
          <p:cNvPr id="1813507" name="Rectangle 3"/>
          <p:cNvSpPr>
            <a:spLocks noGrp="1" noChangeArrowheads="1"/>
          </p:cNvSpPr>
          <p:nvPr>
            <p:ph type="body" idx="1"/>
          </p:nvPr>
        </p:nvSpPr>
        <p:spPr bwMode="auto">
          <a:xfrm>
            <a:off x="914400" y="4721225"/>
            <a:ext cx="5029200" cy="4476750"/>
          </a:xfrm>
          <a:prstGeom prst="rect">
            <a:avLst/>
          </a:prstGeom>
          <a:solidFill>
            <a:srgbClr val="FFFFFF"/>
          </a:solidFill>
          <a:ln>
            <a:solidFill>
              <a:srgbClr val="000000"/>
            </a:solidFill>
            <a:miter lim="800000"/>
            <a:headEnd/>
            <a:tailEnd/>
          </a:ln>
        </p:spPr>
        <p:txBody>
          <a:bodyPr lIns="90217" tIns="45109" rIns="90217" bIns="45109"/>
          <a:lstStyle/>
          <a:p>
            <a:endParaRPr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5F7357-D2BD-40C2-9866-5FEA395D746B}" type="slidenum">
              <a:rPr lang="ja-JP" altLang="en-US"/>
              <a:pPr/>
              <a:t>26</a:t>
            </a:fld>
            <a:endParaRPr lang="en-US" altLang="ja-JP"/>
          </a:p>
        </p:txBody>
      </p:sp>
      <p:sp>
        <p:nvSpPr>
          <p:cNvPr id="1813506" name="Rectangle 2"/>
          <p:cNvSpPr>
            <a:spLocks noGrp="1" noRot="1" noChangeAspect="1" noChangeArrowheads="1" noTextEdit="1"/>
          </p:cNvSpPr>
          <p:nvPr>
            <p:ph type="sldImg"/>
          </p:nvPr>
        </p:nvSpPr>
        <p:spPr bwMode="auto">
          <a:xfrm>
            <a:off x="947738" y="747713"/>
            <a:ext cx="4970462" cy="3727450"/>
          </a:xfrm>
          <a:prstGeom prst="rect">
            <a:avLst/>
          </a:prstGeom>
          <a:solidFill>
            <a:srgbClr val="FFFFFF"/>
          </a:solidFill>
          <a:ln>
            <a:solidFill>
              <a:srgbClr val="000000"/>
            </a:solidFill>
            <a:miter lim="800000"/>
            <a:headEnd/>
            <a:tailEnd/>
          </a:ln>
        </p:spPr>
      </p:sp>
      <p:sp>
        <p:nvSpPr>
          <p:cNvPr id="1813507" name="Rectangle 3"/>
          <p:cNvSpPr>
            <a:spLocks noGrp="1" noChangeArrowheads="1"/>
          </p:cNvSpPr>
          <p:nvPr>
            <p:ph type="body" idx="1"/>
          </p:nvPr>
        </p:nvSpPr>
        <p:spPr bwMode="auto">
          <a:xfrm>
            <a:off x="914400" y="4721225"/>
            <a:ext cx="5029200" cy="4476750"/>
          </a:xfrm>
          <a:prstGeom prst="rect">
            <a:avLst/>
          </a:prstGeom>
          <a:solidFill>
            <a:srgbClr val="FFFFFF"/>
          </a:solidFill>
          <a:ln>
            <a:solidFill>
              <a:srgbClr val="000000"/>
            </a:solidFill>
            <a:miter lim="800000"/>
            <a:headEnd/>
            <a:tailEnd/>
          </a:ln>
        </p:spPr>
        <p:txBody>
          <a:bodyPr lIns="90217" tIns="45109" rIns="90217" bIns="45109"/>
          <a:lstStyle/>
          <a:p>
            <a:endParaRPr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5F7357-D2BD-40C2-9866-5FEA395D746B}" type="slidenum">
              <a:rPr lang="ja-JP" altLang="en-US"/>
              <a:pPr/>
              <a:t>27</a:t>
            </a:fld>
            <a:endParaRPr lang="en-US" altLang="ja-JP"/>
          </a:p>
        </p:txBody>
      </p:sp>
      <p:sp>
        <p:nvSpPr>
          <p:cNvPr id="1813506" name="Rectangle 2"/>
          <p:cNvSpPr>
            <a:spLocks noGrp="1" noRot="1" noChangeAspect="1" noChangeArrowheads="1" noTextEdit="1"/>
          </p:cNvSpPr>
          <p:nvPr>
            <p:ph type="sldImg"/>
          </p:nvPr>
        </p:nvSpPr>
        <p:spPr bwMode="auto">
          <a:xfrm>
            <a:off x="947738" y="747713"/>
            <a:ext cx="4970462" cy="3727450"/>
          </a:xfrm>
          <a:prstGeom prst="rect">
            <a:avLst/>
          </a:prstGeom>
          <a:solidFill>
            <a:srgbClr val="FFFFFF"/>
          </a:solidFill>
          <a:ln>
            <a:solidFill>
              <a:srgbClr val="000000"/>
            </a:solidFill>
            <a:miter lim="800000"/>
            <a:headEnd/>
            <a:tailEnd/>
          </a:ln>
        </p:spPr>
      </p:sp>
      <p:sp>
        <p:nvSpPr>
          <p:cNvPr id="1813507" name="Rectangle 3"/>
          <p:cNvSpPr>
            <a:spLocks noGrp="1" noChangeArrowheads="1"/>
          </p:cNvSpPr>
          <p:nvPr>
            <p:ph type="body" idx="1"/>
          </p:nvPr>
        </p:nvSpPr>
        <p:spPr bwMode="auto">
          <a:xfrm>
            <a:off x="914400" y="4721225"/>
            <a:ext cx="5029200" cy="4476750"/>
          </a:xfrm>
          <a:prstGeom prst="rect">
            <a:avLst/>
          </a:prstGeom>
          <a:solidFill>
            <a:srgbClr val="FFFFFF"/>
          </a:solidFill>
          <a:ln>
            <a:solidFill>
              <a:srgbClr val="000000"/>
            </a:solidFill>
            <a:miter lim="800000"/>
            <a:headEnd/>
            <a:tailEnd/>
          </a:ln>
        </p:spPr>
        <p:txBody>
          <a:bodyPr lIns="90217" tIns="45109" rIns="90217" bIns="45109"/>
          <a:lstStyle/>
          <a:p>
            <a:endParaRPr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5F7357-D2BD-40C2-9866-5FEA395D746B}" type="slidenum">
              <a:rPr lang="ja-JP" altLang="en-US"/>
              <a:pPr/>
              <a:t>28</a:t>
            </a:fld>
            <a:endParaRPr lang="en-US" altLang="ja-JP"/>
          </a:p>
        </p:txBody>
      </p:sp>
      <p:sp>
        <p:nvSpPr>
          <p:cNvPr id="1813506" name="Rectangle 2"/>
          <p:cNvSpPr>
            <a:spLocks noGrp="1" noRot="1" noChangeAspect="1" noChangeArrowheads="1" noTextEdit="1"/>
          </p:cNvSpPr>
          <p:nvPr>
            <p:ph type="sldImg"/>
          </p:nvPr>
        </p:nvSpPr>
        <p:spPr bwMode="auto">
          <a:xfrm>
            <a:off x="947738" y="747713"/>
            <a:ext cx="4970462" cy="3727450"/>
          </a:xfrm>
          <a:prstGeom prst="rect">
            <a:avLst/>
          </a:prstGeom>
          <a:solidFill>
            <a:srgbClr val="FFFFFF"/>
          </a:solidFill>
          <a:ln>
            <a:solidFill>
              <a:srgbClr val="000000"/>
            </a:solidFill>
            <a:miter lim="800000"/>
            <a:headEnd/>
            <a:tailEnd/>
          </a:ln>
        </p:spPr>
      </p:sp>
      <p:sp>
        <p:nvSpPr>
          <p:cNvPr id="1813507" name="Rectangle 3"/>
          <p:cNvSpPr>
            <a:spLocks noGrp="1" noChangeArrowheads="1"/>
          </p:cNvSpPr>
          <p:nvPr>
            <p:ph type="body" idx="1"/>
          </p:nvPr>
        </p:nvSpPr>
        <p:spPr bwMode="auto">
          <a:xfrm>
            <a:off x="914400" y="4721225"/>
            <a:ext cx="5029200" cy="4476750"/>
          </a:xfrm>
          <a:prstGeom prst="rect">
            <a:avLst/>
          </a:prstGeom>
          <a:solidFill>
            <a:srgbClr val="FFFFFF"/>
          </a:solidFill>
          <a:ln>
            <a:solidFill>
              <a:srgbClr val="000000"/>
            </a:solidFill>
            <a:miter lim="800000"/>
            <a:headEnd/>
            <a:tailEnd/>
          </a:ln>
        </p:spPr>
        <p:txBody>
          <a:bodyPr lIns="90217" tIns="45109" rIns="90217" bIns="45109"/>
          <a:lstStyle/>
          <a:p>
            <a:endParaRPr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5F7357-D2BD-40C2-9866-5FEA395D746B}" type="slidenum">
              <a:rPr lang="ja-JP" altLang="en-US"/>
              <a:pPr/>
              <a:t>29</a:t>
            </a:fld>
            <a:endParaRPr lang="en-US" altLang="ja-JP"/>
          </a:p>
        </p:txBody>
      </p:sp>
      <p:sp>
        <p:nvSpPr>
          <p:cNvPr id="1813506" name="Rectangle 2"/>
          <p:cNvSpPr>
            <a:spLocks noGrp="1" noRot="1" noChangeAspect="1" noChangeArrowheads="1" noTextEdit="1"/>
          </p:cNvSpPr>
          <p:nvPr>
            <p:ph type="sldImg"/>
          </p:nvPr>
        </p:nvSpPr>
        <p:spPr bwMode="auto">
          <a:xfrm>
            <a:off x="947738" y="747713"/>
            <a:ext cx="4970462" cy="3727450"/>
          </a:xfrm>
          <a:prstGeom prst="rect">
            <a:avLst/>
          </a:prstGeom>
          <a:solidFill>
            <a:srgbClr val="FFFFFF"/>
          </a:solidFill>
          <a:ln>
            <a:solidFill>
              <a:srgbClr val="000000"/>
            </a:solidFill>
            <a:miter lim="800000"/>
            <a:headEnd/>
            <a:tailEnd/>
          </a:ln>
        </p:spPr>
      </p:sp>
      <p:sp>
        <p:nvSpPr>
          <p:cNvPr id="1813507" name="Rectangle 3"/>
          <p:cNvSpPr>
            <a:spLocks noGrp="1" noChangeArrowheads="1"/>
          </p:cNvSpPr>
          <p:nvPr>
            <p:ph type="body" idx="1"/>
          </p:nvPr>
        </p:nvSpPr>
        <p:spPr bwMode="auto">
          <a:xfrm>
            <a:off x="914400" y="4721225"/>
            <a:ext cx="5029200" cy="4476750"/>
          </a:xfrm>
          <a:prstGeom prst="rect">
            <a:avLst/>
          </a:prstGeom>
          <a:solidFill>
            <a:srgbClr val="FFFFFF"/>
          </a:solidFill>
          <a:ln>
            <a:solidFill>
              <a:srgbClr val="000000"/>
            </a:solidFill>
            <a:miter lim="800000"/>
            <a:headEnd/>
            <a:tailEnd/>
          </a:ln>
        </p:spPr>
        <p:txBody>
          <a:bodyPr lIns="90217" tIns="45109" rIns="90217" bIns="45109"/>
          <a:lstStyle/>
          <a:p>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3</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30</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31</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32</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33</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34</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4096719-37DC-43C6-AC4E-F308D02A4378}" type="slidenum">
              <a:rPr lang="en-US" altLang="ja-JP" sz="1100"/>
              <a:pPr eaLnBrk="1" hangingPunct="1"/>
              <a:t>35</a:t>
            </a:fld>
            <a:endParaRPr lang="en-US" altLang="ja-JP" sz="11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95440" tIns="47720" rIns="95440" bIns="47720"/>
          <a:lstStyle/>
          <a:p>
            <a:pPr eaLnBrk="1" hangingPunct="1"/>
            <a:endParaRPr lang="ja-JP" altLang="ja-JP"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36</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37</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38</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39</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4</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40</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41</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42</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43</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4096719-37DC-43C6-AC4E-F308D02A4378}" type="slidenum">
              <a:rPr lang="en-US" altLang="ja-JP" sz="1100"/>
              <a:pPr eaLnBrk="1" hangingPunct="1"/>
              <a:t>44</a:t>
            </a:fld>
            <a:endParaRPr lang="en-US" altLang="ja-JP" sz="11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95440" tIns="47720" rIns="95440" bIns="47720"/>
          <a:lstStyle/>
          <a:p>
            <a:pPr eaLnBrk="1" hangingPunct="1"/>
            <a:endParaRPr lang="ja-JP" altLang="ja-JP"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45</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46</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47</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48</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49</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5</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50</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51</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52</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53</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54</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55</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56</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57</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58</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59</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6</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4096719-37DC-43C6-AC4E-F308D02A4378}" type="slidenum">
              <a:rPr lang="en-US" altLang="ja-JP" sz="1100"/>
              <a:pPr eaLnBrk="1" hangingPunct="1"/>
              <a:t>60</a:t>
            </a:fld>
            <a:endParaRPr lang="en-US" altLang="ja-JP" sz="11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95440" tIns="47720" rIns="95440" bIns="47720"/>
          <a:lstStyle/>
          <a:p>
            <a:pPr eaLnBrk="1" hangingPunct="1"/>
            <a:endParaRPr lang="ja-JP" altLang="ja-JP"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61</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62</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63</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64</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65</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66</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67</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68</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69</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7</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70</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71</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72</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73</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74</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75</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76</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77</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78</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79</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8</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80</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noFill/>
        </p:spPr>
        <p:txBody>
          <a:bodyPr/>
          <a:lstStyle>
            <a:lvl1pPr defTabSz="899434" eaLnBrk="0" hangingPunct="0">
              <a:defRPr kumimoji="1" sz="2300" i="1">
                <a:solidFill>
                  <a:schemeClr val="tx1"/>
                </a:solidFill>
                <a:latin typeface="Times New Roman" pitchFamily="18" charset="0"/>
                <a:ea typeface="ＭＳ Ｐゴシック" pitchFamily="50" charset="-128"/>
              </a:defRPr>
            </a:lvl1pPr>
            <a:lvl2pPr marL="717095" indent="-275806" defTabSz="899434" eaLnBrk="0" hangingPunct="0">
              <a:defRPr kumimoji="1" sz="2300" i="1">
                <a:solidFill>
                  <a:schemeClr val="tx1"/>
                </a:solidFill>
                <a:latin typeface="Times New Roman" pitchFamily="18" charset="0"/>
                <a:ea typeface="ＭＳ Ｐゴシック" pitchFamily="50" charset="-128"/>
              </a:defRPr>
            </a:lvl2pPr>
            <a:lvl3pPr marL="1103224" indent="-220645" defTabSz="899434" eaLnBrk="0" hangingPunct="0">
              <a:defRPr kumimoji="1" sz="2300" i="1">
                <a:solidFill>
                  <a:schemeClr val="tx1"/>
                </a:solidFill>
                <a:latin typeface="Times New Roman" pitchFamily="18" charset="0"/>
                <a:ea typeface="ＭＳ Ｐゴシック" pitchFamily="50" charset="-128"/>
              </a:defRPr>
            </a:lvl3pPr>
            <a:lvl4pPr marL="1544513" indent="-220645" defTabSz="899434" eaLnBrk="0" hangingPunct="0">
              <a:defRPr kumimoji="1" sz="2300" i="1">
                <a:solidFill>
                  <a:schemeClr val="tx1"/>
                </a:solidFill>
                <a:latin typeface="Times New Roman" pitchFamily="18" charset="0"/>
                <a:ea typeface="ＭＳ Ｐゴシック" pitchFamily="50" charset="-128"/>
              </a:defRPr>
            </a:lvl4pPr>
            <a:lvl5pPr marL="1985802" indent="-220645" defTabSz="899434" eaLnBrk="0" hangingPunct="0">
              <a:defRPr kumimoji="1" sz="2300" i="1">
                <a:solidFill>
                  <a:schemeClr val="tx1"/>
                </a:solidFill>
                <a:latin typeface="Times New Roman" pitchFamily="18" charset="0"/>
                <a:ea typeface="ＭＳ Ｐゴシック" pitchFamily="50" charset="-128"/>
              </a:defRPr>
            </a:lvl5pPr>
            <a:lvl6pPr marL="2427092" indent="-220645" algn="ctr" defTabSz="899434"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6pPr>
            <a:lvl7pPr marL="2868381" indent="-220645" algn="ctr" defTabSz="899434"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7pPr>
            <a:lvl8pPr marL="3309671" indent="-220645" algn="ctr" defTabSz="899434"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8pPr>
            <a:lvl9pPr marL="3750960" indent="-220645" algn="ctr" defTabSz="899434" eaLnBrk="0" fontAlgn="base" hangingPunct="0">
              <a:spcBef>
                <a:spcPct val="50000"/>
              </a:spcBef>
              <a:spcAft>
                <a:spcPct val="0"/>
              </a:spcAft>
              <a:defRPr kumimoji="1" sz="2300" i="1">
                <a:solidFill>
                  <a:schemeClr val="tx1"/>
                </a:solidFill>
                <a:latin typeface="Times New Roman" pitchFamily="18" charset="0"/>
                <a:ea typeface="ＭＳ Ｐゴシック" pitchFamily="50" charset="-128"/>
              </a:defRPr>
            </a:lvl9pPr>
          </a:lstStyle>
          <a:p>
            <a:pPr eaLnBrk="1" hangingPunct="1"/>
            <a:fld id="{18061476-D41B-498C-B552-05EABBCD67E3}" type="slidenum">
              <a:rPr lang="ja-JP" altLang="en-US" sz="1200" i="0"/>
              <a:pPr eaLnBrk="1" hangingPunct="1"/>
              <a:t>81</a:t>
            </a:fld>
            <a:endParaRPr lang="en-US" altLang="ja-JP" sz="1200" i="0"/>
          </a:p>
        </p:txBody>
      </p:sp>
      <p:sp>
        <p:nvSpPr>
          <p:cNvPr id="297987" name="Rectangle 2"/>
          <p:cNvSpPr>
            <a:spLocks noGrp="1" noRot="1" noChangeAspect="1" noChangeArrowheads="1" noTextEdit="1"/>
          </p:cNvSpPr>
          <p:nvPr>
            <p:ph type="sldImg"/>
          </p:nvPr>
        </p:nvSpPr>
        <p:spPr>
          <a:xfrm>
            <a:off x="947738" y="747713"/>
            <a:ext cx="4967287" cy="3727450"/>
          </a:xfrm>
          <a:ln/>
        </p:spPr>
      </p:sp>
      <p:sp>
        <p:nvSpPr>
          <p:cNvPr id="297988" name="Rectangle 3"/>
          <p:cNvSpPr>
            <a:spLocks noGrp="1" noChangeArrowheads="1"/>
          </p:cNvSpPr>
          <p:nvPr>
            <p:ph type="body" idx="1"/>
          </p:nvPr>
        </p:nvSpPr>
        <p:spPr>
          <a:xfrm>
            <a:off x="913991" y="4720615"/>
            <a:ext cx="5030018" cy="4476871"/>
          </a:xfrm>
          <a:noFill/>
        </p:spPr>
        <p:txBody>
          <a:bodyPr lIns="89821" tIns="44911" rIns="89821" bIns="44911"/>
          <a:lstStyle/>
          <a:p>
            <a:pPr eaLnBrk="1" hangingPunct="1"/>
            <a:endParaRPr lang="ja-JP" altLang="en-US" smtClean="0">
              <a:latin typeface="Arial"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82</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83</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84</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85</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86</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4096719-37DC-43C6-AC4E-F308D02A4378}" type="slidenum">
              <a:rPr lang="en-US" altLang="ja-JP" sz="1100"/>
              <a:pPr eaLnBrk="1" hangingPunct="1"/>
              <a:t>87</a:t>
            </a:fld>
            <a:endParaRPr lang="en-US" altLang="ja-JP" sz="11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lIns="95440" tIns="47720" rIns="95440" bIns="47720"/>
          <a:lstStyle/>
          <a:p>
            <a:pPr eaLnBrk="1" hangingPunct="1"/>
            <a:endParaRPr lang="ja-JP" altLang="ja-JP"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88</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89</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9</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90</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91</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92</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93</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94</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95</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96</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98</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99</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14218" eaLnBrk="0" hangingPunct="0">
              <a:defRPr kumimoji="1" sz="2400">
                <a:solidFill>
                  <a:schemeClr val="tx1"/>
                </a:solidFill>
                <a:latin typeface="Times New Roman" pitchFamily="18" charset="0"/>
                <a:ea typeface="ＭＳ Ｐゴシック" pitchFamily="50" charset="-128"/>
              </a:defRPr>
            </a:lvl1pPr>
            <a:lvl2pPr marL="751940" indent="-289208" defTabSz="914218" eaLnBrk="0" hangingPunct="0">
              <a:defRPr kumimoji="1" sz="2400">
                <a:solidFill>
                  <a:schemeClr val="tx1"/>
                </a:solidFill>
                <a:latin typeface="Times New Roman" pitchFamily="18" charset="0"/>
                <a:ea typeface="ＭＳ Ｐゴシック" pitchFamily="50" charset="-128"/>
              </a:defRPr>
            </a:lvl2pPr>
            <a:lvl3pPr marL="1156830" indent="-231366" defTabSz="914218" eaLnBrk="0" hangingPunct="0">
              <a:defRPr kumimoji="1" sz="2400">
                <a:solidFill>
                  <a:schemeClr val="tx1"/>
                </a:solidFill>
                <a:latin typeface="Times New Roman" pitchFamily="18" charset="0"/>
                <a:ea typeface="ＭＳ Ｐゴシック" pitchFamily="50" charset="-128"/>
              </a:defRPr>
            </a:lvl3pPr>
            <a:lvl4pPr marL="1619562" indent="-231366" defTabSz="914218" eaLnBrk="0" hangingPunct="0">
              <a:defRPr kumimoji="1" sz="2400">
                <a:solidFill>
                  <a:schemeClr val="tx1"/>
                </a:solidFill>
                <a:latin typeface="Times New Roman" pitchFamily="18" charset="0"/>
                <a:ea typeface="ＭＳ Ｐゴシック" pitchFamily="50" charset="-128"/>
              </a:defRPr>
            </a:lvl4pPr>
            <a:lvl5pPr marL="2082295" indent="-231366" defTabSz="914218" eaLnBrk="0" hangingPunct="0">
              <a:defRPr kumimoji="1" sz="2400">
                <a:solidFill>
                  <a:schemeClr val="tx1"/>
                </a:solidFill>
                <a:latin typeface="Times New Roman" pitchFamily="18" charset="0"/>
                <a:ea typeface="ＭＳ Ｐゴシック" pitchFamily="50" charset="-128"/>
              </a:defRPr>
            </a:lvl5pPr>
            <a:lvl6pPr marL="2545027"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3007759"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70491"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933223" indent="-231366" defTabSz="914218"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122F15FC-5599-4563-BC9A-C9F1B207F9FC}" type="slidenum">
              <a:rPr lang="en-US" altLang="ja-JP" sz="1100"/>
              <a:pPr eaLnBrk="1" hangingPunct="1"/>
              <a:t>100</a:t>
            </a:fld>
            <a:endParaRPr lang="en-US" altLang="ja-JP" sz="11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lIns="91409" tIns="45703" rIns="91409" bIns="45703"/>
          <a:lstStyle/>
          <a:p>
            <a:pPr eaLnBrk="1" hangingPunct="1"/>
            <a:endParaRPr lang="ja-JP"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996B7A8-E6CE-4B0F-A925-74BB7D35EE6D}" type="slidenum">
              <a:rPr lang="en-US" altLang="ja-JP"/>
              <a:pPr>
                <a:defRPr/>
              </a:pPr>
              <a:t>‹#›</a:t>
            </a:fld>
            <a:endParaRPr lang="en-US" altLang="ja-JP"/>
          </a:p>
        </p:txBody>
      </p:sp>
    </p:spTree>
    <p:extLst>
      <p:ext uri="{BB962C8B-B14F-4D97-AF65-F5344CB8AC3E}">
        <p14:creationId xmlns:p14="http://schemas.microsoft.com/office/powerpoint/2010/main" val="343166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34DFC20-A140-4975-B3D8-C9626982779D}" type="slidenum">
              <a:rPr lang="en-US" altLang="ja-JP"/>
              <a:pPr>
                <a:defRPr/>
              </a:pPr>
              <a:t>‹#›</a:t>
            </a:fld>
            <a:endParaRPr lang="en-US" altLang="ja-JP"/>
          </a:p>
        </p:txBody>
      </p:sp>
    </p:spTree>
    <p:extLst>
      <p:ext uri="{BB962C8B-B14F-4D97-AF65-F5344CB8AC3E}">
        <p14:creationId xmlns:p14="http://schemas.microsoft.com/office/powerpoint/2010/main" val="3447958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85800" y="609600"/>
            <a:ext cx="5676900"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xfrm>
            <a:off x="0" y="0"/>
            <a:ext cx="611560" cy="457200"/>
          </a:xfrm>
          <a:ln/>
        </p:spPr>
        <p:txBody>
          <a:bodyPr/>
          <a:lstStyle>
            <a:lvl1pPr>
              <a:defRPr/>
            </a:lvl1pPr>
          </a:lstStyle>
          <a:p>
            <a:pPr>
              <a:defRPr/>
            </a:pPr>
            <a:fld id="{DB15EBD9-4E70-4F92-A5FD-42AB96326A93}" type="slidenum">
              <a:rPr lang="en-US" altLang="ja-JP"/>
              <a:pPr>
                <a:defRPr/>
              </a:pPr>
              <a:t>‹#›</a:t>
            </a:fld>
            <a:endParaRPr lang="en-US" altLang="ja-JP" dirty="0"/>
          </a:p>
        </p:txBody>
      </p:sp>
    </p:spTree>
    <p:extLst>
      <p:ext uri="{BB962C8B-B14F-4D97-AF65-F5344CB8AC3E}">
        <p14:creationId xmlns:p14="http://schemas.microsoft.com/office/powerpoint/2010/main" val="2634045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lvl1pPr>
              <a:defRPr sz="2800"/>
            </a:lvl1pPr>
            <a:lvl2pPr>
              <a:defRPr sz="2400"/>
            </a:lvl2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Rectangle 4"/>
          <p:cNvSpPr>
            <a:spLocks noGrp="1" noChangeArrowheads="1"/>
          </p:cNvSpPr>
          <p:nvPr>
            <p:ph type="dt" sz="half" idx="10"/>
          </p:nvPr>
        </p:nvSpPr>
        <p:spPr/>
        <p:txBody>
          <a:bodyPr/>
          <a:lstStyle>
            <a:lvl1pPr>
              <a:defRPr/>
            </a:lvl1pPr>
          </a:lstStyle>
          <a:p>
            <a:pPr>
              <a:defRPr/>
            </a:pPr>
            <a:r>
              <a:rPr lang="ja-JP" altLang="en-US"/>
              <a:t>2005.12.12</a:t>
            </a:r>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xfrm>
            <a:off x="0" y="30163"/>
            <a:ext cx="1905000" cy="457200"/>
          </a:xfrm>
        </p:spPr>
        <p:txBody>
          <a:bodyPr/>
          <a:lstStyle>
            <a:lvl1pPr algn="l">
              <a:defRPr sz="2000"/>
            </a:lvl1pPr>
          </a:lstStyle>
          <a:p>
            <a:pPr>
              <a:defRPr/>
            </a:pPr>
            <a:fld id="{A6176176-7522-4D81-912D-BC26A811D785}" type="slidenum">
              <a:rPr lang="en-US" altLang="ja-JP"/>
              <a:pPr>
                <a:defRPr/>
              </a:pPr>
              <a:t>‹#›</a:t>
            </a:fld>
            <a:endParaRPr lang="en-US" altLang="ja-JP" dirty="0"/>
          </a:p>
        </p:txBody>
      </p:sp>
    </p:spTree>
    <p:extLst>
      <p:ext uri="{BB962C8B-B14F-4D97-AF65-F5344CB8AC3E}">
        <p14:creationId xmlns:p14="http://schemas.microsoft.com/office/powerpoint/2010/main" val="2170038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3690352-42B8-42F8-856A-E2247BA53BAC}" type="slidenum">
              <a:rPr lang="en-US" altLang="ja-JP"/>
              <a:pPr>
                <a:defRPr/>
              </a:pPr>
              <a:t>‹#›</a:t>
            </a:fld>
            <a:endParaRPr lang="en-US" altLang="ja-JP"/>
          </a:p>
        </p:txBody>
      </p:sp>
    </p:spTree>
    <p:extLst>
      <p:ext uri="{BB962C8B-B14F-4D97-AF65-F5344CB8AC3E}">
        <p14:creationId xmlns:p14="http://schemas.microsoft.com/office/powerpoint/2010/main" val="1448175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0BBE3AC-A4F2-4087-BA21-D64DDDD89439}" type="slidenum">
              <a:rPr lang="en-US" altLang="ja-JP"/>
              <a:pPr>
                <a:defRPr/>
              </a:pPr>
              <a:t>‹#›</a:t>
            </a:fld>
            <a:endParaRPr lang="en-US" altLang="ja-JP"/>
          </a:p>
        </p:txBody>
      </p:sp>
    </p:spTree>
    <p:extLst>
      <p:ext uri="{BB962C8B-B14F-4D97-AF65-F5344CB8AC3E}">
        <p14:creationId xmlns:p14="http://schemas.microsoft.com/office/powerpoint/2010/main" val="3635104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78C942EA-3968-4802-B881-354A216DC0B9}" type="slidenum">
              <a:rPr lang="en-US" altLang="ja-JP"/>
              <a:pPr>
                <a:defRPr/>
              </a:pPr>
              <a:t>‹#›</a:t>
            </a:fld>
            <a:endParaRPr lang="en-US" altLang="ja-JP"/>
          </a:p>
        </p:txBody>
      </p:sp>
    </p:spTree>
    <p:extLst>
      <p:ext uri="{BB962C8B-B14F-4D97-AF65-F5344CB8AC3E}">
        <p14:creationId xmlns:p14="http://schemas.microsoft.com/office/powerpoint/2010/main" val="209495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0CC4B49A-E57F-4878-BEA5-8CAEB4B30919}" type="slidenum">
              <a:rPr lang="en-US" altLang="ja-JP"/>
              <a:pPr>
                <a:defRPr/>
              </a:pPr>
              <a:t>‹#›</a:t>
            </a:fld>
            <a:endParaRPr lang="en-US" altLang="ja-JP"/>
          </a:p>
        </p:txBody>
      </p:sp>
    </p:spTree>
    <p:extLst>
      <p:ext uri="{BB962C8B-B14F-4D97-AF65-F5344CB8AC3E}">
        <p14:creationId xmlns:p14="http://schemas.microsoft.com/office/powerpoint/2010/main" val="2471550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A0CD156A-D4A8-40E6-9794-34F737901C28}" type="slidenum">
              <a:rPr lang="en-US" altLang="ja-JP"/>
              <a:pPr>
                <a:defRPr/>
              </a:pPr>
              <a:t>‹#›</a:t>
            </a:fld>
            <a:endParaRPr lang="en-US" altLang="ja-JP"/>
          </a:p>
        </p:txBody>
      </p:sp>
    </p:spTree>
    <p:extLst>
      <p:ext uri="{BB962C8B-B14F-4D97-AF65-F5344CB8AC3E}">
        <p14:creationId xmlns:p14="http://schemas.microsoft.com/office/powerpoint/2010/main" val="2203917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A061DFF-FB03-4C69-BE4E-40C46F99052D}" type="slidenum">
              <a:rPr lang="en-US" altLang="ja-JP"/>
              <a:pPr>
                <a:defRPr/>
              </a:pPr>
              <a:t>‹#›</a:t>
            </a:fld>
            <a:endParaRPr lang="en-US" altLang="ja-JP"/>
          </a:p>
        </p:txBody>
      </p:sp>
    </p:spTree>
    <p:extLst>
      <p:ext uri="{BB962C8B-B14F-4D97-AF65-F5344CB8AC3E}">
        <p14:creationId xmlns:p14="http://schemas.microsoft.com/office/powerpoint/2010/main" val="110411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r>
              <a:rPr lang="ja-JP" altLang="en-US"/>
              <a:t>2005.12.12</a:t>
            </a: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633E2C7-B803-45D6-89CB-3567312F5406}" type="slidenum">
              <a:rPr lang="en-US" altLang="ja-JP"/>
              <a:pPr>
                <a:defRPr/>
              </a:pPr>
              <a:t>‹#›</a:t>
            </a:fld>
            <a:endParaRPr lang="en-US" altLang="ja-JP"/>
          </a:p>
        </p:txBody>
      </p:sp>
    </p:spTree>
    <p:extLst>
      <p:ext uri="{BB962C8B-B14F-4D97-AF65-F5344CB8AC3E}">
        <p14:creationId xmlns:p14="http://schemas.microsoft.com/office/powerpoint/2010/main" val="3190758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２ レベル</a:t>
            </a:r>
          </a:p>
          <a:p>
            <a:pPr lvl="2"/>
            <a:r>
              <a:rPr lang="ja-JP" altLang="en-US" smtClean="0"/>
              <a:t>第 ３レベル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r>
              <a:rPr lang="ja-JP" altLang="en-US"/>
              <a:t>2005.12.12</a:t>
            </a:r>
            <a:endParaRPr lang="en-US" altLang="ja-JP"/>
          </a:p>
        </p:txBody>
      </p:sp>
      <p:sp>
        <p:nvSpPr>
          <p:cNvPr id="1029" name="Rectangle 5"/>
          <p:cNvSpPr>
            <a:spLocks noGrp="1" noChangeArrowheads="1"/>
          </p:cNvSpPr>
          <p:nvPr>
            <p:ph type="ftr" sz="quarter" idx="3"/>
          </p:nvPr>
        </p:nvSpPr>
        <p:spPr bwMode="auto">
          <a:xfrm>
            <a:off x="3124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p>
        </p:txBody>
      </p:sp>
      <p:sp>
        <p:nvSpPr>
          <p:cNvPr id="1030" name="Rectangle 6"/>
          <p:cNvSpPr>
            <a:spLocks noGrp="1" noChangeArrowheads="1"/>
          </p:cNvSpPr>
          <p:nvPr>
            <p:ph type="sldNum" sz="quarter" idx="4"/>
          </p:nvPr>
        </p:nvSpPr>
        <p:spPr bwMode="auto">
          <a:xfrm>
            <a:off x="72390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800"/>
            </a:lvl1pPr>
          </a:lstStyle>
          <a:p>
            <a:pPr>
              <a:defRPr/>
            </a:pPr>
            <a:fld id="{1F138B67-B1DA-4CD5-9A2D-4383FFC810C7}" type="slidenum">
              <a:rPr lang="en-US" altLang="ja-JP"/>
              <a:pPr>
                <a:defRPr/>
              </a:pPr>
              <a:t>‹#›</a:t>
            </a:fld>
            <a:endParaRPr lang="en-US" altLang="ja-JP"/>
          </a:p>
        </p:txBody>
      </p:sp>
    </p:spTree>
  </p:cSld>
  <p:clrMap bg1="dk2" tx1="lt1" bg2="dk1" tx2="lt2" accent1="accent1" accent2="accent2" accent3="accent3" accent4="accent4" accent5="accent5" accent6="accent6" hlink="hlink" folHlink="folHlink"/>
  <p:sldLayoutIdLst>
    <p:sldLayoutId id="2147483745" r:id="rId1"/>
    <p:sldLayoutId id="214748375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hdr="0" ftr="0" dt="0"/>
  <p:txStyles>
    <p:titleStyle>
      <a:lvl1pPr algn="ctr" rtl="0" eaLnBrk="0" fontAlgn="base" hangingPunct="0">
        <a:spcBef>
          <a:spcPct val="0"/>
        </a:spcBef>
        <a:spcAft>
          <a:spcPct val="0"/>
        </a:spcAft>
        <a:defRPr kumimoji="1" sz="4000">
          <a:solidFill>
            <a:srgbClr val="FFFF00"/>
          </a:solidFill>
          <a:latin typeface="+mj-lt"/>
          <a:ea typeface="+mj-ea"/>
          <a:cs typeface="+mj-cs"/>
        </a:defRPr>
      </a:lvl1pPr>
      <a:lvl2pPr algn="ctr" rtl="0" eaLnBrk="0" fontAlgn="base" hangingPunct="0">
        <a:spcBef>
          <a:spcPct val="0"/>
        </a:spcBef>
        <a:spcAft>
          <a:spcPct val="0"/>
        </a:spcAft>
        <a:defRPr kumimoji="1" sz="4000">
          <a:solidFill>
            <a:srgbClr val="FFFF00"/>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000">
          <a:solidFill>
            <a:srgbClr val="FFFF00"/>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000">
          <a:solidFill>
            <a:srgbClr val="FFFF00"/>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000">
          <a:solidFill>
            <a:srgbClr val="FFFF00"/>
          </a:solidFill>
          <a:latin typeface="Times New Roman" pitchFamily="18" charset="0"/>
          <a:ea typeface="ＭＳ Ｐゴシック" pitchFamily="50" charset="-128"/>
        </a:defRPr>
      </a:lvl5pPr>
      <a:lvl6pPr marL="457200" algn="ctr" rtl="0" fontAlgn="base">
        <a:spcBef>
          <a:spcPct val="0"/>
        </a:spcBef>
        <a:spcAft>
          <a:spcPct val="0"/>
        </a:spcAft>
        <a:defRPr kumimoji="1" sz="4000">
          <a:solidFill>
            <a:srgbClr val="FFFF00"/>
          </a:solidFill>
          <a:latin typeface="Times New Roman" pitchFamily="18" charset="0"/>
          <a:ea typeface="ＭＳ Ｐゴシック" pitchFamily="50" charset="-128"/>
        </a:defRPr>
      </a:lvl6pPr>
      <a:lvl7pPr marL="914400" algn="ctr" rtl="0" fontAlgn="base">
        <a:spcBef>
          <a:spcPct val="0"/>
        </a:spcBef>
        <a:spcAft>
          <a:spcPct val="0"/>
        </a:spcAft>
        <a:defRPr kumimoji="1" sz="4000">
          <a:solidFill>
            <a:srgbClr val="FFFF00"/>
          </a:solidFill>
          <a:latin typeface="Times New Roman" pitchFamily="18" charset="0"/>
          <a:ea typeface="ＭＳ Ｐゴシック" pitchFamily="50" charset="-128"/>
        </a:defRPr>
      </a:lvl7pPr>
      <a:lvl8pPr marL="1371600" algn="ctr" rtl="0" fontAlgn="base">
        <a:spcBef>
          <a:spcPct val="0"/>
        </a:spcBef>
        <a:spcAft>
          <a:spcPct val="0"/>
        </a:spcAft>
        <a:defRPr kumimoji="1" sz="4000">
          <a:solidFill>
            <a:srgbClr val="FFFF00"/>
          </a:solidFill>
          <a:latin typeface="Times New Roman" pitchFamily="18" charset="0"/>
          <a:ea typeface="ＭＳ Ｐゴシック" pitchFamily="50" charset="-128"/>
        </a:defRPr>
      </a:lvl8pPr>
      <a:lvl9pPr marL="1828800" algn="ctr" rtl="0" fontAlgn="base">
        <a:spcBef>
          <a:spcPct val="0"/>
        </a:spcBef>
        <a:spcAft>
          <a:spcPct val="0"/>
        </a:spcAft>
        <a:defRPr kumimoji="1" sz="4000">
          <a:solidFill>
            <a:srgbClr val="FFFF00"/>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lr>
          <a:srgbClr val="FFFF00"/>
        </a:buClr>
        <a:buSzPct val="70000"/>
        <a:buFont typeface="Wingdings" pitchFamily="2" charset="2"/>
        <a:buChar char="u"/>
        <a:defRPr kumimoji="1" sz="3200">
          <a:solidFill>
            <a:srgbClr val="FFFF00"/>
          </a:solidFill>
          <a:latin typeface="+mn-lt"/>
          <a:ea typeface="+mn-ea"/>
          <a:cs typeface="+mn-cs"/>
        </a:defRPr>
      </a:lvl1pPr>
      <a:lvl2pPr marL="742950" indent="-285750" algn="l" rtl="0" eaLnBrk="0" fontAlgn="base" hangingPunct="0">
        <a:spcBef>
          <a:spcPct val="20000"/>
        </a:spcBef>
        <a:spcAft>
          <a:spcPct val="0"/>
        </a:spcAft>
        <a:buSzPct val="70000"/>
        <a:buFont typeface="Wingdings 3" pitchFamily="18" charset="2"/>
        <a:buChar char="u"/>
        <a:defRPr kumimoji="1" sz="2800">
          <a:solidFill>
            <a:schemeClr val="tx1"/>
          </a:solidFill>
          <a:latin typeface="+mn-lt"/>
          <a:ea typeface="+mn-ea"/>
        </a:defRPr>
      </a:lvl2pPr>
      <a:lvl3pPr marL="1143000" indent="-228600" algn="l" rtl="0" eaLnBrk="0" fontAlgn="base" hangingPunct="0">
        <a:spcBef>
          <a:spcPct val="20000"/>
        </a:spcBef>
        <a:spcAft>
          <a:spcPct val="0"/>
        </a:spcAft>
        <a:buSzPct val="70000"/>
        <a:buFont typeface="Wingdings 3" pitchFamily="18" charset="2"/>
        <a:buChar char="u"/>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1.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098"/>
          <p:cNvSpPr>
            <a:spLocks noGrp="1" noChangeArrowheads="1"/>
          </p:cNvSpPr>
          <p:nvPr>
            <p:ph type="ctrTitle"/>
          </p:nvPr>
        </p:nvSpPr>
        <p:spPr>
          <a:xfrm>
            <a:off x="250825" y="1524000"/>
            <a:ext cx="8713788" cy="2514600"/>
          </a:xfrm>
        </p:spPr>
        <p:txBody>
          <a:bodyPr/>
          <a:lstStyle/>
          <a:p>
            <a:pPr eaLnBrk="1" hangingPunct="1"/>
            <a:r>
              <a:rPr lang="ja-JP" altLang="en-US" sz="3600" dirty="0" smtClean="0"/>
              <a:t>平成２６年度診療</a:t>
            </a:r>
            <a:r>
              <a:rPr lang="ja-JP" altLang="en-US" sz="3600" dirty="0"/>
              <a:t>報酬</a:t>
            </a:r>
            <a:r>
              <a:rPr lang="ja-JP" altLang="en-US" sz="3600" dirty="0" smtClean="0"/>
              <a:t>改定の</a:t>
            </a:r>
            <a:r>
              <a:rPr lang="ja-JP" altLang="en-US" sz="3600" dirty="0"/>
              <a:t>ポイント</a:t>
            </a:r>
            <a:r>
              <a:rPr lang="en-US" altLang="ja-JP" sz="3600" dirty="0" smtClean="0"/>
              <a:t/>
            </a:r>
            <a:br>
              <a:rPr lang="en-US" altLang="ja-JP" sz="3600" dirty="0" smtClean="0"/>
            </a:br>
            <a:r>
              <a:rPr lang="ja-JP" altLang="en-US" sz="3200" dirty="0" smtClean="0"/>
              <a:t>～消費税問題も絡めながら～</a:t>
            </a:r>
            <a:endParaRPr kumimoji="0" lang="ja-JP" altLang="en-US" sz="3200" dirty="0" smtClean="0"/>
          </a:p>
        </p:txBody>
      </p:sp>
      <p:sp>
        <p:nvSpPr>
          <p:cNvPr id="3076" name="Rectangle 4100"/>
          <p:cNvSpPr>
            <a:spLocks noGrp="1" noChangeArrowheads="1"/>
          </p:cNvSpPr>
          <p:nvPr/>
        </p:nvSpPr>
        <p:spPr bwMode="auto">
          <a:xfrm>
            <a:off x="4644008" y="4797152"/>
            <a:ext cx="4495800" cy="2061295"/>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92075" tIns="46038" rIns="92075" bIns="46038"/>
          <a:lstStyle/>
          <a:p>
            <a:pPr eaLnBrk="0" hangingPunct="0"/>
            <a:r>
              <a:rPr kumimoji="0" lang="ja-JP" altLang="en-US" sz="2000" dirty="0">
                <a:solidFill>
                  <a:srgbClr val="FFFFFF"/>
                </a:solidFill>
              </a:rPr>
              <a:t>平成</a:t>
            </a:r>
            <a:r>
              <a:rPr kumimoji="0" lang="ja-JP" altLang="en-US" sz="2000" dirty="0" smtClean="0">
                <a:solidFill>
                  <a:srgbClr val="FFFFFF"/>
                </a:solidFill>
              </a:rPr>
              <a:t>２６年　２月１４日</a:t>
            </a:r>
            <a:endParaRPr kumimoji="0" lang="en-US" altLang="ja-JP" sz="2000" dirty="0" smtClean="0">
              <a:solidFill>
                <a:srgbClr val="FFFFFF"/>
              </a:solidFill>
            </a:endParaRPr>
          </a:p>
          <a:p>
            <a:pPr eaLnBrk="0" hangingPunct="0"/>
            <a:r>
              <a:rPr kumimoji="0" lang="ja-JP" altLang="en-US" sz="2000" dirty="0" smtClean="0">
                <a:solidFill>
                  <a:srgbClr val="FFFFFF"/>
                </a:solidFill>
              </a:rPr>
              <a:t>有限</a:t>
            </a:r>
            <a:r>
              <a:rPr kumimoji="0" lang="ja-JP" altLang="en-US" sz="2000" dirty="0">
                <a:solidFill>
                  <a:srgbClr val="FFFFFF"/>
                </a:solidFill>
              </a:rPr>
              <a:t>会社</a:t>
            </a:r>
            <a:r>
              <a:rPr kumimoji="0" lang="ja-JP" altLang="en-US" sz="2000" dirty="0" smtClean="0">
                <a:solidFill>
                  <a:srgbClr val="FFFFFF"/>
                </a:solidFill>
              </a:rPr>
              <a:t>メディカルサポートシステムズ</a:t>
            </a:r>
            <a:endParaRPr kumimoji="0" lang="ja-JP" altLang="en-US" sz="2000" dirty="0">
              <a:solidFill>
                <a:srgbClr val="FFFFFF"/>
              </a:solidFill>
            </a:endParaRPr>
          </a:p>
          <a:p>
            <a:pPr eaLnBrk="0" hangingPunct="0"/>
            <a:r>
              <a:rPr kumimoji="0" lang="ja-JP" altLang="en-US" sz="2000" dirty="0" smtClean="0">
                <a:solidFill>
                  <a:srgbClr val="FFFFFF"/>
                </a:solidFill>
              </a:rPr>
              <a:t>　　</a:t>
            </a:r>
            <a:r>
              <a:rPr kumimoji="0" lang="ja-JP" altLang="en-US" sz="1600" dirty="0" smtClean="0">
                <a:solidFill>
                  <a:srgbClr val="FFFFFF"/>
                </a:solidFill>
              </a:rPr>
              <a:t>公益社団法人日本医業経営ｺﾝｻﾙﾀﾝﾄ協会</a:t>
            </a:r>
            <a:endParaRPr kumimoji="0" lang="en-US" altLang="ja-JP" sz="1600" dirty="0" smtClean="0">
              <a:solidFill>
                <a:srgbClr val="FFFFFF"/>
              </a:solidFill>
            </a:endParaRPr>
          </a:p>
          <a:p>
            <a:pPr eaLnBrk="0" hangingPunct="0"/>
            <a:r>
              <a:rPr kumimoji="0" lang="ja-JP" altLang="en-US" sz="1600" dirty="0">
                <a:solidFill>
                  <a:srgbClr val="FFFFFF"/>
                </a:solidFill>
              </a:rPr>
              <a:t>　</a:t>
            </a:r>
            <a:r>
              <a:rPr kumimoji="0" lang="ja-JP" altLang="en-US" sz="1600" dirty="0" smtClean="0">
                <a:solidFill>
                  <a:srgbClr val="FFFFFF"/>
                </a:solidFill>
              </a:rPr>
              <a:t>　　　神奈川県支部副支部長</a:t>
            </a:r>
            <a:endParaRPr kumimoji="0" lang="en-US" altLang="ja-JP" sz="1600" dirty="0" smtClean="0">
              <a:solidFill>
                <a:srgbClr val="FFFFFF"/>
              </a:solidFill>
            </a:endParaRPr>
          </a:p>
          <a:p>
            <a:pPr eaLnBrk="0" hangingPunct="0"/>
            <a:r>
              <a:rPr kumimoji="0" lang="ja-JP" altLang="en-US" sz="1600" dirty="0" smtClean="0">
                <a:solidFill>
                  <a:srgbClr val="FFFFFF"/>
                </a:solidFill>
              </a:rPr>
              <a:t>　　　認定</a:t>
            </a:r>
            <a:r>
              <a:rPr kumimoji="0" lang="ja-JP" altLang="en-US" sz="1600" dirty="0">
                <a:solidFill>
                  <a:srgbClr val="FFFFFF"/>
                </a:solidFill>
              </a:rPr>
              <a:t>医業経営ｺﾝｻﾙﾀﾝﾄ　第</a:t>
            </a:r>
            <a:r>
              <a:rPr kumimoji="0" lang="en-US" altLang="ja-JP" sz="1600" dirty="0">
                <a:solidFill>
                  <a:srgbClr val="FFFFFF"/>
                </a:solidFill>
                <a:latin typeface="ＭＳ ゴシック" pitchFamily="49" charset="-128"/>
                <a:ea typeface="ＭＳ ゴシック" pitchFamily="49" charset="-128"/>
              </a:rPr>
              <a:t>5590</a:t>
            </a:r>
            <a:r>
              <a:rPr kumimoji="0" lang="ja-JP" altLang="en-US" sz="1600" dirty="0">
                <a:solidFill>
                  <a:srgbClr val="FFFFFF"/>
                </a:solidFill>
              </a:rPr>
              <a:t>号</a:t>
            </a:r>
            <a:r>
              <a:rPr kumimoji="0" lang="ja-JP" altLang="en-US" dirty="0">
                <a:solidFill>
                  <a:srgbClr val="FFFFFF"/>
                </a:solidFill>
              </a:rPr>
              <a:t>　</a:t>
            </a:r>
          </a:p>
          <a:p>
            <a:pPr eaLnBrk="0" hangingPunct="0"/>
            <a:r>
              <a:rPr kumimoji="0" lang="ja-JP" altLang="en-US" dirty="0">
                <a:solidFill>
                  <a:srgbClr val="FFFFFF"/>
                </a:solidFill>
              </a:rPr>
              <a:t>　　　　　　　　</a:t>
            </a:r>
            <a:r>
              <a:rPr kumimoji="0" lang="ja-JP" altLang="en-US" sz="2000" dirty="0">
                <a:solidFill>
                  <a:srgbClr val="FFFFFF"/>
                </a:solidFill>
              </a:rPr>
              <a:t>細　谷　　邦　夫</a:t>
            </a:r>
          </a:p>
        </p:txBody>
      </p:sp>
      <p:sp>
        <p:nvSpPr>
          <p:cNvPr id="4" name="Rectangle 4100"/>
          <p:cNvSpPr>
            <a:spLocks noGrp="1" noChangeArrowheads="1"/>
          </p:cNvSpPr>
          <p:nvPr/>
        </p:nvSpPr>
        <p:spPr bwMode="auto">
          <a:xfrm>
            <a:off x="76200" y="0"/>
            <a:ext cx="4351784" cy="476250"/>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92075" tIns="46038" rIns="92075" bIns="46038"/>
          <a:lstStyle/>
          <a:p>
            <a:pPr eaLnBrk="0" hangingPunct="0"/>
            <a:endParaRPr kumimoji="0" lang="ja-JP" altLang="en-US" sz="2000" dirty="0">
              <a:solidFill>
                <a:srgbClr val="FFFFFF"/>
              </a:solidFill>
            </a:endParaRPr>
          </a:p>
        </p:txBody>
      </p:sp>
      <p:sp>
        <p:nvSpPr>
          <p:cNvPr id="5" name="Rectangle 4100"/>
          <p:cNvSpPr>
            <a:spLocks noGrp="1" noChangeArrowheads="1"/>
          </p:cNvSpPr>
          <p:nvPr/>
        </p:nvSpPr>
        <p:spPr bwMode="auto">
          <a:xfrm>
            <a:off x="4192" y="16158"/>
            <a:ext cx="5503912" cy="476250"/>
          </a:xfrm>
          <a:prstGeom prst="rect">
            <a:avLst/>
          </a:prstGeom>
          <a:noFill/>
          <a:ln>
            <a:noFill/>
          </a:ln>
          <a:effectLst/>
          <a:extLst>
            <a:ext uri="{909E8E84-426E-40DD-AFC4-6F175D3DCCD1}">
              <a14:hiddenFill xmlns:a14="http://schemas.microsoft.com/office/drawing/2010/main">
                <a:solidFill>
                  <a:srgbClr val="00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lIns="92075" tIns="46038" rIns="92075" bIns="46038"/>
          <a:lstStyle/>
          <a:p>
            <a:pPr eaLnBrk="0" hangingPunct="0"/>
            <a:r>
              <a:rPr kumimoji="0" lang="ja-JP" altLang="en-US" sz="2000" dirty="0">
                <a:solidFill>
                  <a:srgbClr val="FFFFFF"/>
                </a:solidFill>
              </a:rPr>
              <a:t>診療報酬改定</a:t>
            </a:r>
            <a:r>
              <a:rPr kumimoji="0" lang="ja-JP" altLang="en-US" sz="2000" dirty="0" smtClean="0">
                <a:solidFill>
                  <a:srgbClr val="FFFFFF"/>
                </a:solidFill>
              </a:rPr>
              <a:t>講習会</a:t>
            </a:r>
            <a:endParaRPr kumimoji="0" lang="ja-JP" altLang="en-US" sz="2000" dirty="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10</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dirty="0" smtClean="0">
                <a:solidFill>
                  <a:schemeClr val="tx1"/>
                </a:solidFill>
                <a:latin typeface="+mj-ea"/>
                <a:ea typeface="+mj-ea"/>
              </a:rPr>
              <a:t>日本医師会「地域包括ケアシステム推進室」設置</a:t>
            </a:r>
            <a:endParaRPr lang="en-US" altLang="ja-JP" dirty="0" smtClean="0">
              <a:solidFill>
                <a:schemeClr val="tx1"/>
              </a:solidFill>
              <a:latin typeface="+mj-ea"/>
              <a:ea typeface="+mj-ea"/>
            </a:endParaRPr>
          </a:p>
          <a:p>
            <a:pPr lvl="1" algn="just" eaLnBrk="1" hangingPunct="1">
              <a:lnSpc>
                <a:spcPct val="90000"/>
              </a:lnSpc>
            </a:pPr>
            <a:r>
              <a:rPr lang="ja-JP" altLang="en-US" dirty="0" smtClean="0">
                <a:latin typeface="+mj-ea"/>
                <a:ea typeface="+mj-ea"/>
              </a:rPr>
              <a:t>地域</a:t>
            </a:r>
            <a:r>
              <a:rPr lang="ja-JP" altLang="en-US" dirty="0">
                <a:latin typeface="+mj-ea"/>
                <a:ea typeface="+mj-ea"/>
              </a:rPr>
              <a:t>医療ビジョンの策定や新たな基金</a:t>
            </a:r>
            <a:r>
              <a:rPr lang="en-US" altLang="ja-JP" dirty="0">
                <a:latin typeface="+mj-ea"/>
                <a:ea typeface="+mj-ea"/>
              </a:rPr>
              <a:t>900</a:t>
            </a:r>
            <a:r>
              <a:rPr lang="ja-JP" altLang="en-US" dirty="0">
                <a:latin typeface="+mj-ea"/>
                <a:ea typeface="+mj-ea"/>
              </a:rPr>
              <a:t>億円の</a:t>
            </a:r>
            <a:r>
              <a:rPr lang="ja-JP" altLang="en-US" dirty="0" smtClean="0">
                <a:latin typeface="+mj-ea"/>
                <a:ea typeface="+mj-ea"/>
              </a:rPr>
              <a:t>活用等</a:t>
            </a:r>
            <a:endParaRPr lang="en-US" altLang="ja-JP" dirty="0" smtClean="0">
              <a:latin typeface="+mj-ea"/>
              <a:ea typeface="+mj-ea"/>
            </a:endParaRPr>
          </a:p>
          <a:p>
            <a:pPr lvl="1" algn="just" eaLnBrk="1" hangingPunct="1">
              <a:lnSpc>
                <a:spcPct val="90000"/>
              </a:lnSpc>
            </a:pPr>
            <a:r>
              <a:rPr lang="ja-JP" altLang="en-US" dirty="0" smtClean="0">
                <a:latin typeface="+mj-ea"/>
                <a:ea typeface="+mj-ea"/>
              </a:rPr>
              <a:t>今後</a:t>
            </a:r>
            <a:r>
              <a:rPr lang="ja-JP" altLang="en-US" dirty="0">
                <a:latin typeface="+mj-ea"/>
                <a:ea typeface="+mj-ea"/>
              </a:rPr>
              <a:t>の都道府県と都道府県医師会の連携</a:t>
            </a:r>
            <a:r>
              <a:rPr lang="ja-JP" altLang="en-US" dirty="0" smtClean="0">
                <a:latin typeface="+mj-ea"/>
                <a:ea typeface="+mj-ea"/>
              </a:rPr>
              <a:t>強化</a:t>
            </a:r>
            <a:endParaRPr lang="en-US" altLang="ja-JP" dirty="0" smtClean="0">
              <a:latin typeface="+mj-ea"/>
              <a:ea typeface="+mj-ea"/>
            </a:endParaRPr>
          </a:p>
          <a:p>
            <a:pPr lvl="1" algn="just" eaLnBrk="1" hangingPunct="1">
              <a:lnSpc>
                <a:spcPct val="90000"/>
              </a:lnSpc>
            </a:pPr>
            <a:r>
              <a:rPr lang="ja-JP" altLang="en-US" dirty="0" smtClean="0">
                <a:latin typeface="+mj-ea"/>
                <a:ea typeface="+mj-ea"/>
              </a:rPr>
              <a:t>行政</a:t>
            </a:r>
            <a:r>
              <a:rPr lang="ja-JP" altLang="en-US" dirty="0">
                <a:latin typeface="+mj-ea"/>
                <a:ea typeface="+mj-ea"/>
              </a:rPr>
              <a:t>との連携を円滑に進めるための実務的な支援・指導を行ったり、基金の活用などをめぐる都道府県医師会や郡市区医師会からの問い合わせに</a:t>
            </a:r>
            <a:r>
              <a:rPr lang="ja-JP" altLang="en-US" dirty="0" smtClean="0">
                <a:latin typeface="+mj-ea"/>
                <a:ea typeface="+mj-ea"/>
              </a:rPr>
              <a:t>対応</a:t>
            </a:r>
            <a:endParaRPr lang="en-US" altLang="ja-JP" dirty="0" smtClean="0">
              <a:solidFill>
                <a:schemeClr val="tx1"/>
              </a:solidFill>
              <a:latin typeface="+mj-ea"/>
              <a:ea typeface="+mj-ea"/>
            </a:endParaRPr>
          </a:p>
          <a:p>
            <a:pPr algn="just" eaLnBrk="1" hangingPunct="1">
              <a:lnSpc>
                <a:spcPct val="90000"/>
              </a:lnSpc>
            </a:pPr>
            <a:endParaRPr lang="en-US" altLang="ja-JP" dirty="0" smtClean="0">
              <a:solidFill>
                <a:schemeClr val="tx1"/>
              </a:solidFill>
              <a:latin typeface="+mj-ea"/>
              <a:ea typeface="+mj-ea"/>
            </a:endParaRPr>
          </a:p>
          <a:p>
            <a:pPr algn="just" eaLnBrk="1" hangingPunct="1">
              <a:lnSpc>
                <a:spcPct val="90000"/>
              </a:lnSpc>
            </a:pPr>
            <a:r>
              <a:rPr lang="ja-JP" altLang="en-US" dirty="0" smtClean="0">
                <a:solidFill>
                  <a:schemeClr val="tx1"/>
                </a:solidFill>
                <a:latin typeface="+mj-ea"/>
                <a:ea typeface="+mj-ea"/>
              </a:rPr>
              <a:t>地域</a:t>
            </a:r>
            <a:r>
              <a:rPr lang="ja-JP" altLang="en-US" dirty="0">
                <a:solidFill>
                  <a:schemeClr val="tx1"/>
                </a:solidFill>
                <a:latin typeface="+mj-ea"/>
                <a:ea typeface="+mj-ea"/>
              </a:rPr>
              <a:t>医療ビジョン策定過程に関与を</a:t>
            </a:r>
          </a:p>
          <a:p>
            <a:pPr lvl="1" algn="just" eaLnBrk="1" hangingPunct="1">
              <a:lnSpc>
                <a:spcPct val="90000"/>
              </a:lnSpc>
            </a:pPr>
            <a:r>
              <a:rPr lang="ja-JP" altLang="en-US" dirty="0">
                <a:solidFill>
                  <a:schemeClr val="tx1"/>
                </a:solidFill>
                <a:latin typeface="+mj-ea"/>
                <a:ea typeface="+mj-ea"/>
              </a:rPr>
              <a:t>「医療関係者にとって重要なのは、都道府県でビジョンを策定する委員会にどれだけ皆さん方の仲間を入れ込むか」であると指摘した上で、「自分たちの立場やニーズをきちんと政策に反映させることができるかどうかがこれからものすごく重要になってくる。そういう体制をそれぞれの医療関係者の中で整えていただくことが必要になる」と都道府県行政への積極的関与が必要と強調した</a:t>
            </a:r>
            <a:r>
              <a:rPr lang="ja-JP" altLang="en-US" dirty="0" smtClean="0">
                <a:solidFill>
                  <a:schemeClr val="tx1"/>
                </a:solidFill>
                <a:latin typeface="+mj-ea"/>
                <a:ea typeface="+mj-ea"/>
              </a:rPr>
              <a:t>。</a:t>
            </a:r>
            <a:endParaRPr lang="ja-JP" altLang="en-US" dirty="0">
              <a:solidFill>
                <a:schemeClr val="tx1"/>
              </a:solidFill>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smtClean="0">
                <a:solidFill>
                  <a:srgbClr val="FFFF66"/>
                </a:solidFill>
              </a:rPr>
              <a:t>社会保障改革の方向性</a:t>
            </a:r>
            <a:endParaRPr lang="ja-JP" altLang="en-US" sz="280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en-US" altLang="ja-JP" sz="3600" i="0" dirty="0" smtClean="0">
                <a:solidFill>
                  <a:srgbClr val="FFFF66"/>
                </a:solidFill>
              </a:rPr>
              <a:t>【</a:t>
            </a:r>
            <a:r>
              <a:rPr lang="ja-JP" altLang="en-US" sz="3600" i="0" dirty="0" smtClean="0">
                <a:solidFill>
                  <a:srgbClr val="FFFF66"/>
                </a:solidFill>
              </a:rPr>
              <a:t>参考</a:t>
            </a:r>
            <a:r>
              <a:rPr lang="en-US" altLang="ja-JP" sz="3600" i="0" dirty="0" smtClean="0">
                <a:solidFill>
                  <a:srgbClr val="FFFF66"/>
                </a:solidFill>
              </a:rPr>
              <a:t>】</a:t>
            </a:r>
            <a:r>
              <a:rPr lang="ja-JP" altLang="en-US" sz="3600" i="0" dirty="0" smtClean="0">
                <a:solidFill>
                  <a:srgbClr val="FFFF66"/>
                </a:solidFill>
              </a:rPr>
              <a:t>地域包括ケアシステムについて</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2" name="テキスト ボックス 1"/>
          <p:cNvSpPr txBox="1"/>
          <p:nvPr/>
        </p:nvSpPr>
        <p:spPr>
          <a:xfrm>
            <a:off x="1115615" y="6309320"/>
            <a:ext cx="7920881" cy="369332"/>
          </a:xfrm>
          <a:prstGeom prst="rect">
            <a:avLst/>
          </a:prstGeom>
          <a:noFill/>
        </p:spPr>
        <p:txBody>
          <a:bodyPr wrap="square" rtlCol="0">
            <a:spAutoFit/>
          </a:bodyPr>
          <a:lstStyle/>
          <a:p>
            <a:pPr algn="r"/>
            <a:r>
              <a:rPr lang="ja-JP" altLang="en-US" sz="1800" dirty="0">
                <a:latin typeface="+mj-ea"/>
              </a:rPr>
              <a:t>メディファクス</a:t>
            </a:r>
            <a:r>
              <a:rPr lang="en-US" altLang="ja-JP" sz="1800" dirty="0">
                <a:latin typeface="+mj-ea"/>
              </a:rPr>
              <a:t>web</a:t>
            </a:r>
            <a:r>
              <a:rPr lang="ja-JP" altLang="en-US" sz="1800" dirty="0">
                <a:latin typeface="+mj-ea"/>
              </a:rPr>
              <a:t>平成</a:t>
            </a:r>
            <a:r>
              <a:rPr lang="en-US" altLang="ja-JP" sz="1800" dirty="0">
                <a:latin typeface="+mj-ea"/>
              </a:rPr>
              <a:t>26</a:t>
            </a:r>
            <a:r>
              <a:rPr lang="ja-JP" altLang="en-US" sz="1800" dirty="0">
                <a:latin typeface="+mj-ea"/>
              </a:rPr>
              <a:t>年</a:t>
            </a:r>
            <a:r>
              <a:rPr lang="en-US" altLang="ja-JP" sz="1800" dirty="0">
                <a:latin typeface="+mj-ea"/>
              </a:rPr>
              <a:t>1</a:t>
            </a:r>
            <a:r>
              <a:rPr lang="ja-JP" altLang="en-US" sz="1800" dirty="0">
                <a:latin typeface="+mj-ea"/>
              </a:rPr>
              <a:t>月</a:t>
            </a:r>
            <a:r>
              <a:rPr lang="en-US" altLang="ja-JP" sz="1800" dirty="0">
                <a:latin typeface="+mj-ea"/>
              </a:rPr>
              <a:t>20</a:t>
            </a:r>
            <a:r>
              <a:rPr lang="ja-JP" altLang="en-US" sz="1800" dirty="0">
                <a:latin typeface="+mj-ea"/>
              </a:rPr>
              <a:t>日記事</a:t>
            </a:r>
            <a:r>
              <a:rPr lang="ja-JP" altLang="en-US" sz="1800" dirty="0" smtClean="0">
                <a:latin typeface="+mj-ea"/>
              </a:rPr>
              <a:t>より武見敬三参議院議員の発言を引用</a:t>
            </a:r>
            <a:endParaRPr lang="en-US" altLang="ja-JP" sz="800" dirty="0">
              <a:latin typeface="+mj-ea"/>
            </a:endParaRPr>
          </a:p>
        </p:txBody>
      </p:sp>
      <p:sp>
        <p:nvSpPr>
          <p:cNvPr id="10" name="テキスト ボックス 9"/>
          <p:cNvSpPr txBox="1"/>
          <p:nvPr/>
        </p:nvSpPr>
        <p:spPr>
          <a:xfrm>
            <a:off x="1115616" y="2996952"/>
            <a:ext cx="7920881" cy="369332"/>
          </a:xfrm>
          <a:prstGeom prst="rect">
            <a:avLst/>
          </a:prstGeom>
          <a:noFill/>
        </p:spPr>
        <p:txBody>
          <a:bodyPr wrap="square" rtlCol="0">
            <a:spAutoFit/>
          </a:bodyPr>
          <a:lstStyle/>
          <a:p>
            <a:pPr algn="r"/>
            <a:r>
              <a:rPr lang="ja-JP" altLang="en-US" sz="1800" dirty="0">
                <a:latin typeface="+mj-ea"/>
              </a:rPr>
              <a:t>メディファクス</a:t>
            </a:r>
            <a:r>
              <a:rPr lang="en-US" altLang="ja-JP" sz="1800" dirty="0">
                <a:latin typeface="+mj-ea"/>
              </a:rPr>
              <a:t>web</a:t>
            </a:r>
            <a:r>
              <a:rPr lang="ja-JP" altLang="en-US" sz="1800" dirty="0">
                <a:latin typeface="+mj-ea"/>
              </a:rPr>
              <a:t>平成</a:t>
            </a:r>
            <a:r>
              <a:rPr lang="en-US" altLang="ja-JP" sz="1800" dirty="0">
                <a:latin typeface="+mj-ea"/>
              </a:rPr>
              <a:t>26</a:t>
            </a:r>
            <a:r>
              <a:rPr lang="ja-JP" altLang="en-US" sz="1800" dirty="0" smtClean="0">
                <a:latin typeface="+mj-ea"/>
              </a:rPr>
              <a:t>年</a:t>
            </a:r>
            <a:r>
              <a:rPr lang="en-US" altLang="ja-JP" sz="1800" dirty="0">
                <a:latin typeface="+mj-ea"/>
              </a:rPr>
              <a:t>2</a:t>
            </a:r>
            <a:r>
              <a:rPr lang="ja-JP" altLang="en-US" sz="1800" dirty="0" smtClean="0">
                <a:latin typeface="+mj-ea"/>
              </a:rPr>
              <a:t>月</a:t>
            </a:r>
            <a:r>
              <a:rPr lang="en-US" altLang="ja-JP" sz="1800" dirty="0" smtClean="0">
                <a:latin typeface="+mj-ea"/>
              </a:rPr>
              <a:t>13</a:t>
            </a:r>
            <a:r>
              <a:rPr lang="ja-JP" altLang="en-US" sz="1800" dirty="0" smtClean="0">
                <a:latin typeface="+mj-ea"/>
              </a:rPr>
              <a:t>日</a:t>
            </a:r>
            <a:r>
              <a:rPr lang="ja-JP" altLang="en-US" sz="1800" dirty="0">
                <a:latin typeface="+mj-ea"/>
              </a:rPr>
              <a:t>記事</a:t>
            </a:r>
            <a:r>
              <a:rPr lang="ja-JP" altLang="en-US" sz="1800" dirty="0" smtClean="0">
                <a:latin typeface="+mj-ea"/>
              </a:rPr>
              <a:t>より横倉会長の発言を引用</a:t>
            </a:r>
            <a:endParaRPr lang="en-US" altLang="ja-JP" sz="800" dirty="0">
              <a:latin typeface="+mj-ea"/>
            </a:endParaRPr>
          </a:p>
        </p:txBody>
      </p:sp>
    </p:spTree>
    <p:extLst>
      <p:ext uri="{BB962C8B-B14F-4D97-AF65-F5344CB8AC3E}">
        <p14:creationId xmlns:p14="http://schemas.microsoft.com/office/powerpoint/2010/main" val="116971325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100</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経口</a:t>
            </a:r>
            <a:r>
              <a:rPr lang="ja-JP" altLang="en-US" sz="2800" dirty="0">
                <a:latin typeface="+mj-ea"/>
              </a:rPr>
              <a:t>摂取回復促進</a:t>
            </a:r>
            <a:r>
              <a:rPr lang="ja-JP" altLang="en-US" sz="2800" dirty="0" smtClean="0">
                <a:latin typeface="+mj-ea"/>
              </a:rPr>
              <a:t>加算</a:t>
            </a:r>
            <a:r>
              <a:rPr lang="en-US" altLang="ja-JP" sz="2800" dirty="0" smtClean="0">
                <a:latin typeface="+mj-ea"/>
              </a:rPr>
              <a:t>		</a:t>
            </a:r>
            <a:r>
              <a:rPr lang="ja-JP" altLang="en-US" sz="2800" dirty="0" smtClean="0">
                <a:latin typeface="+mj-ea"/>
              </a:rPr>
              <a:t>　　１８５点（新設）</a:t>
            </a:r>
            <a:endParaRPr lang="en-US" altLang="ja-JP" sz="2800" dirty="0" smtClean="0">
              <a:latin typeface="+mj-ea"/>
            </a:endParaRPr>
          </a:p>
          <a:p>
            <a:pPr lvl="1" algn="just">
              <a:lnSpc>
                <a:spcPct val="90000"/>
              </a:lnSpc>
              <a:buSzPct val="80000"/>
            </a:pPr>
            <a:r>
              <a:rPr lang="ja-JP" altLang="en-US" dirty="0">
                <a:latin typeface="+mj-ea"/>
              </a:rPr>
              <a:t>摂食</a:t>
            </a:r>
            <a:r>
              <a:rPr lang="ja-JP" altLang="en-US" dirty="0" smtClean="0">
                <a:latin typeface="+mj-ea"/>
              </a:rPr>
              <a:t>機能療法の加算</a:t>
            </a:r>
            <a:endParaRPr lang="ja-JP" altLang="en-US" sz="2400" dirty="0">
              <a:latin typeface="+mj-ea"/>
            </a:endParaRPr>
          </a:p>
          <a:p>
            <a:pPr algn="just">
              <a:lnSpc>
                <a:spcPct val="90000"/>
              </a:lnSpc>
              <a:buSzPct val="80000"/>
            </a:pPr>
            <a:r>
              <a:rPr lang="ja-JP" altLang="en-US" sz="2800" dirty="0" smtClean="0">
                <a:latin typeface="+mj-ea"/>
              </a:rPr>
              <a:t>算定要件</a:t>
            </a:r>
            <a:endParaRPr lang="en-US" altLang="ja-JP" sz="2800" dirty="0">
              <a:latin typeface="+mj-ea"/>
            </a:endParaRPr>
          </a:p>
          <a:p>
            <a:pPr lvl="1" algn="just">
              <a:lnSpc>
                <a:spcPct val="90000"/>
              </a:lnSpc>
              <a:buSzPct val="80000"/>
            </a:pPr>
            <a:r>
              <a:rPr lang="ja-JP" altLang="en-US" sz="2400" dirty="0" smtClean="0">
                <a:latin typeface="+mj-ea"/>
              </a:rPr>
              <a:t>鼻腔</a:t>
            </a:r>
            <a:r>
              <a:rPr lang="ja-JP" altLang="en-US" sz="2400" dirty="0">
                <a:latin typeface="+mj-ea"/>
              </a:rPr>
              <a:t>栄養又は胃瘻の状態の患者に対して、月</a:t>
            </a:r>
            <a:r>
              <a:rPr lang="ja-JP" altLang="en-US" sz="2400" dirty="0" smtClean="0">
                <a:latin typeface="+mj-ea"/>
              </a:rPr>
              <a:t>に１回</a:t>
            </a:r>
            <a:r>
              <a:rPr lang="ja-JP" altLang="en-US" sz="2400" dirty="0">
                <a:latin typeface="+mj-ea"/>
              </a:rPr>
              <a:t>以上嚥下造影または内視鏡下嚥下機能評価検査を実施した結果に基づいて、カンファレンス等を行い、その結果に基づいて摂食機能療法を実施した場合に、摂食機能療法に</a:t>
            </a:r>
            <a:r>
              <a:rPr lang="ja-JP" altLang="en-US" sz="2400" dirty="0" smtClean="0">
                <a:latin typeface="+mj-ea"/>
              </a:rPr>
              <a:t>加算</a:t>
            </a:r>
            <a:endParaRPr lang="en-US" altLang="ja-JP" sz="2400" dirty="0">
              <a:latin typeface="+mj-ea"/>
            </a:endParaRPr>
          </a:p>
          <a:p>
            <a:pPr lvl="1" algn="just">
              <a:lnSpc>
                <a:spcPct val="90000"/>
              </a:lnSpc>
              <a:buSzPct val="80000"/>
            </a:pPr>
            <a:r>
              <a:rPr lang="ja-JP" altLang="en-US" sz="2400" dirty="0" smtClean="0">
                <a:latin typeface="+mj-ea"/>
              </a:rPr>
              <a:t>治療</a:t>
            </a:r>
            <a:r>
              <a:rPr lang="ja-JP" altLang="en-US" sz="2400" dirty="0">
                <a:latin typeface="+mj-ea"/>
              </a:rPr>
              <a:t>開始日から起算</a:t>
            </a:r>
            <a:r>
              <a:rPr lang="ja-JP" altLang="en-US" sz="2400" dirty="0" smtClean="0">
                <a:latin typeface="+mj-ea"/>
              </a:rPr>
              <a:t>して</a:t>
            </a:r>
            <a:r>
              <a:rPr lang="ja-JP" altLang="en-US" dirty="0" smtClean="0">
                <a:latin typeface="+mj-ea"/>
              </a:rPr>
              <a:t>６ヶ月</a:t>
            </a:r>
            <a:r>
              <a:rPr lang="ja-JP" altLang="en-US" sz="2400" dirty="0" smtClean="0">
                <a:latin typeface="+mj-ea"/>
              </a:rPr>
              <a:t>以内</a:t>
            </a:r>
            <a:r>
              <a:rPr lang="ja-JP" altLang="en-US" sz="2400" dirty="0">
                <a:latin typeface="+mj-ea"/>
              </a:rPr>
              <a:t>に限り</a:t>
            </a:r>
            <a:r>
              <a:rPr lang="ja-JP" altLang="en-US" sz="2400" dirty="0" smtClean="0">
                <a:latin typeface="+mj-ea"/>
              </a:rPr>
              <a:t>加算</a:t>
            </a:r>
            <a:endParaRPr lang="ja-JP" altLang="en-US" sz="2400" dirty="0">
              <a:latin typeface="+mj-ea"/>
            </a:endParaRPr>
          </a:p>
          <a:p>
            <a:pPr lvl="1" algn="just">
              <a:lnSpc>
                <a:spcPct val="90000"/>
              </a:lnSpc>
              <a:buSzPct val="80000"/>
            </a:pPr>
            <a:r>
              <a:rPr lang="ja-JP" altLang="en-US" sz="2400" dirty="0" smtClean="0">
                <a:latin typeface="+mj-ea"/>
              </a:rPr>
              <a:t>実施</a:t>
            </a:r>
            <a:r>
              <a:rPr lang="ja-JP" altLang="en-US" sz="2400" dirty="0">
                <a:latin typeface="+mj-ea"/>
              </a:rPr>
              <a:t>した嚥下造影または内視鏡下嚥下機能評価検査の費用は所定点数に</a:t>
            </a:r>
            <a:r>
              <a:rPr lang="ja-JP" altLang="en-US" sz="2400" dirty="0" smtClean="0">
                <a:latin typeface="+mj-ea"/>
              </a:rPr>
              <a:t>含まれる</a:t>
            </a:r>
            <a:endParaRPr lang="ja-JP" altLang="en-US"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smtClean="0">
                <a:solidFill>
                  <a:srgbClr val="FFFF66"/>
                </a:solidFill>
              </a:rPr>
              <a:t>リハビリテーション</a:t>
            </a:r>
            <a:endParaRPr lang="ja-JP" altLang="en-US" sz="280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3600" dirty="0" smtClean="0">
                <a:solidFill>
                  <a:srgbClr val="FFFF66"/>
                </a:solidFill>
              </a:rPr>
              <a:t>経口摂取回復促進加算の新設</a:t>
            </a:r>
            <a:endParaRPr lang="ja-JP" altLang="en-US" sz="360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87653383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dirty="0" smtClean="0"/>
              <a:t>投　　薬</a:t>
            </a:r>
            <a:endParaRPr lang="en-US" altLang="ja-JP" sz="4000" dirty="0" smtClean="0"/>
          </a:p>
        </p:txBody>
      </p:sp>
    </p:spTree>
    <p:extLst>
      <p:ext uri="{BB962C8B-B14F-4D97-AF65-F5344CB8AC3E}">
        <p14:creationId xmlns:p14="http://schemas.microsoft.com/office/powerpoint/2010/main" val="84732737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102</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投薬 </a:t>
            </a:r>
            <a:r>
              <a:rPr lang="ja-JP" altLang="en-US" sz="2800" dirty="0">
                <a:latin typeface="+mj-ea"/>
              </a:rPr>
              <a:t>調剤料・処方料・薬剤料・処方せん</a:t>
            </a:r>
            <a:r>
              <a:rPr lang="ja-JP" altLang="en-US" sz="2800" dirty="0" smtClean="0">
                <a:latin typeface="+mj-ea"/>
              </a:rPr>
              <a:t>料</a:t>
            </a:r>
            <a:endParaRPr lang="en-US" altLang="ja-JP" sz="2800" dirty="0">
              <a:latin typeface="+mj-ea"/>
            </a:endParaRPr>
          </a:p>
          <a:p>
            <a:pPr lvl="1" algn="just">
              <a:lnSpc>
                <a:spcPct val="90000"/>
              </a:lnSpc>
              <a:buSzPct val="80000"/>
            </a:pPr>
            <a:r>
              <a:rPr lang="ja-JP" altLang="en-US" sz="2400" dirty="0">
                <a:latin typeface="+mj-ea"/>
              </a:rPr>
              <a:t>入院中の患者以外の患者に対して、うがい薬（治療目的のものを</a:t>
            </a:r>
            <a:r>
              <a:rPr lang="ja-JP" altLang="en-US" sz="2400" dirty="0" smtClean="0">
                <a:latin typeface="+mj-ea"/>
              </a:rPr>
              <a:t>除く）</a:t>
            </a:r>
            <a:r>
              <a:rPr lang="ja-JP" altLang="en-US" sz="2400" dirty="0">
                <a:latin typeface="+mj-ea"/>
              </a:rPr>
              <a:t>のみを投与された場合については、当該うがい薬に係る処方料、調剤料、薬剤料、処方せん料を算定しない。</a:t>
            </a:r>
          </a:p>
          <a:p>
            <a:pPr algn="just">
              <a:lnSpc>
                <a:spcPct val="90000"/>
              </a:lnSpc>
              <a:buSzPct val="80000"/>
            </a:pPr>
            <a:endParaRPr lang="ja-JP" altLang="en-US" sz="28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投　　薬</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うがい薬</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17925941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103</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dirty="0">
                <a:latin typeface="+mj-ea"/>
              </a:rPr>
              <a:t>調剤料の注の追加</a:t>
            </a:r>
          </a:p>
          <a:p>
            <a:pPr lvl="1" algn="just">
              <a:lnSpc>
                <a:spcPct val="90000"/>
              </a:lnSpc>
              <a:buSzPct val="80000"/>
            </a:pPr>
            <a:r>
              <a:rPr lang="ja-JP" altLang="en-US" dirty="0">
                <a:latin typeface="+mj-ea"/>
              </a:rPr>
              <a:t>入院中の患者以外の患者に対して、うがい薬のみを投薬した場合には算定</a:t>
            </a:r>
            <a:r>
              <a:rPr lang="ja-JP" altLang="en-US" dirty="0" smtClean="0">
                <a:latin typeface="+mj-ea"/>
              </a:rPr>
              <a:t>しない</a:t>
            </a:r>
            <a:endParaRPr lang="ja-JP" altLang="en-US" dirty="0">
              <a:latin typeface="+mj-ea"/>
            </a:endParaRPr>
          </a:p>
          <a:p>
            <a:pPr algn="just">
              <a:lnSpc>
                <a:spcPct val="90000"/>
              </a:lnSpc>
              <a:buSzPct val="80000"/>
            </a:pPr>
            <a:endParaRPr lang="ja-JP" altLang="en-US" dirty="0">
              <a:latin typeface="+mj-ea"/>
            </a:endParaRPr>
          </a:p>
          <a:p>
            <a:pPr algn="just">
              <a:lnSpc>
                <a:spcPct val="90000"/>
              </a:lnSpc>
              <a:buSzPct val="80000"/>
            </a:pPr>
            <a:r>
              <a:rPr lang="ja-JP" altLang="en-US" dirty="0">
                <a:latin typeface="+mj-ea"/>
              </a:rPr>
              <a:t>処方料の項目と注の見直し</a:t>
            </a:r>
          </a:p>
          <a:p>
            <a:pPr lvl="1" algn="just">
              <a:lnSpc>
                <a:spcPct val="90000"/>
              </a:lnSpc>
              <a:buSzPct val="80000"/>
            </a:pPr>
            <a:r>
              <a:rPr lang="ja-JP" altLang="en-US" dirty="0" smtClean="0">
                <a:latin typeface="+mj-ea"/>
              </a:rPr>
              <a:t>処方料</a:t>
            </a:r>
            <a:endParaRPr lang="en-US" altLang="ja-JP" dirty="0" smtClean="0">
              <a:latin typeface="+mj-ea"/>
            </a:endParaRPr>
          </a:p>
          <a:p>
            <a:pPr lvl="2" algn="just">
              <a:lnSpc>
                <a:spcPct val="90000"/>
              </a:lnSpc>
              <a:buSzPct val="80000"/>
            </a:pPr>
            <a:r>
              <a:rPr lang="ja-JP" altLang="en-US" dirty="0" smtClean="0">
                <a:latin typeface="+mj-ea"/>
              </a:rPr>
              <a:t>１ </a:t>
            </a:r>
            <a:r>
              <a:rPr lang="ja-JP" altLang="en-US" dirty="0">
                <a:latin typeface="+mj-ea"/>
              </a:rPr>
              <a:t>３種類以上の抗不安薬、３種類以上の睡眠薬、４種類以上の抗うつ薬又は４種類以上の抗精神病薬の投薬（臨時の投薬等のものを</a:t>
            </a:r>
            <a:r>
              <a:rPr lang="ja-JP" altLang="en-US" dirty="0" smtClean="0">
                <a:latin typeface="+mj-ea"/>
              </a:rPr>
              <a:t>除く）を</a:t>
            </a:r>
            <a:r>
              <a:rPr lang="ja-JP" altLang="en-US" dirty="0">
                <a:latin typeface="+mj-ea"/>
              </a:rPr>
              <a:t>行った</a:t>
            </a:r>
            <a:r>
              <a:rPr lang="ja-JP" altLang="en-US" dirty="0" smtClean="0">
                <a:latin typeface="+mj-ea"/>
              </a:rPr>
              <a:t>場合</a:t>
            </a:r>
            <a:r>
              <a:rPr lang="en-US" altLang="ja-JP" dirty="0" smtClean="0">
                <a:latin typeface="+mj-ea"/>
              </a:rPr>
              <a:t>	</a:t>
            </a:r>
            <a:r>
              <a:rPr lang="ja-JP" altLang="en-US" dirty="0" smtClean="0">
                <a:latin typeface="+mj-ea"/>
              </a:rPr>
              <a:t>２０点</a:t>
            </a:r>
            <a:endParaRPr lang="ja-JP" altLang="en-US" dirty="0">
              <a:latin typeface="+mj-ea"/>
            </a:endParaRPr>
          </a:p>
          <a:p>
            <a:pPr lvl="2" algn="just">
              <a:lnSpc>
                <a:spcPct val="90000"/>
              </a:lnSpc>
              <a:buSzPct val="80000"/>
            </a:pPr>
            <a:r>
              <a:rPr lang="ja-JP" altLang="en-US" dirty="0">
                <a:latin typeface="+mj-ea"/>
              </a:rPr>
              <a:t>２ １以外の場合であって、７種類以上の内服薬の投薬（臨時の投薬であって、投薬期間が２週間以内のもの</a:t>
            </a:r>
            <a:r>
              <a:rPr lang="ja-JP" altLang="en-US" dirty="0" smtClean="0">
                <a:latin typeface="+mj-ea"/>
              </a:rPr>
              <a:t>及び再診料</a:t>
            </a:r>
            <a:r>
              <a:rPr lang="ja-JP" altLang="en-US" dirty="0">
                <a:latin typeface="+mj-ea"/>
              </a:rPr>
              <a:t>の注</a:t>
            </a:r>
            <a:r>
              <a:rPr lang="en-US" altLang="ja-JP" dirty="0">
                <a:latin typeface="+mj-ea"/>
              </a:rPr>
              <a:t>12</a:t>
            </a:r>
            <a:r>
              <a:rPr lang="ja-JP" altLang="en-US" dirty="0">
                <a:latin typeface="+mj-ea"/>
              </a:rPr>
              <a:t>に掲げる地域包括診療加算を算定するものを</a:t>
            </a:r>
            <a:r>
              <a:rPr lang="ja-JP" altLang="en-US" dirty="0" smtClean="0">
                <a:latin typeface="+mj-ea"/>
              </a:rPr>
              <a:t>除く）</a:t>
            </a:r>
            <a:r>
              <a:rPr lang="ja-JP" altLang="en-US" dirty="0">
                <a:latin typeface="+mj-ea"/>
              </a:rPr>
              <a:t>を行った</a:t>
            </a:r>
            <a:r>
              <a:rPr lang="ja-JP" altLang="en-US" dirty="0" smtClean="0">
                <a:latin typeface="+mj-ea"/>
              </a:rPr>
              <a:t>場合</a:t>
            </a:r>
            <a:r>
              <a:rPr lang="en-US" altLang="ja-JP" dirty="0" smtClean="0">
                <a:latin typeface="+mj-ea"/>
              </a:rPr>
              <a:t>				</a:t>
            </a:r>
            <a:r>
              <a:rPr lang="ja-JP" altLang="en-US" dirty="0" smtClean="0">
                <a:latin typeface="+mj-ea"/>
              </a:rPr>
              <a:t>２９点</a:t>
            </a:r>
            <a:endParaRPr lang="ja-JP" altLang="en-US" dirty="0">
              <a:latin typeface="+mj-ea"/>
            </a:endParaRPr>
          </a:p>
          <a:p>
            <a:pPr lvl="2" algn="just">
              <a:lnSpc>
                <a:spcPct val="90000"/>
              </a:lnSpc>
              <a:buSzPct val="80000"/>
            </a:pPr>
            <a:r>
              <a:rPr lang="ja-JP" altLang="en-US" dirty="0">
                <a:latin typeface="+mj-ea"/>
              </a:rPr>
              <a:t>３ １及び２以外の</a:t>
            </a:r>
            <a:r>
              <a:rPr lang="ja-JP" altLang="en-US" dirty="0" smtClean="0">
                <a:latin typeface="+mj-ea"/>
              </a:rPr>
              <a:t>場合</a:t>
            </a:r>
            <a:r>
              <a:rPr lang="en-US" altLang="ja-JP" dirty="0" smtClean="0">
                <a:latin typeface="+mj-ea"/>
              </a:rPr>
              <a:t>				</a:t>
            </a:r>
            <a:r>
              <a:rPr lang="ja-JP" altLang="en-US" dirty="0" smtClean="0">
                <a:latin typeface="+mj-ea"/>
              </a:rPr>
              <a:t>４２点</a:t>
            </a:r>
            <a:endParaRPr lang="ja-JP" altLang="en-US" dirty="0">
              <a:latin typeface="+mj-ea"/>
            </a:endParaRPr>
          </a:p>
          <a:p>
            <a:pPr lvl="1" algn="just">
              <a:lnSpc>
                <a:spcPct val="90000"/>
              </a:lnSpc>
              <a:buSzPct val="80000"/>
            </a:pPr>
            <a:r>
              <a:rPr lang="ja-JP" altLang="en-US" dirty="0" smtClean="0">
                <a:latin typeface="+mj-ea"/>
              </a:rPr>
              <a:t>入院中</a:t>
            </a:r>
            <a:r>
              <a:rPr lang="ja-JP" altLang="en-US" dirty="0">
                <a:latin typeface="+mj-ea"/>
              </a:rPr>
              <a:t>の患者以外の患者に対して、うがい薬のみを投薬した場合には算定</a:t>
            </a:r>
            <a:r>
              <a:rPr lang="ja-JP" altLang="en-US" dirty="0" smtClean="0">
                <a:latin typeface="+mj-ea"/>
              </a:rPr>
              <a:t>しない</a:t>
            </a:r>
            <a:endParaRPr lang="ja-JP" altLang="en-US" sz="28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投　　薬</a:t>
            </a: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a:solidFill>
                  <a:srgbClr val="FFFF66"/>
                </a:solidFill>
              </a:rPr>
              <a:t>院内</a:t>
            </a:r>
            <a:r>
              <a:rPr lang="ja-JP" altLang="en-US" sz="3600" dirty="0" smtClean="0">
                <a:solidFill>
                  <a:srgbClr val="FFFF66"/>
                </a:solidFill>
              </a:rPr>
              <a:t>処方の項目見直し</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14083366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104</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dirty="0" smtClean="0">
                <a:latin typeface="+mj-ea"/>
              </a:rPr>
              <a:t>処方料</a:t>
            </a:r>
            <a:r>
              <a:rPr lang="ja-JP" altLang="en-US" dirty="0">
                <a:latin typeface="+mj-ea"/>
              </a:rPr>
              <a:t>の項目と注の見直し</a:t>
            </a:r>
          </a:p>
          <a:p>
            <a:pPr lvl="1" algn="just">
              <a:lnSpc>
                <a:spcPct val="90000"/>
              </a:lnSpc>
              <a:buSzPct val="80000"/>
            </a:pPr>
            <a:r>
              <a:rPr lang="ja-JP" altLang="en-US" dirty="0" smtClean="0">
                <a:latin typeface="+mj-ea"/>
              </a:rPr>
              <a:t>５００</a:t>
            </a:r>
            <a:r>
              <a:rPr lang="ja-JP" altLang="en-US" dirty="0">
                <a:latin typeface="+mj-ea"/>
              </a:rPr>
              <a:t>床以上の病院</a:t>
            </a:r>
          </a:p>
          <a:p>
            <a:pPr lvl="1" algn="just">
              <a:lnSpc>
                <a:spcPct val="90000"/>
              </a:lnSpc>
              <a:buSzPct val="80000"/>
            </a:pPr>
            <a:r>
              <a:rPr lang="ja-JP" altLang="en-US" dirty="0" smtClean="0">
                <a:latin typeface="+mj-ea"/>
              </a:rPr>
              <a:t>初診料</a:t>
            </a:r>
            <a:r>
              <a:rPr lang="ja-JP" altLang="en-US" dirty="0">
                <a:latin typeface="+mj-ea"/>
              </a:rPr>
              <a:t>の注２又は注３</a:t>
            </a:r>
            <a:r>
              <a:rPr lang="ja-JP" altLang="en-US" dirty="0" smtClean="0">
                <a:latin typeface="+mj-ea"/>
              </a:rPr>
              <a:t>、外来</a:t>
            </a:r>
            <a:r>
              <a:rPr lang="ja-JP" altLang="en-US" dirty="0">
                <a:latin typeface="+mj-ea"/>
              </a:rPr>
              <a:t>診療料の注２又は注３を算定する保険医療機関において、別に厚生労働大臣が定める薬剤を除き、１処方につき投与期間</a:t>
            </a:r>
            <a:r>
              <a:rPr lang="ja-JP" altLang="en-US" dirty="0" smtClean="0">
                <a:latin typeface="+mj-ea"/>
              </a:rPr>
              <a:t>が</a:t>
            </a:r>
            <a:r>
              <a:rPr lang="ja-JP" altLang="en-US" dirty="0">
                <a:latin typeface="+mj-ea"/>
              </a:rPr>
              <a:t>３０</a:t>
            </a:r>
            <a:r>
              <a:rPr lang="ja-JP" altLang="en-US" dirty="0" smtClean="0">
                <a:latin typeface="+mj-ea"/>
              </a:rPr>
              <a:t>日</a:t>
            </a:r>
            <a:r>
              <a:rPr lang="ja-JP" altLang="en-US" dirty="0">
                <a:latin typeface="+mj-ea"/>
              </a:rPr>
              <a:t>以上の投薬を行った場合には、所定点数の１００分の６０に相当する点数により</a:t>
            </a:r>
            <a:r>
              <a:rPr lang="ja-JP" altLang="en-US" dirty="0" smtClean="0">
                <a:latin typeface="+mj-ea"/>
              </a:rPr>
              <a:t>算定</a:t>
            </a:r>
            <a:endParaRPr lang="en-US" altLang="ja-JP" dirty="0" smtClean="0">
              <a:latin typeface="+mj-ea"/>
            </a:endParaRPr>
          </a:p>
          <a:p>
            <a:pPr lvl="1" algn="just">
              <a:lnSpc>
                <a:spcPct val="90000"/>
              </a:lnSpc>
              <a:buSzPct val="80000"/>
            </a:pPr>
            <a:endParaRPr lang="en-US" altLang="ja-JP" dirty="0">
              <a:latin typeface="+mj-ea"/>
            </a:endParaRPr>
          </a:p>
          <a:p>
            <a:pPr algn="just">
              <a:lnSpc>
                <a:spcPct val="90000"/>
              </a:lnSpc>
              <a:buSzPct val="80000"/>
            </a:pPr>
            <a:endParaRPr lang="ja-JP" altLang="en-US" dirty="0">
              <a:latin typeface="+mj-ea"/>
            </a:endParaRPr>
          </a:p>
          <a:p>
            <a:pPr algn="just">
              <a:lnSpc>
                <a:spcPct val="90000"/>
              </a:lnSpc>
              <a:buSzPct val="80000"/>
            </a:pPr>
            <a:r>
              <a:rPr lang="ja-JP" altLang="en-US" dirty="0" smtClean="0">
                <a:latin typeface="+mj-ea"/>
              </a:rPr>
              <a:t> </a:t>
            </a:r>
            <a:r>
              <a:rPr lang="ja-JP" altLang="en-US" dirty="0">
                <a:latin typeface="+mj-ea"/>
              </a:rPr>
              <a:t>調剤技術基本料</a:t>
            </a:r>
          </a:p>
          <a:p>
            <a:pPr lvl="1" algn="just">
              <a:lnSpc>
                <a:spcPct val="90000"/>
              </a:lnSpc>
              <a:buSzPct val="80000"/>
            </a:pPr>
            <a:r>
              <a:rPr lang="ja-JP" altLang="en-US" dirty="0" smtClean="0">
                <a:latin typeface="+mj-ea"/>
              </a:rPr>
              <a:t>入院中</a:t>
            </a:r>
            <a:r>
              <a:rPr lang="ja-JP" altLang="en-US" dirty="0">
                <a:latin typeface="+mj-ea"/>
              </a:rPr>
              <a:t>の患者以外の患者に対して、うがい薬のみを投薬した場合には算定</a:t>
            </a:r>
            <a:r>
              <a:rPr lang="ja-JP" altLang="en-US" dirty="0" smtClean="0">
                <a:latin typeface="+mj-ea"/>
              </a:rPr>
              <a:t>しない</a:t>
            </a:r>
            <a:endParaRPr lang="ja-JP" altLang="en-US" dirty="0">
              <a:latin typeface="+mj-ea"/>
            </a:endParaRPr>
          </a:p>
          <a:p>
            <a:pPr lvl="1" algn="just">
              <a:lnSpc>
                <a:spcPct val="90000"/>
              </a:lnSpc>
              <a:buSzPct val="80000"/>
            </a:pPr>
            <a:endParaRPr lang="ja-JP" altLang="en-US"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投　　薬</a:t>
            </a: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a:solidFill>
                  <a:srgbClr val="FFFF66"/>
                </a:solidFill>
              </a:rPr>
              <a:t>院内</a:t>
            </a:r>
            <a:r>
              <a:rPr lang="ja-JP" altLang="en-US" sz="3600" dirty="0" smtClean="0">
                <a:solidFill>
                  <a:srgbClr val="FFFF66"/>
                </a:solidFill>
              </a:rPr>
              <a:t>処方の項目見直し</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78187390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105</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dirty="0" smtClean="0">
                <a:latin typeface="+mj-ea"/>
              </a:rPr>
              <a:t>薬剤料</a:t>
            </a:r>
            <a:r>
              <a:rPr lang="ja-JP" altLang="en-US" dirty="0">
                <a:latin typeface="+mj-ea"/>
              </a:rPr>
              <a:t>の注の追加及び見直し</a:t>
            </a:r>
          </a:p>
          <a:p>
            <a:pPr lvl="1" algn="just">
              <a:lnSpc>
                <a:spcPct val="90000"/>
              </a:lnSpc>
              <a:buSzPct val="80000"/>
            </a:pPr>
            <a:r>
              <a:rPr lang="ja-JP" altLang="en-US" dirty="0" smtClean="0">
                <a:latin typeface="+mj-ea"/>
              </a:rPr>
              <a:t>１</a:t>
            </a:r>
            <a:r>
              <a:rPr lang="ja-JP" altLang="en-US" dirty="0">
                <a:latin typeface="+mj-ea"/>
              </a:rPr>
              <a:t>処方につき３種類以上の抗不安薬、３種類以上の睡眠薬、４種類以上の抗うつ薬又は４種類以上の抗精神病薬の投薬（臨時の投薬等のものを</a:t>
            </a:r>
            <a:r>
              <a:rPr lang="ja-JP" altLang="en-US" dirty="0" smtClean="0">
                <a:latin typeface="+mj-ea"/>
              </a:rPr>
              <a:t>除く）</a:t>
            </a:r>
            <a:r>
              <a:rPr lang="ja-JP" altLang="en-US" dirty="0">
                <a:latin typeface="+mj-ea"/>
              </a:rPr>
              <a:t>を行った場合には、所定点数の１００分の８０に相当する点数により</a:t>
            </a:r>
            <a:r>
              <a:rPr lang="ja-JP" altLang="en-US" dirty="0" smtClean="0">
                <a:latin typeface="+mj-ea"/>
              </a:rPr>
              <a:t>算定</a:t>
            </a:r>
            <a:endParaRPr lang="ja-JP" altLang="en-US" dirty="0">
              <a:latin typeface="+mj-ea"/>
            </a:endParaRPr>
          </a:p>
          <a:p>
            <a:pPr lvl="1" algn="just">
              <a:lnSpc>
                <a:spcPct val="90000"/>
              </a:lnSpc>
              <a:buSzPct val="80000"/>
            </a:pPr>
            <a:r>
              <a:rPr lang="ja-JP" altLang="en-US" dirty="0" smtClean="0">
                <a:latin typeface="+mj-ea"/>
              </a:rPr>
              <a:t>上記以外</a:t>
            </a:r>
            <a:r>
              <a:rPr lang="ja-JP" altLang="en-US" dirty="0">
                <a:latin typeface="+mj-ea"/>
              </a:rPr>
              <a:t>の場合であって、１処方につき７種類以上の内服薬の投薬（臨時の投薬であって、投薬期間が２週間以内のもの</a:t>
            </a:r>
            <a:r>
              <a:rPr lang="ja-JP" altLang="en-US" dirty="0" smtClean="0">
                <a:latin typeface="+mj-ea"/>
              </a:rPr>
              <a:t>及び地域</a:t>
            </a:r>
            <a:r>
              <a:rPr lang="ja-JP" altLang="en-US" dirty="0">
                <a:latin typeface="+mj-ea"/>
              </a:rPr>
              <a:t>包括診療加算又</a:t>
            </a:r>
            <a:r>
              <a:rPr lang="ja-JP" altLang="en-US" dirty="0" smtClean="0">
                <a:latin typeface="+mj-ea"/>
              </a:rPr>
              <a:t>は地域</a:t>
            </a:r>
            <a:r>
              <a:rPr lang="ja-JP" altLang="en-US" dirty="0">
                <a:latin typeface="+mj-ea"/>
              </a:rPr>
              <a:t>包括診療料を算定するものを</a:t>
            </a:r>
            <a:r>
              <a:rPr lang="ja-JP" altLang="en-US" dirty="0" smtClean="0">
                <a:latin typeface="+mj-ea"/>
              </a:rPr>
              <a:t>除く）</a:t>
            </a:r>
            <a:r>
              <a:rPr lang="ja-JP" altLang="en-US" dirty="0">
                <a:latin typeface="+mj-ea"/>
              </a:rPr>
              <a:t>を行った場合には、所定点数の１００分の９０に相当する点数により</a:t>
            </a:r>
            <a:r>
              <a:rPr lang="ja-JP" altLang="en-US" dirty="0" smtClean="0">
                <a:latin typeface="+mj-ea"/>
              </a:rPr>
              <a:t>算定</a:t>
            </a:r>
            <a:endParaRPr lang="ja-JP" altLang="en-US" dirty="0">
              <a:latin typeface="+mj-ea"/>
            </a:endParaRPr>
          </a:p>
          <a:p>
            <a:pPr lvl="1" algn="just">
              <a:lnSpc>
                <a:spcPct val="90000"/>
              </a:lnSpc>
              <a:buSzPct val="80000"/>
            </a:pPr>
            <a:r>
              <a:rPr lang="ja-JP" altLang="en-US" dirty="0" smtClean="0">
                <a:latin typeface="+mj-ea"/>
              </a:rPr>
              <a:t>うがい薬のみの場合には算定不可（</a:t>
            </a:r>
            <a:r>
              <a:rPr lang="ja-JP" altLang="en-US" dirty="0">
                <a:latin typeface="+mj-ea"/>
              </a:rPr>
              <a:t>入院中の患者</a:t>
            </a:r>
            <a:r>
              <a:rPr lang="ja-JP" altLang="en-US" dirty="0" smtClean="0">
                <a:latin typeface="+mj-ea"/>
              </a:rPr>
              <a:t>以外</a:t>
            </a:r>
            <a:r>
              <a:rPr lang="ja-JP" altLang="en-US" dirty="0">
                <a:latin typeface="+mj-ea"/>
              </a:rPr>
              <a:t>）</a:t>
            </a:r>
            <a:endParaRPr lang="ja-JP" altLang="en-US" dirty="0" smtClean="0">
              <a:latin typeface="+mj-ea"/>
            </a:endParaRPr>
          </a:p>
          <a:p>
            <a:pPr lvl="1" algn="just">
              <a:lnSpc>
                <a:spcPct val="90000"/>
              </a:lnSpc>
              <a:buSzPct val="80000"/>
            </a:pPr>
            <a:r>
              <a:rPr lang="ja-JP" altLang="en-US" dirty="0" smtClean="0">
                <a:latin typeface="+mj-ea"/>
              </a:rPr>
              <a:t>５００床以上の病院</a:t>
            </a:r>
            <a:endParaRPr lang="en-US" altLang="ja-JP" dirty="0" smtClean="0">
              <a:latin typeface="+mj-ea"/>
            </a:endParaRPr>
          </a:p>
          <a:p>
            <a:pPr lvl="2" algn="just">
              <a:lnSpc>
                <a:spcPct val="90000"/>
              </a:lnSpc>
              <a:buSzPct val="80000"/>
            </a:pPr>
            <a:r>
              <a:rPr lang="ja-JP" altLang="en-US" dirty="0" smtClean="0">
                <a:latin typeface="+mj-ea"/>
              </a:rPr>
              <a:t>初診料</a:t>
            </a:r>
            <a:r>
              <a:rPr lang="ja-JP" altLang="en-US" dirty="0">
                <a:latin typeface="+mj-ea"/>
              </a:rPr>
              <a:t>の注２又は注３</a:t>
            </a:r>
            <a:r>
              <a:rPr lang="ja-JP" altLang="en-US" dirty="0" smtClean="0">
                <a:latin typeface="+mj-ea"/>
              </a:rPr>
              <a:t>、外来</a:t>
            </a:r>
            <a:r>
              <a:rPr lang="ja-JP" altLang="en-US" dirty="0">
                <a:latin typeface="+mj-ea"/>
              </a:rPr>
              <a:t>診療料の注２又は注３を算定する保険医療機関において、別に厚生労働大臣が定める薬剤を除き、１処方につき投与期間</a:t>
            </a:r>
            <a:r>
              <a:rPr lang="ja-JP" altLang="en-US" dirty="0" smtClean="0">
                <a:latin typeface="+mj-ea"/>
              </a:rPr>
              <a:t>が３０日</a:t>
            </a:r>
            <a:r>
              <a:rPr lang="ja-JP" altLang="en-US" dirty="0">
                <a:latin typeface="+mj-ea"/>
              </a:rPr>
              <a:t>以上の投薬を行った場合には、所定点数の１００分の６０に相当する点数により</a:t>
            </a:r>
            <a:r>
              <a:rPr lang="ja-JP" altLang="en-US" dirty="0" smtClean="0">
                <a:latin typeface="+mj-ea"/>
              </a:rPr>
              <a:t>算定</a:t>
            </a:r>
            <a:endParaRPr lang="ja-JP" altLang="en-US"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投　　薬</a:t>
            </a: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a:solidFill>
                  <a:srgbClr val="FFFF66"/>
                </a:solidFill>
              </a:rPr>
              <a:t>院内</a:t>
            </a:r>
            <a:r>
              <a:rPr lang="ja-JP" altLang="en-US" sz="3600" dirty="0" smtClean="0">
                <a:solidFill>
                  <a:srgbClr val="FFFF66"/>
                </a:solidFill>
              </a:rPr>
              <a:t>処方の項目見直し</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7680667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106</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dirty="0" smtClean="0">
                <a:latin typeface="+mj-ea"/>
              </a:rPr>
              <a:t>処方せん</a:t>
            </a:r>
            <a:r>
              <a:rPr lang="ja-JP" altLang="en-US" dirty="0">
                <a:latin typeface="+mj-ea"/>
              </a:rPr>
              <a:t>料</a:t>
            </a:r>
          </a:p>
          <a:p>
            <a:pPr lvl="1" algn="just">
              <a:lnSpc>
                <a:spcPct val="90000"/>
              </a:lnSpc>
              <a:buSzPct val="80000"/>
            </a:pPr>
            <a:r>
              <a:rPr lang="ja-JP" altLang="en-US" dirty="0">
                <a:latin typeface="+mj-ea"/>
              </a:rPr>
              <a:t>１．</a:t>
            </a:r>
            <a:r>
              <a:rPr lang="ja-JP" altLang="en-US" dirty="0" smtClean="0">
                <a:latin typeface="+mj-ea"/>
              </a:rPr>
              <a:t>３</a:t>
            </a:r>
            <a:r>
              <a:rPr lang="ja-JP" altLang="en-US" dirty="0">
                <a:latin typeface="+mj-ea"/>
              </a:rPr>
              <a:t>種類以上の抗不安薬、３種類以上の睡眠薬、４種類以上の抗うつ薬又は４種類以上の抗精神病薬の投薬（臨時の投薬等のものを除く）を行った</a:t>
            </a:r>
            <a:r>
              <a:rPr lang="ja-JP" altLang="en-US" dirty="0" smtClean="0">
                <a:latin typeface="+mj-ea"/>
              </a:rPr>
              <a:t>場合</a:t>
            </a:r>
            <a:r>
              <a:rPr lang="en-US" altLang="ja-JP" dirty="0" smtClean="0">
                <a:latin typeface="+mj-ea"/>
              </a:rPr>
              <a:t>			</a:t>
            </a:r>
            <a:r>
              <a:rPr lang="ja-JP" altLang="en-US" dirty="0" smtClean="0">
                <a:latin typeface="+mj-ea"/>
              </a:rPr>
              <a:t>　３０点</a:t>
            </a:r>
            <a:endParaRPr lang="ja-JP" altLang="en-US" dirty="0">
              <a:latin typeface="+mj-ea"/>
            </a:endParaRPr>
          </a:p>
          <a:p>
            <a:pPr lvl="1" algn="just">
              <a:lnSpc>
                <a:spcPct val="90000"/>
              </a:lnSpc>
              <a:buSzPct val="80000"/>
            </a:pPr>
            <a:r>
              <a:rPr lang="ja-JP" altLang="en-US" dirty="0">
                <a:latin typeface="+mj-ea"/>
              </a:rPr>
              <a:t>２．</a:t>
            </a:r>
            <a:r>
              <a:rPr lang="ja-JP" altLang="en-US" dirty="0" smtClean="0">
                <a:latin typeface="+mj-ea"/>
              </a:rPr>
              <a:t>１</a:t>
            </a:r>
            <a:r>
              <a:rPr lang="ja-JP" altLang="en-US" dirty="0">
                <a:latin typeface="+mj-ea"/>
              </a:rPr>
              <a:t>以外の場合であって、７種類以上の内服薬の投薬（臨時の投薬であって、投薬期間が２週間以内のもの及び区分番号Ａ００１に掲げる再診料の注</a:t>
            </a:r>
            <a:r>
              <a:rPr lang="en-US" altLang="ja-JP" dirty="0">
                <a:latin typeface="+mj-ea"/>
              </a:rPr>
              <a:t>12</a:t>
            </a:r>
            <a:r>
              <a:rPr lang="ja-JP" altLang="en-US" dirty="0">
                <a:latin typeface="+mj-ea"/>
              </a:rPr>
              <a:t>に掲げる地域包括診療加算を算定するものを除く。）を行った</a:t>
            </a:r>
            <a:r>
              <a:rPr lang="ja-JP" altLang="en-US" dirty="0" smtClean="0">
                <a:latin typeface="+mj-ea"/>
              </a:rPr>
              <a:t>場合</a:t>
            </a:r>
            <a:r>
              <a:rPr lang="en-US" altLang="ja-JP" dirty="0" smtClean="0">
                <a:latin typeface="+mj-ea"/>
              </a:rPr>
              <a:t>		</a:t>
            </a:r>
            <a:r>
              <a:rPr lang="ja-JP" altLang="en-US" dirty="0" smtClean="0">
                <a:latin typeface="+mj-ea"/>
              </a:rPr>
              <a:t>　４０点</a:t>
            </a:r>
            <a:endParaRPr lang="ja-JP" altLang="en-US" dirty="0">
              <a:latin typeface="+mj-ea"/>
            </a:endParaRPr>
          </a:p>
          <a:p>
            <a:pPr lvl="1" algn="just">
              <a:lnSpc>
                <a:spcPct val="90000"/>
              </a:lnSpc>
              <a:buSzPct val="80000"/>
            </a:pPr>
            <a:r>
              <a:rPr lang="ja-JP" altLang="en-US" dirty="0">
                <a:latin typeface="+mj-ea"/>
              </a:rPr>
              <a:t>３．</a:t>
            </a:r>
            <a:r>
              <a:rPr lang="ja-JP" altLang="en-US" dirty="0" smtClean="0">
                <a:latin typeface="+mj-ea"/>
              </a:rPr>
              <a:t>１</a:t>
            </a:r>
            <a:r>
              <a:rPr lang="ja-JP" altLang="en-US" dirty="0">
                <a:latin typeface="+mj-ea"/>
              </a:rPr>
              <a:t>及び２以外の</a:t>
            </a:r>
            <a:r>
              <a:rPr lang="ja-JP" altLang="en-US" dirty="0" smtClean="0">
                <a:latin typeface="+mj-ea"/>
              </a:rPr>
              <a:t>場合</a:t>
            </a:r>
            <a:r>
              <a:rPr lang="en-US" altLang="ja-JP" dirty="0" smtClean="0">
                <a:latin typeface="+mj-ea"/>
              </a:rPr>
              <a:t>				  </a:t>
            </a:r>
            <a:r>
              <a:rPr lang="ja-JP" altLang="en-US" dirty="0" smtClean="0">
                <a:latin typeface="+mj-ea"/>
              </a:rPr>
              <a:t>６８点</a:t>
            </a:r>
            <a:endParaRPr lang="ja-JP" altLang="en-US" dirty="0">
              <a:latin typeface="+mj-ea"/>
            </a:endParaRPr>
          </a:p>
          <a:p>
            <a:pPr lvl="1" algn="just">
              <a:lnSpc>
                <a:spcPct val="90000"/>
              </a:lnSpc>
              <a:buSzPct val="80000"/>
            </a:pPr>
            <a:r>
              <a:rPr lang="ja-JP" altLang="en-US" dirty="0" smtClean="0">
                <a:latin typeface="+mj-ea"/>
              </a:rPr>
              <a:t>入院中の患者以外の患者に対して、うがい薬のみを投薬した場合には算定しない</a:t>
            </a:r>
          </a:p>
          <a:p>
            <a:pPr lvl="1" algn="just">
              <a:lnSpc>
                <a:spcPct val="90000"/>
              </a:lnSpc>
              <a:buSzPct val="80000"/>
            </a:pPr>
            <a:r>
              <a:rPr lang="ja-JP" altLang="en-US" dirty="0" smtClean="0">
                <a:latin typeface="+mj-ea"/>
              </a:rPr>
              <a:t>５００床以上の病院</a:t>
            </a:r>
            <a:endParaRPr lang="en-US" altLang="ja-JP" dirty="0" smtClean="0">
              <a:latin typeface="+mj-ea"/>
            </a:endParaRPr>
          </a:p>
          <a:p>
            <a:pPr lvl="2" algn="just">
              <a:lnSpc>
                <a:spcPct val="90000"/>
              </a:lnSpc>
              <a:buSzPct val="80000"/>
            </a:pPr>
            <a:r>
              <a:rPr lang="ja-JP" altLang="en-US" dirty="0" smtClean="0">
                <a:latin typeface="+mj-ea"/>
              </a:rPr>
              <a:t>初診料</a:t>
            </a:r>
            <a:r>
              <a:rPr lang="ja-JP" altLang="en-US" dirty="0">
                <a:latin typeface="+mj-ea"/>
              </a:rPr>
              <a:t>の注</a:t>
            </a:r>
            <a:r>
              <a:rPr lang="ja-JP" altLang="en-US" dirty="0" smtClean="0">
                <a:latin typeface="+mj-ea"/>
              </a:rPr>
              <a:t>２</a:t>
            </a:r>
            <a:r>
              <a:rPr lang="ja-JP" altLang="en-US" dirty="0">
                <a:latin typeface="+mj-ea"/>
              </a:rPr>
              <a:t>、</a:t>
            </a:r>
            <a:r>
              <a:rPr lang="ja-JP" altLang="en-US" dirty="0" smtClean="0">
                <a:latin typeface="+mj-ea"/>
              </a:rPr>
              <a:t>注</a:t>
            </a:r>
            <a:r>
              <a:rPr lang="ja-JP" altLang="en-US" dirty="0">
                <a:latin typeface="+mj-ea"/>
              </a:rPr>
              <a:t>３</a:t>
            </a:r>
            <a:r>
              <a:rPr lang="ja-JP" altLang="en-US" dirty="0" smtClean="0">
                <a:latin typeface="+mj-ea"/>
              </a:rPr>
              <a:t>、外来</a:t>
            </a:r>
            <a:r>
              <a:rPr lang="ja-JP" altLang="en-US" dirty="0">
                <a:latin typeface="+mj-ea"/>
              </a:rPr>
              <a:t>診療料の注</a:t>
            </a:r>
            <a:r>
              <a:rPr lang="ja-JP" altLang="en-US" dirty="0" smtClean="0">
                <a:latin typeface="+mj-ea"/>
              </a:rPr>
              <a:t>２、注</a:t>
            </a:r>
            <a:r>
              <a:rPr lang="ja-JP" altLang="en-US" dirty="0">
                <a:latin typeface="+mj-ea"/>
              </a:rPr>
              <a:t>３を算定</a:t>
            </a:r>
            <a:r>
              <a:rPr lang="ja-JP" altLang="en-US" dirty="0" smtClean="0">
                <a:latin typeface="+mj-ea"/>
              </a:rPr>
              <a:t>する場合、</a:t>
            </a:r>
            <a:r>
              <a:rPr lang="ja-JP" altLang="en-US" dirty="0">
                <a:latin typeface="+mj-ea"/>
              </a:rPr>
              <a:t>別に厚生労働大臣が定める薬剤を除き、１処方につき投与期間</a:t>
            </a:r>
            <a:r>
              <a:rPr lang="ja-JP" altLang="en-US" dirty="0" smtClean="0">
                <a:latin typeface="+mj-ea"/>
              </a:rPr>
              <a:t>が</a:t>
            </a:r>
            <a:r>
              <a:rPr lang="ja-JP" altLang="en-US" dirty="0">
                <a:latin typeface="+mj-ea"/>
              </a:rPr>
              <a:t>３０</a:t>
            </a:r>
            <a:r>
              <a:rPr lang="ja-JP" altLang="en-US" dirty="0" smtClean="0">
                <a:latin typeface="+mj-ea"/>
              </a:rPr>
              <a:t>日</a:t>
            </a:r>
            <a:r>
              <a:rPr lang="ja-JP" altLang="en-US" dirty="0">
                <a:latin typeface="+mj-ea"/>
              </a:rPr>
              <a:t>以上の投薬を行った場合には、所定点数の１００分の６０に相当する点数により</a:t>
            </a:r>
            <a:r>
              <a:rPr lang="ja-JP" altLang="en-US" dirty="0" smtClean="0">
                <a:latin typeface="+mj-ea"/>
              </a:rPr>
              <a:t>算定</a:t>
            </a:r>
            <a:endParaRPr lang="ja-JP" altLang="en-US" sz="28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投　　薬</a:t>
            </a: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smtClean="0">
                <a:solidFill>
                  <a:srgbClr val="FFFF66"/>
                </a:solidFill>
              </a:rPr>
              <a:t>院外処方の項目見直し</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424523342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107</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妥結率が診療報酬に影響</a:t>
            </a:r>
            <a:endParaRPr lang="en-US" altLang="ja-JP" sz="2800" dirty="0" smtClean="0">
              <a:latin typeface="+mj-ea"/>
              <a:ea typeface="+mj-ea"/>
            </a:endParaRPr>
          </a:p>
          <a:p>
            <a:pPr lvl="1" algn="just" eaLnBrk="1" hangingPunct="1">
              <a:lnSpc>
                <a:spcPct val="90000"/>
              </a:lnSpc>
            </a:pPr>
            <a:r>
              <a:rPr lang="ja-JP" altLang="en-US" sz="2400" dirty="0" smtClean="0">
                <a:latin typeface="+mj-ea"/>
                <a:ea typeface="+mj-ea"/>
              </a:rPr>
              <a:t>妥結率</a:t>
            </a:r>
            <a:r>
              <a:rPr lang="ja-JP" altLang="en-US" sz="2400" dirty="0">
                <a:latin typeface="+mj-ea"/>
                <a:ea typeface="+mj-ea"/>
              </a:rPr>
              <a:t>を地方厚生局に</a:t>
            </a:r>
            <a:r>
              <a:rPr lang="ja-JP" altLang="en-US" sz="2400" dirty="0" smtClean="0">
                <a:latin typeface="+mj-ea"/>
                <a:ea typeface="+mj-ea"/>
              </a:rPr>
              <a:t>届け出</a:t>
            </a:r>
            <a:endParaRPr lang="en-US" altLang="ja-JP" sz="2400" dirty="0" smtClean="0">
              <a:latin typeface="+mj-ea"/>
              <a:ea typeface="+mj-ea"/>
            </a:endParaRPr>
          </a:p>
          <a:p>
            <a:pPr lvl="1" algn="just" eaLnBrk="1" hangingPunct="1">
              <a:lnSpc>
                <a:spcPct val="90000"/>
              </a:lnSpc>
            </a:pPr>
            <a:r>
              <a:rPr lang="ja-JP" altLang="en-US" sz="2400" dirty="0" smtClean="0">
                <a:latin typeface="+mj-ea"/>
                <a:ea typeface="+mj-ea"/>
              </a:rPr>
              <a:t>著しく</a:t>
            </a:r>
            <a:r>
              <a:rPr lang="ja-JP" altLang="en-US" sz="2400" dirty="0">
                <a:latin typeface="+mj-ea"/>
                <a:ea typeface="+mj-ea"/>
              </a:rPr>
              <a:t>低い妥結率となっている場合</a:t>
            </a:r>
            <a:r>
              <a:rPr lang="ja-JP" altLang="en-US" sz="2400" dirty="0" smtClean="0">
                <a:latin typeface="+mj-ea"/>
                <a:ea typeface="+mj-ea"/>
              </a:rPr>
              <a:t>、基本診療料</a:t>
            </a:r>
            <a:r>
              <a:rPr lang="ja-JP" altLang="en-US" sz="2400" dirty="0">
                <a:latin typeface="+mj-ea"/>
                <a:ea typeface="+mj-ea"/>
              </a:rPr>
              <a:t>の</a:t>
            </a:r>
            <a:r>
              <a:rPr lang="ja-JP" altLang="en-US" sz="2400" dirty="0" smtClean="0">
                <a:latin typeface="+mj-ea"/>
                <a:ea typeface="+mj-ea"/>
              </a:rPr>
              <a:t>引下げ</a:t>
            </a:r>
            <a:endParaRPr lang="en-US" altLang="ja-JP" sz="2400" dirty="0" smtClean="0">
              <a:latin typeface="+mj-ea"/>
              <a:ea typeface="+mj-ea"/>
            </a:endParaRPr>
          </a:p>
          <a:p>
            <a:pPr lvl="1" algn="just" eaLnBrk="1" hangingPunct="1">
              <a:lnSpc>
                <a:spcPct val="90000"/>
              </a:lnSpc>
            </a:pPr>
            <a:r>
              <a:rPr lang="ja-JP" altLang="en-US" sz="2400" dirty="0" smtClean="0">
                <a:latin typeface="+mj-ea"/>
                <a:ea typeface="+mj-ea"/>
              </a:rPr>
              <a:t>対象</a:t>
            </a:r>
            <a:r>
              <a:rPr lang="ja-JP" altLang="en-US" sz="2400" dirty="0">
                <a:latin typeface="+mj-ea"/>
                <a:ea typeface="+mj-ea"/>
              </a:rPr>
              <a:t>は</a:t>
            </a:r>
            <a:r>
              <a:rPr lang="en-US" altLang="ja-JP" sz="2400" dirty="0">
                <a:latin typeface="+mj-ea"/>
                <a:ea typeface="+mj-ea"/>
              </a:rPr>
              <a:t>200</a:t>
            </a:r>
            <a:r>
              <a:rPr lang="ja-JP" altLang="en-US" sz="2400" dirty="0">
                <a:latin typeface="+mj-ea"/>
                <a:ea typeface="+mj-ea"/>
              </a:rPr>
              <a:t>床以上</a:t>
            </a:r>
            <a:r>
              <a:rPr lang="ja-JP" altLang="en-US" sz="2400" dirty="0" smtClean="0">
                <a:latin typeface="+mj-ea"/>
                <a:ea typeface="+mj-ea"/>
              </a:rPr>
              <a:t>病院、保険薬局</a:t>
            </a:r>
            <a:endParaRPr lang="en-US" altLang="ja-JP" sz="2400" dirty="0" smtClean="0">
              <a:latin typeface="+mj-ea"/>
              <a:ea typeface="+mj-ea"/>
            </a:endParaRPr>
          </a:p>
          <a:p>
            <a:pPr algn="just" eaLnBrk="1" hangingPunct="1">
              <a:lnSpc>
                <a:spcPct val="90000"/>
              </a:lnSpc>
            </a:pPr>
            <a:endParaRPr lang="en-US" altLang="ja-JP" sz="2800" dirty="0">
              <a:latin typeface="+mj-ea"/>
              <a:ea typeface="+mj-ea"/>
            </a:endParaRPr>
          </a:p>
          <a:p>
            <a:pPr algn="just" eaLnBrk="1" hangingPunct="1">
              <a:lnSpc>
                <a:spcPct val="90000"/>
              </a:lnSpc>
            </a:pPr>
            <a:r>
              <a:rPr lang="ja-JP" altLang="en-US" sz="2800" dirty="0" smtClean="0">
                <a:latin typeface="+mj-ea"/>
                <a:ea typeface="+mj-ea"/>
              </a:rPr>
              <a:t>未妥結仮納入とは</a:t>
            </a:r>
            <a:endParaRPr lang="en-US" altLang="ja-JP" sz="2800" dirty="0" smtClean="0">
              <a:latin typeface="+mj-ea"/>
              <a:ea typeface="+mj-ea"/>
            </a:endParaRPr>
          </a:p>
          <a:p>
            <a:pPr lvl="1" algn="just" eaLnBrk="1" hangingPunct="1">
              <a:lnSpc>
                <a:spcPct val="90000"/>
              </a:lnSpc>
            </a:pPr>
            <a:r>
              <a:rPr lang="ja-JP" altLang="en-US" sz="2400" dirty="0" smtClean="0">
                <a:latin typeface="+mj-ea"/>
                <a:ea typeface="+mj-ea"/>
              </a:rPr>
              <a:t>価格を決めないまま</a:t>
            </a:r>
            <a:r>
              <a:rPr lang="ja-JP" altLang="en-US" sz="2400" dirty="0">
                <a:latin typeface="+mj-ea"/>
                <a:ea typeface="+mj-ea"/>
              </a:rPr>
              <a:t>医薬品の仕入を行い</a:t>
            </a:r>
            <a:r>
              <a:rPr lang="ja-JP" altLang="en-US" sz="2400" dirty="0" smtClean="0">
                <a:latin typeface="+mj-ea"/>
                <a:ea typeface="+mj-ea"/>
              </a:rPr>
              <a:t>、後日医薬品</a:t>
            </a:r>
            <a:r>
              <a:rPr lang="ja-JP" altLang="en-US" sz="2400" dirty="0">
                <a:latin typeface="+mj-ea"/>
                <a:ea typeface="+mj-ea"/>
              </a:rPr>
              <a:t>卸売会社と医療機関が価格交渉を</a:t>
            </a:r>
            <a:r>
              <a:rPr lang="ja-JP" altLang="en-US" sz="2400" dirty="0" smtClean="0">
                <a:latin typeface="+mj-ea"/>
                <a:ea typeface="+mj-ea"/>
              </a:rPr>
              <a:t>始める</a:t>
            </a:r>
            <a:endParaRPr lang="en-US" altLang="ja-JP" sz="2400" dirty="0" smtClean="0">
              <a:latin typeface="+mj-ea"/>
              <a:ea typeface="+mj-ea"/>
            </a:endParaRPr>
          </a:p>
          <a:p>
            <a:pPr lvl="1" algn="just" eaLnBrk="1" hangingPunct="1">
              <a:lnSpc>
                <a:spcPct val="90000"/>
              </a:lnSpc>
            </a:pPr>
            <a:r>
              <a:rPr lang="ja-JP" altLang="en-US" sz="2400" dirty="0" smtClean="0">
                <a:latin typeface="+mj-ea"/>
                <a:ea typeface="+mj-ea"/>
              </a:rPr>
              <a:t>医薬品は患者さんの生命に関わる物なので仕入の停滞</a:t>
            </a:r>
            <a:r>
              <a:rPr lang="ja-JP" altLang="en-US" sz="2400" dirty="0">
                <a:latin typeface="+mj-ea"/>
                <a:ea typeface="+mj-ea"/>
              </a:rPr>
              <a:t>が</a:t>
            </a:r>
            <a:r>
              <a:rPr lang="ja-JP" altLang="en-US" sz="2400" dirty="0" smtClean="0">
                <a:latin typeface="+mj-ea"/>
                <a:ea typeface="+mj-ea"/>
              </a:rPr>
              <a:t>許されない</a:t>
            </a:r>
            <a:endParaRPr lang="en-US" altLang="ja-JP" sz="2400" dirty="0" smtClean="0">
              <a:latin typeface="+mj-ea"/>
              <a:ea typeface="+mj-ea"/>
            </a:endParaRPr>
          </a:p>
          <a:p>
            <a:pPr lvl="1" algn="just" eaLnBrk="1" hangingPunct="1">
              <a:lnSpc>
                <a:spcPct val="90000"/>
              </a:lnSpc>
            </a:pPr>
            <a:r>
              <a:rPr lang="ja-JP" altLang="en-US" sz="2400" dirty="0" smtClean="0">
                <a:latin typeface="+mj-ea"/>
                <a:ea typeface="+mj-ea"/>
              </a:rPr>
              <a:t>（</a:t>
            </a:r>
            <a:r>
              <a:rPr lang="ja-JP" altLang="en-US" sz="2400" dirty="0">
                <a:latin typeface="+mj-ea"/>
                <a:ea typeface="+mj-ea"/>
              </a:rPr>
              <a:t>価格交渉がまとまった妥結済みの販売高）</a:t>
            </a:r>
            <a:r>
              <a:rPr lang="en-US" altLang="ja-JP" sz="2400" dirty="0">
                <a:latin typeface="+mj-ea"/>
                <a:ea typeface="+mj-ea"/>
              </a:rPr>
              <a:t>÷</a:t>
            </a:r>
            <a:r>
              <a:rPr lang="ja-JP" altLang="en-US" sz="2400" dirty="0">
                <a:latin typeface="+mj-ea"/>
                <a:ea typeface="+mj-ea"/>
              </a:rPr>
              <a:t>総販売高</a:t>
            </a:r>
            <a:r>
              <a:rPr lang="en-US" altLang="ja-JP" sz="2400" dirty="0">
                <a:latin typeface="+mj-ea"/>
                <a:ea typeface="+mj-ea"/>
              </a:rPr>
              <a:t>×</a:t>
            </a:r>
            <a:r>
              <a:rPr lang="en-US" altLang="ja-JP" sz="2400" dirty="0" smtClean="0">
                <a:latin typeface="+mj-ea"/>
                <a:ea typeface="+mj-ea"/>
              </a:rPr>
              <a:t>100</a:t>
            </a:r>
            <a:r>
              <a:rPr lang="ja-JP" altLang="en-US" sz="2400" dirty="0" smtClean="0">
                <a:latin typeface="+mj-ea"/>
                <a:ea typeface="+mj-ea"/>
              </a:rPr>
              <a:t>　　</a:t>
            </a:r>
            <a:r>
              <a:rPr lang="en-US" altLang="ja-JP" sz="2400" dirty="0" smtClean="0">
                <a:latin typeface="+mj-ea"/>
                <a:ea typeface="+mj-ea"/>
              </a:rPr>
              <a:t>※</a:t>
            </a:r>
            <a:r>
              <a:rPr lang="ja-JP" altLang="en-US" sz="2400" dirty="0" smtClean="0">
                <a:latin typeface="+mj-ea"/>
                <a:ea typeface="+mj-ea"/>
              </a:rPr>
              <a:t>薬価ベースで計算</a:t>
            </a:r>
            <a:endParaRPr lang="en-US" altLang="ja-JP" sz="2400" dirty="0">
              <a:latin typeface="+mj-ea"/>
              <a:ea typeface="+mj-ea"/>
            </a:endParaRPr>
          </a:p>
          <a:p>
            <a:pPr algn="just" eaLnBrk="1" hangingPunct="1">
              <a:lnSpc>
                <a:spcPct val="90000"/>
              </a:lnSpc>
            </a:pPr>
            <a:endParaRPr lang="ja-JP" altLang="en-US" sz="2800"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投　　薬</a:t>
            </a: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3600" dirty="0" smtClean="0">
                <a:solidFill>
                  <a:srgbClr val="FFFF66"/>
                </a:solidFill>
              </a:rPr>
              <a:t>医薬品価格交渉の妥結率について</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61855484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108</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項目としては調剤薬局に対する物</a:t>
            </a:r>
            <a:endParaRPr lang="en-US" altLang="ja-JP" sz="2800" dirty="0" smtClean="0">
              <a:latin typeface="+mj-ea"/>
              <a:ea typeface="+mj-ea"/>
            </a:endParaRPr>
          </a:p>
          <a:p>
            <a:pPr lvl="1" algn="just" eaLnBrk="1" hangingPunct="1">
              <a:lnSpc>
                <a:spcPct val="90000"/>
              </a:lnSpc>
            </a:pPr>
            <a:r>
              <a:rPr lang="ja-JP" altLang="en-US" sz="2400" dirty="0" smtClean="0">
                <a:latin typeface="+mj-ea"/>
                <a:ea typeface="+mj-ea"/>
              </a:rPr>
              <a:t>一般名処方が行われた医薬品への努力義務</a:t>
            </a:r>
            <a:endParaRPr lang="en-US" altLang="ja-JP" sz="2400" dirty="0" smtClean="0">
              <a:latin typeface="+mj-ea"/>
              <a:ea typeface="+mj-ea"/>
            </a:endParaRPr>
          </a:p>
          <a:p>
            <a:pPr lvl="2" algn="just" eaLnBrk="1" hangingPunct="1">
              <a:lnSpc>
                <a:spcPct val="90000"/>
              </a:lnSpc>
            </a:pPr>
            <a:r>
              <a:rPr lang="ja-JP" altLang="en-US" dirty="0" smtClean="0">
                <a:latin typeface="+mj-ea"/>
                <a:ea typeface="+mj-ea"/>
              </a:rPr>
              <a:t>患者に対し後発医薬品の有効性、安全性や品質について懇切丁寧に説明</a:t>
            </a:r>
            <a:endParaRPr lang="en-US" altLang="ja-JP" dirty="0" smtClean="0">
              <a:latin typeface="+mj-ea"/>
              <a:ea typeface="+mj-ea"/>
            </a:endParaRPr>
          </a:p>
          <a:p>
            <a:pPr lvl="2" algn="just" eaLnBrk="1" hangingPunct="1">
              <a:lnSpc>
                <a:spcPct val="90000"/>
              </a:lnSpc>
            </a:pPr>
            <a:r>
              <a:rPr lang="ja-JP" altLang="en-US" dirty="0" smtClean="0">
                <a:latin typeface="+mj-ea"/>
                <a:ea typeface="+mj-ea"/>
              </a:rPr>
              <a:t>後発医薬品を選択するよう努める</a:t>
            </a:r>
          </a:p>
          <a:p>
            <a:pPr lvl="1" algn="just" eaLnBrk="1" hangingPunct="1">
              <a:lnSpc>
                <a:spcPct val="90000"/>
              </a:lnSpc>
            </a:pPr>
            <a:r>
              <a:rPr lang="ja-JP" altLang="en-US" sz="2400" dirty="0" smtClean="0">
                <a:latin typeface="+mj-ea"/>
                <a:ea typeface="+mj-ea"/>
              </a:rPr>
              <a:t>調剤</a:t>
            </a:r>
            <a:r>
              <a:rPr lang="ja-JP" altLang="en-US" sz="2400" dirty="0">
                <a:latin typeface="+mj-ea"/>
                <a:ea typeface="+mj-ea"/>
              </a:rPr>
              <a:t>割合を見直し</a:t>
            </a:r>
            <a:endParaRPr lang="en-US" altLang="ja-JP" sz="2400" dirty="0">
              <a:latin typeface="+mj-ea"/>
              <a:ea typeface="+mj-ea"/>
            </a:endParaRPr>
          </a:p>
          <a:p>
            <a:pPr lvl="2" algn="just" eaLnBrk="1" hangingPunct="1">
              <a:lnSpc>
                <a:spcPct val="90000"/>
              </a:lnSpc>
            </a:pPr>
            <a:r>
              <a:rPr lang="ja-JP" altLang="en-US" dirty="0" smtClean="0">
                <a:latin typeface="+mj-ea"/>
                <a:ea typeface="+mj-ea"/>
              </a:rPr>
              <a:t>保険</a:t>
            </a:r>
            <a:r>
              <a:rPr lang="ja-JP" altLang="en-US" dirty="0">
                <a:latin typeface="+mj-ea"/>
                <a:ea typeface="+mj-ea"/>
              </a:rPr>
              <a:t>薬局の後発医薬品調剤体制加算の</a:t>
            </a:r>
            <a:r>
              <a:rPr lang="ja-JP" altLang="en-US" dirty="0" smtClean="0">
                <a:latin typeface="+mj-ea"/>
                <a:ea typeface="+mj-ea"/>
              </a:rPr>
              <a:t>要件</a:t>
            </a:r>
            <a:endParaRPr lang="en-US" altLang="ja-JP" dirty="0" smtClean="0">
              <a:latin typeface="+mj-ea"/>
              <a:ea typeface="+mj-ea"/>
            </a:endParaRPr>
          </a:p>
          <a:p>
            <a:pPr lvl="2" algn="just" eaLnBrk="1" hangingPunct="1">
              <a:lnSpc>
                <a:spcPct val="90000"/>
              </a:lnSpc>
            </a:pPr>
            <a:r>
              <a:rPr lang="ja-JP" altLang="en-US" dirty="0" smtClean="0">
                <a:latin typeface="+mj-ea"/>
                <a:ea typeface="+mj-ea"/>
              </a:rPr>
              <a:t>後発医</a:t>
            </a:r>
            <a:r>
              <a:rPr lang="ja-JP" altLang="en-US" dirty="0">
                <a:latin typeface="+mj-ea"/>
                <a:ea typeface="+mj-ea"/>
              </a:rPr>
              <a:t>薬品調剤率が高い方により重点をおいた</a:t>
            </a:r>
            <a:r>
              <a:rPr lang="ja-JP" altLang="en-US" dirty="0" smtClean="0">
                <a:latin typeface="+mj-ea"/>
                <a:ea typeface="+mj-ea"/>
              </a:rPr>
              <a:t>評価</a:t>
            </a:r>
            <a:endParaRPr lang="en-US" altLang="ja-JP" dirty="0">
              <a:latin typeface="+mj-ea"/>
              <a:ea typeface="+mj-ea"/>
            </a:endParaRPr>
          </a:p>
          <a:p>
            <a:pPr lvl="3" algn="just" eaLnBrk="1" hangingPunct="1">
              <a:lnSpc>
                <a:spcPct val="90000"/>
              </a:lnSpc>
            </a:pPr>
            <a:r>
              <a:rPr lang="zh-CN" altLang="en-US" sz="2400" dirty="0">
                <a:latin typeface="+mj-ea"/>
                <a:ea typeface="+mj-ea"/>
              </a:rPr>
              <a:t>「</a:t>
            </a:r>
            <a:r>
              <a:rPr lang="en-US" altLang="zh-CN" sz="2400" dirty="0">
                <a:latin typeface="+mj-ea"/>
                <a:ea typeface="+mj-ea"/>
              </a:rPr>
              <a:t>55</a:t>
            </a:r>
            <a:r>
              <a:rPr lang="zh-CN" altLang="en-US" sz="2400" dirty="0">
                <a:latin typeface="+mj-ea"/>
                <a:ea typeface="+mj-ea"/>
              </a:rPr>
              <a:t>％以上」</a:t>
            </a:r>
            <a:r>
              <a:rPr lang="en-US" altLang="zh-CN" sz="2400" dirty="0">
                <a:latin typeface="+mj-ea"/>
                <a:ea typeface="+mj-ea"/>
              </a:rPr>
              <a:t>18</a:t>
            </a:r>
            <a:r>
              <a:rPr lang="zh-CN" altLang="en-US" sz="2400" dirty="0">
                <a:latin typeface="+mj-ea"/>
                <a:ea typeface="+mj-ea"/>
              </a:rPr>
              <a:t>点、「</a:t>
            </a:r>
            <a:r>
              <a:rPr lang="en-US" altLang="zh-CN" sz="2400" dirty="0">
                <a:latin typeface="+mj-ea"/>
                <a:ea typeface="+mj-ea"/>
              </a:rPr>
              <a:t>65</a:t>
            </a:r>
            <a:r>
              <a:rPr lang="zh-CN" altLang="en-US" sz="2400" dirty="0">
                <a:latin typeface="+mj-ea"/>
                <a:ea typeface="+mj-ea"/>
              </a:rPr>
              <a:t>％以上」</a:t>
            </a:r>
            <a:r>
              <a:rPr lang="en-US" altLang="zh-CN" sz="2400" dirty="0">
                <a:latin typeface="+mj-ea"/>
                <a:ea typeface="+mj-ea"/>
              </a:rPr>
              <a:t>22</a:t>
            </a:r>
            <a:r>
              <a:rPr lang="zh-CN" altLang="en-US" sz="2400" dirty="0">
                <a:latin typeface="+mj-ea"/>
                <a:ea typeface="+mj-ea"/>
              </a:rPr>
              <a:t>点</a:t>
            </a:r>
            <a:endParaRPr lang="ja-JP" altLang="en-US" sz="2400" dirty="0">
              <a:latin typeface="+mj-ea"/>
              <a:ea typeface="+mj-ea"/>
            </a:endParaRPr>
          </a:p>
          <a:p>
            <a:pPr lvl="1" algn="just" eaLnBrk="1" hangingPunct="1">
              <a:lnSpc>
                <a:spcPct val="90000"/>
              </a:lnSpc>
            </a:pPr>
            <a:r>
              <a:rPr lang="ja-JP" altLang="en-US" sz="2400" dirty="0" smtClean="0">
                <a:latin typeface="+mj-ea"/>
                <a:ea typeface="+mj-ea"/>
              </a:rPr>
              <a:t>後発医</a:t>
            </a:r>
            <a:r>
              <a:rPr lang="ja-JP" altLang="en-US" sz="2400" dirty="0">
                <a:latin typeface="+mj-ea"/>
                <a:ea typeface="+mj-ea"/>
              </a:rPr>
              <a:t>薬品の調剤割合に「後発医薬品のさらなる使用促進のための</a:t>
            </a:r>
            <a:r>
              <a:rPr lang="ja-JP" altLang="en-US" sz="2400" dirty="0" smtClean="0">
                <a:latin typeface="+mj-ea"/>
                <a:ea typeface="+mj-ea"/>
              </a:rPr>
              <a:t>ロードマップ</a:t>
            </a:r>
            <a:r>
              <a:rPr lang="ja-JP" altLang="en-US" sz="2400" dirty="0">
                <a:latin typeface="+mj-ea"/>
                <a:ea typeface="+mj-ea"/>
              </a:rPr>
              <a:t>」で示された新指標を</a:t>
            </a:r>
            <a:r>
              <a:rPr lang="ja-JP" altLang="en-US" sz="2400" dirty="0" smtClean="0">
                <a:latin typeface="+mj-ea"/>
                <a:ea typeface="+mj-ea"/>
              </a:rPr>
              <a:t>用いる</a:t>
            </a:r>
            <a:endParaRPr lang="en-US" altLang="ja-JP" sz="2400" dirty="0" smtClean="0">
              <a:latin typeface="+mj-ea"/>
              <a:ea typeface="+mj-ea"/>
            </a:endParaRPr>
          </a:p>
          <a:p>
            <a:pPr lvl="2" algn="just" eaLnBrk="1" hangingPunct="1">
              <a:lnSpc>
                <a:spcPct val="90000"/>
              </a:lnSpc>
            </a:pPr>
            <a:r>
              <a:rPr lang="ja-JP" altLang="en-US" dirty="0" smtClean="0">
                <a:latin typeface="+mj-ea"/>
                <a:ea typeface="+mj-ea"/>
              </a:rPr>
              <a:t>調剤</a:t>
            </a:r>
            <a:r>
              <a:rPr lang="ja-JP" altLang="en-US" dirty="0">
                <a:latin typeface="+mj-ea"/>
                <a:ea typeface="+mj-ea"/>
              </a:rPr>
              <a:t>割合に</a:t>
            </a:r>
            <a:r>
              <a:rPr lang="ja-JP" altLang="en-US" dirty="0" smtClean="0">
                <a:latin typeface="+mj-ea"/>
                <a:ea typeface="+mj-ea"/>
              </a:rPr>
              <a:t>極端な</a:t>
            </a:r>
            <a:r>
              <a:rPr lang="ja-JP" altLang="en-US" dirty="0">
                <a:latin typeface="+mj-ea"/>
                <a:ea typeface="+mj-ea"/>
              </a:rPr>
              <a:t>偏りがある保険薬局においては、後発医薬品の調剤数量が少ないにも</a:t>
            </a:r>
            <a:r>
              <a:rPr lang="ja-JP" altLang="en-US" dirty="0" smtClean="0">
                <a:latin typeface="+mj-ea"/>
                <a:ea typeface="+mj-ea"/>
              </a:rPr>
              <a:t>かかわらず</a:t>
            </a:r>
            <a:r>
              <a:rPr lang="ja-JP" altLang="en-US" dirty="0">
                <a:latin typeface="+mj-ea"/>
                <a:ea typeface="+mj-ea"/>
              </a:rPr>
              <a:t>、数量シェアが高くなる可能性が</a:t>
            </a:r>
            <a:r>
              <a:rPr lang="ja-JP" altLang="en-US" dirty="0" smtClean="0">
                <a:latin typeface="+mj-ea"/>
                <a:ea typeface="+mj-ea"/>
              </a:rPr>
              <a:t>ある</a:t>
            </a:r>
            <a:endParaRPr lang="en-US" altLang="ja-JP" dirty="0" smtClean="0">
              <a:latin typeface="+mj-ea"/>
              <a:ea typeface="+mj-ea"/>
            </a:endParaRPr>
          </a:p>
          <a:p>
            <a:pPr lvl="2" algn="just" eaLnBrk="1" hangingPunct="1">
              <a:lnSpc>
                <a:spcPct val="90000"/>
              </a:lnSpc>
            </a:pPr>
            <a:r>
              <a:rPr lang="ja-JP" altLang="en-US" dirty="0" smtClean="0">
                <a:latin typeface="+mj-ea"/>
                <a:ea typeface="+mj-ea"/>
              </a:rPr>
              <a:t>後発医</a:t>
            </a:r>
            <a:r>
              <a:rPr lang="ja-JP" altLang="en-US" dirty="0">
                <a:latin typeface="+mj-ea"/>
                <a:ea typeface="+mj-ea"/>
              </a:rPr>
              <a:t>薬品調剤</a:t>
            </a:r>
            <a:r>
              <a:rPr lang="ja-JP" altLang="en-US" dirty="0" smtClean="0">
                <a:latin typeface="+mj-ea"/>
                <a:ea typeface="+mj-ea"/>
              </a:rPr>
              <a:t>体制加算</a:t>
            </a:r>
            <a:r>
              <a:rPr lang="ja-JP" altLang="en-US" dirty="0">
                <a:latin typeface="+mj-ea"/>
                <a:ea typeface="+mj-ea"/>
              </a:rPr>
              <a:t>の対象外とするよう</a:t>
            </a:r>
            <a:r>
              <a:rPr lang="ja-JP" altLang="en-US" dirty="0" smtClean="0">
                <a:latin typeface="+mj-ea"/>
                <a:ea typeface="+mj-ea"/>
              </a:rPr>
              <a:t>適正化</a:t>
            </a:r>
            <a:endParaRPr lang="ja-JP" altLang="en-US"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投　　薬</a:t>
            </a: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en-US" altLang="ja-JP" sz="3600" dirty="0" smtClean="0">
                <a:solidFill>
                  <a:srgbClr val="FFFF66"/>
                </a:solidFill>
              </a:rPr>
              <a:t>【</a:t>
            </a:r>
            <a:r>
              <a:rPr lang="ja-JP" altLang="en-US" sz="3600" dirty="0" smtClean="0">
                <a:solidFill>
                  <a:srgbClr val="FFFF66"/>
                </a:solidFill>
              </a:rPr>
              <a:t>参考</a:t>
            </a:r>
            <a:r>
              <a:rPr lang="en-US" altLang="ja-JP" sz="3600" dirty="0" smtClean="0">
                <a:solidFill>
                  <a:srgbClr val="FFFF66"/>
                </a:solidFill>
              </a:rPr>
              <a:t>】</a:t>
            </a:r>
            <a:r>
              <a:rPr lang="ja-JP" altLang="en-US" sz="3600" dirty="0" smtClean="0">
                <a:solidFill>
                  <a:srgbClr val="FFFF66"/>
                </a:solidFill>
              </a:rPr>
              <a:t>後発医</a:t>
            </a:r>
            <a:r>
              <a:rPr lang="ja-JP" altLang="en-US" sz="3600" dirty="0">
                <a:solidFill>
                  <a:srgbClr val="FFFF66"/>
                </a:solidFill>
              </a:rPr>
              <a:t>薬品の使用促進策に</a:t>
            </a:r>
            <a:r>
              <a:rPr lang="ja-JP" altLang="en-US" sz="3600" dirty="0" smtClean="0">
                <a:solidFill>
                  <a:srgbClr val="FFFF66"/>
                </a:solidFill>
              </a:rPr>
              <a:t>ついて</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66996665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dirty="0" smtClean="0"/>
              <a:t>注　　射</a:t>
            </a:r>
            <a:endParaRPr lang="en-US" altLang="ja-JP" sz="4000" dirty="0" smtClean="0"/>
          </a:p>
        </p:txBody>
      </p:sp>
    </p:spTree>
    <p:extLst>
      <p:ext uri="{BB962C8B-B14F-4D97-AF65-F5344CB8AC3E}">
        <p14:creationId xmlns:p14="http://schemas.microsoft.com/office/powerpoint/2010/main" val="679256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11</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noAutofit/>
          </a:bodyPr>
          <a:lstStyle/>
          <a:p>
            <a:pPr marL="0" indent="0" algn="just">
              <a:lnSpc>
                <a:spcPct val="90000"/>
              </a:lnSpc>
              <a:buNone/>
            </a:pPr>
            <a:r>
              <a:rPr lang="ja-JP" altLang="en-US" sz="2400" dirty="0" smtClean="0">
                <a:solidFill>
                  <a:schemeClr val="tx1"/>
                </a:solidFill>
                <a:latin typeface="+mj-ea"/>
                <a:ea typeface="+mj-ea"/>
              </a:rPr>
              <a:t>（入院医療）</a:t>
            </a:r>
          </a:p>
          <a:p>
            <a:pPr algn="just">
              <a:lnSpc>
                <a:spcPct val="90000"/>
              </a:lnSpc>
            </a:pPr>
            <a:r>
              <a:rPr lang="ja-JP" altLang="en-US" sz="2400" dirty="0" smtClean="0">
                <a:solidFill>
                  <a:schemeClr val="tx1"/>
                </a:solidFill>
                <a:latin typeface="+mj-ea"/>
                <a:ea typeface="+mj-ea"/>
              </a:rPr>
              <a:t>①一般病棟入院基本料（７対１、</a:t>
            </a:r>
            <a:r>
              <a:rPr lang="en-US" altLang="ja-JP" sz="2400" dirty="0" smtClean="0">
                <a:solidFill>
                  <a:schemeClr val="tx1"/>
                </a:solidFill>
                <a:latin typeface="+mj-ea"/>
                <a:ea typeface="+mj-ea"/>
              </a:rPr>
              <a:t>10</a:t>
            </a:r>
            <a:r>
              <a:rPr lang="ja-JP" altLang="en-US" sz="2400" dirty="0" smtClean="0">
                <a:solidFill>
                  <a:schemeClr val="tx1"/>
                </a:solidFill>
                <a:latin typeface="+mj-ea"/>
                <a:ea typeface="+mj-ea"/>
              </a:rPr>
              <a:t>対１の特定除外制度の見直し等）</a:t>
            </a:r>
            <a:r>
              <a:rPr lang="en-US" altLang="ja-JP" sz="2400" dirty="0" smtClean="0">
                <a:solidFill>
                  <a:schemeClr val="tx1"/>
                </a:solidFill>
                <a:latin typeface="+mj-ea"/>
                <a:ea typeface="+mj-ea"/>
              </a:rPr>
              <a:t>､</a:t>
            </a:r>
            <a:r>
              <a:rPr lang="ja-JP" altLang="en-US" sz="2400" dirty="0" smtClean="0">
                <a:solidFill>
                  <a:schemeClr val="tx1"/>
                </a:solidFill>
                <a:latin typeface="+mj-ea"/>
                <a:ea typeface="+mj-ea"/>
              </a:rPr>
              <a:t>有床診療所入院基本料等の見直し</a:t>
            </a:r>
            <a:r>
              <a:rPr lang="en-US" altLang="ja-JP" sz="2400" dirty="0" smtClean="0">
                <a:solidFill>
                  <a:schemeClr val="tx1"/>
                </a:solidFill>
                <a:latin typeface="+mj-ea"/>
                <a:ea typeface="+mj-ea"/>
              </a:rPr>
              <a:t>､</a:t>
            </a:r>
            <a:r>
              <a:rPr lang="ja-JP" altLang="en-US" sz="2400" dirty="0" smtClean="0">
                <a:solidFill>
                  <a:schemeClr val="tx1"/>
                </a:solidFill>
                <a:latin typeface="+mj-ea"/>
                <a:ea typeface="+mj-ea"/>
              </a:rPr>
              <a:t>地域包括ケア病棟入院料の創設等の影響を調査･検証し、入院医療の機能分化･連携の推進について引き続き検討</a:t>
            </a:r>
          </a:p>
          <a:p>
            <a:pPr algn="just">
              <a:lnSpc>
                <a:spcPct val="90000"/>
              </a:lnSpc>
            </a:pPr>
            <a:r>
              <a:rPr lang="ja-JP" altLang="en-US" sz="2400" dirty="0" smtClean="0">
                <a:solidFill>
                  <a:schemeClr val="tx1"/>
                </a:solidFill>
                <a:latin typeface="+mj-ea"/>
                <a:ea typeface="+mj-ea"/>
              </a:rPr>
              <a:t>②療養病棟</a:t>
            </a:r>
            <a:r>
              <a:rPr lang="en-US" altLang="ja-JP" sz="2400" dirty="0" smtClean="0">
                <a:solidFill>
                  <a:schemeClr val="tx1"/>
                </a:solidFill>
                <a:latin typeface="+mj-ea"/>
                <a:ea typeface="+mj-ea"/>
              </a:rPr>
              <a:t>､</a:t>
            </a:r>
            <a:r>
              <a:rPr lang="ja-JP" altLang="en-US" sz="2400" dirty="0" smtClean="0">
                <a:solidFill>
                  <a:schemeClr val="tx1"/>
                </a:solidFill>
                <a:latin typeface="+mj-ea"/>
                <a:ea typeface="+mj-ea"/>
              </a:rPr>
              <a:t>障害者病棟</a:t>
            </a:r>
            <a:r>
              <a:rPr lang="en-US" altLang="ja-JP" sz="2400" dirty="0" smtClean="0">
                <a:solidFill>
                  <a:schemeClr val="tx1"/>
                </a:solidFill>
                <a:latin typeface="+mj-ea"/>
                <a:ea typeface="+mj-ea"/>
              </a:rPr>
              <a:t>､</a:t>
            </a:r>
            <a:r>
              <a:rPr lang="ja-JP" altLang="en-US" sz="2400" dirty="0" smtClean="0">
                <a:solidFill>
                  <a:schemeClr val="tx1"/>
                </a:solidFill>
                <a:latin typeface="+mj-ea"/>
                <a:ea typeface="+mj-ea"/>
              </a:rPr>
              <a:t>特殊疾患病棟等における長期入院も含めた慢性期入院医療の在り方について検討</a:t>
            </a:r>
          </a:p>
          <a:p>
            <a:pPr algn="just">
              <a:lnSpc>
                <a:spcPct val="90000"/>
              </a:lnSpc>
            </a:pPr>
            <a:r>
              <a:rPr lang="ja-JP" altLang="en-US" sz="2400" dirty="0" smtClean="0">
                <a:solidFill>
                  <a:schemeClr val="tx1"/>
                </a:solidFill>
                <a:latin typeface="+mj-ea"/>
                <a:ea typeface="+mj-ea"/>
              </a:rPr>
              <a:t>③短期滞在手術等基本料の見直しの影響を調査・検証</a:t>
            </a:r>
          </a:p>
          <a:p>
            <a:pPr marL="0" indent="0" algn="just">
              <a:lnSpc>
                <a:spcPct val="90000"/>
              </a:lnSpc>
              <a:buNone/>
            </a:pPr>
            <a:r>
              <a:rPr lang="ja-JP" altLang="en-US" sz="2400" dirty="0" smtClean="0">
                <a:solidFill>
                  <a:schemeClr val="tx1"/>
                </a:solidFill>
                <a:latin typeface="+mj-ea"/>
                <a:ea typeface="+mj-ea"/>
              </a:rPr>
              <a:t>（外来医療）</a:t>
            </a:r>
          </a:p>
          <a:p>
            <a:pPr algn="just">
              <a:lnSpc>
                <a:spcPct val="90000"/>
              </a:lnSpc>
            </a:pPr>
            <a:r>
              <a:rPr lang="ja-JP" altLang="en-US" sz="2400" dirty="0" smtClean="0">
                <a:solidFill>
                  <a:schemeClr val="tx1"/>
                </a:solidFill>
                <a:latin typeface="+mj-ea"/>
                <a:ea typeface="+mj-ea"/>
              </a:rPr>
              <a:t>④主治医機能の評価の影響、大病院の紹介率・逆紹介率等の状況等を調査・検証し、外来医療の機能分化・連携の推進について引き続き検討</a:t>
            </a:r>
            <a:endParaRPr lang="en-US" altLang="ja-JP" sz="2400" dirty="0" smtClean="0">
              <a:solidFill>
                <a:schemeClr val="tx1"/>
              </a:solidFill>
              <a:latin typeface="+mj-ea"/>
              <a:ea typeface="+mj-ea"/>
            </a:endParaRPr>
          </a:p>
          <a:p>
            <a:pPr marL="0" indent="0" algn="just">
              <a:lnSpc>
                <a:spcPct val="90000"/>
              </a:lnSpc>
              <a:buNone/>
            </a:pPr>
            <a:r>
              <a:rPr lang="ja-JP" altLang="en-US" sz="2400" dirty="0">
                <a:solidFill>
                  <a:schemeClr val="tx1"/>
                </a:solidFill>
                <a:latin typeface="+mj-ea"/>
              </a:rPr>
              <a:t>（在宅医療）</a:t>
            </a:r>
          </a:p>
          <a:p>
            <a:pPr algn="just">
              <a:lnSpc>
                <a:spcPct val="90000"/>
              </a:lnSpc>
            </a:pPr>
            <a:r>
              <a:rPr lang="ja-JP" altLang="en-US" sz="2400" dirty="0">
                <a:solidFill>
                  <a:schemeClr val="tx1"/>
                </a:solidFill>
                <a:latin typeface="+mj-ea"/>
              </a:rPr>
              <a:t>⑤在宅不適切事例の適正化について影響の調査・検証、歯科訪問診療の診療時間等の調査・検証、在宅医療を主に行う保険医療機関の外来医療の在り方の検討等を含め、在宅医療の推進と介護保険との連携について引き続き検討</a:t>
            </a:r>
          </a:p>
          <a:p>
            <a:pPr algn="just">
              <a:lnSpc>
                <a:spcPct val="90000"/>
              </a:lnSpc>
            </a:pPr>
            <a:endParaRPr lang="ja-JP" altLang="en-US" sz="2400" dirty="0" smtClean="0">
              <a:solidFill>
                <a:schemeClr val="tx1"/>
              </a:solidFill>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社会保障改革の方向性</a:t>
            </a: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a:solidFill>
                  <a:srgbClr val="FFFF66"/>
                </a:solidFill>
              </a:rPr>
              <a:t>平成</a:t>
            </a:r>
            <a:r>
              <a:rPr lang="ja-JP" altLang="en-US" sz="3600" i="0" dirty="0" smtClean="0">
                <a:solidFill>
                  <a:srgbClr val="FFFF66"/>
                </a:solidFill>
              </a:rPr>
              <a:t>２６年度診療報酬改定附帯意見</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45021536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110</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dirty="0" smtClean="0">
                <a:latin typeface="+mj-ea"/>
              </a:rPr>
              <a:t>植</a:t>
            </a:r>
            <a:r>
              <a:rPr lang="ja-JP" altLang="en-US" dirty="0">
                <a:latin typeface="+mj-ea"/>
              </a:rPr>
              <a:t>込型カテーテルによる中心静脈</a:t>
            </a:r>
            <a:r>
              <a:rPr lang="ja-JP" altLang="en-US" dirty="0" smtClean="0">
                <a:latin typeface="+mj-ea"/>
              </a:rPr>
              <a:t>栄養</a:t>
            </a:r>
            <a:endParaRPr lang="en-US" altLang="ja-JP" dirty="0" smtClean="0">
              <a:latin typeface="+mj-ea"/>
            </a:endParaRPr>
          </a:p>
          <a:p>
            <a:pPr marL="0" indent="0" algn="just">
              <a:lnSpc>
                <a:spcPct val="90000"/>
              </a:lnSpc>
              <a:buSzPct val="80000"/>
              <a:buNone/>
            </a:pPr>
            <a:r>
              <a:rPr lang="ja-JP" altLang="en-US" dirty="0" smtClean="0">
                <a:latin typeface="+mj-ea"/>
              </a:rPr>
              <a:t>　　　　　　　</a:t>
            </a:r>
            <a:r>
              <a:rPr lang="ja-JP" altLang="en-US" dirty="0">
                <a:latin typeface="+mj-ea"/>
              </a:rPr>
              <a:t>　</a:t>
            </a:r>
            <a:r>
              <a:rPr lang="ja-JP" altLang="en-US" dirty="0" smtClean="0">
                <a:latin typeface="+mj-ea"/>
              </a:rPr>
              <a:t>⇒</a:t>
            </a:r>
            <a:r>
              <a:rPr lang="ja-JP" altLang="en-US" dirty="0">
                <a:latin typeface="+mj-ea"/>
              </a:rPr>
              <a:t>　植込型カテーテルによる中心静脈</a:t>
            </a:r>
            <a:r>
              <a:rPr lang="ja-JP" altLang="en-US" dirty="0" smtClean="0">
                <a:latin typeface="+mj-ea"/>
              </a:rPr>
              <a:t>注射</a:t>
            </a:r>
            <a:endParaRPr lang="ja-JP" altLang="en-US" dirty="0">
              <a:latin typeface="+mj-ea"/>
            </a:endParaRPr>
          </a:p>
          <a:p>
            <a:pPr lvl="1" algn="just">
              <a:lnSpc>
                <a:spcPct val="90000"/>
              </a:lnSpc>
              <a:buSzPct val="80000"/>
            </a:pPr>
            <a:r>
              <a:rPr lang="ja-JP" altLang="en-US" dirty="0" smtClean="0">
                <a:latin typeface="+mj-ea"/>
              </a:rPr>
              <a:t>在宅</a:t>
            </a:r>
            <a:r>
              <a:rPr lang="ja-JP" altLang="en-US" dirty="0">
                <a:latin typeface="+mj-ea"/>
              </a:rPr>
              <a:t>中心静脈栄養法指導管理料を算定している患者に対して行った中心静脈注射の費用は</a:t>
            </a:r>
            <a:r>
              <a:rPr lang="ja-JP" altLang="en-US" dirty="0" smtClean="0">
                <a:latin typeface="+mj-ea"/>
              </a:rPr>
              <a:t>算定不可</a:t>
            </a:r>
            <a:endParaRPr lang="ja-JP" altLang="en-US" dirty="0">
              <a:latin typeface="+mj-ea"/>
            </a:endParaRPr>
          </a:p>
          <a:p>
            <a:pPr lvl="1" algn="just">
              <a:lnSpc>
                <a:spcPct val="90000"/>
              </a:lnSpc>
              <a:buSzPct val="80000"/>
            </a:pPr>
            <a:r>
              <a:rPr lang="ja-JP" altLang="en-US" dirty="0" smtClean="0">
                <a:latin typeface="+mj-ea"/>
              </a:rPr>
              <a:t>在宅</a:t>
            </a:r>
            <a:r>
              <a:rPr lang="ja-JP" altLang="en-US" dirty="0">
                <a:latin typeface="+mj-ea"/>
              </a:rPr>
              <a:t>悪性腫瘍患者指導管理料又</a:t>
            </a:r>
            <a:r>
              <a:rPr lang="ja-JP" altLang="en-US" dirty="0" smtClean="0">
                <a:latin typeface="+mj-ea"/>
              </a:rPr>
              <a:t>は在宅</a:t>
            </a:r>
            <a:r>
              <a:rPr lang="ja-JP" altLang="en-US" dirty="0">
                <a:latin typeface="+mj-ea"/>
              </a:rPr>
              <a:t>悪性腫瘍患者共同指導管理料を算定している</a:t>
            </a:r>
            <a:r>
              <a:rPr lang="ja-JP" altLang="en-US" dirty="0" smtClean="0">
                <a:latin typeface="+mj-ea"/>
              </a:rPr>
              <a:t>患者</a:t>
            </a:r>
            <a:r>
              <a:rPr lang="ja-JP" altLang="en-US" dirty="0">
                <a:latin typeface="+mj-ea"/>
              </a:rPr>
              <a:t>は</a:t>
            </a:r>
            <a:r>
              <a:rPr lang="ja-JP" altLang="en-US" dirty="0" smtClean="0">
                <a:latin typeface="+mj-ea"/>
              </a:rPr>
              <a:t>、在宅</a:t>
            </a:r>
            <a:r>
              <a:rPr lang="ja-JP" altLang="en-US" dirty="0">
                <a:latin typeface="+mj-ea"/>
              </a:rPr>
              <a:t>患者訪問診療料を算定する日に併せて行った中心静脈注射の費用は</a:t>
            </a:r>
            <a:r>
              <a:rPr lang="ja-JP" altLang="en-US" dirty="0" smtClean="0">
                <a:latin typeface="+mj-ea"/>
              </a:rPr>
              <a:t>算定</a:t>
            </a:r>
            <a:r>
              <a:rPr lang="ja-JP" altLang="en-US" dirty="0">
                <a:latin typeface="+mj-ea"/>
              </a:rPr>
              <a:t>不可</a:t>
            </a:r>
          </a:p>
          <a:p>
            <a:pPr lvl="1" algn="just">
              <a:lnSpc>
                <a:spcPct val="90000"/>
              </a:lnSpc>
              <a:buSzPct val="80000"/>
            </a:pPr>
            <a:r>
              <a:rPr lang="ja-JP" altLang="en-US" dirty="0" smtClean="0">
                <a:latin typeface="+mj-ea"/>
              </a:rPr>
              <a:t>６歳</a:t>
            </a:r>
            <a:r>
              <a:rPr lang="ja-JP" altLang="en-US" dirty="0">
                <a:latin typeface="+mj-ea"/>
              </a:rPr>
              <a:t>未満の</a:t>
            </a:r>
            <a:r>
              <a:rPr lang="ja-JP" altLang="en-US" dirty="0" smtClean="0">
                <a:latin typeface="+mj-ea"/>
              </a:rPr>
              <a:t>乳幼児加算</a:t>
            </a:r>
            <a:r>
              <a:rPr lang="en-US" altLang="ja-JP" dirty="0" smtClean="0">
                <a:latin typeface="+mj-ea"/>
              </a:rPr>
              <a:t>	</a:t>
            </a:r>
            <a:r>
              <a:rPr lang="ja-JP" altLang="en-US" dirty="0" smtClean="0">
                <a:latin typeface="+mj-ea"/>
              </a:rPr>
              <a:t>５０点</a:t>
            </a:r>
            <a:endParaRPr lang="ja-JP" altLang="en-US" dirty="0">
              <a:latin typeface="+mj-ea"/>
            </a:endParaRPr>
          </a:p>
          <a:p>
            <a:pPr algn="just">
              <a:lnSpc>
                <a:spcPct val="90000"/>
              </a:lnSpc>
              <a:buSzPct val="80000"/>
            </a:pPr>
            <a:endParaRPr lang="ja-JP" altLang="en-US" dirty="0">
              <a:latin typeface="+mj-ea"/>
            </a:endParaRPr>
          </a:p>
          <a:p>
            <a:pPr algn="just">
              <a:lnSpc>
                <a:spcPct val="90000"/>
              </a:lnSpc>
              <a:buSzPct val="80000"/>
            </a:pPr>
            <a:endParaRPr lang="ja-JP" altLang="en-US" dirty="0">
              <a:latin typeface="+mj-ea"/>
            </a:endParaRPr>
          </a:p>
          <a:p>
            <a:pPr algn="just">
              <a:lnSpc>
                <a:spcPct val="90000"/>
              </a:lnSpc>
              <a:buSzPct val="80000"/>
            </a:pPr>
            <a:endParaRPr lang="ja-JP" altLang="en-US" sz="28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注　　射</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名称の見直しと注の追加</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96037075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111</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外来</a:t>
            </a:r>
            <a:r>
              <a:rPr lang="ja-JP" altLang="en-US" sz="2800" dirty="0">
                <a:latin typeface="+mj-ea"/>
              </a:rPr>
              <a:t>化学療法加算</a:t>
            </a:r>
            <a:r>
              <a:rPr lang="ja-JP" altLang="en-US" sz="2800" dirty="0" smtClean="0">
                <a:latin typeface="+mj-ea"/>
              </a:rPr>
              <a:t>Ａの算定要件見直し</a:t>
            </a:r>
            <a:endParaRPr lang="ja-JP" altLang="en-US" sz="2800" dirty="0">
              <a:latin typeface="+mj-ea"/>
            </a:endParaRPr>
          </a:p>
          <a:p>
            <a:pPr lvl="1" algn="just">
              <a:lnSpc>
                <a:spcPct val="90000"/>
              </a:lnSpc>
              <a:buSzPct val="80000"/>
            </a:pPr>
            <a:r>
              <a:rPr lang="ja-JP" altLang="en-US" sz="2400" dirty="0" smtClean="0">
                <a:latin typeface="+mj-ea"/>
              </a:rPr>
              <a:t>入院中</a:t>
            </a:r>
            <a:r>
              <a:rPr lang="ja-JP" altLang="en-US" sz="2400" dirty="0">
                <a:latin typeface="+mj-ea"/>
              </a:rPr>
              <a:t>の患者以外の悪性腫瘍の患者に対して、</a:t>
            </a:r>
            <a:r>
              <a:rPr lang="ja-JP" altLang="en-US" sz="2400" b="1" u="sng" dirty="0">
                <a:latin typeface="+mj-ea"/>
              </a:rPr>
              <a:t>悪性腫瘍の治療を目的として抗悪性腫瘍剤が投与された場合に</a:t>
            </a:r>
            <a:r>
              <a:rPr lang="ja-JP" altLang="en-US" sz="2400" dirty="0">
                <a:latin typeface="+mj-ea"/>
              </a:rPr>
              <a:t>算定する。</a:t>
            </a:r>
          </a:p>
          <a:p>
            <a:pPr lvl="1" algn="just">
              <a:lnSpc>
                <a:spcPct val="90000"/>
              </a:lnSpc>
              <a:buSzPct val="80000"/>
            </a:pPr>
            <a:r>
              <a:rPr lang="ja-JP" altLang="en-US" sz="2400" dirty="0" smtClean="0">
                <a:latin typeface="+mj-ea"/>
              </a:rPr>
              <a:t>Ｇ</a:t>
            </a:r>
            <a:r>
              <a:rPr lang="en-US" altLang="ja-JP" sz="2400" dirty="0">
                <a:latin typeface="+mj-ea"/>
              </a:rPr>
              <a:t>000</a:t>
            </a:r>
            <a:r>
              <a:rPr lang="ja-JP" altLang="en-US" sz="2400" dirty="0">
                <a:latin typeface="+mj-ea"/>
              </a:rPr>
              <a:t>皮内、皮下及び筋肉注射に</a:t>
            </a:r>
            <a:r>
              <a:rPr lang="ja-JP" altLang="en-US" sz="2400" dirty="0" smtClean="0">
                <a:latin typeface="+mj-ea"/>
              </a:rPr>
              <a:t>よる投与では算定不可</a:t>
            </a:r>
            <a:endParaRPr lang="ja-JP" altLang="en-US" sz="2400" dirty="0">
              <a:latin typeface="+mj-ea"/>
            </a:endParaRPr>
          </a:p>
          <a:p>
            <a:pPr lvl="1" algn="just">
              <a:lnSpc>
                <a:spcPct val="90000"/>
              </a:lnSpc>
              <a:buSzPct val="80000"/>
            </a:pPr>
            <a:r>
              <a:rPr lang="ja-JP" altLang="en-US" sz="2400" b="1" u="sng" dirty="0" smtClean="0">
                <a:latin typeface="+mj-ea"/>
              </a:rPr>
              <a:t>加算</a:t>
            </a:r>
            <a:r>
              <a:rPr lang="ja-JP" altLang="en-US" sz="2400" b="1" u="sng" dirty="0">
                <a:latin typeface="+mj-ea"/>
              </a:rPr>
              <a:t>の対象となる抗悪性腫瘍剤は、薬効分類上の腫瘍用薬と</a:t>
            </a:r>
            <a:r>
              <a:rPr lang="ja-JP" altLang="en-US" sz="2400" b="1" u="sng" dirty="0" smtClean="0">
                <a:latin typeface="+mj-ea"/>
              </a:rPr>
              <a:t>する</a:t>
            </a:r>
            <a:endParaRPr lang="ja-JP" altLang="en-US" sz="2400" b="1" u="sng" dirty="0">
              <a:latin typeface="+mj-ea"/>
            </a:endParaRPr>
          </a:p>
          <a:p>
            <a:pPr lvl="1" algn="just">
              <a:lnSpc>
                <a:spcPct val="90000"/>
              </a:lnSpc>
              <a:buSzPct val="80000"/>
            </a:pPr>
            <a:r>
              <a:rPr lang="ja-JP" altLang="en-US" sz="2400" b="1" u="sng" dirty="0" smtClean="0">
                <a:latin typeface="+mj-ea"/>
              </a:rPr>
              <a:t>在宅</a:t>
            </a:r>
            <a:r>
              <a:rPr lang="ja-JP" altLang="en-US" sz="2400" b="1" u="sng" dirty="0">
                <a:latin typeface="+mj-ea"/>
              </a:rPr>
              <a:t>自己注射指導管理料は</a:t>
            </a:r>
            <a:r>
              <a:rPr lang="ja-JP" altLang="en-US" sz="2400" b="1" u="sng" dirty="0" smtClean="0">
                <a:latin typeface="+mj-ea"/>
              </a:rPr>
              <a:t>算定</a:t>
            </a:r>
            <a:r>
              <a:rPr lang="ja-JP" altLang="en-US" b="1" u="sng" dirty="0">
                <a:latin typeface="+mj-ea"/>
              </a:rPr>
              <a:t>不可</a:t>
            </a:r>
            <a:endParaRPr lang="ja-JP" altLang="en-US" sz="2400" b="1" u="sng"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注　　射</a:t>
            </a: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外来化学療法の投与方法・対象薬剤見直</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28506390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112</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外来</a:t>
            </a:r>
            <a:r>
              <a:rPr lang="ja-JP" altLang="en-US" sz="2800" dirty="0">
                <a:latin typeface="+mj-ea"/>
              </a:rPr>
              <a:t>化学療法</a:t>
            </a:r>
            <a:r>
              <a:rPr lang="ja-JP" altLang="en-US" sz="2800" dirty="0" smtClean="0">
                <a:latin typeface="+mj-ea"/>
              </a:rPr>
              <a:t>加算Ｂの算定要件見直し</a:t>
            </a:r>
            <a:endParaRPr lang="ja-JP" altLang="en-US" sz="2800" dirty="0">
              <a:latin typeface="+mj-ea"/>
            </a:endParaRPr>
          </a:p>
          <a:p>
            <a:pPr lvl="1" algn="just">
              <a:lnSpc>
                <a:spcPct val="90000"/>
              </a:lnSpc>
              <a:buSzPct val="80000"/>
            </a:pPr>
            <a:r>
              <a:rPr lang="ja-JP" altLang="en-US" sz="2400" dirty="0" smtClean="0">
                <a:latin typeface="+mj-ea"/>
              </a:rPr>
              <a:t>入院中</a:t>
            </a:r>
            <a:r>
              <a:rPr lang="ja-JP" altLang="en-US" sz="2400" dirty="0">
                <a:latin typeface="+mj-ea"/>
              </a:rPr>
              <a:t>の患者以外の患者であって以下の場合に限り</a:t>
            </a:r>
            <a:r>
              <a:rPr lang="ja-JP" altLang="en-US" sz="2400" dirty="0" smtClean="0">
                <a:latin typeface="+mj-ea"/>
              </a:rPr>
              <a:t>算定</a:t>
            </a:r>
            <a:endParaRPr lang="ja-JP" altLang="en-US" sz="2400" dirty="0">
              <a:latin typeface="+mj-ea"/>
            </a:endParaRPr>
          </a:p>
          <a:p>
            <a:pPr lvl="2" algn="just">
              <a:lnSpc>
                <a:spcPct val="90000"/>
              </a:lnSpc>
              <a:buSzPct val="80000"/>
            </a:pPr>
            <a:r>
              <a:rPr lang="ja-JP" altLang="en-US" sz="2000" dirty="0" smtClean="0">
                <a:latin typeface="+mj-ea"/>
              </a:rPr>
              <a:t>関節</a:t>
            </a:r>
            <a:r>
              <a:rPr lang="ja-JP" altLang="en-US" sz="2000" dirty="0">
                <a:latin typeface="+mj-ea"/>
              </a:rPr>
              <a:t>リウマチの患者、クローン病の患者、ベーチェット病の患者、強直性脊椎炎の患者、潰瘍性大腸炎の患者、尋常性乾癬の患者、関節症性乾癬の患者、膿疱性乾癬の患者及び乾癬性紅皮症の患者に対してインフリキシマブ製剤を投与した場合</a:t>
            </a:r>
          </a:p>
          <a:p>
            <a:pPr lvl="2" algn="just">
              <a:lnSpc>
                <a:spcPct val="90000"/>
              </a:lnSpc>
              <a:buSzPct val="80000"/>
            </a:pPr>
            <a:r>
              <a:rPr lang="ja-JP" altLang="en-US" sz="2000" dirty="0" smtClean="0">
                <a:latin typeface="+mj-ea"/>
              </a:rPr>
              <a:t>関節</a:t>
            </a:r>
            <a:r>
              <a:rPr lang="ja-JP" altLang="en-US" sz="2000" dirty="0">
                <a:latin typeface="+mj-ea"/>
              </a:rPr>
              <a:t>リウマチの患者、多関節に活動性を有する若年性特発性関節炎の患者、全身型若年性特発性関節炎の患者及びキャッスルマン病の患者に対してトシリズマブ製剤を投与した場合</a:t>
            </a:r>
          </a:p>
          <a:p>
            <a:pPr lvl="2" algn="just">
              <a:lnSpc>
                <a:spcPct val="90000"/>
              </a:lnSpc>
              <a:buSzPct val="80000"/>
            </a:pPr>
            <a:r>
              <a:rPr lang="ja-JP" altLang="en-US" sz="2000" dirty="0" smtClean="0">
                <a:latin typeface="+mj-ea"/>
              </a:rPr>
              <a:t>関節</a:t>
            </a:r>
            <a:r>
              <a:rPr lang="ja-JP" altLang="en-US" sz="2000" dirty="0">
                <a:latin typeface="+mj-ea"/>
              </a:rPr>
              <a:t>リウマチの患者に対してアバタセプト製剤を投与した場合</a:t>
            </a:r>
          </a:p>
          <a:p>
            <a:pPr lvl="1" algn="just">
              <a:lnSpc>
                <a:spcPct val="90000"/>
              </a:lnSpc>
              <a:buSzPct val="80000"/>
            </a:pPr>
            <a:r>
              <a:rPr lang="ja-JP" altLang="en-US" sz="2400" dirty="0" smtClean="0">
                <a:latin typeface="+mj-ea"/>
              </a:rPr>
              <a:t>Ｇ</a:t>
            </a:r>
            <a:r>
              <a:rPr lang="en-US" altLang="ja-JP" sz="2400" dirty="0">
                <a:latin typeface="+mj-ea"/>
              </a:rPr>
              <a:t>000</a:t>
            </a:r>
            <a:r>
              <a:rPr lang="ja-JP" altLang="en-US" sz="2400" dirty="0">
                <a:latin typeface="+mj-ea"/>
              </a:rPr>
              <a:t>皮内、皮下及び筋肉注射に</a:t>
            </a:r>
            <a:r>
              <a:rPr lang="ja-JP" altLang="en-US" sz="2400" dirty="0" smtClean="0">
                <a:latin typeface="+mj-ea"/>
              </a:rPr>
              <a:t>よる投与では算定不可</a:t>
            </a:r>
            <a:endParaRPr lang="ja-JP" altLang="en-US" sz="2400" dirty="0">
              <a:latin typeface="+mj-ea"/>
            </a:endParaRPr>
          </a:p>
          <a:p>
            <a:pPr lvl="1" algn="just">
              <a:lnSpc>
                <a:spcPct val="90000"/>
              </a:lnSpc>
              <a:buSzPct val="80000"/>
            </a:pPr>
            <a:r>
              <a:rPr lang="ja-JP" altLang="en-US" sz="2400" dirty="0" smtClean="0">
                <a:latin typeface="+mj-ea"/>
              </a:rPr>
              <a:t>在宅</a:t>
            </a:r>
            <a:r>
              <a:rPr lang="ja-JP" altLang="en-US" sz="2400" dirty="0">
                <a:latin typeface="+mj-ea"/>
              </a:rPr>
              <a:t>自己注射指導管理料は</a:t>
            </a:r>
            <a:r>
              <a:rPr lang="ja-JP" altLang="en-US" sz="2400" dirty="0" smtClean="0">
                <a:latin typeface="+mj-ea"/>
              </a:rPr>
              <a:t>算定</a:t>
            </a:r>
            <a:r>
              <a:rPr lang="ja-JP" altLang="en-US" dirty="0">
                <a:latin typeface="+mj-ea"/>
              </a:rPr>
              <a:t>不可</a:t>
            </a:r>
            <a:endParaRPr lang="ja-JP" altLang="en-US"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注　　射</a:t>
            </a: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外来化学療法の投与方法・対象薬剤見直</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61370397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dirty="0" smtClean="0"/>
              <a:t>画　像　診　断</a:t>
            </a:r>
            <a:endParaRPr lang="en-US" altLang="ja-JP" sz="4000" dirty="0" smtClean="0"/>
          </a:p>
        </p:txBody>
      </p:sp>
    </p:spTree>
    <p:extLst>
      <p:ext uri="{BB962C8B-B14F-4D97-AF65-F5344CB8AC3E}">
        <p14:creationId xmlns:p14="http://schemas.microsoft.com/office/powerpoint/2010/main" val="344828552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114</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ＣＴ</a:t>
            </a:r>
            <a:r>
              <a:rPr lang="ja-JP" altLang="en-US" dirty="0">
                <a:latin typeface="+mj-ea"/>
              </a:rPr>
              <a:t>の点数見直し</a:t>
            </a:r>
            <a:endParaRPr lang="ja-JP" altLang="en-US" sz="2800" dirty="0">
              <a:latin typeface="+mj-ea"/>
            </a:endParaRPr>
          </a:p>
          <a:p>
            <a:pPr lvl="1" algn="just">
              <a:lnSpc>
                <a:spcPct val="90000"/>
              </a:lnSpc>
              <a:buSzPct val="80000"/>
            </a:pPr>
            <a:r>
              <a:rPr lang="ja-JP" altLang="en-US" dirty="0" smtClean="0">
                <a:latin typeface="+mj-ea"/>
              </a:rPr>
              <a:t>イ</a:t>
            </a:r>
            <a:r>
              <a:rPr lang="ja-JP" altLang="en-US" dirty="0">
                <a:latin typeface="+mj-ea"/>
              </a:rPr>
              <a:t>　</a:t>
            </a:r>
            <a:r>
              <a:rPr lang="ja-JP" altLang="en-US" dirty="0" smtClean="0">
                <a:latin typeface="+mj-ea"/>
              </a:rPr>
              <a:t>６４列</a:t>
            </a:r>
            <a:r>
              <a:rPr lang="ja-JP" altLang="en-US" dirty="0">
                <a:latin typeface="+mj-ea"/>
              </a:rPr>
              <a:t>以上のマルチスライス型の機器による</a:t>
            </a:r>
            <a:r>
              <a:rPr lang="ja-JP" altLang="en-US" dirty="0" smtClean="0">
                <a:latin typeface="+mj-ea"/>
              </a:rPr>
              <a:t>場合</a:t>
            </a:r>
            <a:endParaRPr lang="en-US" altLang="ja-JP" dirty="0" smtClean="0">
              <a:latin typeface="+mj-ea"/>
            </a:endParaRPr>
          </a:p>
          <a:p>
            <a:pPr marL="457200" lvl="1" indent="0" algn="just">
              <a:lnSpc>
                <a:spcPct val="90000"/>
              </a:lnSpc>
              <a:buSzPct val="80000"/>
              <a:buNone/>
            </a:pPr>
            <a:r>
              <a:rPr lang="en-US" altLang="ja-JP" dirty="0" smtClean="0">
                <a:latin typeface="+mj-ea"/>
              </a:rPr>
              <a:t>					</a:t>
            </a:r>
            <a:r>
              <a:rPr lang="ja-JP" altLang="en-US" dirty="0" smtClean="0">
                <a:latin typeface="+mj-ea"/>
              </a:rPr>
              <a:t>　　　　９５０点</a:t>
            </a:r>
            <a:r>
              <a:rPr lang="ja-JP" altLang="en-US" dirty="0">
                <a:latin typeface="+mj-ea"/>
              </a:rPr>
              <a:t>　⇒　１</a:t>
            </a:r>
            <a:r>
              <a:rPr lang="en-US" altLang="ja-JP" dirty="0">
                <a:latin typeface="+mj-ea"/>
              </a:rPr>
              <a:t>､</a:t>
            </a:r>
            <a:r>
              <a:rPr lang="ja-JP" altLang="en-US" dirty="0">
                <a:latin typeface="+mj-ea"/>
              </a:rPr>
              <a:t>０００点</a:t>
            </a:r>
          </a:p>
          <a:p>
            <a:pPr lvl="1" algn="just">
              <a:lnSpc>
                <a:spcPct val="90000"/>
              </a:lnSpc>
              <a:buSzPct val="80000"/>
            </a:pPr>
            <a:r>
              <a:rPr lang="ja-JP" altLang="en-US" dirty="0" smtClean="0">
                <a:latin typeface="+mj-ea"/>
              </a:rPr>
              <a:t>ロ　１６列以上６４列</a:t>
            </a:r>
            <a:r>
              <a:rPr lang="ja-JP" altLang="en-US" dirty="0">
                <a:latin typeface="+mj-ea"/>
              </a:rPr>
              <a:t>未満のマルチスライス型の機器による</a:t>
            </a:r>
            <a:r>
              <a:rPr lang="ja-JP" altLang="en-US" dirty="0" smtClean="0">
                <a:latin typeface="+mj-ea"/>
              </a:rPr>
              <a:t>場合</a:t>
            </a:r>
            <a:r>
              <a:rPr lang="en-US" altLang="ja-JP" dirty="0" smtClean="0">
                <a:latin typeface="+mj-ea"/>
              </a:rPr>
              <a:t>					</a:t>
            </a:r>
            <a:r>
              <a:rPr lang="ja-JP" altLang="en-US" dirty="0" smtClean="0">
                <a:latin typeface="+mj-ea"/>
              </a:rPr>
              <a:t>　９００点</a:t>
            </a:r>
            <a:r>
              <a:rPr lang="ja-JP" altLang="en-US" dirty="0">
                <a:latin typeface="+mj-ea"/>
              </a:rPr>
              <a:t>　⇒　９００点</a:t>
            </a:r>
          </a:p>
          <a:p>
            <a:pPr lvl="1" algn="just">
              <a:lnSpc>
                <a:spcPct val="90000"/>
              </a:lnSpc>
              <a:buSzPct val="80000"/>
            </a:pPr>
            <a:r>
              <a:rPr lang="ja-JP" altLang="en-US" dirty="0" smtClean="0">
                <a:latin typeface="+mj-ea"/>
              </a:rPr>
              <a:t>ハ　４列以上１６列</a:t>
            </a:r>
            <a:r>
              <a:rPr lang="ja-JP" altLang="en-US" dirty="0">
                <a:latin typeface="+mj-ea"/>
              </a:rPr>
              <a:t>未満のマルチスライス型の機器による</a:t>
            </a:r>
            <a:r>
              <a:rPr lang="ja-JP" altLang="en-US" dirty="0" smtClean="0">
                <a:latin typeface="+mj-ea"/>
              </a:rPr>
              <a:t>場合</a:t>
            </a:r>
            <a:r>
              <a:rPr lang="en-US" altLang="ja-JP" dirty="0" smtClean="0">
                <a:latin typeface="+mj-ea"/>
              </a:rPr>
              <a:t>					</a:t>
            </a:r>
            <a:r>
              <a:rPr lang="ja-JP" altLang="en-US" dirty="0" smtClean="0">
                <a:latin typeface="+mj-ea"/>
              </a:rPr>
              <a:t>　７８０点</a:t>
            </a:r>
            <a:r>
              <a:rPr lang="ja-JP" altLang="en-US" dirty="0">
                <a:latin typeface="+mj-ea"/>
              </a:rPr>
              <a:t>　⇒　７７０点</a:t>
            </a:r>
          </a:p>
          <a:p>
            <a:pPr lvl="1" algn="just">
              <a:lnSpc>
                <a:spcPct val="90000"/>
              </a:lnSpc>
              <a:buSzPct val="80000"/>
            </a:pPr>
            <a:r>
              <a:rPr lang="ja-JP" altLang="en-US" dirty="0">
                <a:latin typeface="+mj-ea"/>
              </a:rPr>
              <a:t>ニイ、ロ又はハ以外の</a:t>
            </a:r>
            <a:r>
              <a:rPr lang="ja-JP" altLang="en-US" dirty="0" smtClean="0">
                <a:latin typeface="+mj-ea"/>
              </a:rPr>
              <a:t>場合</a:t>
            </a:r>
            <a:r>
              <a:rPr lang="en-US" altLang="ja-JP" dirty="0" smtClean="0">
                <a:latin typeface="+mj-ea"/>
              </a:rPr>
              <a:t>		</a:t>
            </a:r>
            <a:r>
              <a:rPr lang="ja-JP" altLang="en-US" dirty="0" smtClean="0">
                <a:latin typeface="+mj-ea"/>
              </a:rPr>
              <a:t>　６００点</a:t>
            </a:r>
            <a:r>
              <a:rPr lang="ja-JP" altLang="en-US" dirty="0">
                <a:latin typeface="+mj-ea"/>
              </a:rPr>
              <a:t>　⇒　５８０点</a:t>
            </a:r>
          </a:p>
          <a:p>
            <a:pPr lvl="1" algn="just">
              <a:lnSpc>
                <a:spcPct val="90000"/>
              </a:lnSpc>
              <a:buSzPct val="80000"/>
            </a:pPr>
            <a:endParaRPr lang="ja-JP" altLang="en-US" dirty="0">
              <a:latin typeface="+mj-ea"/>
            </a:endParaRPr>
          </a:p>
          <a:p>
            <a:pPr algn="just">
              <a:lnSpc>
                <a:spcPct val="90000"/>
              </a:lnSpc>
              <a:buSzPct val="80000"/>
            </a:pPr>
            <a:r>
              <a:rPr lang="ja-JP" altLang="en-US" dirty="0">
                <a:latin typeface="+mj-ea"/>
              </a:rPr>
              <a:t>大腸ＣＴ撮影加算（６００点）の再編</a:t>
            </a:r>
          </a:p>
          <a:p>
            <a:pPr lvl="1" algn="just">
              <a:lnSpc>
                <a:spcPct val="90000"/>
              </a:lnSpc>
              <a:buSzPct val="80000"/>
            </a:pPr>
            <a:r>
              <a:rPr lang="ja-JP" altLang="en-US" dirty="0">
                <a:latin typeface="+mj-ea"/>
              </a:rPr>
              <a:t>イの</a:t>
            </a:r>
            <a:r>
              <a:rPr lang="ja-JP" altLang="en-US" dirty="0" smtClean="0">
                <a:latin typeface="+mj-ea"/>
              </a:rPr>
              <a:t>場合</a:t>
            </a:r>
            <a:r>
              <a:rPr lang="en-US" altLang="ja-JP" dirty="0" smtClean="0">
                <a:latin typeface="+mj-ea"/>
              </a:rPr>
              <a:t>	</a:t>
            </a:r>
            <a:r>
              <a:rPr lang="ja-JP" altLang="en-US" dirty="0" smtClean="0">
                <a:latin typeface="+mj-ea"/>
              </a:rPr>
              <a:t>６２０点</a:t>
            </a:r>
            <a:endParaRPr lang="ja-JP" altLang="en-US" dirty="0">
              <a:latin typeface="+mj-ea"/>
            </a:endParaRPr>
          </a:p>
          <a:p>
            <a:pPr lvl="1" algn="just">
              <a:lnSpc>
                <a:spcPct val="90000"/>
              </a:lnSpc>
              <a:buSzPct val="80000"/>
            </a:pPr>
            <a:r>
              <a:rPr lang="ja-JP" altLang="en-US" dirty="0">
                <a:latin typeface="+mj-ea"/>
              </a:rPr>
              <a:t>ロの</a:t>
            </a:r>
            <a:r>
              <a:rPr lang="ja-JP" altLang="en-US" dirty="0" smtClean="0">
                <a:latin typeface="+mj-ea"/>
              </a:rPr>
              <a:t>場合</a:t>
            </a:r>
            <a:r>
              <a:rPr lang="en-US" altLang="ja-JP" dirty="0" smtClean="0">
                <a:latin typeface="+mj-ea"/>
              </a:rPr>
              <a:t>	</a:t>
            </a:r>
            <a:r>
              <a:rPr lang="ja-JP" altLang="en-US" dirty="0" smtClean="0">
                <a:latin typeface="+mj-ea"/>
              </a:rPr>
              <a:t>５００点</a:t>
            </a:r>
            <a:endParaRPr lang="en-US" altLang="ja-JP" sz="2400" dirty="0" smtClean="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画像診断</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ＣＴ</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90593634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115</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dirty="0" smtClean="0">
                <a:latin typeface="+mj-ea"/>
              </a:rPr>
              <a:t>ＭＲＩの点数見直し</a:t>
            </a:r>
            <a:endParaRPr lang="ja-JP" altLang="en-US" dirty="0">
              <a:latin typeface="+mj-ea"/>
            </a:endParaRPr>
          </a:p>
          <a:p>
            <a:pPr lvl="1" algn="just">
              <a:lnSpc>
                <a:spcPct val="90000"/>
              </a:lnSpc>
              <a:buSzPct val="80000"/>
            </a:pPr>
            <a:r>
              <a:rPr lang="ja-JP" altLang="en-US" dirty="0">
                <a:latin typeface="+mj-ea"/>
              </a:rPr>
              <a:t>１．</a:t>
            </a:r>
            <a:r>
              <a:rPr lang="ja-JP" altLang="en-US" dirty="0" smtClean="0">
                <a:latin typeface="+mj-ea"/>
              </a:rPr>
              <a:t>３</a:t>
            </a:r>
            <a:r>
              <a:rPr lang="ja-JP" altLang="en-US" dirty="0">
                <a:latin typeface="+mj-ea"/>
              </a:rPr>
              <a:t>テスラ以上の機器による</a:t>
            </a:r>
            <a:r>
              <a:rPr lang="ja-JP" altLang="en-US" dirty="0" smtClean="0">
                <a:latin typeface="+mj-ea"/>
              </a:rPr>
              <a:t>場合</a:t>
            </a:r>
            <a:endParaRPr lang="en-US" altLang="ja-JP" dirty="0" smtClean="0">
              <a:latin typeface="+mj-ea"/>
            </a:endParaRPr>
          </a:p>
          <a:p>
            <a:pPr marL="457200" lvl="1" indent="0" algn="just">
              <a:lnSpc>
                <a:spcPct val="90000"/>
              </a:lnSpc>
              <a:buSzPct val="80000"/>
              <a:buNone/>
            </a:pPr>
            <a:r>
              <a:rPr lang="en-US" altLang="ja-JP" dirty="0">
                <a:latin typeface="+mj-ea"/>
              </a:rPr>
              <a:t>	</a:t>
            </a:r>
            <a:r>
              <a:rPr lang="en-US" altLang="ja-JP" dirty="0" smtClean="0">
                <a:latin typeface="+mj-ea"/>
              </a:rPr>
              <a:t>				</a:t>
            </a:r>
            <a:r>
              <a:rPr lang="ja-JP" altLang="en-US" dirty="0" smtClean="0">
                <a:latin typeface="+mj-ea"/>
              </a:rPr>
              <a:t>　　１</a:t>
            </a:r>
            <a:r>
              <a:rPr lang="en-US" altLang="ja-JP" dirty="0">
                <a:latin typeface="+mj-ea"/>
              </a:rPr>
              <a:t>､</a:t>
            </a:r>
            <a:r>
              <a:rPr lang="ja-JP" altLang="en-US" dirty="0">
                <a:latin typeface="+mj-ea"/>
              </a:rPr>
              <a:t>４００点　⇒　１</a:t>
            </a:r>
            <a:r>
              <a:rPr lang="en-US" altLang="ja-JP" dirty="0">
                <a:latin typeface="+mj-ea"/>
              </a:rPr>
              <a:t>､</a:t>
            </a:r>
            <a:r>
              <a:rPr lang="ja-JP" altLang="en-US" dirty="0">
                <a:latin typeface="+mj-ea"/>
              </a:rPr>
              <a:t>６００点</a:t>
            </a:r>
          </a:p>
          <a:p>
            <a:pPr lvl="1" algn="just">
              <a:lnSpc>
                <a:spcPct val="90000"/>
              </a:lnSpc>
              <a:buSzPct val="80000"/>
            </a:pPr>
            <a:r>
              <a:rPr lang="ja-JP" altLang="en-US" dirty="0">
                <a:latin typeface="+mj-ea"/>
              </a:rPr>
              <a:t>２．</a:t>
            </a:r>
            <a:r>
              <a:rPr lang="ja-JP" altLang="en-US" dirty="0" smtClean="0">
                <a:latin typeface="+mj-ea"/>
              </a:rPr>
              <a:t>１</a:t>
            </a:r>
            <a:r>
              <a:rPr lang="en-US" altLang="ja-JP" dirty="0">
                <a:latin typeface="+mj-ea"/>
              </a:rPr>
              <a:t>.</a:t>
            </a:r>
            <a:r>
              <a:rPr lang="ja-JP" altLang="en-US" dirty="0">
                <a:latin typeface="+mj-ea"/>
              </a:rPr>
              <a:t>５テスラ以上３テスラ未満の機器による</a:t>
            </a:r>
            <a:r>
              <a:rPr lang="ja-JP" altLang="en-US" dirty="0" smtClean="0">
                <a:latin typeface="+mj-ea"/>
              </a:rPr>
              <a:t>場合</a:t>
            </a:r>
            <a:endParaRPr lang="en-US" altLang="ja-JP" dirty="0" smtClean="0">
              <a:latin typeface="+mj-ea"/>
            </a:endParaRPr>
          </a:p>
          <a:p>
            <a:pPr marL="457200" lvl="1" indent="0" algn="just">
              <a:lnSpc>
                <a:spcPct val="90000"/>
              </a:lnSpc>
              <a:buSzPct val="80000"/>
              <a:buNone/>
            </a:pPr>
            <a:r>
              <a:rPr lang="en-US" altLang="ja-JP" dirty="0">
                <a:latin typeface="+mj-ea"/>
              </a:rPr>
              <a:t>	</a:t>
            </a:r>
            <a:r>
              <a:rPr lang="en-US" altLang="ja-JP" dirty="0" smtClean="0">
                <a:latin typeface="+mj-ea"/>
              </a:rPr>
              <a:t>				</a:t>
            </a:r>
            <a:r>
              <a:rPr lang="ja-JP" altLang="en-US" dirty="0" smtClean="0">
                <a:latin typeface="+mj-ea"/>
              </a:rPr>
              <a:t>　　１</a:t>
            </a:r>
            <a:r>
              <a:rPr lang="en-US" altLang="ja-JP" dirty="0">
                <a:latin typeface="+mj-ea"/>
              </a:rPr>
              <a:t>､</a:t>
            </a:r>
            <a:r>
              <a:rPr lang="ja-JP" altLang="en-US" dirty="0">
                <a:latin typeface="+mj-ea"/>
              </a:rPr>
              <a:t>３３０点　⇒　１</a:t>
            </a:r>
            <a:r>
              <a:rPr lang="en-US" altLang="ja-JP" dirty="0">
                <a:latin typeface="+mj-ea"/>
              </a:rPr>
              <a:t>､</a:t>
            </a:r>
            <a:r>
              <a:rPr lang="ja-JP" altLang="en-US" dirty="0">
                <a:latin typeface="+mj-ea"/>
              </a:rPr>
              <a:t>３３０点</a:t>
            </a:r>
          </a:p>
          <a:p>
            <a:pPr lvl="1" algn="just">
              <a:lnSpc>
                <a:spcPct val="90000"/>
              </a:lnSpc>
              <a:buSzPct val="80000"/>
            </a:pPr>
            <a:r>
              <a:rPr lang="ja-JP" altLang="en-US" dirty="0">
                <a:latin typeface="+mj-ea"/>
              </a:rPr>
              <a:t>３ １又は２以外の</a:t>
            </a:r>
            <a:r>
              <a:rPr lang="ja-JP" altLang="en-US" dirty="0" smtClean="0">
                <a:latin typeface="+mj-ea"/>
              </a:rPr>
              <a:t>場合</a:t>
            </a:r>
            <a:r>
              <a:rPr lang="en-US" altLang="ja-JP" dirty="0">
                <a:latin typeface="+mj-ea"/>
              </a:rPr>
              <a:t>	</a:t>
            </a:r>
            <a:r>
              <a:rPr lang="en-US" altLang="ja-JP" dirty="0" smtClean="0">
                <a:latin typeface="+mj-ea"/>
              </a:rPr>
              <a:t>	</a:t>
            </a:r>
            <a:r>
              <a:rPr lang="ja-JP" altLang="en-US" dirty="0" smtClean="0">
                <a:latin typeface="+mj-ea"/>
              </a:rPr>
              <a:t>　　　  ９５０点</a:t>
            </a:r>
            <a:r>
              <a:rPr lang="ja-JP" altLang="en-US" dirty="0">
                <a:latin typeface="+mj-ea"/>
              </a:rPr>
              <a:t>　</a:t>
            </a:r>
            <a:r>
              <a:rPr lang="ja-JP" altLang="en-US" dirty="0" smtClean="0">
                <a:latin typeface="+mj-ea"/>
              </a:rPr>
              <a:t>⇒　</a:t>
            </a:r>
            <a:r>
              <a:rPr lang="ja-JP" altLang="en-US" dirty="0">
                <a:latin typeface="+mj-ea"/>
              </a:rPr>
              <a:t>　</a:t>
            </a:r>
            <a:r>
              <a:rPr lang="ja-JP" altLang="en-US" dirty="0" smtClean="0">
                <a:latin typeface="+mj-ea"/>
              </a:rPr>
              <a:t>　９２０点</a:t>
            </a:r>
            <a:endParaRPr lang="en-US" altLang="ja-JP" dirty="0" smtClean="0">
              <a:latin typeface="+mj-ea"/>
            </a:endParaRPr>
          </a:p>
          <a:p>
            <a:pPr lvl="1" algn="just">
              <a:lnSpc>
                <a:spcPct val="90000"/>
              </a:lnSpc>
              <a:buSzPct val="80000"/>
            </a:pPr>
            <a:endParaRPr lang="ja-JP" altLang="en-US" sz="2400" dirty="0">
              <a:latin typeface="+mj-ea"/>
            </a:endParaRPr>
          </a:p>
          <a:p>
            <a:pPr algn="just">
              <a:lnSpc>
                <a:spcPct val="90000"/>
              </a:lnSpc>
              <a:buSzPct val="80000"/>
            </a:pPr>
            <a:r>
              <a:rPr lang="ja-JP" altLang="en-US" sz="2800" dirty="0" smtClean="0">
                <a:latin typeface="+mj-ea"/>
              </a:rPr>
              <a:t>電子</a:t>
            </a:r>
            <a:r>
              <a:rPr lang="ja-JP" altLang="en-US" sz="2800" dirty="0">
                <a:latin typeface="+mj-ea"/>
              </a:rPr>
              <a:t>画像管理</a:t>
            </a:r>
            <a:r>
              <a:rPr lang="ja-JP" altLang="en-US" sz="2800" dirty="0" smtClean="0">
                <a:latin typeface="+mj-ea"/>
              </a:rPr>
              <a:t>加算</a:t>
            </a:r>
            <a:endParaRPr lang="ja-JP" altLang="en-US" sz="2800" dirty="0">
              <a:latin typeface="+mj-ea"/>
            </a:endParaRPr>
          </a:p>
          <a:p>
            <a:pPr lvl="1" algn="just">
              <a:lnSpc>
                <a:spcPct val="90000"/>
              </a:lnSpc>
              <a:buSzPct val="80000"/>
            </a:pPr>
            <a:r>
              <a:rPr lang="ja-JP" altLang="en-US" sz="2400" dirty="0">
                <a:latin typeface="+mj-ea"/>
              </a:rPr>
              <a:t>画像を電子化して管理及び保存した場合とは、</a:t>
            </a:r>
            <a:r>
              <a:rPr lang="ja-JP" altLang="en-US" sz="2400" b="1" u="sng" dirty="0">
                <a:latin typeface="+mj-ea"/>
              </a:rPr>
              <a:t>デジタル撮影した画像を</a:t>
            </a:r>
            <a:r>
              <a:rPr lang="ja-JP" altLang="en-US" sz="2400" dirty="0">
                <a:latin typeface="+mj-ea"/>
              </a:rPr>
              <a:t>電子媒体に保存して管理した場合をいい、フィルムへのプリントアウトを行った場合にも当該加算を算定することができるが、本加算を算定した場合には当該フィルムの費用は算定できない。</a:t>
            </a: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画像診断</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ＭＲＩ・その他</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27674221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116</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r>
              <a:rPr lang="ja-JP" altLang="en-US" dirty="0" smtClean="0"/>
              <a:t>ポジトロン</a:t>
            </a:r>
            <a:r>
              <a:rPr lang="ja-JP" altLang="en-US" dirty="0"/>
              <a:t>断層・磁気共鳴</a:t>
            </a:r>
            <a:r>
              <a:rPr lang="ja-JP" altLang="en-US" dirty="0" smtClean="0"/>
              <a:t>コンピューター</a:t>
            </a:r>
            <a:r>
              <a:rPr lang="ja-JP" altLang="en-US" dirty="0"/>
              <a:t>断層複合撮影（一連の検査につき</a:t>
            </a:r>
            <a:r>
              <a:rPr lang="ja-JP" altLang="en-US" dirty="0" smtClean="0"/>
              <a:t>）　　　　　　　　　　　　９</a:t>
            </a:r>
            <a:r>
              <a:rPr lang="en-US" altLang="ja-JP" dirty="0" smtClean="0"/>
              <a:t>､</a:t>
            </a:r>
            <a:r>
              <a:rPr lang="ja-JP" altLang="en-US" dirty="0" smtClean="0"/>
              <a:t>１６０点</a:t>
            </a:r>
            <a:endParaRPr lang="ja-JP" altLang="en-US" dirty="0"/>
          </a:p>
          <a:p>
            <a:pPr lvl="1"/>
            <a:r>
              <a:rPr lang="ja-JP" altLang="en-US" dirty="0"/>
              <a:t>注１ </a:t>
            </a:r>
            <a:r>
              <a:rPr lang="en-US" altLang="ja-JP" dirty="0"/>
              <a:t>18</a:t>
            </a:r>
            <a:r>
              <a:rPr lang="ja-JP" altLang="en-US" dirty="0"/>
              <a:t>ＦＤＧの合成及び注入に要する費用は</a:t>
            </a:r>
            <a:r>
              <a:rPr lang="ja-JP" altLang="en-US" dirty="0" smtClean="0"/>
              <a:t>、所定</a:t>
            </a:r>
            <a:r>
              <a:rPr lang="ja-JP" altLang="en-US" dirty="0"/>
              <a:t>点数に含まれる。</a:t>
            </a:r>
          </a:p>
          <a:p>
            <a:pPr lvl="1"/>
            <a:r>
              <a:rPr lang="ja-JP" altLang="en-US" dirty="0"/>
              <a:t>２ 別に厚生労働大臣が定める施設基準に</a:t>
            </a:r>
            <a:r>
              <a:rPr lang="ja-JP" altLang="en-US" dirty="0" smtClean="0"/>
              <a:t>適合して</a:t>
            </a:r>
            <a:r>
              <a:rPr lang="ja-JP" altLang="en-US" dirty="0"/>
              <a:t>いるものとして地方厚生局長等に</a:t>
            </a:r>
            <a:r>
              <a:rPr lang="ja-JP" altLang="en-US" dirty="0" smtClean="0"/>
              <a:t>届け出た</a:t>
            </a:r>
            <a:r>
              <a:rPr lang="ja-JP" altLang="en-US" dirty="0"/>
              <a:t>保険医療機関において行われる場合に</a:t>
            </a:r>
            <a:r>
              <a:rPr lang="ja-JP" altLang="en-US" dirty="0" smtClean="0"/>
              <a:t>限り算定</a:t>
            </a:r>
            <a:r>
              <a:rPr lang="ja-JP" altLang="en-US" dirty="0"/>
              <a:t>する。</a:t>
            </a:r>
          </a:p>
          <a:p>
            <a:pPr lvl="1"/>
            <a:r>
              <a:rPr lang="ja-JP" altLang="en-US" dirty="0"/>
              <a:t>３ 別に厚生労働大臣が定める施設基準に</a:t>
            </a:r>
            <a:r>
              <a:rPr lang="ja-JP" altLang="en-US" dirty="0" smtClean="0"/>
              <a:t>適合して</a:t>
            </a:r>
            <a:r>
              <a:rPr lang="ja-JP" altLang="en-US" dirty="0"/>
              <a:t>いるものとして地方厚生局長等に</a:t>
            </a:r>
            <a:r>
              <a:rPr lang="ja-JP" altLang="en-US" dirty="0" smtClean="0"/>
              <a:t>届け出た</a:t>
            </a:r>
            <a:r>
              <a:rPr lang="ja-JP" altLang="en-US" dirty="0"/>
              <a:t>保険医療機関以外の保険医療機関に</a:t>
            </a:r>
            <a:r>
              <a:rPr lang="ja-JP" altLang="en-US" dirty="0" smtClean="0"/>
              <a:t>おいて行われる</a:t>
            </a:r>
            <a:r>
              <a:rPr lang="ja-JP" altLang="en-US" dirty="0"/>
              <a:t>場合は、所定点数</a:t>
            </a:r>
            <a:r>
              <a:rPr lang="ja-JP" altLang="en-US" dirty="0" smtClean="0"/>
              <a:t>の</a:t>
            </a:r>
            <a:r>
              <a:rPr lang="ja-JP" altLang="en-US" dirty="0"/>
              <a:t>１００</a:t>
            </a:r>
            <a:r>
              <a:rPr lang="ja-JP" altLang="en-US" dirty="0" smtClean="0"/>
              <a:t>分の</a:t>
            </a:r>
            <a:r>
              <a:rPr lang="ja-JP" altLang="en-US" dirty="0"/>
              <a:t>８０</a:t>
            </a:r>
            <a:r>
              <a:rPr lang="ja-JP" altLang="en-US" dirty="0" smtClean="0"/>
              <a:t>に相当</a:t>
            </a:r>
            <a:r>
              <a:rPr lang="ja-JP" altLang="en-US" dirty="0"/>
              <a:t>する点数により算定する</a:t>
            </a:r>
            <a:r>
              <a:rPr lang="ja-JP" altLang="en-US" dirty="0" smtClean="0"/>
              <a:t>。</a:t>
            </a:r>
            <a:endParaRPr lang="ja-JP" altLang="en-US" dirty="0"/>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画像診断</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ポジトロン断層撮影（新設）</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401379942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117</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r>
              <a:rPr lang="ja-JP" altLang="en-US" dirty="0" smtClean="0"/>
              <a:t>Ｅ１０１</a:t>
            </a:r>
            <a:r>
              <a:rPr lang="ja-JP" altLang="en-US" dirty="0"/>
              <a:t>－５ 乳房用ポジトロン断層</a:t>
            </a:r>
            <a:r>
              <a:rPr lang="ja-JP" altLang="en-US" dirty="0" smtClean="0"/>
              <a:t>撮影　　　４</a:t>
            </a:r>
            <a:r>
              <a:rPr lang="en-US" altLang="ja-JP" dirty="0" smtClean="0"/>
              <a:t>､</a:t>
            </a:r>
            <a:r>
              <a:rPr lang="ja-JP" altLang="en-US" dirty="0" smtClean="0"/>
              <a:t>０００点</a:t>
            </a:r>
            <a:endParaRPr lang="ja-JP" altLang="en-US" dirty="0"/>
          </a:p>
          <a:p>
            <a:pPr lvl="1"/>
            <a:r>
              <a:rPr lang="ja-JP" altLang="en-US" dirty="0"/>
              <a:t>注１ </a:t>
            </a:r>
            <a:r>
              <a:rPr lang="en-US" altLang="ja-JP" dirty="0"/>
              <a:t>18</a:t>
            </a:r>
            <a:r>
              <a:rPr lang="ja-JP" altLang="en-US" dirty="0"/>
              <a:t>ＦＤＧの合成及び注入に要する費用は</a:t>
            </a:r>
            <a:r>
              <a:rPr lang="ja-JP" altLang="en-US" dirty="0" smtClean="0"/>
              <a:t>、所定</a:t>
            </a:r>
            <a:r>
              <a:rPr lang="ja-JP" altLang="en-US" dirty="0"/>
              <a:t>点数に含まれる。</a:t>
            </a:r>
          </a:p>
          <a:p>
            <a:pPr lvl="1"/>
            <a:r>
              <a:rPr lang="ja-JP" altLang="en-US" dirty="0"/>
              <a:t>２ 別に厚生労働大臣が定める施設基準に</a:t>
            </a:r>
            <a:r>
              <a:rPr lang="ja-JP" altLang="en-US" dirty="0" smtClean="0"/>
              <a:t>適合して</a:t>
            </a:r>
            <a:r>
              <a:rPr lang="ja-JP" altLang="en-US" dirty="0"/>
              <a:t>いるものとして地方厚生局長等に</a:t>
            </a:r>
            <a:r>
              <a:rPr lang="ja-JP" altLang="en-US" dirty="0" smtClean="0"/>
              <a:t>届け出た</a:t>
            </a:r>
            <a:r>
              <a:rPr lang="ja-JP" altLang="en-US" dirty="0"/>
              <a:t>保険医療機関において行われる場合に</a:t>
            </a:r>
            <a:r>
              <a:rPr lang="ja-JP" altLang="en-US" dirty="0" smtClean="0"/>
              <a:t>限り算定</a:t>
            </a:r>
            <a:r>
              <a:rPr lang="ja-JP" altLang="en-US" dirty="0"/>
              <a:t>する。</a:t>
            </a:r>
          </a:p>
          <a:p>
            <a:pPr lvl="1"/>
            <a:r>
              <a:rPr lang="ja-JP" altLang="en-US" dirty="0"/>
              <a:t>３ 別に厚生労働大臣が定める施設基準に</a:t>
            </a:r>
            <a:r>
              <a:rPr lang="ja-JP" altLang="en-US" dirty="0" smtClean="0"/>
              <a:t>適合して</a:t>
            </a:r>
            <a:r>
              <a:rPr lang="ja-JP" altLang="en-US" dirty="0"/>
              <a:t>いるものとして地方厚生局長等に</a:t>
            </a:r>
            <a:r>
              <a:rPr lang="ja-JP" altLang="en-US" dirty="0" smtClean="0"/>
              <a:t>届け出た</a:t>
            </a:r>
            <a:r>
              <a:rPr lang="ja-JP" altLang="en-US" dirty="0"/>
              <a:t>保険医療機関以外の保険医療機関に</a:t>
            </a:r>
            <a:r>
              <a:rPr lang="ja-JP" altLang="en-US" dirty="0" smtClean="0"/>
              <a:t>おいて行われる</a:t>
            </a:r>
            <a:r>
              <a:rPr lang="ja-JP" altLang="en-US" dirty="0"/>
              <a:t>場合は、所定点数</a:t>
            </a:r>
            <a:r>
              <a:rPr lang="ja-JP" altLang="en-US" dirty="0" smtClean="0"/>
              <a:t>の</a:t>
            </a:r>
            <a:r>
              <a:rPr lang="ja-JP" altLang="en-US" dirty="0"/>
              <a:t>１００</a:t>
            </a:r>
            <a:r>
              <a:rPr lang="ja-JP" altLang="en-US" dirty="0" smtClean="0"/>
              <a:t>分の</a:t>
            </a:r>
            <a:r>
              <a:rPr lang="ja-JP" altLang="en-US" dirty="0"/>
              <a:t>８０</a:t>
            </a:r>
            <a:r>
              <a:rPr lang="ja-JP" altLang="en-US" dirty="0" smtClean="0"/>
              <a:t>に相当</a:t>
            </a:r>
            <a:r>
              <a:rPr lang="ja-JP" altLang="en-US" dirty="0"/>
              <a:t>する点数により算定する。</a:t>
            </a:r>
            <a:endParaRPr lang="ja-JP" altLang="en-US" sz="20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画像診断</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ポジトロン断層撮影（新設）</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2938981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dirty="0" smtClean="0"/>
              <a:t>検　　査</a:t>
            </a:r>
            <a:endParaRPr lang="en-US" altLang="ja-JP" sz="4000" dirty="0" smtClean="0"/>
          </a:p>
        </p:txBody>
      </p:sp>
    </p:spTree>
    <p:extLst>
      <p:ext uri="{BB962C8B-B14F-4D97-AF65-F5344CB8AC3E}">
        <p14:creationId xmlns:p14="http://schemas.microsoft.com/office/powerpoint/2010/main" val="133835162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119</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時間外</a:t>
            </a:r>
            <a:r>
              <a:rPr lang="ja-JP" altLang="en-US" sz="2800" dirty="0">
                <a:latin typeface="+mj-ea"/>
              </a:rPr>
              <a:t>・休日・深夜の加算の</a:t>
            </a:r>
            <a:r>
              <a:rPr lang="ja-JP" altLang="en-US" sz="2800" dirty="0" smtClean="0">
                <a:latin typeface="+mj-ea"/>
              </a:rPr>
              <a:t>新設</a:t>
            </a:r>
            <a:endParaRPr lang="ja-JP" altLang="en-US" sz="2800" dirty="0">
              <a:latin typeface="+mj-ea"/>
            </a:endParaRPr>
          </a:p>
          <a:p>
            <a:pPr lvl="1" algn="just">
              <a:lnSpc>
                <a:spcPct val="90000"/>
              </a:lnSpc>
              <a:buSzPct val="80000"/>
            </a:pPr>
            <a:r>
              <a:rPr lang="ja-JP" altLang="en-US" sz="2400" dirty="0" smtClean="0">
                <a:latin typeface="+mj-ea"/>
              </a:rPr>
              <a:t>休日加算　　　 </a:t>
            </a:r>
            <a:r>
              <a:rPr lang="ja-JP" altLang="en-US" dirty="0">
                <a:latin typeface="+mj-ea"/>
              </a:rPr>
              <a:t>８０</a:t>
            </a:r>
            <a:r>
              <a:rPr lang="en-US" altLang="ja-JP" sz="2400" dirty="0" smtClean="0">
                <a:latin typeface="+mj-ea"/>
              </a:rPr>
              <a:t>/</a:t>
            </a:r>
            <a:r>
              <a:rPr lang="ja-JP" altLang="en-US" sz="2400" dirty="0" smtClean="0">
                <a:latin typeface="+mj-ea"/>
              </a:rPr>
              <a:t>１００</a:t>
            </a:r>
            <a:endParaRPr lang="en-US" altLang="ja-JP" sz="2400" dirty="0">
              <a:latin typeface="+mj-ea"/>
            </a:endParaRPr>
          </a:p>
          <a:p>
            <a:pPr lvl="1" algn="just">
              <a:lnSpc>
                <a:spcPct val="90000"/>
              </a:lnSpc>
              <a:buSzPct val="80000"/>
            </a:pPr>
            <a:r>
              <a:rPr lang="ja-JP" altLang="en-US" sz="2400" dirty="0" smtClean="0">
                <a:latin typeface="+mj-ea"/>
              </a:rPr>
              <a:t>時間外</a:t>
            </a:r>
            <a:r>
              <a:rPr lang="ja-JP" altLang="en-US" sz="2400" dirty="0">
                <a:latin typeface="+mj-ea"/>
              </a:rPr>
              <a:t>加算 </a:t>
            </a:r>
            <a:r>
              <a:rPr lang="ja-JP" altLang="en-US" sz="2400" dirty="0" smtClean="0">
                <a:latin typeface="+mj-ea"/>
              </a:rPr>
              <a:t>　 ４０</a:t>
            </a:r>
            <a:r>
              <a:rPr lang="en-US" altLang="ja-JP" sz="2400" dirty="0" smtClean="0">
                <a:latin typeface="+mj-ea"/>
              </a:rPr>
              <a:t>/</a:t>
            </a:r>
            <a:r>
              <a:rPr lang="ja-JP" altLang="en-US" sz="2400" dirty="0" smtClean="0">
                <a:latin typeface="+mj-ea"/>
              </a:rPr>
              <a:t>１００</a:t>
            </a:r>
            <a:endParaRPr lang="en-US" altLang="ja-JP" sz="2400" dirty="0">
              <a:latin typeface="+mj-ea"/>
            </a:endParaRPr>
          </a:p>
          <a:p>
            <a:pPr lvl="1" algn="just">
              <a:lnSpc>
                <a:spcPct val="90000"/>
              </a:lnSpc>
              <a:buSzPct val="80000"/>
            </a:pPr>
            <a:r>
              <a:rPr lang="ja-JP" altLang="en-US" sz="2400" dirty="0" smtClean="0">
                <a:latin typeface="+mj-ea"/>
              </a:rPr>
              <a:t>深夜</a:t>
            </a:r>
            <a:r>
              <a:rPr lang="ja-JP" altLang="en-US" sz="2400" dirty="0">
                <a:latin typeface="+mj-ea"/>
              </a:rPr>
              <a:t>加算 </a:t>
            </a:r>
            <a:r>
              <a:rPr lang="ja-JP" altLang="en-US" sz="2400" dirty="0" smtClean="0">
                <a:latin typeface="+mj-ea"/>
              </a:rPr>
              <a:t>　　　８０</a:t>
            </a:r>
            <a:r>
              <a:rPr lang="en-US" altLang="ja-JP" sz="2400" dirty="0" smtClean="0">
                <a:latin typeface="+mj-ea"/>
              </a:rPr>
              <a:t>/</a:t>
            </a:r>
            <a:r>
              <a:rPr lang="ja-JP" altLang="en-US" sz="2400" dirty="0" smtClean="0">
                <a:latin typeface="+mj-ea"/>
              </a:rPr>
              <a:t>１００</a:t>
            </a:r>
            <a:endParaRPr lang="en-US" altLang="ja-JP" sz="2400" dirty="0">
              <a:latin typeface="+mj-ea"/>
            </a:endParaRPr>
          </a:p>
          <a:p>
            <a:pPr algn="just">
              <a:lnSpc>
                <a:spcPct val="90000"/>
              </a:lnSpc>
              <a:buSzPct val="80000"/>
            </a:pPr>
            <a:r>
              <a:rPr lang="ja-JP" altLang="en-US" sz="2800" dirty="0" smtClean="0">
                <a:latin typeface="+mj-ea"/>
              </a:rPr>
              <a:t>算定要件</a:t>
            </a:r>
            <a:endParaRPr lang="en-US" altLang="ja-JP" sz="2800" dirty="0">
              <a:latin typeface="+mj-ea"/>
            </a:endParaRPr>
          </a:p>
          <a:p>
            <a:pPr lvl="1" algn="just">
              <a:lnSpc>
                <a:spcPct val="90000"/>
              </a:lnSpc>
              <a:buSzPct val="80000"/>
            </a:pPr>
            <a:r>
              <a:rPr lang="ja-JP" altLang="en-US" sz="2400" dirty="0" smtClean="0">
                <a:latin typeface="+mj-ea"/>
              </a:rPr>
              <a:t>内</a:t>
            </a:r>
            <a:r>
              <a:rPr lang="ja-JP" altLang="en-US" sz="2400" dirty="0">
                <a:latin typeface="+mj-ea"/>
              </a:rPr>
              <a:t>視鏡検査が保険医療機関又は保険医の都合により休日、時間外、深夜に行われた場合には</a:t>
            </a:r>
            <a:r>
              <a:rPr lang="ja-JP" altLang="en-US" sz="2400" dirty="0" smtClean="0">
                <a:latin typeface="+mj-ea"/>
              </a:rPr>
              <a:t>算定</a:t>
            </a:r>
            <a:r>
              <a:rPr lang="ja-JP" altLang="en-US" dirty="0">
                <a:latin typeface="+mj-ea"/>
              </a:rPr>
              <a:t>不可</a:t>
            </a:r>
            <a:endParaRPr lang="ja-JP" altLang="en-US" sz="2400" dirty="0">
              <a:latin typeface="+mj-ea"/>
            </a:endParaRPr>
          </a:p>
          <a:p>
            <a:pPr lvl="1" algn="just">
              <a:lnSpc>
                <a:spcPct val="90000"/>
              </a:lnSpc>
              <a:buSzPct val="80000"/>
            </a:pPr>
            <a:r>
              <a:rPr lang="ja-JP" altLang="en-US" sz="2400" dirty="0" smtClean="0">
                <a:latin typeface="+mj-ea"/>
              </a:rPr>
              <a:t>入院中</a:t>
            </a:r>
            <a:r>
              <a:rPr lang="ja-JP" altLang="en-US" sz="2400" dirty="0">
                <a:latin typeface="+mj-ea"/>
              </a:rPr>
              <a:t>の患者以外の</a:t>
            </a:r>
            <a:r>
              <a:rPr lang="ja-JP" altLang="en-US" sz="2400" dirty="0" smtClean="0">
                <a:latin typeface="+mj-ea"/>
              </a:rPr>
              <a:t>患者は</a:t>
            </a:r>
            <a:r>
              <a:rPr lang="ja-JP" altLang="en-US" sz="2400" dirty="0">
                <a:latin typeface="+mj-ea"/>
              </a:rPr>
              <a:t>、以下のいずれ</a:t>
            </a:r>
            <a:r>
              <a:rPr lang="ja-JP" altLang="en-US" sz="2400" dirty="0" smtClean="0">
                <a:latin typeface="+mj-ea"/>
              </a:rPr>
              <a:t>か</a:t>
            </a:r>
            <a:r>
              <a:rPr lang="ja-JP" altLang="en-US" sz="2400" dirty="0">
                <a:latin typeface="+mj-ea"/>
              </a:rPr>
              <a:t>で</a:t>
            </a:r>
            <a:r>
              <a:rPr lang="ja-JP" altLang="en-US" sz="2400" dirty="0" smtClean="0">
                <a:latin typeface="+mj-ea"/>
              </a:rPr>
              <a:t>算定可</a:t>
            </a:r>
            <a:endParaRPr lang="ja-JP" altLang="en-US" sz="2400" dirty="0">
              <a:latin typeface="+mj-ea"/>
            </a:endParaRPr>
          </a:p>
          <a:p>
            <a:pPr lvl="2" algn="just">
              <a:lnSpc>
                <a:spcPct val="90000"/>
              </a:lnSpc>
              <a:buSzPct val="80000"/>
            </a:pPr>
            <a:r>
              <a:rPr lang="ja-JP" altLang="en-US" dirty="0" smtClean="0">
                <a:latin typeface="+mj-ea"/>
              </a:rPr>
              <a:t>休日</a:t>
            </a:r>
            <a:r>
              <a:rPr lang="ja-JP" altLang="en-US" dirty="0">
                <a:latin typeface="+mj-ea"/>
              </a:rPr>
              <a:t>加算、時間外加算、深夜加算の算定できる初診又は再診に引き続いて行われた緊急内視鏡検査の場合</a:t>
            </a:r>
          </a:p>
          <a:p>
            <a:pPr lvl="2" algn="just">
              <a:lnSpc>
                <a:spcPct val="90000"/>
              </a:lnSpc>
              <a:buSzPct val="80000"/>
            </a:pPr>
            <a:r>
              <a:rPr lang="ja-JP" altLang="en-US" dirty="0" smtClean="0">
                <a:latin typeface="+mj-ea"/>
              </a:rPr>
              <a:t>初診</a:t>
            </a:r>
            <a:r>
              <a:rPr lang="ja-JP" altLang="en-US" dirty="0">
                <a:latin typeface="+mj-ea"/>
              </a:rPr>
              <a:t>又は再診</a:t>
            </a:r>
            <a:r>
              <a:rPr lang="ja-JP" altLang="en-US" dirty="0" smtClean="0">
                <a:latin typeface="+mj-ea"/>
              </a:rPr>
              <a:t>から８時間</a:t>
            </a:r>
            <a:r>
              <a:rPr lang="ja-JP" altLang="en-US" dirty="0">
                <a:latin typeface="+mj-ea"/>
              </a:rPr>
              <a:t>以内に緊急内視鏡検査を行う場合であって、その開始時間が、休日、時間外（医療機関が表示する診療時間外を</a:t>
            </a:r>
            <a:r>
              <a:rPr lang="ja-JP" altLang="en-US" dirty="0" smtClean="0">
                <a:latin typeface="+mj-ea"/>
              </a:rPr>
              <a:t>いう）</a:t>
            </a:r>
            <a:r>
              <a:rPr lang="ja-JP" altLang="en-US" dirty="0">
                <a:latin typeface="+mj-ea"/>
              </a:rPr>
              <a:t>又は深夜である場合</a:t>
            </a:r>
          </a:p>
          <a:p>
            <a:pPr lvl="1" algn="just">
              <a:lnSpc>
                <a:spcPct val="90000"/>
              </a:lnSpc>
              <a:buSzPct val="80000"/>
            </a:pPr>
            <a:r>
              <a:rPr lang="ja-JP" altLang="en-US" sz="2400" dirty="0" smtClean="0">
                <a:latin typeface="+mj-ea"/>
              </a:rPr>
              <a:t>入院中</a:t>
            </a:r>
            <a:r>
              <a:rPr lang="ja-JP" altLang="en-US" sz="2400" dirty="0">
                <a:latin typeface="+mj-ea"/>
              </a:rPr>
              <a:t>の患者に対しては、症状の急変により、緊急内視鏡検査を行った場合であって、その開始時間が、休日又は深夜である場合に</a:t>
            </a:r>
            <a:r>
              <a:rPr lang="ja-JP" altLang="en-US" sz="2400" dirty="0" smtClean="0">
                <a:latin typeface="+mj-ea"/>
              </a:rPr>
              <a:t>算定</a:t>
            </a:r>
            <a:endParaRPr lang="ja-JP" altLang="en-US"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その他</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内視鏡検査</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8065494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12</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noAutofit/>
          </a:bodyPr>
          <a:lstStyle/>
          <a:p>
            <a:pPr algn="just">
              <a:lnSpc>
                <a:spcPct val="90000"/>
              </a:lnSpc>
            </a:pPr>
            <a:endParaRPr lang="ja-JP" altLang="en-US" sz="2400" dirty="0" smtClean="0">
              <a:solidFill>
                <a:schemeClr val="tx1"/>
              </a:solidFill>
              <a:latin typeface="+mj-ea"/>
              <a:ea typeface="+mj-ea"/>
            </a:endParaRPr>
          </a:p>
          <a:p>
            <a:pPr marL="0" indent="0" algn="just">
              <a:lnSpc>
                <a:spcPct val="90000"/>
              </a:lnSpc>
              <a:buNone/>
            </a:pPr>
            <a:r>
              <a:rPr lang="ja-JP" altLang="en-US" sz="2400" dirty="0" smtClean="0">
                <a:solidFill>
                  <a:schemeClr val="tx1"/>
                </a:solidFill>
                <a:latin typeface="+mj-ea"/>
                <a:ea typeface="+mj-ea"/>
              </a:rPr>
              <a:t>（その他）</a:t>
            </a:r>
          </a:p>
          <a:p>
            <a:pPr algn="just">
              <a:lnSpc>
                <a:spcPct val="90000"/>
              </a:lnSpc>
            </a:pPr>
            <a:r>
              <a:rPr lang="ja-JP" altLang="en-US" sz="2400" dirty="0" smtClean="0">
                <a:solidFill>
                  <a:schemeClr val="tx1"/>
                </a:solidFill>
                <a:latin typeface="+mj-ea"/>
                <a:ea typeface="+mj-ea"/>
              </a:rPr>
              <a:t>⑥救急医療管理加算の見直し、廃用症候群のリハビリテーションの適正化等の影響、維持期リハビリテーションの介護サービスへの移行の状況等について調査･検証</a:t>
            </a:r>
          </a:p>
          <a:p>
            <a:pPr algn="just">
              <a:lnSpc>
                <a:spcPct val="90000"/>
              </a:lnSpc>
            </a:pPr>
            <a:r>
              <a:rPr lang="ja-JP" altLang="en-US" sz="2400" dirty="0" smtClean="0">
                <a:solidFill>
                  <a:schemeClr val="tx1"/>
                </a:solidFill>
                <a:latin typeface="+mj-ea"/>
                <a:ea typeface="+mj-ea"/>
              </a:rPr>
              <a:t>⑦残薬確認の徹底と外来医療の機能分化･連携の推進等のため、分割調剤について引き続き検討</a:t>
            </a:r>
          </a:p>
          <a:p>
            <a:pPr algn="just">
              <a:lnSpc>
                <a:spcPct val="90000"/>
              </a:lnSpc>
            </a:pPr>
            <a:r>
              <a:rPr lang="ja-JP" altLang="en-US" sz="2400" dirty="0" smtClean="0">
                <a:solidFill>
                  <a:schemeClr val="tx1"/>
                </a:solidFill>
                <a:latin typeface="+mj-ea"/>
                <a:ea typeface="+mj-ea"/>
              </a:rPr>
              <a:t>⑧チーム医療の推進、医療従事者の負担軽減措置等について影響を調査・検証</a:t>
            </a:r>
          </a:p>
          <a:p>
            <a:pPr algn="just">
              <a:lnSpc>
                <a:spcPct val="90000"/>
              </a:lnSpc>
            </a:pPr>
            <a:r>
              <a:rPr lang="ja-JP" altLang="en-US" sz="2400" dirty="0" smtClean="0">
                <a:solidFill>
                  <a:schemeClr val="tx1"/>
                </a:solidFill>
                <a:latin typeface="+mj-ea"/>
                <a:ea typeface="+mj-ea"/>
              </a:rPr>
              <a:t>⑨後発医薬品の使用促進策、いわゆる門前薬局の評価の見直し、妥結率が低い保険薬局等の適正化等の影響を調査・検証</a:t>
            </a:r>
          </a:p>
          <a:p>
            <a:pPr algn="just">
              <a:lnSpc>
                <a:spcPct val="90000"/>
              </a:lnSpc>
            </a:pPr>
            <a:r>
              <a:rPr lang="ja-JP" altLang="en-US" sz="2400" dirty="0" smtClean="0">
                <a:solidFill>
                  <a:schemeClr val="tx1"/>
                </a:solidFill>
                <a:latin typeface="+mj-ea"/>
                <a:ea typeface="+mj-ea"/>
              </a:rPr>
              <a:t>⑩明細書の無料発行の促進の影響を調査・検証</a:t>
            </a:r>
          </a:p>
          <a:p>
            <a:pPr algn="just">
              <a:lnSpc>
                <a:spcPct val="90000"/>
              </a:lnSpc>
            </a:pPr>
            <a:r>
              <a:rPr lang="ja-JP" altLang="en-US" sz="2400" dirty="0" smtClean="0">
                <a:solidFill>
                  <a:schemeClr val="tx1"/>
                </a:solidFill>
                <a:latin typeface="+mj-ea"/>
                <a:ea typeface="+mj-ea"/>
              </a:rPr>
              <a:t>⑪ＩＣＴを活用した医療情報の共有の在り方を検討</a:t>
            </a:r>
          </a:p>
          <a:p>
            <a:pPr algn="just">
              <a:lnSpc>
                <a:spcPct val="90000"/>
              </a:lnSpc>
            </a:pPr>
            <a:r>
              <a:rPr lang="ja-JP" altLang="en-US" sz="2400" dirty="0" smtClean="0">
                <a:solidFill>
                  <a:schemeClr val="tx1"/>
                </a:solidFill>
                <a:latin typeface="+mj-ea"/>
                <a:ea typeface="+mj-ea"/>
              </a:rPr>
              <a:t>⑫消費税率引上げに伴う対応の影響を調査・検証</a:t>
            </a:r>
            <a:endParaRPr lang="en-US" altLang="ja-JP" sz="2400" dirty="0" smtClean="0">
              <a:solidFill>
                <a:schemeClr val="tx1"/>
              </a:solidFill>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社会保障改革の方向性</a:t>
            </a: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a:solidFill>
                  <a:srgbClr val="FFFF66"/>
                </a:solidFill>
              </a:rPr>
              <a:t>平成</a:t>
            </a:r>
            <a:r>
              <a:rPr lang="ja-JP" altLang="en-US" sz="3600" i="0" dirty="0" smtClean="0">
                <a:solidFill>
                  <a:srgbClr val="FFFF66"/>
                </a:solidFill>
              </a:rPr>
              <a:t>２６年度診療報酬改定附帯意見</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84584948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FBC2FD79-C8DE-470A-A460-160366320100}" type="slidenum">
              <a:rPr kumimoji="0" lang="ja-JP" altLang="en-US" sz="2000" i="0" smtClean="0"/>
              <a:pPr eaLnBrk="1" hangingPunct="1"/>
              <a:t>120</a:t>
            </a:fld>
            <a:endParaRPr kumimoji="0" lang="en-US" altLang="ja-JP" sz="2000" i="0" smtClean="0"/>
          </a:p>
        </p:txBody>
      </p:sp>
      <p:sp>
        <p:nvSpPr>
          <p:cNvPr id="89091" name="Rectangle 2"/>
          <p:cNvSpPr>
            <a:spLocks noChangeArrowheads="1"/>
          </p:cNvSpPr>
          <p:nvPr/>
        </p:nvSpPr>
        <p:spPr bwMode="auto">
          <a:xfrm>
            <a:off x="3121025" y="3108325"/>
            <a:ext cx="2922588" cy="641350"/>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600" i="0" dirty="0">
                <a:solidFill>
                  <a:srgbClr val="FFFF00"/>
                </a:solidFill>
              </a:rPr>
              <a:t>検　体　検　査</a:t>
            </a:r>
          </a:p>
        </p:txBody>
      </p:sp>
    </p:spTree>
    <p:extLst>
      <p:ext uri="{BB962C8B-B14F-4D97-AF65-F5344CB8AC3E}">
        <p14:creationId xmlns:p14="http://schemas.microsoft.com/office/powerpoint/2010/main" val="396892403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7BB0A6C2-4011-4F69-8CFF-5B20F9E4C3B1}" type="slidenum">
              <a:rPr kumimoji="0" lang="ja-JP" altLang="en-US" sz="2000" i="0" smtClean="0"/>
              <a:pPr eaLnBrk="1" hangingPunct="1"/>
              <a:t>121</a:t>
            </a:fld>
            <a:endParaRPr kumimoji="0" lang="en-US" altLang="ja-JP" sz="2000" i="0" smtClean="0"/>
          </a:p>
        </p:txBody>
      </p:sp>
      <p:sp>
        <p:nvSpPr>
          <p:cNvPr id="90115" name="Rectangle 2050"/>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検　査　料</a:t>
            </a:r>
          </a:p>
        </p:txBody>
      </p:sp>
      <p:sp>
        <p:nvSpPr>
          <p:cNvPr id="90116" name="Rectangle 2051"/>
          <p:cNvSpPr>
            <a:spLocks noGrp="1" noChangeArrowheads="1"/>
          </p:cNvSpPr>
          <p:nvPr>
            <p:ph type="body" orient="vert" idx="1"/>
          </p:nvPr>
        </p:nvSpPr>
        <p:spPr>
          <a:xfrm>
            <a:off x="609600" y="762000"/>
            <a:ext cx="8534400" cy="6096000"/>
          </a:xfrm>
        </p:spPr>
        <p:txBody>
          <a:bodyPr vert="horz"/>
          <a:lstStyle/>
          <a:p>
            <a:pPr eaLnBrk="1" hangingPunct="1"/>
            <a:r>
              <a:rPr lang="ja-JP" altLang="en-US" sz="2800" dirty="0" smtClean="0"/>
              <a:t>時間外緊急院内検査加算</a:t>
            </a:r>
            <a:endParaRPr lang="en-US" altLang="ja-JP" sz="2800" dirty="0" smtClean="0"/>
          </a:p>
          <a:p>
            <a:pPr lvl="1" eaLnBrk="1" hangingPunct="1"/>
            <a:r>
              <a:rPr lang="ja-JP" altLang="en-US" sz="2400" dirty="0"/>
              <a:t>入院中</a:t>
            </a:r>
            <a:r>
              <a:rPr lang="ja-JP" altLang="en-US" sz="2400" dirty="0" smtClean="0"/>
              <a:t>の患者</a:t>
            </a:r>
            <a:r>
              <a:rPr lang="ja-JP" altLang="en-US" sz="2400" dirty="0"/>
              <a:t>以外</a:t>
            </a:r>
            <a:r>
              <a:rPr lang="ja-JP" altLang="en-US" sz="2400" dirty="0" smtClean="0"/>
              <a:t>の</a:t>
            </a:r>
            <a:r>
              <a:rPr lang="ja-JP" altLang="en-US" sz="2400" dirty="0"/>
              <a:t>患者</a:t>
            </a:r>
            <a:r>
              <a:rPr lang="ja-JP" altLang="en-US" sz="2400" dirty="0" smtClean="0"/>
              <a:t>に</a:t>
            </a:r>
            <a:r>
              <a:rPr lang="ja-JP" altLang="en-US" sz="2400" dirty="0"/>
              <a:t>ついて</a:t>
            </a:r>
            <a:r>
              <a:rPr lang="ja-JP" altLang="en-US" sz="2400" dirty="0" smtClean="0"/>
              <a:t>、緊急のために、保険医療機関が表示する診療時間以外の時間、休日又は深夜において、当該保険医療機関内において検体検査を行った場合の時間外緊急院内検査加算が増点された</a:t>
            </a:r>
            <a:endParaRPr lang="en-US" altLang="ja-JP" sz="2400" dirty="0" smtClean="0"/>
          </a:p>
          <a:p>
            <a:pPr marL="457200" lvl="1" indent="0" eaLnBrk="1" hangingPunct="1">
              <a:buNone/>
            </a:pPr>
            <a:r>
              <a:rPr lang="ja-JP" altLang="en-US" dirty="0"/>
              <a:t>　</a:t>
            </a:r>
            <a:r>
              <a:rPr lang="ja-JP" altLang="en-US" dirty="0" smtClean="0"/>
              <a:t>　　　　　　　　　　　　　　　　　　１１０点　⇒２００点</a:t>
            </a:r>
            <a:endParaRPr lang="en-US" altLang="ja-JP" dirty="0" smtClean="0"/>
          </a:p>
          <a:p>
            <a:pPr marL="457200" lvl="1" indent="0" eaLnBrk="1" hangingPunct="1">
              <a:buNone/>
            </a:pPr>
            <a:endParaRPr lang="en-US" altLang="ja-JP" dirty="0" smtClean="0"/>
          </a:p>
          <a:p>
            <a:pPr eaLnBrk="1" hangingPunct="1"/>
            <a:r>
              <a:rPr lang="ja-JP" altLang="en-US" dirty="0" smtClean="0"/>
              <a:t>包括点数に</a:t>
            </a:r>
            <a:r>
              <a:rPr lang="ja-JP" altLang="en-US" dirty="0"/>
              <a:t>かかる</a:t>
            </a:r>
            <a:r>
              <a:rPr lang="ja-JP" altLang="en-US" dirty="0" smtClean="0"/>
              <a:t>項目の見直し</a:t>
            </a:r>
            <a:endParaRPr lang="en-US" altLang="ja-JP" dirty="0"/>
          </a:p>
          <a:p>
            <a:pPr lvl="2" eaLnBrk="1" hangingPunct="1"/>
            <a:r>
              <a:rPr lang="ja-JP" altLang="en-US" dirty="0" smtClean="0"/>
              <a:t>出血・凝固検査　１４から２６まで　　⇒１４から３１まで</a:t>
            </a:r>
            <a:endParaRPr lang="en-US" altLang="ja-JP" dirty="0" smtClean="0"/>
          </a:p>
          <a:p>
            <a:pPr lvl="2" eaLnBrk="1" hangingPunct="1"/>
            <a:r>
              <a:rPr lang="ja-JP" altLang="en-US" dirty="0" smtClean="0"/>
              <a:t>内分泌学的検査　１１から２９まで　⇒１２から４１まで</a:t>
            </a:r>
            <a:endParaRPr lang="en-US" altLang="ja-JP" dirty="0" smtClean="0"/>
          </a:p>
          <a:p>
            <a:pPr lvl="2" eaLnBrk="1" hangingPunct="1"/>
            <a:r>
              <a:rPr lang="ja-JP" altLang="en-US" dirty="0" smtClean="0"/>
              <a:t>腫瘍マーカー　　　２から１５まで　　⇒　２から２１まで</a:t>
            </a:r>
            <a:endParaRPr lang="en-US" altLang="ja-JP" dirty="0" smtClean="0"/>
          </a:p>
          <a:p>
            <a:pPr lvl="2" eaLnBrk="1" hangingPunct="1"/>
            <a:r>
              <a:rPr lang="ja-JP" altLang="en-US" dirty="0"/>
              <a:t>自己</a:t>
            </a:r>
            <a:r>
              <a:rPr lang="ja-JP" altLang="en-US" dirty="0" smtClean="0"/>
              <a:t>抗体検査　　　９から１１まで　</a:t>
            </a:r>
            <a:endParaRPr lang="en-US" altLang="ja-JP" dirty="0" smtClean="0"/>
          </a:p>
          <a:p>
            <a:pPr marL="914400" lvl="2" indent="0" eaLnBrk="1" hangingPunct="1">
              <a:buNone/>
            </a:pPr>
            <a:r>
              <a:rPr lang="ja-JP" altLang="en-US" dirty="0"/>
              <a:t>　</a:t>
            </a:r>
            <a:r>
              <a:rPr lang="ja-JP" altLang="en-US" dirty="0" smtClean="0"/>
              <a:t>　　　　　⇒９から１２まで及び１６（抗ＡＲＳ抗体に限る）</a:t>
            </a:r>
            <a:endParaRPr lang="en-US" altLang="ja-JP" dirty="0" smtClean="0"/>
          </a:p>
          <a:p>
            <a:pPr marL="914400" lvl="2" indent="0" eaLnBrk="1" hangingPunct="1">
              <a:buNone/>
            </a:pPr>
            <a:r>
              <a:rPr lang="ja-JP" altLang="en-US" dirty="0"/>
              <a:t>　</a:t>
            </a:r>
            <a:r>
              <a:rPr lang="ja-JP" altLang="en-US" dirty="0" smtClean="0"/>
              <a:t>　　　　　　　　　　　　　　　　　　</a:t>
            </a:r>
            <a:endParaRPr lang="en-US" altLang="ja-JP" dirty="0" smtClean="0"/>
          </a:p>
        </p:txBody>
      </p:sp>
      <p:sp>
        <p:nvSpPr>
          <p:cNvPr id="90117" name="Text Box 2052"/>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smtClean="0">
                <a:solidFill>
                  <a:srgbClr val="FFFF00"/>
                </a:solidFill>
              </a:rPr>
              <a:t>検査実施料の通則・注の</a:t>
            </a:r>
            <a:r>
              <a:rPr lang="ja-JP" altLang="en-US" sz="3600" i="0" dirty="0">
                <a:solidFill>
                  <a:srgbClr val="FFFF00"/>
                </a:solidFill>
              </a:rPr>
              <a:t>見直し</a:t>
            </a:r>
          </a:p>
        </p:txBody>
      </p:sp>
      <p:grpSp>
        <p:nvGrpSpPr>
          <p:cNvPr id="90118" name="Group 2053"/>
          <p:cNvGrpSpPr>
            <a:grpSpLocks/>
          </p:cNvGrpSpPr>
          <p:nvPr/>
        </p:nvGrpSpPr>
        <p:grpSpPr bwMode="auto">
          <a:xfrm>
            <a:off x="609600" y="400050"/>
            <a:ext cx="8567738" cy="6457950"/>
            <a:chOff x="384" y="252"/>
            <a:chExt cx="5397" cy="4068"/>
          </a:xfrm>
        </p:grpSpPr>
        <p:sp>
          <p:nvSpPr>
            <p:cNvPr id="90120" name="Line 2054"/>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90121" name="Line 2055"/>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90119" name="Oval 2056"/>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dirty="0">
                <a:solidFill>
                  <a:srgbClr val="FFFF00"/>
                </a:solidFill>
              </a:rPr>
              <a:t>改</a:t>
            </a:r>
          </a:p>
        </p:txBody>
      </p:sp>
    </p:spTree>
    <p:extLst>
      <p:ext uri="{BB962C8B-B14F-4D97-AF65-F5344CB8AC3E}">
        <p14:creationId xmlns:p14="http://schemas.microsoft.com/office/powerpoint/2010/main" val="22774356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D1A09D8A-6728-45AC-953C-CCF88CFA05B5}" type="slidenum">
              <a:rPr kumimoji="0" lang="ja-JP" altLang="en-US" sz="2000" i="0" smtClean="0"/>
              <a:pPr eaLnBrk="1" hangingPunct="1"/>
              <a:t>122</a:t>
            </a:fld>
            <a:endParaRPr kumimoji="0" lang="en-US" altLang="ja-JP" sz="2000" i="0" dirty="0" smtClean="0"/>
          </a:p>
        </p:txBody>
      </p:sp>
      <p:sp>
        <p:nvSpPr>
          <p:cNvPr id="91139" name="Rectangle 2050"/>
          <p:cNvSpPr>
            <a:spLocks noGrp="1" noChangeArrowheads="1"/>
          </p:cNvSpPr>
          <p:nvPr>
            <p:ph type="title" orient="vert"/>
          </p:nvPr>
        </p:nvSpPr>
        <p:spPr>
          <a:xfrm>
            <a:off x="47625" y="796925"/>
            <a:ext cx="533400" cy="5451475"/>
          </a:xfrm>
        </p:spPr>
        <p:txBody>
          <a:bodyPr/>
          <a:lstStyle/>
          <a:p>
            <a:pPr algn="ctr" eaLnBrk="1" hangingPunct="1"/>
            <a:r>
              <a:rPr lang="ja-JP" altLang="en-US" sz="2800" dirty="0" smtClean="0">
                <a:solidFill>
                  <a:srgbClr val="FFFF66"/>
                </a:solidFill>
              </a:rPr>
              <a:t>検　査　料</a:t>
            </a:r>
          </a:p>
        </p:txBody>
      </p:sp>
      <p:sp>
        <p:nvSpPr>
          <p:cNvPr id="1238019" name="Rectangle 2051"/>
          <p:cNvSpPr>
            <a:spLocks noGrp="1" noChangeArrowheads="1"/>
          </p:cNvSpPr>
          <p:nvPr>
            <p:ph type="body" orient="vert" idx="1"/>
          </p:nvPr>
        </p:nvSpPr>
        <p:spPr>
          <a:xfrm>
            <a:off x="609600" y="661988"/>
            <a:ext cx="8534400" cy="6096000"/>
          </a:xfrm>
        </p:spPr>
        <p:txBody>
          <a:bodyPr vert="horz"/>
          <a:lstStyle/>
          <a:p>
            <a:pPr eaLnBrk="1" hangingPunct="1">
              <a:defRPr/>
            </a:pPr>
            <a:r>
              <a:rPr lang="ja-JP" altLang="en-US" sz="2800" dirty="0" smtClean="0"/>
              <a:t>尿・糞便等検査</a:t>
            </a:r>
          </a:p>
          <a:p>
            <a:pPr lvl="1" eaLnBrk="1" hangingPunct="1">
              <a:defRPr/>
            </a:pPr>
            <a:r>
              <a:rPr lang="ja-JP" altLang="en-US" sz="2400" dirty="0" smtClean="0"/>
              <a:t>アルブミン定量（尿）</a:t>
            </a:r>
            <a:r>
              <a:rPr lang="en-US" altLang="ja-JP" sz="2400" dirty="0"/>
              <a:t>	</a:t>
            </a:r>
            <a:r>
              <a:rPr lang="en-US" altLang="ja-JP" sz="2400" dirty="0" smtClean="0"/>
              <a:t>		</a:t>
            </a:r>
            <a:r>
              <a:rPr lang="ja-JP" altLang="en-US" sz="2400" dirty="0" smtClean="0"/>
              <a:t>１１３点　⇒　１１０点</a:t>
            </a:r>
          </a:p>
          <a:p>
            <a:pPr lvl="1" eaLnBrk="1" hangingPunct="1">
              <a:defRPr/>
            </a:pPr>
            <a:r>
              <a:rPr lang="ja-JP" altLang="en-US" sz="2400" dirty="0" smtClean="0"/>
              <a:t>コプロポルフィリン（尿）　</a:t>
            </a:r>
            <a:r>
              <a:rPr lang="en-US" altLang="ja-JP" sz="2400" dirty="0" smtClean="0"/>
              <a:t>		</a:t>
            </a:r>
            <a:r>
              <a:rPr lang="ja-JP" altLang="en-US" sz="2400" dirty="0" smtClean="0"/>
              <a:t>１４９点　⇒　</a:t>
            </a:r>
            <a:r>
              <a:rPr lang="ja-JP" altLang="en-US" sz="2400" dirty="0"/>
              <a:t>１４５</a:t>
            </a:r>
            <a:r>
              <a:rPr lang="ja-JP" altLang="en-US" sz="2400" dirty="0" smtClean="0"/>
              <a:t>点</a:t>
            </a:r>
            <a:endParaRPr lang="en-US" altLang="ja-JP" sz="2400" dirty="0" smtClean="0"/>
          </a:p>
          <a:p>
            <a:pPr lvl="1" eaLnBrk="1" hangingPunct="1">
              <a:defRPr/>
            </a:pPr>
            <a:r>
              <a:rPr lang="ja-JP" altLang="en-US" sz="2400" dirty="0" smtClean="0"/>
              <a:t>トランスフェリン（尿）　　</a:t>
            </a:r>
            <a:r>
              <a:rPr lang="en-US" altLang="ja-JP" sz="2400" dirty="0" smtClean="0"/>
              <a:t>		</a:t>
            </a:r>
            <a:r>
              <a:rPr lang="ja-JP" altLang="en-US" sz="2400" dirty="0" smtClean="0"/>
              <a:t>１１５点　⇒　</a:t>
            </a:r>
            <a:r>
              <a:rPr lang="ja-JP" altLang="en-US" sz="2400" dirty="0"/>
              <a:t>１１２</a:t>
            </a:r>
            <a:r>
              <a:rPr lang="ja-JP" altLang="en-US" sz="2400" dirty="0" smtClean="0"/>
              <a:t>点</a:t>
            </a:r>
            <a:endParaRPr lang="en-US" altLang="ja-JP" sz="2400" dirty="0" smtClean="0"/>
          </a:p>
          <a:p>
            <a:pPr lvl="1" eaLnBrk="1" hangingPunct="1">
              <a:defRPr/>
            </a:pPr>
            <a:r>
              <a:rPr lang="en-US" altLang="ja-JP" sz="2400" dirty="0" smtClean="0"/>
              <a:t>Ⅳ</a:t>
            </a:r>
            <a:r>
              <a:rPr lang="ja-JP" altLang="en-US" sz="2400" dirty="0" smtClean="0"/>
              <a:t>型コラーゲン（尿）　　　</a:t>
            </a:r>
            <a:r>
              <a:rPr lang="en-US" altLang="ja-JP" sz="2400" dirty="0" smtClean="0"/>
              <a:t>		</a:t>
            </a:r>
            <a:r>
              <a:rPr lang="ja-JP" altLang="en-US" sz="2400" dirty="0" smtClean="0"/>
              <a:t>２１０点　⇒　２０４点</a:t>
            </a:r>
            <a:endParaRPr lang="en-US" altLang="ja-JP" sz="2400" dirty="0" smtClean="0"/>
          </a:p>
          <a:p>
            <a:pPr marL="457200" lvl="1" indent="0" eaLnBrk="1" hangingPunct="1">
              <a:buNone/>
              <a:defRPr/>
            </a:pPr>
            <a:r>
              <a:rPr lang="ja-JP" altLang="en-US" dirty="0" smtClean="0"/>
              <a:t>　</a:t>
            </a:r>
          </a:p>
          <a:p>
            <a:pPr eaLnBrk="1" hangingPunct="1">
              <a:defRPr/>
            </a:pPr>
            <a:r>
              <a:rPr lang="ja-JP" altLang="en-US" sz="2800" dirty="0" smtClean="0"/>
              <a:t>血液学的検査</a:t>
            </a:r>
          </a:p>
          <a:p>
            <a:pPr lvl="1" eaLnBrk="1" hangingPunct="1">
              <a:defRPr/>
            </a:pPr>
            <a:r>
              <a:rPr lang="ja-JP" altLang="en-US" sz="2400" dirty="0" smtClean="0"/>
              <a:t>Ｄダイマー定性　　　　　 </a:t>
            </a:r>
            <a:r>
              <a:rPr lang="en-US" altLang="ja-JP" sz="2400" dirty="0" smtClean="0"/>
              <a:t>	</a:t>
            </a:r>
            <a:r>
              <a:rPr lang="ja-JP" altLang="en-US" sz="2400" dirty="0" smtClean="0"/>
              <a:t>　　　　</a:t>
            </a:r>
            <a:r>
              <a:rPr lang="ja-JP" altLang="en-US" sz="2400" dirty="0"/>
              <a:t>１３７</a:t>
            </a:r>
            <a:r>
              <a:rPr lang="ja-JP" altLang="en-US" sz="2400" dirty="0" smtClean="0"/>
              <a:t>点　⇒　１３３点</a:t>
            </a:r>
            <a:endParaRPr lang="en-US" altLang="ja-JP" sz="2400" dirty="0" smtClean="0"/>
          </a:p>
          <a:p>
            <a:pPr lvl="1" eaLnBrk="1" hangingPunct="1">
              <a:defRPr/>
            </a:pPr>
            <a:r>
              <a:rPr lang="ja-JP" altLang="en-US" sz="2400" dirty="0"/>
              <a:t>ＰＩＶＫＡ</a:t>
            </a:r>
            <a:r>
              <a:rPr lang="en-US" altLang="ja-JP" sz="2400" dirty="0" smtClean="0"/>
              <a:t>‐Ⅱ</a:t>
            </a:r>
            <a:r>
              <a:rPr lang="ja-JP" altLang="en-US" sz="2400" dirty="0" smtClean="0"/>
              <a:t>　　　　　 　</a:t>
            </a:r>
            <a:r>
              <a:rPr lang="en-US" altLang="ja-JP" sz="2400" dirty="0" smtClean="0"/>
              <a:t>			</a:t>
            </a:r>
            <a:r>
              <a:rPr lang="ja-JP" altLang="en-US" sz="2400" dirty="0" smtClean="0"/>
              <a:t>１４３点  ⇒　１４３点</a:t>
            </a:r>
            <a:endParaRPr lang="en-US" altLang="ja-JP" sz="2400" dirty="0" smtClean="0"/>
          </a:p>
          <a:p>
            <a:pPr lvl="1" eaLnBrk="1" hangingPunct="1">
              <a:defRPr/>
            </a:pPr>
            <a:r>
              <a:rPr lang="ja-JP" altLang="en-US" sz="2400" dirty="0" smtClean="0"/>
              <a:t>Ｄダイマー</a:t>
            </a:r>
            <a:r>
              <a:rPr lang="en-US" altLang="ja-JP" sz="2400" dirty="0" smtClean="0"/>
              <a:t>				</a:t>
            </a:r>
            <a:r>
              <a:rPr lang="ja-JP" altLang="en-US" sz="2400" dirty="0" smtClean="0"/>
              <a:t>１４７点　⇒  １４３点</a:t>
            </a:r>
            <a:endParaRPr lang="en-US" altLang="ja-JP" sz="2400" dirty="0" smtClean="0"/>
          </a:p>
          <a:p>
            <a:pPr lvl="1" eaLnBrk="1" hangingPunct="1">
              <a:defRPr/>
            </a:pPr>
            <a:r>
              <a:rPr lang="ja-JP" altLang="en-US" sz="2400" dirty="0" smtClean="0"/>
              <a:t>出血・凝固時間包括（５項目以上）　　</a:t>
            </a:r>
            <a:r>
              <a:rPr lang="ja-JP" altLang="en-US" sz="2400" dirty="0"/>
              <a:t>７４４</a:t>
            </a:r>
            <a:r>
              <a:rPr lang="ja-JP" altLang="en-US" sz="2400" dirty="0" smtClean="0"/>
              <a:t>点　⇒　７２２点</a:t>
            </a:r>
            <a:endParaRPr lang="en-US" altLang="ja-JP" sz="2400" dirty="0" smtClean="0"/>
          </a:p>
          <a:p>
            <a:pPr marL="457200" lvl="1" indent="0" eaLnBrk="1" hangingPunct="1">
              <a:buFont typeface="Wingdings 3" pitchFamily="18" charset="2"/>
              <a:buNone/>
              <a:defRPr/>
            </a:pPr>
            <a:r>
              <a:rPr lang="ja-JP" altLang="en-US" dirty="0"/>
              <a:t>　</a:t>
            </a:r>
            <a:endParaRPr lang="ja-JP" altLang="en-US" dirty="0" smtClean="0"/>
          </a:p>
        </p:txBody>
      </p:sp>
      <p:sp>
        <p:nvSpPr>
          <p:cNvPr id="91141" name="Text Box 2052"/>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a:solidFill>
                  <a:srgbClr val="FFFF00"/>
                </a:solidFill>
              </a:rPr>
              <a:t>検体検査（引下げ）</a:t>
            </a:r>
          </a:p>
        </p:txBody>
      </p:sp>
      <p:grpSp>
        <p:nvGrpSpPr>
          <p:cNvPr id="91142" name="Group 2053"/>
          <p:cNvGrpSpPr>
            <a:grpSpLocks/>
          </p:cNvGrpSpPr>
          <p:nvPr/>
        </p:nvGrpSpPr>
        <p:grpSpPr bwMode="auto">
          <a:xfrm>
            <a:off x="609600" y="400050"/>
            <a:ext cx="8567738" cy="6457950"/>
            <a:chOff x="384" y="252"/>
            <a:chExt cx="5397" cy="4068"/>
          </a:xfrm>
        </p:grpSpPr>
        <p:sp>
          <p:nvSpPr>
            <p:cNvPr id="91144" name="Line 2054"/>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91145" name="Line 2055"/>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91143" name="Oval 2056"/>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dirty="0">
                <a:solidFill>
                  <a:srgbClr val="FFFF00"/>
                </a:solidFill>
              </a:rPr>
              <a:t>改</a:t>
            </a:r>
          </a:p>
        </p:txBody>
      </p:sp>
    </p:spTree>
    <p:extLst>
      <p:ext uri="{BB962C8B-B14F-4D97-AF65-F5344CB8AC3E}">
        <p14:creationId xmlns:p14="http://schemas.microsoft.com/office/powerpoint/2010/main" val="213050712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1AB37BA6-A489-4F90-AEF7-E743BBD4D9FF}" type="slidenum">
              <a:rPr kumimoji="0" lang="ja-JP" altLang="en-US" sz="2000" i="0" smtClean="0"/>
              <a:pPr eaLnBrk="1" hangingPunct="1"/>
              <a:t>123</a:t>
            </a:fld>
            <a:endParaRPr kumimoji="0" lang="en-US" altLang="ja-JP" sz="2000" i="0" smtClean="0"/>
          </a:p>
        </p:txBody>
      </p:sp>
      <p:sp>
        <p:nvSpPr>
          <p:cNvPr id="92163" name="Rectangle 2"/>
          <p:cNvSpPr>
            <a:spLocks noChangeArrowheads="1"/>
          </p:cNvSpPr>
          <p:nvPr/>
        </p:nvSpPr>
        <p:spPr bwMode="auto">
          <a:xfrm>
            <a:off x="14288" y="796925"/>
            <a:ext cx="533400"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92075" tIns="46038" rIns="92075" bIns="46038" anchor="ctr"/>
          <a:lstStyle/>
          <a:p>
            <a:pPr algn="ctr">
              <a:spcBef>
                <a:spcPct val="0"/>
              </a:spcBef>
            </a:pPr>
            <a:r>
              <a:rPr lang="ja-JP" altLang="en-US" sz="2800" i="0" dirty="0">
                <a:solidFill>
                  <a:srgbClr val="FFFF66"/>
                </a:solidFill>
              </a:rPr>
              <a:t>検　査　料</a:t>
            </a:r>
          </a:p>
        </p:txBody>
      </p:sp>
      <p:sp>
        <p:nvSpPr>
          <p:cNvPr id="92164" name="Rectangle 3"/>
          <p:cNvSpPr>
            <a:spLocks noChangeArrowheads="1"/>
          </p:cNvSpPr>
          <p:nvPr/>
        </p:nvSpPr>
        <p:spPr bwMode="auto">
          <a:xfrm>
            <a:off x="576263" y="762000"/>
            <a:ext cx="85344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rgbClr val="FFFF66"/>
              </a:buClr>
              <a:buSzPct val="75000"/>
              <a:buFont typeface="Wingdings" pitchFamily="2" charset="2"/>
              <a:buChar char="u"/>
            </a:pPr>
            <a:r>
              <a:rPr lang="ja-JP" altLang="en-US" sz="2800" i="0" dirty="0">
                <a:solidFill>
                  <a:srgbClr val="FFFF00"/>
                </a:solidFill>
                <a:latin typeface="ＭＳ ゴシック" pitchFamily="49" charset="-128"/>
                <a:ea typeface="ＭＳ ゴシック" pitchFamily="49" charset="-128"/>
              </a:rPr>
              <a:t>生化学的検査(Ⅰ）</a:t>
            </a:r>
          </a:p>
          <a:p>
            <a:pPr marL="742950" lvl="1" indent="-285750" algn="l">
              <a:spcBef>
                <a:spcPct val="20000"/>
              </a:spcBef>
              <a:buClr>
                <a:schemeClr val="tx1"/>
              </a:buClr>
              <a:buSzPct val="70000"/>
              <a:buFont typeface="Wingdings 3" pitchFamily="18" charset="2"/>
              <a:buChar char="u"/>
            </a:pPr>
            <a:r>
              <a:rPr lang="ja-JP" altLang="en-US" i="0" dirty="0">
                <a:latin typeface="ＭＳ ゴシック" pitchFamily="49" charset="-128"/>
                <a:ea typeface="ＭＳ ゴシック" pitchFamily="49" charset="-128"/>
              </a:rPr>
              <a:t>ヘパリン　　　　　　　　　　１１０</a:t>
            </a:r>
            <a:r>
              <a:rPr lang="ja-JP" altLang="en-US" i="0" dirty="0" smtClean="0">
                <a:latin typeface="ＭＳ ゴシック" pitchFamily="49" charset="-128"/>
                <a:ea typeface="ＭＳ ゴシック" pitchFamily="49" charset="-128"/>
              </a:rPr>
              <a:t>点</a:t>
            </a: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⇒１０８点</a:t>
            </a:r>
            <a:endParaRPr lang="ja-JP" altLang="en-US"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r>
              <a:rPr lang="ja-JP" altLang="en-US" i="0" dirty="0">
                <a:latin typeface="ＭＳ ゴシック" pitchFamily="49" charset="-128"/>
                <a:ea typeface="ＭＳ ゴシック" pitchFamily="49" charset="-128"/>
              </a:rPr>
              <a:t>リポ</a:t>
            </a:r>
            <a:r>
              <a:rPr lang="ja-JP" altLang="en-US" i="0" dirty="0" smtClean="0">
                <a:latin typeface="ＭＳ ゴシック" pitchFamily="49" charset="-128"/>
                <a:ea typeface="ＭＳ ゴシック" pitchFamily="49" charset="-128"/>
              </a:rPr>
              <a:t>蛋白（</a:t>
            </a:r>
            <a:r>
              <a:rPr lang="en-US" altLang="ja-JP" i="0" dirty="0" smtClean="0">
                <a:latin typeface="ＭＳ ゴシック" pitchFamily="49" charset="-128"/>
                <a:ea typeface="ＭＳ ゴシック" pitchFamily="49" charset="-128"/>
              </a:rPr>
              <a:t>a</a:t>
            </a:r>
            <a:r>
              <a:rPr lang="ja-JP" altLang="en-US" i="0" dirty="0" smtClean="0">
                <a:latin typeface="ＭＳ ゴシック" pitchFamily="49" charset="-128"/>
                <a:ea typeface="ＭＳ ゴシック" pitchFamily="49" charset="-128"/>
              </a:rPr>
              <a:t>）</a:t>
            </a:r>
            <a:r>
              <a:rPr lang="ja-JP" altLang="en-US" i="0" dirty="0">
                <a:latin typeface="ＭＳ ゴシック" pitchFamily="49" charset="-128"/>
                <a:ea typeface="ＭＳ ゴシック" pitchFamily="49" charset="-128"/>
              </a:rPr>
              <a:t>　　　　　　 　１１０</a:t>
            </a:r>
            <a:r>
              <a:rPr lang="ja-JP" altLang="en-US" i="0" dirty="0" smtClean="0">
                <a:latin typeface="ＭＳ ゴシック" pitchFamily="49" charset="-128"/>
                <a:ea typeface="ＭＳ ゴシック" pitchFamily="49" charset="-128"/>
              </a:rPr>
              <a:t>点</a:t>
            </a: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a:t>
            </a:r>
            <a:r>
              <a:rPr lang="ja-JP" altLang="en-US" i="0" dirty="0">
                <a:latin typeface="ＭＳ ゴシック" pitchFamily="49" charset="-128"/>
                <a:ea typeface="ＭＳ ゴシック" pitchFamily="49" charset="-128"/>
              </a:rPr>
              <a:t>１０７</a:t>
            </a:r>
            <a:r>
              <a:rPr lang="ja-JP" altLang="en-US" i="0" dirty="0" smtClean="0">
                <a:latin typeface="ＭＳ ゴシック" pitchFamily="49" charset="-128"/>
                <a:ea typeface="ＭＳ ゴシック" pitchFamily="49" charset="-128"/>
              </a:rPr>
              <a:t>点</a:t>
            </a:r>
            <a:endParaRPr lang="ja-JP" altLang="en-US"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r>
              <a:rPr lang="ja-JP" altLang="en-US" i="0" dirty="0" smtClean="0">
                <a:latin typeface="ＭＳ ゴシック" pitchFamily="49" charset="-128"/>
                <a:ea typeface="ＭＳ ゴシック" pitchFamily="49" charset="-128"/>
              </a:rPr>
              <a:t>フェリチン</a:t>
            </a:r>
            <a:r>
              <a:rPr lang="ja-JP" altLang="en-US" i="0" dirty="0">
                <a:latin typeface="ＭＳ ゴシック" pitchFamily="49" charset="-128"/>
                <a:ea typeface="ＭＳ ゴシック" pitchFamily="49" charset="-128"/>
              </a:rPr>
              <a:t>半定量　　　　　　１２０</a:t>
            </a:r>
            <a:r>
              <a:rPr lang="ja-JP" altLang="en-US" i="0" dirty="0" smtClean="0">
                <a:latin typeface="ＭＳ ゴシック" pitchFamily="49" charset="-128"/>
                <a:ea typeface="ＭＳ ゴシック" pitchFamily="49" charset="-128"/>
              </a:rPr>
              <a:t>点</a:t>
            </a: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a:t>
            </a:r>
            <a:r>
              <a:rPr lang="ja-JP" altLang="en-US" i="0" dirty="0">
                <a:latin typeface="ＭＳ ゴシック" pitchFamily="49" charset="-128"/>
                <a:ea typeface="ＭＳ ゴシック" pitchFamily="49" charset="-128"/>
              </a:rPr>
              <a:t>１１６</a:t>
            </a:r>
            <a:r>
              <a:rPr lang="ja-JP" altLang="en-US" i="0" dirty="0" smtClean="0">
                <a:latin typeface="ＭＳ ゴシック" pitchFamily="49" charset="-128"/>
                <a:ea typeface="ＭＳ ゴシック" pitchFamily="49" charset="-128"/>
              </a:rPr>
              <a:t>点</a:t>
            </a:r>
            <a:endParaRPr lang="ja-JP" altLang="en-US"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r>
              <a:rPr lang="ja-JP" altLang="en-US" i="0" dirty="0" smtClean="0">
                <a:latin typeface="ＭＳ ゴシック" pitchFamily="49" charset="-128"/>
                <a:ea typeface="ＭＳ ゴシック" pitchFamily="49" charset="-128"/>
              </a:rPr>
              <a:t>フェリチン定量</a:t>
            </a: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１２０点</a:t>
            </a: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１１６点</a:t>
            </a:r>
            <a:endParaRPr lang="en-US" altLang="ja-JP"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r>
              <a:rPr lang="ja-JP" altLang="en-US" i="0" dirty="0" smtClean="0">
                <a:latin typeface="ＭＳ ゴシック" pitchFamily="49" charset="-128"/>
                <a:ea typeface="ＭＳ ゴシック" pitchFamily="49" charset="-128"/>
              </a:rPr>
              <a:t>心筋トロポニンＴ（Ｔ</a:t>
            </a:r>
            <a:r>
              <a:rPr lang="en-US" altLang="ja-JP" i="0" dirty="0" smtClean="0">
                <a:latin typeface="ＭＳ ゴシック" pitchFamily="49" charset="-128"/>
                <a:ea typeface="ＭＳ ゴシック" pitchFamily="49" charset="-128"/>
              </a:rPr>
              <a:t>n</a:t>
            </a:r>
            <a:r>
              <a:rPr lang="ja-JP" altLang="en-US" i="0" dirty="0" smtClean="0">
                <a:latin typeface="ＭＳ ゴシック" pitchFamily="49" charset="-128"/>
                <a:ea typeface="ＭＳ ゴシック" pitchFamily="49" charset="-128"/>
              </a:rPr>
              <a:t>Ｔ）定性・定量</a:t>
            </a:r>
            <a:endParaRPr lang="en-US" altLang="ja-JP" i="0" dirty="0" smtClean="0">
              <a:latin typeface="ＭＳ ゴシック" pitchFamily="49" charset="-128"/>
              <a:ea typeface="ＭＳ ゴシック" pitchFamily="49" charset="-128"/>
            </a:endParaRPr>
          </a:p>
          <a:p>
            <a:pPr lvl="1" algn="l">
              <a:spcBef>
                <a:spcPct val="20000"/>
              </a:spcBef>
              <a:buClr>
                <a:schemeClr val="tx1"/>
              </a:buClr>
              <a:buSzPct val="70000"/>
            </a:pP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　　　　　　　　　　　　　　１３０点　⇒１２６点　</a:t>
            </a:r>
            <a:endParaRPr lang="en-US" altLang="ja-JP"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r>
              <a:rPr lang="ja-JP" altLang="en-US" i="0" dirty="0" smtClean="0">
                <a:latin typeface="ＭＳ ゴシック" pitchFamily="49" charset="-128"/>
                <a:ea typeface="ＭＳ ゴシック" pitchFamily="49" charset="-128"/>
              </a:rPr>
              <a:t>血液ガス分析　　　　　　　　１５０点　⇒１４６点</a:t>
            </a:r>
            <a:endParaRPr lang="en-US" altLang="ja-JP" i="0" dirty="0" smtClean="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r>
              <a:rPr lang="ja-JP" altLang="en-US" i="0" dirty="0" smtClean="0">
                <a:latin typeface="ＭＳ ゴシック" pitchFamily="49" charset="-128"/>
                <a:ea typeface="ＭＳ ゴシック" pitchFamily="49" charset="-128"/>
              </a:rPr>
              <a:t>亜鉛（</a:t>
            </a:r>
            <a:r>
              <a:rPr lang="en-US" altLang="ja-JP" i="0" dirty="0" smtClean="0">
                <a:latin typeface="ＭＳ ゴシック" pitchFamily="49" charset="-128"/>
                <a:ea typeface="ＭＳ ゴシック" pitchFamily="49" charset="-128"/>
              </a:rPr>
              <a:t>Zn</a:t>
            </a:r>
            <a:r>
              <a:rPr lang="ja-JP" altLang="en-US" i="0" dirty="0" smtClean="0">
                <a:latin typeface="ＭＳ ゴシック" pitchFamily="49" charset="-128"/>
                <a:ea typeface="ＭＳ ゴシック" pitchFamily="49" charset="-128"/>
              </a:rPr>
              <a:t>）　　　　　　　　　１５０点　⇒１４６点</a:t>
            </a:r>
            <a:endParaRPr lang="en-US" altLang="ja-JP" i="0" dirty="0" smtClean="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r>
              <a:rPr lang="en-US" altLang="ja-JP" i="0" dirty="0" smtClean="0">
                <a:latin typeface="ＭＳ ゴシック" pitchFamily="49" charset="-128"/>
                <a:ea typeface="ＭＳ ゴシック" pitchFamily="49" charset="-128"/>
              </a:rPr>
              <a:t>Ⅳ</a:t>
            </a:r>
            <a:r>
              <a:rPr lang="ja-JP" altLang="en-US" i="0" dirty="0" smtClean="0">
                <a:latin typeface="ＭＳ ゴシック" pitchFamily="49" charset="-128"/>
                <a:ea typeface="ＭＳ ゴシック" pitchFamily="49" charset="-128"/>
              </a:rPr>
              <a:t>型</a:t>
            </a:r>
            <a:r>
              <a:rPr lang="ja-JP" altLang="en-US" i="0" dirty="0">
                <a:latin typeface="ＭＳ ゴシック" pitchFamily="49" charset="-128"/>
                <a:ea typeface="ＭＳ ゴシック" pitchFamily="49" charset="-128"/>
              </a:rPr>
              <a:t>コラーゲン</a:t>
            </a:r>
            <a:r>
              <a:rPr lang="ja-JP" altLang="en-US" i="0" dirty="0" smtClean="0">
                <a:latin typeface="ＭＳ ゴシック" pitchFamily="49" charset="-128"/>
                <a:ea typeface="ＭＳ ゴシック" pitchFamily="49" charset="-128"/>
              </a:rPr>
              <a:t>　　　　　　　１５０点　⇒１４６点</a:t>
            </a:r>
            <a:endParaRPr lang="en-US" altLang="ja-JP"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r>
              <a:rPr lang="ja-JP" altLang="en-US" i="0" dirty="0" smtClean="0">
                <a:latin typeface="ＭＳ ゴシック" pitchFamily="49" charset="-128"/>
                <a:ea typeface="ＭＳ ゴシック" pitchFamily="49" charset="-128"/>
              </a:rPr>
              <a:t>アンギオテンシン</a:t>
            </a:r>
            <a:r>
              <a:rPr lang="en-US" altLang="ja-JP" i="0" dirty="0" smtClean="0">
                <a:latin typeface="ＭＳ ゴシック" pitchFamily="49" charset="-128"/>
                <a:ea typeface="ＭＳ ゴシック" pitchFamily="49" charset="-128"/>
              </a:rPr>
              <a:t>Ⅰ</a:t>
            </a:r>
            <a:r>
              <a:rPr lang="ja-JP" altLang="en-US" i="0" dirty="0" smtClean="0">
                <a:latin typeface="ＭＳ ゴシック" pitchFamily="49" charset="-128"/>
                <a:ea typeface="ＭＳ ゴシック" pitchFamily="49" charset="-128"/>
              </a:rPr>
              <a:t>転換酵素（ＡＣＥ）</a:t>
            </a:r>
            <a:endParaRPr lang="en-US" altLang="ja-JP" i="0" dirty="0" smtClean="0">
              <a:latin typeface="ＭＳ ゴシック" pitchFamily="49" charset="-128"/>
              <a:ea typeface="ＭＳ ゴシック" pitchFamily="49" charset="-128"/>
            </a:endParaRPr>
          </a:p>
          <a:p>
            <a:pPr lvl="1" algn="l">
              <a:spcBef>
                <a:spcPct val="20000"/>
              </a:spcBef>
              <a:buClr>
                <a:schemeClr val="tx1"/>
              </a:buClr>
              <a:buSzPct val="70000"/>
            </a:pP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　　　　　　　　　　</a:t>
            </a: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　１６０点</a:t>
            </a: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a:t>
            </a:r>
            <a:r>
              <a:rPr lang="ja-JP" altLang="en-US" i="0" dirty="0">
                <a:latin typeface="ＭＳ ゴシック" pitchFamily="49" charset="-128"/>
                <a:ea typeface="ＭＳ ゴシック" pitchFamily="49" charset="-128"/>
              </a:rPr>
              <a:t>１５５</a:t>
            </a:r>
            <a:r>
              <a:rPr lang="ja-JP" altLang="en-US" i="0" dirty="0" smtClean="0">
                <a:latin typeface="ＭＳ ゴシック" pitchFamily="49" charset="-128"/>
                <a:ea typeface="ＭＳ ゴシック" pitchFamily="49" charset="-128"/>
              </a:rPr>
              <a:t>点</a:t>
            </a:r>
            <a:endParaRPr lang="en-US" altLang="ja-JP"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r>
              <a:rPr lang="en-US" altLang="ja-JP" i="0" dirty="0" smtClean="0">
                <a:latin typeface="ＭＳ ゴシック" pitchFamily="49" charset="-128"/>
                <a:ea typeface="ＭＳ ゴシック" pitchFamily="49" charset="-128"/>
              </a:rPr>
              <a:t>Ⅳ</a:t>
            </a:r>
            <a:r>
              <a:rPr lang="ja-JP" altLang="en-US" i="0" dirty="0" smtClean="0">
                <a:latin typeface="ＭＳ ゴシック" pitchFamily="49" charset="-128"/>
                <a:ea typeface="ＭＳ ゴシック" pitchFamily="49" charset="-128"/>
              </a:rPr>
              <a:t>型コラーゲン・７Ｓ　</a:t>
            </a: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１６０点</a:t>
            </a: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１５５点</a:t>
            </a:r>
            <a:endParaRPr lang="ja-JP" altLang="en-US"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endParaRPr lang="ja-JP" altLang="en-US"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endParaRPr lang="ja-JP" altLang="en-US" i="0" dirty="0">
              <a:latin typeface="ＭＳ ゴシック" pitchFamily="49" charset="-128"/>
              <a:ea typeface="ＭＳ ゴシック" pitchFamily="49" charset="-128"/>
            </a:endParaRPr>
          </a:p>
        </p:txBody>
      </p:sp>
      <p:sp>
        <p:nvSpPr>
          <p:cNvPr id="92165" name="Text Box 4"/>
          <p:cNvSpPr txBox="1">
            <a:spLocks noChangeArrowheads="1"/>
          </p:cNvSpPr>
          <p:nvPr/>
        </p:nvSpPr>
        <p:spPr bwMode="auto">
          <a:xfrm>
            <a:off x="652463"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検体検査（引下げ）</a:t>
            </a:r>
          </a:p>
        </p:txBody>
      </p:sp>
      <p:grpSp>
        <p:nvGrpSpPr>
          <p:cNvPr id="92166" name="Group 5"/>
          <p:cNvGrpSpPr>
            <a:grpSpLocks/>
          </p:cNvGrpSpPr>
          <p:nvPr/>
        </p:nvGrpSpPr>
        <p:grpSpPr bwMode="auto">
          <a:xfrm>
            <a:off x="576263" y="400050"/>
            <a:ext cx="8567737" cy="6457950"/>
            <a:chOff x="384" y="252"/>
            <a:chExt cx="5397" cy="4068"/>
          </a:xfrm>
        </p:grpSpPr>
        <p:sp>
          <p:nvSpPr>
            <p:cNvPr id="92168"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92169"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92167" name="Oval 8"/>
          <p:cNvSpPr>
            <a:spLocks noChangeArrowheads="1"/>
          </p:cNvSpPr>
          <p:nvPr/>
        </p:nvSpPr>
        <p:spPr bwMode="auto">
          <a:xfrm>
            <a:off x="8607425" y="76200"/>
            <a:ext cx="503238"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extLst>
      <p:ext uri="{BB962C8B-B14F-4D97-AF65-F5344CB8AC3E}">
        <p14:creationId xmlns:p14="http://schemas.microsoft.com/office/powerpoint/2010/main" val="81504874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1AB37BA6-A489-4F90-AEF7-E743BBD4D9FF}" type="slidenum">
              <a:rPr kumimoji="0" lang="ja-JP" altLang="en-US" sz="2000" i="0" smtClean="0"/>
              <a:pPr eaLnBrk="1" hangingPunct="1"/>
              <a:t>124</a:t>
            </a:fld>
            <a:endParaRPr kumimoji="0" lang="en-US" altLang="ja-JP" sz="2000" i="0" smtClean="0"/>
          </a:p>
        </p:txBody>
      </p:sp>
      <p:sp>
        <p:nvSpPr>
          <p:cNvPr id="92163" name="Rectangle 2"/>
          <p:cNvSpPr>
            <a:spLocks noChangeArrowheads="1"/>
          </p:cNvSpPr>
          <p:nvPr/>
        </p:nvSpPr>
        <p:spPr bwMode="auto">
          <a:xfrm>
            <a:off x="14288" y="796925"/>
            <a:ext cx="533400"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92075" tIns="46038" rIns="92075" bIns="46038" anchor="ctr"/>
          <a:lstStyle/>
          <a:p>
            <a:pPr algn="ctr">
              <a:spcBef>
                <a:spcPct val="0"/>
              </a:spcBef>
            </a:pPr>
            <a:r>
              <a:rPr lang="ja-JP" altLang="en-US" sz="2800" i="0" dirty="0">
                <a:solidFill>
                  <a:srgbClr val="FFFF66"/>
                </a:solidFill>
              </a:rPr>
              <a:t>検　査　料</a:t>
            </a:r>
          </a:p>
        </p:txBody>
      </p:sp>
      <p:sp>
        <p:nvSpPr>
          <p:cNvPr id="92164" name="Rectangle 3"/>
          <p:cNvSpPr>
            <a:spLocks noChangeArrowheads="1"/>
          </p:cNvSpPr>
          <p:nvPr/>
        </p:nvSpPr>
        <p:spPr bwMode="auto">
          <a:xfrm>
            <a:off x="576263" y="762000"/>
            <a:ext cx="85344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rgbClr val="FFFF66"/>
              </a:buClr>
              <a:buSzPct val="75000"/>
              <a:buFont typeface="Wingdings" pitchFamily="2" charset="2"/>
              <a:buChar char="u"/>
            </a:pPr>
            <a:r>
              <a:rPr lang="ja-JP" altLang="en-US" sz="2800" i="0" dirty="0">
                <a:solidFill>
                  <a:srgbClr val="FFFF00"/>
                </a:solidFill>
                <a:latin typeface="ＭＳ ゴシック" pitchFamily="49" charset="-128"/>
                <a:ea typeface="ＭＳ ゴシック" pitchFamily="49" charset="-128"/>
              </a:rPr>
              <a:t>生化学的検査(Ⅰ）</a:t>
            </a:r>
          </a:p>
          <a:p>
            <a:pPr marL="742950" lvl="1" indent="-285750" algn="l">
              <a:spcBef>
                <a:spcPct val="20000"/>
              </a:spcBef>
              <a:buClr>
                <a:schemeClr val="tx1"/>
              </a:buClr>
              <a:buSzPct val="70000"/>
              <a:buFont typeface="Wingdings 3" pitchFamily="18" charset="2"/>
              <a:buChar char="u"/>
            </a:pPr>
            <a:r>
              <a:rPr lang="ja-JP" altLang="en-US" i="0" dirty="0">
                <a:latin typeface="ＭＳ ゴシック" pitchFamily="49" charset="-128"/>
                <a:ea typeface="ＭＳ ゴシック" pitchFamily="49" charset="-128"/>
              </a:rPr>
              <a:t>葉酸　　　　　　　　　　</a:t>
            </a:r>
            <a:r>
              <a:rPr lang="ja-JP" altLang="en-US" i="0" dirty="0" smtClean="0">
                <a:latin typeface="ＭＳ ゴシック" pitchFamily="49" charset="-128"/>
                <a:ea typeface="ＭＳ ゴシック" pitchFamily="49" charset="-128"/>
              </a:rPr>
              <a:t>　　１７０点</a:t>
            </a: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⇒１６５点</a:t>
            </a:r>
            <a:endParaRPr lang="ja-JP" altLang="en-US"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r>
              <a:rPr lang="ja-JP" altLang="en-US" i="0" dirty="0" smtClean="0">
                <a:latin typeface="ＭＳ ゴシック" pitchFamily="49" charset="-128"/>
                <a:ea typeface="ＭＳ ゴシック" pitchFamily="49" charset="-128"/>
              </a:rPr>
              <a:t>ヒアルロン</a:t>
            </a:r>
            <a:r>
              <a:rPr lang="ja-JP" altLang="en-US" i="0" dirty="0">
                <a:latin typeface="ＭＳ ゴシック" pitchFamily="49" charset="-128"/>
                <a:ea typeface="ＭＳ ゴシック" pitchFamily="49" charset="-128"/>
              </a:rPr>
              <a:t>酸　　　　　　  </a:t>
            </a:r>
            <a:r>
              <a:rPr lang="ja-JP" altLang="en-US" i="0" dirty="0" smtClean="0">
                <a:latin typeface="ＭＳ ゴシック" pitchFamily="49" charset="-128"/>
                <a:ea typeface="ＭＳ ゴシック" pitchFamily="49" charset="-128"/>
              </a:rPr>
              <a:t>　１９０点</a:t>
            </a: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⇒１８４点</a:t>
            </a:r>
            <a:endParaRPr lang="ja-JP" altLang="en-US"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r>
              <a:rPr lang="ja-JP" altLang="en-US" i="0" dirty="0">
                <a:latin typeface="ＭＳ ゴシック" pitchFamily="49" charset="-128"/>
                <a:ea typeface="ＭＳ ゴシック" pitchFamily="49" charset="-128"/>
              </a:rPr>
              <a:t>レムナント</a:t>
            </a:r>
            <a:r>
              <a:rPr lang="ja-JP" altLang="en-US" i="0" dirty="0" smtClean="0">
                <a:latin typeface="ＭＳ ゴシック" pitchFamily="49" charset="-128"/>
                <a:ea typeface="ＭＳ ゴシック" pitchFamily="49" charset="-128"/>
              </a:rPr>
              <a:t>様リポ蛋白コレステロール（ＲＬＰ</a:t>
            </a:r>
            <a:r>
              <a:rPr lang="en-US" altLang="ja-JP" i="0" dirty="0" smtClean="0">
                <a:latin typeface="ＭＳ ゴシック" pitchFamily="49" charset="-128"/>
                <a:ea typeface="ＭＳ ゴシック" pitchFamily="49" charset="-128"/>
              </a:rPr>
              <a:t>-</a:t>
            </a:r>
            <a:r>
              <a:rPr lang="ja-JP" altLang="en-US" i="0" dirty="0" smtClean="0">
                <a:latin typeface="ＭＳ ゴシック" pitchFamily="49" charset="-128"/>
                <a:ea typeface="ＭＳ ゴシック" pitchFamily="49" charset="-128"/>
              </a:rPr>
              <a:t>Ｃ）</a:t>
            </a:r>
            <a:endParaRPr lang="en-US" altLang="ja-JP" i="0" dirty="0" smtClean="0">
              <a:latin typeface="ＭＳ ゴシック" pitchFamily="49" charset="-128"/>
              <a:ea typeface="ＭＳ ゴシック" pitchFamily="49" charset="-128"/>
            </a:endParaRPr>
          </a:p>
          <a:p>
            <a:pPr lvl="1" algn="l">
              <a:spcBef>
                <a:spcPct val="20000"/>
              </a:spcBef>
              <a:buClr>
                <a:schemeClr val="tx1"/>
              </a:buClr>
              <a:buSzPct val="70000"/>
            </a:pP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　　　　　　　　</a:t>
            </a:r>
            <a:r>
              <a:rPr lang="ja-JP" altLang="en-US" i="0" dirty="0">
                <a:latin typeface="ＭＳ ゴシック" pitchFamily="49" charset="-128"/>
                <a:ea typeface="ＭＳ ゴシック" pitchFamily="49" charset="-128"/>
              </a:rPr>
              <a:t>　　　　　　２００</a:t>
            </a:r>
            <a:r>
              <a:rPr lang="ja-JP" altLang="en-US" i="0" dirty="0" smtClean="0">
                <a:latin typeface="ＭＳ ゴシック" pitchFamily="49" charset="-128"/>
                <a:ea typeface="ＭＳ ゴシック" pitchFamily="49" charset="-128"/>
              </a:rPr>
              <a:t>点</a:t>
            </a: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⇒１９４点</a:t>
            </a:r>
            <a:endParaRPr lang="ja-JP" altLang="en-US"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r>
              <a:rPr lang="ja-JP" altLang="en-US" i="0" dirty="0">
                <a:latin typeface="ＭＳ ゴシック" pitchFamily="49" charset="-128"/>
                <a:ea typeface="ＭＳ ゴシック" pitchFamily="49" charset="-128"/>
              </a:rPr>
              <a:t>リポ</a:t>
            </a:r>
            <a:r>
              <a:rPr lang="ja-JP" altLang="en-US" i="0" dirty="0" smtClean="0">
                <a:latin typeface="ＭＳ ゴシック" pitchFamily="49" charset="-128"/>
                <a:ea typeface="ＭＳ ゴシック" pitchFamily="49" charset="-128"/>
              </a:rPr>
              <a:t>蛋白リパーゼ（ＬＰＬ）　２３０点　⇒２２３点</a:t>
            </a: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　　　　　　　　　　　　　　　</a:t>
            </a:r>
            <a:endParaRPr lang="en-US" altLang="ja-JP" i="0" dirty="0">
              <a:latin typeface="ＭＳ ゴシック" pitchFamily="49" charset="-128"/>
              <a:ea typeface="ＭＳ ゴシック" pitchFamily="49" charset="-128"/>
            </a:endParaRPr>
          </a:p>
          <a:p>
            <a:pPr lvl="1" algn="l">
              <a:spcBef>
                <a:spcPct val="20000"/>
              </a:spcBef>
              <a:buClr>
                <a:schemeClr val="tx1"/>
              </a:buClr>
              <a:buSzPct val="70000"/>
            </a:pPr>
            <a:endParaRPr lang="en-US" altLang="ja-JP"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r>
              <a:rPr lang="ja-JP" altLang="en-US" i="0" dirty="0">
                <a:latin typeface="ＭＳ ゴシック" pitchFamily="49" charset="-128"/>
                <a:ea typeface="ＭＳ ゴシック" pitchFamily="49" charset="-128"/>
              </a:rPr>
              <a:t>包括項目（８～９項目）　　　</a:t>
            </a:r>
            <a:r>
              <a:rPr lang="ja-JP" altLang="en-US" i="0" dirty="0" smtClean="0">
                <a:latin typeface="ＭＳ ゴシック" pitchFamily="49" charset="-128"/>
                <a:ea typeface="ＭＳ ゴシック" pitchFamily="49" charset="-128"/>
              </a:rPr>
              <a:t>１０２点</a:t>
            </a: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　９９点</a:t>
            </a:r>
            <a:endParaRPr lang="en-US" altLang="ja-JP"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r>
              <a:rPr lang="ja-JP" altLang="en-US" i="0" dirty="0">
                <a:latin typeface="ＭＳ ゴシック" pitchFamily="49" charset="-128"/>
                <a:ea typeface="ＭＳ ゴシック" pitchFamily="49" charset="-128"/>
              </a:rPr>
              <a:t>包括項目（１０項目以上　　　</a:t>
            </a:r>
            <a:r>
              <a:rPr lang="ja-JP" altLang="en-US" i="0" dirty="0" smtClean="0">
                <a:latin typeface="ＭＳ ゴシック" pitchFamily="49" charset="-128"/>
                <a:ea typeface="ＭＳ ゴシック" pitchFamily="49" charset="-128"/>
              </a:rPr>
              <a:t>１２１点</a:t>
            </a: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１１７点</a:t>
            </a:r>
            <a:endParaRPr lang="ja-JP" altLang="en-US"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endParaRPr lang="ja-JP" altLang="en-US"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endParaRPr lang="ja-JP" altLang="en-US" i="0" dirty="0">
              <a:latin typeface="ＭＳ ゴシック" pitchFamily="49" charset="-128"/>
              <a:ea typeface="ＭＳ ゴシック" pitchFamily="49" charset="-128"/>
            </a:endParaRPr>
          </a:p>
        </p:txBody>
      </p:sp>
      <p:sp>
        <p:nvSpPr>
          <p:cNvPr id="92165" name="Text Box 4"/>
          <p:cNvSpPr txBox="1">
            <a:spLocks noChangeArrowheads="1"/>
          </p:cNvSpPr>
          <p:nvPr/>
        </p:nvSpPr>
        <p:spPr bwMode="auto">
          <a:xfrm>
            <a:off x="652463"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検体検査（引下げ）</a:t>
            </a:r>
          </a:p>
        </p:txBody>
      </p:sp>
      <p:grpSp>
        <p:nvGrpSpPr>
          <p:cNvPr id="92166" name="Group 5"/>
          <p:cNvGrpSpPr>
            <a:grpSpLocks/>
          </p:cNvGrpSpPr>
          <p:nvPr/>
        </p:nvGrpSpPr>
        <p:grpSpPr bwMode="auto">
          <a:xfrm>
            <a:off x="576263" y="400050"/>
            <a:ext cx="8567737" cy="6457950"/>
            <a:chOff x="384" y="252"/>
            <a:chExt cx="5397" cy="4068"/>
          </a:xfrm>
        </p:grpSpPr>
        <p:sp>
          <p:nvSpPr>
            <p:cNvPr id="92168"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92169"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92167" name="Oval 8"/>
          <p:cNvSpPr>
            <a:spLocks noChangeArrowheads="1"/>
          </p:cNvSpPr>
          <p:nvPr/>
        </p:nvSpPr>
        <p:spPr bwMode="auto">
          <a:xfrm>
            <a:off x="8607425" y="76200"/>
            <a:ext cx="503238"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extLst>
      <p:ext uri="{BB962C8B-B14F-4D97-AF65-F5344CB8AC3E}">
        <p14:creationId xmlns:p14="http://schemas.microsoft.com/office/powerpoint/2010/main" val="53987452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DD35C94F-9E1E-4A8B-9B3E-692A9F2F3B92}" type="slidenum">
              <a:rPr kumimoji="0" lang="ja-JP" altLang="en-US" sz="2000" i="0" smtClean="0"/>
              <a:pPr eaLnBrk="1" hangingPunct="1"/>
              <a:t>125</a:t>
            </a:fld>
            <a:endParaRPr kumimoji="0" lang="en-US" altLang="ja-JP" sz="2000" i="0" smtClean="0"/>
          </a:p>
        </p:txBody>
      </p:sp>
      <p:sp>
        <p:nvSpPr>
          <p:cNvPr id="93187" name="Rectangle 2"/>
          <p:cNvSpPr>
            <a:spLocks noChangeArrowheads="1"/>
          </p:cNvSpPr>
          <p:nvPr/>
        </p:nvSpPr>
        <p:spPr bwMode="auto">
          <a:xfrm>
            <a:off x="14288" y="796925"/>
            <a:ext cx="533400"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92075" tIns="46038" rIns="92075" bIns="46038" anchor="ctr"/>
          <a:lstStyle/>
          <a:p>
            <a:pPr algn="ctr">
              <a:spcBef>
                <a:spcPct val="0"/>
              </a:spcBef>
            </a:pPr>
            <a:r>
              <a:rPr lang="ja-JP" altLang="en-US" sz="2800" i="0" dirty="0">
                <a:solidFill>
                  <a:srgbClr val="FFFF66"/>
                </a:solidFill>
              </a:rPr>
              <a:t>検　査　料</a:t>
            </a:r>
          </a:p>
        </p:txBody>
      </p:sp>
      <p:sp>
        <p:nvSpPr>
          <p:cNvPr id="93188" name="Rectangle 3"/>
          <p:cNvSpPr>
            <a:spLocks noChangeArrowheads="1"/>
          </p:cNvSpPr>
          <p:nvPr/>
        </p:nvSpPr>
        <p:spPr bwMode="auto">
          <a:xfrm>
            <a:off x="576263" y="762000"/>
            <a:ext cx="85344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rgbClr val="FFFF66"/>
              </a:buClr>
              <a:buSzPct val="75000"/>
              <a:buFont typeface="Wingdings" pitchFamily="2" charset="2"/>
              <a:buChar char="u"/>
            </a:pPr>
            <a:r>
              <a:rPr lang="ja-JP" altLang="en-US" sz="2800" i="0" dirty="0">
                <a:solidFill>
                  <a:srgbClr val="FFFF00"/>
                </a:solidFill>
                <a:latin typeface="ＭＳ ゴシック" pitchFamily="49" charset="-128"/>
                <a:ea typeface="ＭＳ ゴシック" pitchFamily="49" charset="-128"/>
              </a:rPr>
              <a:t>生化学的検査(Ⅱ）</a:t>
            </a:r>
          </a:p>
          <a:p>
            <a:pPr marL="742950" lvl="1" indent="-285750" algn="l">
              <a:spcBef>
                <a:spcPct val="20000"/>
              </a:spcBef>
              <a:buClr>
                <a:schemeClr val="tx1"/>
              </a:buClr>
              <a:buSzPct val="70000"/>
              <a:buFont typeface="Wingdings 3" pitchFamily="18" charset="2"/>
              <a:buChar char="u"/>
            </a:pPr>
            <a:r>
              <a:rPr lang="ja-JP" altLang="en-US" i="0" dirty="0" smtClean="0">
                <a:latin typeface="ＭＳ ゴシック" pitchFamily="49" charset="-128"/>
                <a:ea typeface="ＭＳ ゴシック" pitchFamily="49" charset="-128"/>
              </a:rPr>
              <a:t>レニン</a:t>
            </a:r>
            <a:r>
              <a:rPr lang="ja-JP" altLang="en-US" i="0" dirty="0">
                <a:latin typeface="ＭＳ ゴシック" pitchFamily="49" charset="-128"/>
                <a:ea typeface="ＭＳ ゴシック" pitchFamily="49" charset="-128"/>
              </a:rPr>
              <a:t>活性　　　　　　　　　</a:t>
            </a:r>
            <a:r>
              <a:rPr lang="ja-JP" altLang="en-US" i="0" dirty="0" smtClean="0">
                <a:latin typeface="ＭＳ ゴシック" pitchFamily="49" charset="-128"/>
                <a:ea typeface="ＭＳ ゴシック" pitchFamily="49" charset="-128"/>
              </a:rPr>
              <a:t>１０８点</a:t>
            </a: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１０５点</a:t>
            </a:r>
            <a:endParaRPr lang="ja-JP" altLang="en-US"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r>
              <a:rPr lang="ja-JP" altLang="en-US" i="0" dirty="0">
                <a:latin typeface="ＭＳ ゴシック" pitchFamily="49" charset="-128"/>
                <a:ea typeface="ＭＳ ゴシック" pitchFamily="49" charset="-128"/>
              </a:rPr>
              <a:t>トリヨードサイロニン（Ｔ</a:t>
            </a:r>
            <a:r>
              <a:rPr lang="ja-JP" altLang="en-US" i="0" baseline="-25000" dirty="0">
                <a:latin typeface="ＭＳ ゴシック" pitchFamily="49" charset="-128"/>
                <a:ea typeface="ＭＳ ゴシック" pitchFamily="49" charset="-128"/>
              </a:rPr>
              <a:t>３</a:t>
            </a: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１１３点</a:t>
            </a: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１１０点</a:t>
            </a:r>
            <a:endParaRPr lang="ja-JP" altLang="en-US"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r>
              <a:rPr lang="ja-JP" altLang="en-US" i="0" dirty="0" smtClean="0">
                <a:latin typeface="ＭＳ ゴシック" pitchFamily="49" charset="-128"/>
                <a:ea typeface="ＭＳ ゴシック" pitchFamily="49" charset="-128"/>
              </a:rPr>
              <a:t>サイロキシン</a:t>
            </a:r>
            <a:r>
              <a:rPr lang="ja-JP" altLang="en-US" i="0" dirty="0">
                <a:latin typeface="ＭＳ ゴシック" pitchFamily="49" charset="-128"/>
                <a:ea typeface="ＭＳ ゴシック" pitchFamily="49" charset="-128"/>
              </a:rPr>
              <a:t>（Ｔ</a:t>
            </a:r>
            <a:r>
              <a:rPr lang="ja-JP" altLang="en-US" i="0" baseline="-25000" dirty="0">
                <a:latin typeface="ＭＳ ゴシック" pitchFamily="49" charset="-128"/>
                <a:ea typeface="ＭＳ ゴシック" pitchFamily="49" charset="-128"/>
              </a:rPr>
              <a:t>４</a:t>
            </a: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１１８点</a:t>
            </a: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１１４点</a:t>
            </a:r>
            <a:endParaRPr lang="ja-JP" altLang="en-US"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r>
              <a:rPr lang="ja-JP" altLang="en-US" i="0" dirty="0">
                <a:latin typeface="ＭＳ ゴシック" pitchFamily="49" charset="-128"/>
                <a:ea typeface="ＭＳ ゴシック" pitchFamily="49" charset="-128"/>
              </a:rPr>
              <a:t>インスリン（ＩＲＩ）　　　　</a:t>
            </a:r>
            <a:r>
              <a:rPr lang="ja-JP" altLang="en-US" i="0" dirty="0" smtClean="0">
                <a:latin typeface="ＭＳ ゴシック" pitchFamily="49" charset="-128"/>
                <a:ea typeface="ＭＳ ゴシック" pitchFamily="49" charset="-128"/>
              </a:rPr>
              <a:t>１１８点</a:t>
            </a: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１１４点</a:t>
            </a:r>
            <a:endParaRPr lang="en-US" altLang="ja-JP"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r>
              <a:rPr lang="ja-JP" altLang="en-US" i="0" dirty="0">
                <a:latin typeface="ＭＳ ゴシック" pitchFamily="49" charset="-128"/>
                <a:ea typeface="ＭＳ ゴシック" pitchFamily="49" charset="-128"/>
              </a:rPr>
              <a:t>成長ホルモン（ＧＨ）　　　　</a:t>
            </a:r>
            <a:r>
              <a:rPr lang="ja-JP" altLang="en-US" i="0" dirty="0" smtClean="0">
                <a:latin typeface="ＭＳ ゴシック" pitchFamily="49" charset="-128"/>
                <a:ea typeface="ＭＳ ゴシック" pitchFamily="49" charset="-128"/>
              </a:rPr>
              <a:t>１２３点</a:t>
            </a: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１１９点</a:t>
            </a:r>
            <a:endParaRPr lang="en-US" altLang="ja-JP"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r>
              <a:rPr lang="ja-JP" altLang="en-US" i="0" dirty="0">
                <a:latin typeface="ＭＳ ゴシック" pitchFamily="49" charset="-128"/>
                <a:ea typeface="ＭＳ ゴシック" pitchFamily="49" charset="-128"/>
              </a:rPr>
              <a:t>卵胞刺激ホルモン（ＦＳＨ）  </a:t>
            </a:r>
            <a:r>
              <a:rPr lang="ja-JP" altLang="en-US" i="0" dirty="0" smtClean="0">
                <a:latin typeface="ＭＳ ゴシック" pitchFamily="49" charset="-128"/>
                <a:ea typeface="ＭＳ ゴシック" pitchFamily="49" charset="-128"/>
              </a:rPr>
              <a:t>１２３点</a:t>
            </a: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１１９点</a:t>
            </a:r>
            <a:endParaRPr lang="en-US" altLang="ja-JP"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r>
              <a:rPr lang="ja-JP" altLang="en-US" i="0" dirty="0">
                <a:latin typeface="ＭＳ ゴシック" pitchFamily="49" charset="-128"/>
                <a:ea typeface="ＭＳ ゴシック" pitchFamily="49" charset="-128"/>
              </a:rPr>
              <a:t>Ｃ</a:t>
            </a:r>
            <a:r>
              <a:rPr lang="en-US" altLang="ja-JP" i="0" dirty="0">
                <a:latin typeface="ＭＳ ゴシック" pitchFamily="49" charset="-128"/>
                <a:ea typeface="ＭＳ ゴシック" pitchFamily="49" charset="-128"/>
              </a:rPr>
              <a:t>-</a:t>
            </a:r>
            <a:r>
              <a:rPr lang="ja-JP" altLang="en-US" i="0" dirty="0" smtClean="0">
                <a:latin typeface="ＭＳ ゴシック" pitchFamily="49" charset="-128"/>
                <a:ea typeface="ＭＳ ゴシック" pitchFamily="49" charset="-128"/>
              </a:rPr>
              <a:t>ペプチド（ＣＰＲ）</a:t>
            </a: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１２３点</a:t>
            </a: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１１９点</a:t>
            </a:r>
            <a:endParaRPr lang="en-US" altLang="ja-JP"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r>
              <a:rPr lang="ja-JP" altLang="en-US" i="0" dirty="0">
                <a:latin typeface="ＭＳ ゴシック" pitchFamily="49" charset="-128"/>
                <a:ea typeface="ＭＳ ゴシック" pitchFamily="49" charset="-128"/>
              </a:rPr>
              <a:t>黄体形成ホルモン（ＬＨ）　　</a:t>
            </a:r>
            <a:r>
              <a:rPr lang="ja-JP" altLang="en-US" i="0" dirty="0" smtClean="0">
                <a:latin typeface="ＭＳ ゴシック" pitchFamily="49" charset="-128"/>
                <a:ea typeface="ＭＳ ゴシック" pitchFamily="49" charset="-128"/>
              </a:rPr>
              <a:t>１２３点</a:t>
            </a: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１１９点</a:t>
            </a:r>
            <a:endParaRPr lang="en-US" altLang="ja-JP"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r>
              <a:rPr lang="ja-JP" altLang="en-US" i="0" dirty="0">
                <a:latin typeface="ＭＳ ゴシック" pitchFamily="49" charset="-128"/>
                <a:ea typeface="ＭＳ ゴシック" pitchFamily="49" charset="-128"/>
              </a:rPr>
              <a:t>アルドステロン　　　　　　　</a:t>
            </a:r>
            <a:r>
              <a:rPr lang="ja-JP" altLang="en-US" i="0" dirty="0" smtClean="0">
                <a:latin typeface="ＭＳ ゴシック" pitchFamily="49" charset="-128"/>
                <a:ea typeface="ＭＳ ゴシック" pitchFamily="49" charset="-128"/>
              </a:rPr>
              <a:t>１３７点</a:t>
            </a: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１３３点</a:t>
            </a:r>
            <a:endParaRPr lang="en-US" altLang="ja-JP" i="0" dirty="0" smtClean="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r>
              <a:rPr lang="ja-JP" altLang="en-US" i="0" dirty="0" smtClean="0">
                <a:latin typeface="ＭＳ ゴシック" pitchFamily="49" charset="-128"/>
                <a:ea typeface="ＭＳ ゴシック" pitchFamily="49" charset="-128"/>
              </a:rPr>
              <a:t>テストステロン　　　　　　　１３７点　⇒１３３点</a:t>
            </a:r>
            <a:endParaRPr lang="en-US" altLang="ja-JP"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r>
              <a:rPr lang="ja-JP" altLang="en-US" i="0" dirty="0" smtClean="0">
                <a:latin typeface="ＭＳ ゴシック" pitchFamily="49" charset="-128"/>
                <a:ea typeface="ＭＳ ゴシック" pitchFamily="49" charset="-128"/>
              </a:rPr>
              <a:t>遊離サイロキシン（Ｆ</a:t>
            </a:r>
            <a:r>
              <a:rPr lang="ja-JP" altLang="en-US" i="0" dirty="0">
                <a:latin typeface="ＭＳ ゴシック" pitchFamily="49" charset="-128"/>
                <a:ea typeface="ＭＳ ゴシック" pitchFamily="49" charset="-128"/>
              </a:rPr>
              <a:t>Ｔ</a:t>
            </a:r>
            <a:r>
              <a:rPr lang="ja-JP" altLang="en-US" i="0" baseline="-25000" dirty="0">
                <a:latin typeface="ＭＳ ゴシック" pitchFamily="49" charset="-128"/>
                <a:ea typeface="ＭＳ ゴシック" pitchFamily="49" charset="-128"/>
              </a:rPr>
              <a:t>４</a:t>
            </a: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　１４０点　⇒１３６点</a:t>
            </a:r>
            <a:endParaRPr lang="en-US" altLang="ja-JP" i="0" dirty="0" smtClean="0">
              <a:latin typeface="ＭＳ ゴシック" pitchFamily="49" charset="-128"/>
              <a:ea typeface="ＭＳ ゴシック" pitchFamily="49" charset="-128"/>
            </a:endParaRPr>
          </a:p>
          <a:p>
            <a:pPr lvl="1" algn="l">
              <a:spcBef>
                <a:spcPct val="20000"/>
              </a:spcBef>
              <a:buClr>
                <a:schemeClr val="tx1"/>
              </a:buClr>
              <a:buSzPct val="70000"/>
            </a:pP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　　</a:t>
            </a: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　　　　　　　　　　</a:t>
            </a:r>
            <a:endParaRPr lang="en-US" altLang="ja-JP"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endParaRPr lang="en-US" altLang="ja-JP"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endParaRPr lang="en-US" altLang="ja-JP"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endParaRPr lang="ja-JP" altLang="en-US"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None/>
            </a:pPr>
            <a:endParaRPr lang="ja-JP" altLang="en-US" i="0" dirty="0">
              <a:latin typeface="ＭＳ ゴシック" pitchFamily="49" charset="-128"/>
              <a:ea typeface="ＭＳ ゴシック" pitchFamily="49" charset="-128"/>
            </a:endParaRPr>
          </a:p>
        </p:txBody>
      </p:sp>
      <p:sp>
        <p:nvSpPr>
          <p:cNvPr id="93189" name="Text Box 4"/>
          <p:cNvSpPr txBox="1">
            <a:spLocks noChangeArrowheads="1"/>
          </p:cNvSpPr>
          <p:nvPr/>
        </p:nvSpPr>
        <p:spPr bwMode="auto">
          <a:xfrm>
            <a:off x="652463"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検体検査（引下げ）</a:t>
            </a:r>
          </a:p>
        </p:txBody>
      </p:sp>
      <p:grpSp>
        <p:nvGrpSpPr>
          <p:cNvPr id="93190" name="Group 5"/>
          <p:cNvGrpSpPr>
            <a:grpSpLocks/>
          </p:cNvGrpSpPr>
          <p:nvPr/>
        </p:nvGrpSpPr>
        <p:grpSpPr bwMode="auto">
          <a:xfrm>
            <a:off x="576263" y="400050"/>
            <a:ext cx="8567737" cy="6457950"/>
            <a:chOff x="384" y="252"/>
            <a:chExt cx="5397" cy="4068"/>
          </a:xfrm>
        </p:grpSpPr>
        <p:sp>
          <p:nvSpPr>
            <p:cNvPr id="93192"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93193"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93191" name="Oval 8"/>
          <p:cNvSpPr>
            <a:spLocks noChangeArrowheads="1"/>
          </p:cNvSpPr>
          <p:nvPr/>
        </p:nvSpPr>
        <p:spPr bwMode="auto">
          <a:xfrm>
            <a:off x="8607425" y="76200"/>
            <a:ext cx="503238"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extLst>
      <p:ext uri="{BB962C8B-B14F-4D97-AF65-F5344CB8AC3E}">
        <p14:creationId xmlns:p14="http://schemas.microsoft.com/office/powerpoint/2010/main" val="241653966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DD35C94F-9E1E-4A8B-9B3E-692A9F2F3B92}" type="slidenum">
              <a:rPr kumimoji="0" lang="ja-JP" altLang="en-US" sz="2000" i="0" smtClean="0"/>
              <a:pPr eaLnBrk="1" hangingPunct="1"/>
              <a:t>126</a:t>
            </a:fld>
            <a:endParaRPr kumimoji="0" lang="en-US" altLang="ja-JP" sz="2000" i="0" smtClean="0"/>
          </a:p>
        </p:txBody>
      </p:sp>
      <p:sp>
        <p:nvSpPr>
          <p:cNvPr id="93187" name="Rectangle 2"/>
          <p:cNvSpPr>
            <a:spLocks noChangeArrowheads="1"/>
          </p:cNvSpPr>
          <p:nvPr/>
        </p:nvSpPr>
        <p:spPr bwMode="auto">
          <a:xfrm>
            <a:off x="14288" y="796925"/>
            <a:ext cx="533400"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92075" tIns="46038" rIns="92075" bIns="46038" anchor="ctr"/>
          <a:lstStyle/>
          <a:p>
            <a:pPr algn="ctr">
              <a:spcBef>
                <a:spcPct val="0"/>
              </a:spcBef>
            </a:pPr>
            <a:r>
              <a:rPr lang="ja-JP" altLang="en-US" sz="2800" i="0" dirty="0">
                <a:solidFill>
                  <a:srgbClr val="FFFF66"/>
                </a:solidFill>
              </a:rPr>
              <a:t>検　査　料</a:t>
            </a:r>
          </a:p>
        </p:txBody>
      </p:sp>
      <p:sp>
        <p:nvSpPr>
          <p:cNvPr id="93188" name="Rectangle 3"/>
          <p:cNvSpPr>
            <a:spLocks noChangeArrowheads="1"/>
          </p:cNvSpPr>
          <p:nvPr/>
        </p:nvSpPr>
        <p:spPr bwMode="auto">
          <a:xfrm>
            <a:off x="576263" y="762000"/>
            <a:ext cx="85344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rgbClr val="FFFF66"/>
              </a:buClr>
              <a:buSzPct val="75000"/>
              <a:buFont typeface="Wingdings" pitchFamily="2" charset="2"/>
              <a:buChar char="u"/>
            </a:pPr>
            <a:r>
              <a:rPr lang="ja-JP" altLang="en-US" sz="2800" i="0" dirty="0">
                <a:solidFill>
                  <a:srgbClr val="FFFF00"/>
                </a:solidFill>
                <a:latin typeface="ＭＳ ゴシック" pitchFamily="49" charset="-128"/>
                <a:ea typeface="ＭＳ ゴシック" pitchFamily="49" charset="-128"/>
              </a:rPr>
              <a:t>生化学的検査(Ⅱ）</a:t>
            </a:r>
          </a:p>
          <a:p>
            <a:pPr marL="742950" lvl="1" indent="-285750" algn="l">
              <a:spcBef>
                <a:spcPct val="20000"/>
              </a:spcBef>
              <a:buClr>
                <a:schemeClr val="tx1"/>
              </a:buClr>
              <a:buSzPct val="70000"/>
              <a:buFont typeface="Wingdings 3" pitchFamily="18" charset="2"/>
              <a:buChar char="u"/>
            </a:pPr>
            <a:r>
              <a:rPr lang="ja-JP" altLang="en-US" i="0" dirty="0">
                <a:latin typeface="ＭＳ ゴシック" pitchFamily="49" charset="-128"/>
                <a:ea typeface="ＭＳ ゴシック" pitchFamily="49" charset="-128"/>
              </a:rPr>
              <a:t>抗グルタミン酸デカルボキシラーゼ抗体（抗</a:t>
            </a:r>
            <a:r>
              <a:rPr lang="en-US" altLang="ja-JP" i="0" dirty="0">
                <a:latin typeface="ＭＳ ゴシック" pitchFamily="49" charset="-128"/>
                <a:ea typeface="ＭＳ ゴシック" pitchFamily="49" charset="-128"/>
              </a:rPr>
              <a:t>GAD</a:t>
            </a:r>
            <a:r>
              <a:rPr lang="ja-JP" altLang="en-US" i="0" dirty="0">
                <a:latin typeface="ＭＳ ゴシック" pitchFamily="49" charset="-128"/>
                <a:ea typeface="ＭＳ ゴシック" pitchFamily="49" charset="-128"/>
              </a:rPr>
              <a:t>抗体）</a:t>
            </a:r>
            <a:endParaRPr lang="en-US" altLang="ja-JP" i="0" dirty="0">
              <a:latin typeface="ＭＳ ゴシック" pitchFamily="49" charset="-128"/>
              <a:ea typeface="ＭＳ ゴシック" pitchFamily="49" charset="-128"/>
            </a:endParaRPr>
          </a:p>
          <a:p>
            <a:pPr lvl="1" algn="l">
              <a:spcBef>
                <a:spcPct val="20000"/>
              </a:spcBef>
              <a:buClr>
                <a:schemeClr val="tx1"/>
              </a:buClr>
              <a:buSzPct val="70000"/>
            </a:pPr>
            <a:r>
              <a:rPr lang="ja-JP" altLang="en-US" i="0" dirty="0" smtClean="0">
                <a:latin typeface="ＭＳ ゴシック" pitchFamily="49" charset="-128"/>
                <a:ea typeface="ＭＳ ゴシック" pitchFamily="49" charset="-128"/>
              </a:rPr>
              <a:t>　　　　　　</a:t>
            </a: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１４０点</a:t>
            </a: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１３６点</a:t>
            </a:r>
            <a:endParaRPr lang="ja-JP" altLang="en-US"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r>
              <a:rPr lang="ja-JP" altLang="en-US" i="0" dirty="0" smtClean="0">
                <a:latin typeface="ＭＳ ゴシック" pitchFamily="49" charset="-128"/>
                <a:ea typeface="ＭＳ ゴシック" pitchFamily="49" charset="-128"/>
              </a:rPr>
              <a:t>遊離トリヨードサイロニン（ＦＴ</a:t>
            </a:r>
            <a:r>
              <a:rPr lang="ja-JP" altLang="en-US" i="0" baseline="-25000" dirty="0" smtClean="0">
                <a:latin typeface="ＭＳ ゴシック" pitchFamily="49" charset="-128"/>
                <a:ea typeface="ＭＳ ゴシック" pitchFamily="49" charset="-128"/>
              </a:rPr>
              <a:t>３</a:t>
            </a:r>
            <a:r>
              <a:rPr lang="ja-JP" altLang="en-US" i="0" dirty="0">
                <a:latin typeface="ＭＳ ゴシック" pitchFamily="49" charset="-128"/>
                <a:ea typeface="ＭＳ ゴシック" pitchFamily="49" charset="-128"/>
              </a:rPr>
              <a:t>） </a:t>
            </a:r>
            <a:endParaRPr lang="en-US" altLang="ja-JP" i="0" dirty="0" smtClean="0">
              <a:latin typeface="ＭＳ ゴシック" pitchFamily="49" charset="-128"/>
              <a:ea typeface="ＭＳ ゴシック" pitchFamily="49" charset="-128"/>
            </a:endParaRPr>
          </a:p>
          <a:p>
            <a:pPr lvl="1" algn="l">
              <a:spcBef>
                <a:spcPct val="20000"/>
              </a:spcBef>
              <a:buClr>
                <a:schemeClr val="tx1"/>
              </a:buClr>
              <a:buSzPct val="70000"/>
            </a:pP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　　　　　　　　　　　　　　１４０点</a:t>
            </a: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１３６点</a:t>
            </a:r>
            <a:endParaRPr lang="ja-JP" altLang="en-US"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r>
              <a:rPr lang="ja-JP" altLang="en-US" i="0" dirty="0" smtClean="0">
                <a:latin typeface="ＭＳ ゴシック" pitchFamily="49" charset="-128"/>
                <a:ea typeface="ＭＳ ゴシック" pitchFamily="49" charset="-128"/>
              </a:rPr>
              <a:t>骨型アルカリホスファターゼ（ＢＡＰ）</a:t>
            </a:r>
            <a:endParaRPr lang="en-US" altLang="ja-JP" i="0" dirty="0" smtClean="0">
              <a:latin typeface="ＭＳ ゴシック" pitchFamily="49" charset="-128"/>
              <a:ea typeface="ＭＳ ゴシック" pitchFamily="49" charset="-128"/>
            </a:endParaRPr>
          </a:p>
          <a:p>
            <a:pPr lvl="1" algn="l">
              <a:spcBef>
                <a:spcPct val="20000"/>
              </a:spcBef>
              <a:buClr>
                <a:schemeClr val="tx1"/>
              </a:buClr>
              <a:buSzPct val="70000"/>
            </a:pP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　　　　　　　　　　</a:t>
            </a: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１７０点</a:t>
            </a: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⇒１６５点</a:t>
            </a:r>
            <a:endParaRPr lang="ja-JP" altLang="en-US"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r>
              <a:rPr lang="ja-JP" altLang="en-US" i="0" dirty="0" smtClean="0">
                <a:latin typeface="ＭＳ ゴシック" pitchFamily="49" charset="-128"/>
                <a:ea typeface="ＭＳ ゴシック" pitchFamily="49" charset="-128"/>
              </a:rPr>
              <a:t>副</a:t>
            </a:r>
            <a:r>
              <a:rPr lang="ja-JP" altLang="en-US" i="0" dirty="0">
                <a:latin typeface="ＭＳ ゴシック" pitchFamily="49" charset="-128"/>
                <a:ea typeface="ＭＳ ゴシック" pitchFamily="49" charset="-128"/>
              </a:rPr>
              <a:t>甲状</a:t>
            </a:r>
            <a:r>
              <a:rPr lang="ja-JP" altLang="en-US" i="0" dirty="0" smtClean="0">
                <a:latin typeface="ＭＳ ゴシック" pitchFamily="49" charset="-128"/>
                <a:ea typeface="ＭＳ ゴシック" pitchFamily="49" charset="-128"/>
              </a:rPr>
              <a:t>腺ホルモン（ＰＴＨ）　１８６点</a:t>
            </a: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１８０点</a:t>
            </a:r>
            <a:endParaRPr lang="en-US" altLang="ja-JP"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r>
              <a:rPr lang="ja-JP" altLang="en-US" i="0" dirty="0">
                <a:latin typeface="ＭＳ ゴシック" pitchFamily="49" charset="-128"/>
                <a:ea typeface="ＭＳ ゴシック" pitchFamily="49" charset="-128"/>
              </a:rPr>
              <a:t>副腎</a:t>
            </a:r>
            <a:r>
              <a:rPr lang="ja-JP" altLang="en-US" i="0" dirty="0" smtClean="0">
                <a:latin typeface="ＭＳ ゴシック" pitchFamily="49" charset="-128"/>
                <a:ea typeface="ＭＳ ゴシック" pitchFamily="49" charset="-128"/>
              </a:rPr>
              <a:t>皮質刺激ホルモン（ＡＣＴＨ）</a:t>
            </a:r>
            <a:endParaRPr lang="en-US" altLang="ja-JP" i="0" dirty="0" smtClean="0">
              <a:latin typeface="ＭＳ ゴシック" pitchFamily="49" charset="-128"/>
              <a:ea typeface="ＭＳ ゴシック" pitchFamily="49" charset="-128"/>
            </a:endParaRPr>
          </a:p>
          <a:p>
            <a:pPr lvl="1" algn="l">
              <a:spcBef>
                <a:spcPct val="20000"/>
              </a:spcBef>
              <a:buClr>
                <a:schemeClr val="tx1"/>
              </a:buClr>
              <a:buSzPct val="70000"/>
            </a:pP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　　　　　　　　　　</a:t>
            </a:r>
            <a:r>
              <a:rPr lang="ja-JP" altLang="en-US" i="0" dirty="0">
                <a:latin typeface="ＭＳ ゴシック" pitchFamily="49" charset="-128"/>
                <a:ea typeface="ＭＳ ゴシック" pitchFamily="49" charset="-128"/>
              </a:rPr>
              <a:t>　　　　２１６</a:t>
            </a:r>
            <a:r>
              <a:rPr lang="ja-JP" altLang="en-US" i="0" dirty="0" smtClean="0">
                <a:latin typeface="ＭＳ ゴシック" pitchFamily="49" charset="-128"/>
                <a:ea typeface="ＭＳ ゴシック" pitchFamily="49" charset="-128"/>
              </a:rPr>
              <a:t>点</a:t>
            </a: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⇒２１０点</a:t>
            </a:r>
            <a:endParaRPr lang="en-US" altLang="ja-JP"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r>
              <a:rPr lang="ja-JP" altLang="en-US" i="0" dirty="0" smtClean="0">
                <a:latin typeface="ＭＳ ゴシック" pitchFamily="49" charset="-128"/>
                <a:ea typeface="ＭＳ ゴシック" pitchFamily="49" charset="-128"/>
              </a:rPr>
              <a:t>エリスロポエチン　　　　　　２２０点</a:t>
            </a: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⇒２１３点</a:t>
            </a:r>
            <a:endParaRPr lang="en-US" altLang="ja-JP"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r>
              <a:rPr lang="ja-JP" altLang="en-US" i="0" dirty="0" smtClean="0">
                <a:latin typeface="ＭＳ ゴシック" pitchFamily="49" charset="-128"/>
                <a:ea typeface="ＭＳ ゴシック" pitchFamily="49" charset="-128"/>
              </a:rPr>
              <a:t>抗ＩＡ</a:t>
            </a:r>
            <a:r>
              <a:rPr lang="en-US" altLang="ja-JP" i="0" dirty="0" smtClean="0">
                <a:latin typeface="ＭＳ ゴシック" pitchFamily="49" charset="-128"/>
                <a:ea typeface="ＭＳ ゴシック" pitchFamily="49" charset="-128"/>
              </a:rPr>
              <a:t>‐</a:t>
            </a:r>
            <a:r>
              <a:rPr lang="ja-JP" altLang="en-US" i="0" dirty="0" smtClean="0">
                <a:latin typeface="ＭＳ ゴシック" pitchFamily="49" charset="-128"/>
                <a:ea typeface="ＭＳ ゴシック" pitchFamily="49" charset="-128"/>
              </a:rPr>
              <a:t>２抗体</a:t>
            </a: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２２０点</a:t>
            </a: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⇒２１３点</a:t>
            </a:r>
            <a:endParaRPr lang="en-US" altLang="ja-JP"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r>
              <a:rPr lang="ja-JP" altLang="en-US" i="0" dirty="0" smtClean="0">
                <a:latin typeface="ＭＳ ゴシック" pitchFamily="49" charset="-128"/>
                <a:ea typeface="ＭＳ ゴシック" pitchFamily="49" charset="-128"/>
              </a:rPr>
              <a:t>内分泌包括（６～７項目）　</a:t>
            </a:r>
            <a:r>
              <a:rPr lang="ja-JP" altLang="en-US" i="0" dirty="0">
                <a:latin typeface="ＭＳ ゴシック" pitchFamily="49" charset="-128"/>
                <a:ea typeface="ＭＳ ゴシック" pitchFamily="49" charset="-128"/>
              </a:rPr>
              <a:t>　６３０</a:t>
            </a:r>
            <a:r>
              <a:rPr lang="ja-JP" altLang="en-US" i="0" dirty="0" smtClean="0">
                <a:latin typeface="ＭＳ ゴシック" pitchFamily="49" charset="-128"/>
                <a:ea typeface="ＭＳ ゴシック" pitchFamily="49" charset="-128"/>
              </a:rPr>
              <a:t>点</a:t>
            </a: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⇒６２３点</a:t>
            </a:r>
            <a:endParaRPr lang="en-US" altLang="ja-JP" i="0" dirty="0">
              <a:latin typeface="ＭＳ ゴシック" pitchFamily="49" charset="-128"/>
              <a:ea typeface="ＭＳ ゴシック" pitchFamily="49" charset="-128"/>
            </a:endParaRPr>
          </a:p>
          <a:p>
            <a:pPr lvl="1" algn="l">
              <a:spcBef>
                <a:spcPct val="20000"/>
              </a:spcBef>
              <a:buClr>
                <a:schemeClr val="tx1"/>
              </a:buClr>
              <a:buSzPct val="70000"/>
            </a:pPr>
            <a:endParaRPr lang="en-US" altLang="ja-JP"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endParaRPr lang="en-US" altLang="ja-JP"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endParaRPr lang="ja-JP" altLang="en-US"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None/>
            </a:pPr>
            <a:endParaRPr lang="ja-JP" altLang="en-US" i="0" dirty="0">
              <a:latin typeface="ＭＳ ゴシック" pitchFamily="49" charset="-128"/>
              <a:ea typeface="ＭＳ ゴシック" pitchFamily="49" charset="-128"/>
            </a:endParaRPr>
          </a:p>
        </p:txBody>
      </p:sp>
      <p:sp>
        <p:nvSpPr>
          <p:cNvPr id="93189" name="Text Box 4"/>
          <p:cNvSpPr txBox="1">
            <a:spLocks noChangeArrowheads="1"/>
          </p:cNvSpPr>
          <p:nvPr/>
        </p:nvSpPr>
        <p:spPr bwMode="auto">
          <a:xfrm>
            <a:off x="652463"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検体検査（引下げ）</a:t>
            </a:r>
          </a:p>
        </p:txBody>
      </p:sp>
      <p:grpSp>
        <p:nvGrpSpPr>
          <p:cNvPr id="93190" name="Group 5"/>
          <p:cNvGrpSpPr>
            <a:grpSpLocks/>
          </p:cNvGrpSpPr>
          <p:nvPr/>
        </p:nvGrpSpPr>
        <p:grpSpPr bwMode="auto">
          <a:xfrm>
            <a:off x="576263" y="400050"/>
            <a:ext cx="8567737" cy="6457950"/>
            <a:chOff x="384" y="252"/>
            <a:chExt cx="5397" cy="4068"/>
          </a:xfrm>
        </p:grpSpPr>
        <p:sp>
          <p:nvSpPr>
            <p:cNvPr id="93192"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93193"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93191" name="Oval 8"/>
          <p:cNvSpPr>
            <a:spLocks noChangeArrowheads="1"/>
          </p:cNvSpPr>
          <p:nvPr/>
        </p:nvSpPr>
        <p:spPr bwMode="auto">
          <a:xfrm>
            <a:off x="8607425" y="76200"/>
            <a:ext cx="503238"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extLst>
      <p:ext uri="{BB962C8B-B14F-4D97-AF65-F5344CB8AC3E}">
        <p14:creationId xmlns:p14="http://schemas.microsoft.com/office/powerpoint/2010/main" val="390874739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367797EA-52D9-4142-ACD0-FF25E20DC8FB}" type="slidenum">
              <a:rPr kumimoji="0" lang="ja-JP" altLang="en-US" sz="2000" i="0" smtClean="0"/>
              <a:pPr eaLnBrk="1" hangingPunct="1"/>
              <a:t>127</a:t>
            </a:fld>
            <a:endParaRPr kumimoji="0" lang="en-US" altLang="ja-JP" sz="2000" i="0" smtClean="0"/>
          </a:p>
        </p:txBody>
      </p:sp>
      <p:sp>
        <p:nvSpPr>
          <p:cNvPr id="94211" name="Rectangle 1026"/>
          <p:cNvSpPr>
            <a:spLocks noChangeArrowheads="1"/>
          </p:cNvSpPr>
          <p:nvPr/>
        </p:nvSpPr>
        <p:spPr bwMode="auto">
          <a:xfrm>
            <a:off x="14288" y="796925"/>
            <a:ext cx="533400"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92075" tIns="46038" rIns="92075" bIns="46038" anchor="ctr"/>
          <a:lstStyle/>
          <a:p>
            <a:pPr algn="ctr">
              <a:spcBef>
                <a:spcPct val="0"/>
              </a:spcBef>
            </a:pPr>
            <a:r>
              <a:rPr lang="ja-JP" altLang="en-US" sz="2800" i="0" dirty="0">
                <a:solidFill>
                  <a:srgbClr val="FFFF66"/>
                </a:solidFill>
              </a:rPr>
              <a:t>検　査　料</a:t>
            </a:r>
          </a:p>
        </p:txBody>
      </p:sp>
      <p:sp>
        <p:nvSpPr>
          <p:cNvPr id="1243139" name="Rectangle 1027"/>
          <p:cNvSpPr>
            <a:spLocks noChangeArrowheads="1"/>
          </p:cNvSpPr>
          <p:nvPr/>
        </p:nvSpPr>
        <p:spPr bwMode="auto">
          <a:xfrm>
            <a:off x="576263" y="762000"/>
            <a:ext cx="85344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rgbClr val="FFFF66"/>
              </a:buClr>
              <a:buSzPct val="75000"/>
              <a:buFont typeface="Wingdings" pitchFamily="2" charset="2"/>
              <a:buChar char="u"/>
              <a:defRPr/>
            </a:pPr>
            <a:r>
              <a:rPr lang="ja-JP" altLang="en-US" sz="2800" i="0" dirty="0">
                <a:solidFill>
                  <a:srgbClr val="FFFF00"/>
                </a:solidFill>
                <a:latin typeface="ＭＳ ゴシック" pitchFamily="49" charset="-128"/>
                <a:ea typeface="ＭＳ ゴシック" pitchFamily="49" charset="-128"/>
              </a:rPr>
              <a:t>腫瘍マーカー</a:t>
            </a:r>
          </a:p>
          <a:p>
            <a:pPr marL="742950" lvl="1"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癌胎児性抗原（ＣＥＡ）　　　</a:t>
            </a:r>
            <a:r>
              <a:rPr lang="ja-JP" altLang="en-US" i="0" dirty="0" smtClean="0">
                <a:latin typeface="ＭＳ ゴシック" pitchFamily="49" charset="-128"/>
                <a:ea typeface="ＭＳ ゴシック" pitchFamily="49" charset="-128"/>
              </a:rPr>
              <a:t>１１３点</a:t>
            </a: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１１０点</a:t>
            </a:r>
            <a:endParaRPr lang="en-US" altLang="ja-JP" i="0" dirty="0" smtClean="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defRPr/>
            </a:pPr>
            <a:r>
              <a:rPr lang="en-US" altLang="ja-JP" i="0" dirty="0" smtClean="0">
                <a:latin typeface="ＭＳ ゴシック" pitchFamily="49" charset="-128"/>
                <a:ea typeface="ＭＳ ゴシック" pitchFamily="49" charset="-128"/>
              </a:rPr>
              <a:t>α</a:t>
            </a:r>
            <a:r>
              <a:rPr lang="en-US" altLang="ja-JP" i="0" dirty="0">
                <a:latin typeface="ＭＳ ゴシック" pitchFamily="49" charset="-128"/>
                <a:ea typeface="ＭＳ ゴシック" pitchFamily="49" charset="-128"/>
              </a:rPr>
              <a:t>-</a:t>
            </a:r>
            <a:r>
              <a:rPr lang="ja-JP" altLang="en-US" i="0" dirty="0" smtClean="0">
                <a:latin typeface="ＭＳ ゴシック" pitchFamily="49" charset="-128"/>
                <a:ea typeface="ＭＳ ゴシック" pitchFamily="49" charset="-128"/>
              </a:rPr>
              <a:t>フェトプロテイン（ＡＦＰ）１１５点　⇒１１２点</a:t>
            </a:r>
            <a:endParaRPr lang="en-US" altLang="ja-JP" i="0" dirty="0" smtClean="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defRPr/>
            </a:pPr>
            <a:r>
              <a:rPr lang="ja-JP" altLang="en-US" i="0" dirty="0" smtClean="0">
                <a:latin typeface="ＭＳ ゴシック" pitchFamily="49" charset="-128"/>
                <a:ea typeface="ＭＳ ゴシック" pitchFamily="49" charset="-128"/>
              </a:rPr>
              <a:t>扁平</a:t>
            </a:r>
            <a:r>
              <a:rPr lang="ja-JP" altLang="en-US" i="0" dirty="0">
                <a:latin typeface="ＭＳ ゴシック" pitchFamily="49" charset="-128"/>
                <a:ea typeface="ＭＳ ゴシック" pitchFamily="49" charset="-128"/>
              </a:rPr>
              <a:t>上皮</a:t>
            </a:r>
            <a:r>
              <a:rPr lang="ja-JP" altLang="en-US" i="0" dirty="0" smtClean="0">
                <a:latin typeface="ＭＳ ゴシック" pitchFamily="49" charset="-128"/>
                <a:ea typeface="ＭＳ ゴシック" pitchFamily="49" charset="-128"/>
              </a:rPr>
              <a:t>癌関連抗原（ＳＣＣ抗原）</a:t>
            </a:r>
            <a:endParaRPr lang="en-US" altLang="ja-JP" i="0" dirty="0" smtClean="0">
              <a:latin typeface="ＭＳ ゴシック" pitchFamily="49" charset="-128"/>
              <a:ea typeface="ＭＳ ゴシック" pitchFamily="49" charset="-128"/>
            </a:endParaRPr>
          </a:p>
          <a:p>
            <a:pPr lvl="1" algn="l">
              <a:spcBef>
                <a:spcPct val="20000"/>
              </a:spcBef>
              <a:buClr>
                <a:schemeClr val="tx1"/>
              </a:buClr>
              <a:buSzPct val="70000"/>
              <a:defRPr/>
            </a:pP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　　　　　　　　　　　　　　１１５点　⇒１１２点</a:t>
            </a:r>
            <a:endParaRPr lang="en-US" altLang="ja-JP" i="0" dirty="0" smtClean="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defRPr/>
            </a:pPr>
            <a:r>
              <a:rPr lang="ja-JP" altLang="en-US" i="0" dirty="0" smtClean="0">
                <a:latin typeface="ＭＳ ゴシック" pitchFamily="49" charset="-128"/>
                <a:ea typeface="ＭＳ ゴシック" pitchFamily="49" charset="-128"/>
              </a:rPr>
              <a:t>前立腺特異抗原（ＰＳＡ）　　１４０点　⇒１３６点</a:t>
            </a:r>
            <a:endParaRPr lang="en-US" altLang="ja-JP" i="0" dirty="0" smtClean="0">
              <a:latin typeface="ＭＳ ゴシック" pitchFamily="49" charset="-128"/>
              <a:ea typeface="ＭＳ ゴシック" pitchFamily="49" charset="-128"/>
            </a:endParaRPr>
          </a:p>
          <a:p>
            <a:pPr lvl="1" algn="l">
              <a:spcBef>
                <a:spcPct val="20000"/>
              </a:spcBef>
              <a:buClr>
                <a:schemeClr val="tx1"/>
              </a:buClr>
              <a:buSzPct val="70000"/>
              <a:defRPr/>
            </a:pPr>
            <a:endParaRPr lang="en-US" altLang="ja-JP" i="0" dirty="0">
              <a:latin typeface="ＭＳ ゴシック" pitchFamily="49" charset="-128"/>
              <a:ea typeface="ＭＳ ゴシック" pitchFamily="49" charset="-128"/>
            </a:endParaRPr>
          </a:p>
          <a:p>
            <a:pPr marL="342900" indent="-342900" algn="l">
              <a:spcBef>
                <a:spcPct val="20000"/>
              </a:spcBef>
              <a:buClr>
                <a:srgbClr val="FFFF66"/>
              </a:buClr>
              <a:buSzPct val="75000"/>
              <a:buFont typeface="Wingdings" pitchFamily="2" charset="2"/>
              <a:buChar char="u"/>
              <a:defRPr/>
            </a:pPr>
            <a:r>
              <a:rPr lang="ja-JP" altLang="en-US" sz="2800" i="0" dirty="0" smtClean="0">
                <a:solidFill>
                  <a:srgbClr val="FFFF00"/>
                </a:solidFill>
                <a:latin typeface="ＭＳ ゴシック" pitchFamily="49" charset="-128"/>
                <a:ea typeface="ＭＳ ゴシック" pitchFamily="49" charset="-128"/>
              </a:rPr>
              <a:t>免疫血液学的検査</a:t>
            </a:r>
            <a:endParaRPr lang="ja-JP" altLang="en-US" i="0" dirty="0">
              <a:solidFill>
                <a:srgbClr val="FFFF00"/>
              </a:solidFill>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不規則</a:t>
            </a:r>
            <a:r>
              <a:rPr lang="ja-JP" altLang="en-US" i="0" dirty="0" smtClean="0">
                <a:latin typeface="ＭＳ ゴシック" pitchFamily="49" charset="-128"/>
                <a:ea typeface="ＭＳ ゴシック" pitchFamily="49" charset="-128"/>
              </a:rPr>
              <a:t>抗体　　　　　　      １６７点</a:t>
            </a: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１６２点</a:t>
            </a:r>
            <a:endParaRPr lang="ja-JP" altLang="en-US" i="0" dirty="0">
              <a:latin typeface="ＭＳ ゴシック" pitchFamily="49" charset="-128"/>
              <a:ea typeface="ＭＳ ゴシック" pitchFamily="49" charset="-128"/>
            </a:endParaRPr>
          </a:p>
          <a:p>
            <a:pPr lvl="1" algn="l">
              <a:spcBef>
                <a:spcPct val="20000"/>
              </a:spcBef>
              <a:buClr>
                <a:schemeClr val="tx1"/>
              </a:buClr>
              <a:buSzPct val="70000"/>
              <a:defRPr/>
            </a:pPr>
            <a:r>
              <a:rPr lang="ja-JP" altLang="en-US" i="0" dirty="0">
                <a:latin typeface="ＭＳ ゴシック" pitchFamily="49" charset="-128"/>
                <a:ea typeface="ＭＳ ゴシック" pitchFamily="49" charset="-128"/>
              </a:rPr>
              <a:t>　　　　　　　　　　　　　　　</a:t>
            </a:r>
            <a:endParaRPr lang="en-US" altLang="ja-JP" i="0" dirty="0">
              <a:latin typeface="ＭＳ ゴシック" pitchFamily="49" charset="-128"/>
              <a:ea typeface="ＭＳ ゴシック" pitchFamily="49" charset="-128"/>
            </a:endParaRPr>
          </a:p>
        </p:txBody>
      </p:sp>
      <p:sp>
        <p:nvSpPr>
          <p:cNvPr id="94213" name="Text Box 1028"/>
          <p:cNvSpPr txBox="1">
            <a:spLocks noChangeArrowheads="1"/>
          </p:cNvSpPr>
          <p:nvPr/>
        </p:nvSpPr>
        <p:spPr bwMode="auto">
          <a:xfrm>
            <a:off x="652463"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検体検査（引下げ）</a:t>
            </a:r>
          </a:p>
        </p:txBody>
      </p:sp>
      <p:grpSp>
        <p:nvGrpSpPr>
          <p:cNvPr id="94214" name="Group 1029"/>
          <p:cNvGrpSpPr>
            <a:grpSpLocks/>
          </p:cNvGrpSpPr>
          <p:nvPr/>
        </p:nvGrpSpPr>
        <p:grpSpPr bwMode="auto">
          <a:xfrm>
            <a:off x="576263" y="400050"/>
            <a:ext cx="8567737" cy="6457950"/>
            <a:chOff x="384" y="252"/>
            <a:chExt cx="5397" cy="4068"/>
          </a:xfrm>
        </p:grpSpPr>
        <p:sp>
          <p:nvSpPr>
            <p:cNvPr id="94216" name="Line 1030"/>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94217" name="Line 1031"/>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94215" name="Oval 1032"/>
          <p:cNvSpPr>
            <a:spLocks noChangeArrowheads="1"/>
          </p:cNvSpPr>
          <p:nvPr/>
        </p:nvSpPr>
        <p:spPr bwMode="auto">
          <a:xfrm>
            <a:off x="8607425" y="76200"/>
            <a:ext cx="503238"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extLst>
      <p:ext uri="{BB962C8B-B14F-4D97-AF65-F5344CB8AC3E}">
        <p14:creationId xmlns:p14="http://schemas.microsoft.com/office/powerpoint/2010/main" val="9352374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367797EA-52D9-4142-ACD0-FF25E20DC8FB}" type="slidenum">
              <a:rPr kumimoji="0" lang="ja-JP" altLang="en-US" sz="2000" i="0" smtClean="0"/>
              <a:pPr eaLnBrk="1" hangingPunct="1"/>
              <a:t>128</a:t>
            </a:fld>
            <a:endParaRPr kumimoji="0" lang="en-US" altLang="ja-JP" sz="2000" i="0" smtClean="0"/>
          </a:p>
        </p:txBody>
      </p:sp>
      <p:sp>
        <p:nvSpPr>
          <p:cNvPr id="94211" name="Rectangle 1026"/>
          <p:cNvSpPr>
            <a:spLocks noChangeArrowheads="1"/>
          </p:cNvSpPr>
          <p:nvPr/>
        </p:nvSpPr>
        <p:spPr bwMode="auto">
          <a:xfrm>
            <a:off x="14288" y="796925"/>
            <a:ext cx="533400"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92075" tIns="46038" rIns="92075" bIns="46038" anchor="ctr"/>
          <a:lstStyle/>
          <a:p>
            <a:pPr algn="ctr">
              <a:spcBef>
                <a:spcPct val="0"/>
              </a:spcBef>
            </a:pPr>
            <a:r>
              <a:rPr lang="ja-JP" altLang="en-US" sz="2800" i="0" dirty="0">
                <a:solidFill>
                  <a:srgbClr val="FFFF66"/>
                </a:solidFill>
              </a:rPr>
              <a:t>検　査　料</a:t>
            </a:r>
          </a:p>
        </p:txBody>
      </p:sp>
      <p:sp>
        <p:nvSpPr>
          <p:cNvPr id="1243139" name="Rectangle 1027"/>
          <p:cNvSpPr>
            <a:spLocks noChangeArrowheads="1"/>
          </p:cNvSpPr>
          <p:nvPr/>
        </p:nvSpPr>
        <p:spPr bwMode="auto">
          <a:xfrm>
            <a:off x="576263" y="762000"/>
            <a:ext cx="85344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rgbClr val="FFFF66"/>
              </a:buClr>
              <a:buSzPct val="75000"/>
              <a:buFont typeface="Wingdings" pitchFamily="2" charset="2"/>
              <a:buChar char="u"/>
              <a:defRPr/>
            </a:pPr>
            <a:r>
              <a:rPr lang="ja-JP" altLang="en-US" sz="2800" i="0" dirty="0" smtClean="0">
                <a:solidFill>
                  <a:srgbClr val="FFFF00"/>
                </a:solidFill>
                <a:latin typeface="ＭＳ ゴシック" pitchFamily="49" charset="-128"/>
                <a:ea typeface="ＭＳ ゴシック" pitchFamily="49" charset="-128"/>
              </a:rPr>
              <a:t>感染症</a:t>
            </a:r>
            <a:r>
              <a:rPr lang="ja-JP" altLang="en-US" sz="2800" i="0" dirty="0">
                <a:solidFill>
                  <a:srgbClr val="FFFF00"/>
                </a:solidFill>
                <a:latin typeface="ＭＳ ゴシック" pitchFamily="49" charset="-128"/>
                <a:ea typeface="ＭＳ ゴシック" pitchFamily="49" charset="-128"/>
              </a:rPr>
              <a:t>免疫学的</a:t>
            </a:r>
            <a:r>
              <a:rPr lang="ja-JP" altLang="en-US" sz="2800" i="0" dirty="0" smtClean="0">
                <a:solidFill>
                  <a:srgbClr val="FFFF00"/>
                </a:solidFill>
                <a:latin typeface="ＭＳ ゴシック" pitchFamily="49" charset="-128"/>
                <a:ea typeface="ＭＳ ゴシック" pitchFamily="49" charset="-128"/>
              </a:rPr>
              <a:t>検査</a:t>
            </a:r>
            <a:endParaRPr lang="ja-JP" altLang="en-US" i="0" dirty="0">
              <a:solidFill>
                <a:srgbClr val="FFFF00"/>
              </a:solidFill>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ＨＩＶ－１</a:t>
            </a:r>
            <a:r>
              <a:rPr lang="en-US" altLang="ja-JP" i="0" dirty="0">
                <a:latin typeface="ＭＳ ゴシック" pitchFamily="49" charset="-128"/>
                <a:ea typeface="ＭＳ ゴシック" pitchFamily="49" charset="-128"/>
              </a:rPr>
              <a:t>､</a:t>
            </a:r>
            <a:r>
              <a:rPr lang="ja-JP" altLang="en-US" i="0" dirty="0">
                <a:latin typeface="ＭＳ ゴシック" pitchFamily="49" charset="-128"/>
                <a:ea typeface="ＭＳ ゴシック" pitchFamily="49" charset="-128"/>
              </a:rPr>
              <a:t>２抗体定性       </a:t>
            </a:r>
            <a:r>
              <a:rPr lang="ja-JP" altLang="en-US" i="0" dirty="0" smtClean="0">
                <a:latin typeface="ＭＳ ゴシック" pitchFamily="49" charset="-128"/>
                <a:ea typeface="ＭＳ ゴシック" pitchFamily="49" charset="-128"/>
              </a:rPr>
              <a:t>１２７点</a:t>
            </a: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１２３点</a:t>
            </a:r>
            <a:endParaRPr lang="en-US" altLang="ja-JP" i="0" dirty="0" smtClean="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defRPr/>
            </a:pPr>
            <a:r>
              <a:rPr lang="ja-JP" altLang="en-US" i="0" dirty="0" smtClean="0">
                <a:latin typeface="ＭＳ ゴシック" pitchFamily="49" charset="-128"/>
                <a:ea typeface="ＭＳ ゴシック" pitchFamily="49" charset="-128"/>
              </a:rPr>
              <a:t>Ａ群</a:t>
            </a:r>
            <a:r>
              <a:rPr lang="en-US" altLang="ja-JP" i="0" dirty="0" smtClean="0">
                <a:latin typeface="ＭＳ ゴシック" pitchFamily="49" charset="-128"/>
                <a:ea typeface="ＭＳ ゴシック" pitchFamily="49" charset="-128"/>
              </a:rPr>
              <a:t>β</a:t>
            </a:r>
            <a:r>
              <a:rPr lang="ja-JP" altLang="en-US" i="0" dirty="0" smtClean="0">
                <a:latin typeface="ＭＳ ゴシック" pitchFamily="49" charset="-128"/>
                <a:ea typeface="ＭＳ ゴシック" pitchFamily="49" charset="-128"/>
              </a:rPr>
              <a:t>溶連菌迅速試験定性　　１４０点　⇒１３６点</a:t>
            </a:r>
            <a:endParaRPr lang="ja-JP" altLang="en-US"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defRPr/>
            </a:pPr>
            <a:r>
              <a:rPr lang="ja-JP" altLang="en-US" i="0" dirty="0" smtClean="0">
                <a:latin typeface="ＭＳ ゴシック" pitchFamily="49" charset="-128"/>
                <a:ea typeface="ＭＳ ゴシック" pitchFamily="49" charset="-128"/>
              </a:rPr>
              <a:t>インフルエンザウイルス抗原定性　　　　</a:t>
            </a:r>
            <a:endParaRPr lang="en-US" altLang="ja-JP" i="0" dirty="0" smtClean="0">
              <a:latin typeface="ＭＳ ゴシック" pitchFamily="49" charset="-128"/>
              <a:ea typeface="ＭＳ ゴシック" pitchFamily="49" charset="-128"/>
            </a:endParaRPr>
          </a:p>
          <a:p>
            <a:pPr lvl="1" algn="l">
              <a:spcBef>
                <a:spcPct val="20000"/>
              </a:spcBef>
              <a:buClr>
                <a:schemeClr val="tx1"/>
              </a:buClr>
              <a:buSzPct val="70000"/>
              <a:defRPr/>
            </a:pP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　　　　　　　　　　　　　　１５０点</a:t>
            </a: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１４９点</a:t>
            </a:r>
            <a:endParaRPr lang="en-US" altLang="ja-JP" i="0" dirty="0" smtClean="0">
              <a:latin typeface="ＭＳ ゴシック" pitchFamily="49" charset="-128"/>
              <a:ea typeface="ＭＳ ゴシック" pitchFamily="49" charset="-128"/>
            </a:endParaRPr>
          </a:p>
          <a:p>
            <a:pPr marL="742950" lvl="1" indent="-285750" algn="l">
              <a:spcBef>
                <a:spcPct val="20000"/>
              </a:spcBef>
              <a:buClr>
                <a:srgbClr val="FFFFFF"/>
              </a:buClr>
              <a:buSzPct val="70000"/>
              <a:buFont typeface="Wingdings 3" pitchFamily="18" charset="2"/>
              <a:buChar char="u"/>
              <a:defRPr/>
            </a:pPr>
            <a:r>
              <a:rPr lang="ja-JP" altLang="en-US" i="0" dirty="0" smtClean="0">
                <a:solidFill>
                  <a:srgbClr val="FFFFFF"/>
                </a:solidFill>
                <a:latin typeface="ＭＳ ゴシック" pitchFamily="49" charset="-128"/>
                <a:ea typeface="ＭＳ ゴシック" pitchFamily="49" charset="-128"/>
              </a:rPr>
              <a:t>ヘリコバクター・ピロリ抗原定性</a:t>
            </a:r>
            <a:endParaRPr lang="en-US" altLang="ja-JP" i="0" dirty="0" smtClean="0">
              <a:solidFill>
                <a:srgbClr val="FFFFFF"/>
              </a:solidFill>
              <a:latin typeface="ＭＳ ゴシック" pitchFamily="49" charset="-128"/>
              <a:ea typeface="ＭＳ ゴシック" pitchFamily="49" charset="-128"/>
            </a:endParaRPr>
          </a:p>
          <a:p>
            <a:pPr lvl="1" algn="l">
              <a:spcBef>
                <a:spcPct val="20000"/>
              </a:spcBef>
              <a:buClr>
                <a:srgbClr val="FFFFFF"/>
              </a:buClr>
              <a:buSzPct val="70000"/>
              <a:defRPr/>
            </a:pPr>
            <a:r>
              <a:rPr lang="ja-JP" altLang="en-US" i="0" dirty="0">
                <a:solidFill>
                  <a:srgbClr val="FFFFFF"/>
                </a:solidFill>
                <a:latin typeface="ＭＳ ゴシック" pitchFamily="49" charset="-128"/>
                <a:ea typeface="ＭＳ ゴシック" pitchFamily="49" charset="-128"/>
              </a:rPr>
              <a:t>　</a:t>
            </a:r>
            <a:r>
              <a:rPr lang="ja-JP" altLang="en-US" i="0" dirty="0" smtClean="0">
                <a:solidFill>
                  <a:srgbClr val="FFFFFF"/>
                </a:solidFill>
                <a:latin typeface="ＭＳ ゴシック" pitchFamily="49" charset="-128"/>
                <a:ea typeface="ＭＳ ゴシック" pitchFamily="49" charset="-128"/>
              </a:rPr>
              <a:t>　　　　　　　　　　　　　　１５０点　⇒１４６点</a:t>
            </a:r>
            <a:endParaRPr lang="en-US" altLang="ja-JP" i="0" dirty="0" smtClean="0">
              <a:solidFill>
                <a:srgbClr val="FFFFFF"/>
              </a:solidFill>
              <a:latin typeface="ＭＳ ゴシック" pitchFamily="49" charset="-128"/>
              <a:ea typeface="ＭＳ ゴシック" pitchFamily="49" charset="-128"/>
            </a:endParaRPr>
          </a:p>
          <a:p>
            <a:pPr marL="742950" lvl="1" indent="-285750" algn="l">
              <a:spcBef>
                <a:spcPct val="20000"/>
              </a:spcBef>
              <a:buClr>
                <a:srgbClr val="FFFFFF"/>
              </a:buClr>
              <a:buSzPct val="70000"/>
              <a:buFont typeface="Wingdings 3" pitchFamily="18" charset="2"/>
              <a:buChar char="u"/>
              <a:defRPr/>
            </a:pPr>
            <a:r>
              <a:rPr lang="ja-JP" altLang="en-US" i="0" dirty="0" smtClean="0">
                <a:solidFill>
                  <a:srgbClr val="FFFFFF"/>
                </a:solidFill>
                <a:latin typeface="ＭＳ ゴシック" pitchFamily="49" charset="-128"/>
                <a:ea typeface="ＭＳ ゴシック" pitchFamily="49" charset="-128"/>
              </a:rPr>
              <a:t>ＨＣＶ抗体定性・定量　　　　１２０点　⇒１１６点</a:t>
            </a:r>
            <a:endParaRPr lang="ja-JP" altLang="en-US"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肝炎ウイルス関連検査包括項目（５項目以上）</a:t>
            </a:r>
            <a:endParaRPr lang="en-US" altLang="ja-JP" i="0" dirty="0">
              <a:latin typeface="ＭＳ ゴシック" pitchFamily="49" charset="-128"/>
              <a:ea typeface="ＭＳ ゴシック" pitchFamily="49" charset="-128"/>
            </a:endParaRPr>
          </a:p>
          <a:p>
            <a:pPr lvl="1" algn="l">
              <a:spcBef>
                <a:spcPct val="20000"/>
              </a:spcBef>
              <a:buClr>
                <a:schemeClr val="tx1"/>
              </a:buClr>
              <a:buSzPct val="70000"/>
              <a:defRPr/>
            </a:pP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４８４点</a:t>
            </a: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４６９点</a:t>
            </a:r>
            <a:endParaRPr lang="en-US" altLang="ja-JP" i="0" dirty="0">
              <a:latin typeface="ＭＳ ゴシック" pitchFamily="49" charset="-128"/>
              <a:ea typeface="ＭＳ ゴシック" pitchFamily="49" charset="-128"/>
            </a:endParaRPr>
          </a:p>
        </p:txBody>
      </p:sp>
      <p:sp>
        <p:nvSpPr>
          <p:cNvPr id="94213" name="Text Box 1028"/>
          <p:cNvSpPr txBox="1">
            <a:spLocks noChangeArrowheads="1"/>
          </p:cNvSpPr>
          <p:nvPr/>
        </p:nvSpPr>
        <p:spPr bwMode="auto">
          <a:xfrm>
            <a:off x="652463"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検体検査（引下げ）</a:t>
            </a:r>
          </a:p>
        </p:txBody>
      </p:sp>
      <p:grpSp>
        <p:nvGrpSpPr>
          <p:cNvPr id="94214" name="Group 1029"/>
          <p:cNvGrpSpPr>
            <a:grpSpLocks/>
          </p:cNvGrpSpPr>
          <p:nvPr/>
        </p:nvGrpSpPr>
        <p:grpSpPr bwMode="auto">
          <a:xfrm>
            <a:off x="576263" y="400050"/>
            <a:ext cx="8567737" cy="6457950"/>
            <a:chOff x="384" y="252"/>
            <a:chExt cx="5397" cy="4068"/>
          </a:xfrm>
        </p:grpSpPr>
        <p:sp>
          <p:nvSpPr>
            <p:cNvPr id="94216" name="Line 1030"/>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94217" name="Line 1031"/>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94215" name="Oval 1032"/>
          <p:cNvSpPr>
            <a:spLocks noChangeArrowheads="1"/>
          </p:cNvSpPr>
          <p:nvPr/>
        </p:nvSpPr>
        <p:spPr bwMode="auto">
          <a:xfrm>
            <a:off x="8607425" y="76200"/>
            <a:ext cx="503238"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extLst>
      <p:ext uri="{BB962C8B-B14F-4D97-AF65-F5344CB8AC3E}">
        <p14:creationId xmlns:p14="http://schemas.microsoft.com/office/powerpoint/2010/main" val="231673094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367797EA-52D9-4142-ACD0-FF25E20DC8FB}" type="slidenum">
              <a:rPr kumimoji="0" lang="ja-JP" altLang="en-US" sz="2000" i="0" smtClean="0"/>
              <a:pPr eaLnBrk="1" hangingPunct="1"/>
              <a:t>129</a:t>
            </a:fld>
            <a:endParaRPr kumimoji="0" lang="en-US" altLang="ja-JP" sz="2000" i="0" smtClean="0"/>
          </a:p>
        </p:txBody>
      </p:sp>
      <p:sp>
        <p:nvSpPr>
          <p:cNvPr id="94211" name="Rectangle 1026"/>
          <p:cNvSpPr>
            <a:spLocks noChangeArrowheads="1"/>
          </p:cNvSpPr>
          <p:nvPr/>
        </p:nvSpPr>
        <p:spPr bwMode="auto">
          <a:xfrm>
            <a:off x="14288" y="796925"/>
            <a:ext cx="533400"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92075" tIns="46038" rIns="92075" bIns="46038" anchor="ctr"/>
          <a:lstStyle/>
          <a:p>
            <a:pPr algn="ctr">
              <a:spcBef>
                <a:spcPct val="0"/>
              </a:spcBef>
            </a:pPr>
            <a:r>
              <a:rPr lang="ja-JP" altLang="en-US" sz="2800" i="0" dirty="0">
                <a:solidFill>
                  <a:srgbClr val="FFFF66"/>
                </a:solidFill>
              </a:rPr>
              <a:t>検　査　料</a:t>
            </a:r>
          </a:p>
        </p:txBody>
      </p:sp>
      <p:sp>
        <p:nvSpPr>
          <p:cNvPr id="1243139" name="Rectangle 1027"/>
          <p:cNvSpPr>
            <a:spLocks noChangeArrowheads="1"/>
          </p:cNvSpPr>
          <p:nvPr/>
        </p:nvSpPr>
        <p:spPr bwMode="auto">
          <a:xfrm>
            <a:off x="576263" y="762000"/>
            <a:ext cx="85344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rgbClr val="FFFF66"/>
              </a:buClr>
              <a:buSzPct val="75000"/>
              <a:buFont typeface="Wingdings" pitchFamily="2" charset="2"/>
              <a:buChar char="u"/>
              <a:defRPr/>
            </a:pPr>
            <a:r>
              <a:rPr lang="ja-JP" altLang="en-US" sz="2800" i="0" dirty="0" smtClean="0">
                <a:solidFill>
                  <a:srgbClr val="FFFF00"/>
                </a:solidFill>
                <a:latin typeface="ＭＳ ゴシック" pitchFamily="49" charset="-128"/>
                <a:ea typeface="ＭＳ ゴシック" pitchFamily="49" charset="-128"/>
              </a:rPr>
              <a:t>自己</a:t>
            </a:r>
            <a:r>
              <a:rPr lang="ja-JP" altLang="en-US" sz="2800" i="0" dirty="0">
                <a:solidFill>
                  <a:srgbClr val="FFFF00"/>
                </a:solidFill>
                <a:latin typeface="ＭＳ ゴシック" pitchFamily="49" charset="-128"/>
                <a:ea typeface="ＭＳ ゴシック" pitchFamily="49" charset="-128"/>
              </a:rPr>
              <a:t>抗体検査</a:t>
            </a:r>
          </a:p>
          <a:p>
            <a:pPr marL="742950" lvl="1"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抗核抗体（蛍光抗体法</a:t>
            </a:r>
            <a:r>
              <a:rPr lang="ja-JP" altLang="en-US" i="0" dirty="0" smtClean="0">
                <a:latin typeface="ＭＳ ゴシック" pitchFamily="49" charset="-128"/>
                <a:ea typeface="ＭＳ ゴシック" pitchFamily="49" charset="-128"/>
              </a:rPr>
              <a:t>）　　　１１３点</a:t>
            </a: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⇒１１０点</a:t>
            </a:r>
            <a:endParaRPr lang="en-US" altLang="ja-JP" i="0" dirty="0" smtClean="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defRPr/>
            </a:pPr>
            <a:r>
              <a:rPr lang="ja-JP" altLang="en-US" i="0" dirty="0" smtClean="0">
                <a:latin typeface="ＭＳ ゴシック" pitchFamily="49" charset="-128"/>
                <a:ea typeface="ＭＳ ゴシック" pitchFamily="49" charset="-128"/>
              </a:rPr>
              <a:t>マトリックスメタロプロテイナーゼ</a:t>
            </a:r>
            <a:r>
              <a:rPr lang="en-US" altLang="ja-JP" i="0" dirty="0" smtClean="0">
                <a:latin typeface="ＭＳ ゴシック" pitchFamily="49" charset="-128"/>
                <a:ea typeface="ＭＳ ゴシック" pitchFamily="49" charset="-128"/>
              </a:rPr>
              <a:t>‐</a:t>
            </a:r>
            <a:r>
              <a:rPr lang="ja-JP" altLang="en-US" i="0" dirty="0" smtClean="0">
                <a:latin typeface="ＭＳ ゴシック" pitchFamily="49" charset="-128"/>
                <a:ea typeface="ＭＳ ゴシック" pitchFamily="49" charset="-128"/>
              </a:rPr>
              <a:t>３（ＭＭＰ</a:t>
            </a:r>
            <a:r>
              <a:rPr lang="en-US" altLang="ja-JP" i="0" dirty="0" smtClean="0">
                <a:latin typeface="ＭＳ ゴシック" pitchFamily="49" charset="-128"/>
                <a:ea typeface="ＭＳ ゴシック" pitchFamily="49" charset="-128"/>
              </a:rPr>
              <a:t>-</a:t>
            </a:r>
            <a:r>
              <a:rPr lang="ja-JP" altLang="en-US" i="0" dirty="0" smtClean="0">
                <a:latin typeface="ＭＳ ゴシック" pitchFamily="49" charset="-128"/>
                <a:ea typeface="ＭＳ ゴシック" pitchFamily="49" charset="-128"/>
              </a:rPr>
              <a:t>３）</a:t>
            </a:r>
            <a:endParaRPr lang="en-US" altLang="ja-JP" i="0" dirty="0" smtClean="0">
              <a:latin typeface="ＭＳ ゴシック" pitchFamily="49" charset="-128"/>
              <a:ea typeface="ＭＳ ゴシック" pitchFamily="49" charset="-128"/>
            </a:endParaRPr>
          </a:p>
          <a:p>
            <a:pPr lvl="1" algn="l">
              <a:spcBef>
                <a:spcPct val="20000"/>
              </a:spcBef>
              <a:buClr>
                <a:schemeClr val="tx1"/>
              </a:buClr>
              <a:buSzPct val="70000"/>
              <a:defRPr/>
            </a:pP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　　　　　　　　　　　　　　１２０点　⇒１１６点</a:t>
            </a:r>
            <a:endParaRPr lang="ja-JP" altLang="en-US"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抗Ｓｍ抗体定性　　　　　　</a:t>
            </a:r>
            <a:r>
              <a:rPr lang="ja-JP" altLang="en-US" i="0" dirty="0" smtClean="0">
                <a:latin typeface="ＭＳ ゴシック" pitchFamily="49" charset="-128"/>
                <a:ea typeface="ＭＳ ゴシック" pitchFamily="49" charset="-128"/>
              </a:rPr>
              <a:t>　１６７点</a:t>
            </a: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⇒１６２点</a:t>
            </a:r>
            <a:endParaRPr lang="en-US" altLang="ja-JP" i="0" dirty="0" smtClean="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defRPr/>
            </a:pPr>
            <a:endParaRPr lang="en-US" altLang="ja-JP" i="0" dirty="0">
              <a:latin typeface="ＭＳ ゴシック" pitchFamily="49" charset="-128"/>
              <a:ea typeface="ＭＳ ゴシック" pitchFamily="49" charset="-128"/>
            </a:endParaRPr>
          </a:p>
          <a:p>
            <a:pPr lvl="1" algn="l">
              <a:spcBef>
                <a:spcPct val="20000"/>
              </a:spcBef>
              <a:buClr>
                <a:schemeClr val="tx1"/>
              </a:buClr>
              <a:buSzPct val="70000"/>
              <a:defRPr/>
            </a:pPr>
            <a:endParaRPr lang="ja-JP" altLang="en-US" i="0" dirty="0">
              <a:latin typeface="ＭＳ ゴシック" pitchFamily="49" charset="-128"/>
              <a:ea typeface="ＭＳ ゴシック" pitchFamily="49" charset="-128"/>
            </a:endParaRPr>
          </a:p>
          <a:p>
            <a:pPr marL="342900" indent="-342900" algn="l">
              <a:spcBef>
                <a:spcPct val="20000"/>
              </a:spcBef>
              <a:buClr>
                <a:srgbClr val="FFFF66"/>
              </a:buClr>
              <a:buSzPct val="75000"/>
              <a:buFont typeface="Wingdings" pitchFamily="2" charset="2"/>
              <a:buChar char="u"/>
              <a:defRPr/>
            </a:pPr>
            <a:r>
              <a:rPr lang="ja-JP" altLang="en-US" sz="2800" i="0" dirty="0">
                <a:solidFill>
                  <a:srgbClr val="FFFF00"/>
                </a:solidFill>
                <a:latin typeface="ＭＳ ゴシック" pitchFamily="49" charset="-128"/>
                <a:ea typeface="ＭＳ ゴシック" pitchFamily="49" charset="-128"/>
              </a:rPr>
              <a:t>血漿</a:t>
            </a:r>
            <a:r>
              <a:rPr lang="ja-JP" altLang="en-US" sz="2800" i="0" dirty="0" smtClean="0">
                <a:solidFill>
                  <a:srgbClr val="FFFF00"/>
                </a:solidFill>
                <a:latin typeface="ＭＳ ゴシック" pitchFamily="49" charset="-128"/>
                <a:ea typeface="ＭＳ ゴシック" pitchFamily="49" charset="-128"/>
              </a:rPr>
              <a:t>蛋白免疫学的検査</a:t>
            </a:r>
            <a:endParaRPr lang="ja-JP" altLang="en-US" sz="2800" i="0" dirty="0">
              <a:solidFill>
                <a:srgbClr val="FFFF00"/>
              </a:solidFill>
              <a:latin typeface="ＭＳ ゴシック" pitchFamily="49" charset="-128"/>
              <a:ea typeface="ＭＳ ゴシック" pitchFamily="49" charset="-128"/>
            </a:endParaRPr>
          </a:p>
          <a:p>
            <a:pPr marL="742950" lvl="1" indent="-285750" algn="l">
              <a:spcBef>
                <a:spcPct val="20000"/>
              </a:spcBef>
              <a:buClr>
                <a:srgbClr val="FFFFFF"/>
              </a:buClr>
              <a:buSzPct val="70000"/>
              <a:buFont typeface="Wingdings 3" pitchFamily="18" charset="2"/>
              <a:buChar char="u"/>
              <a:defRPr/>
            </a:pPr>
            <a:r>
              <a:rPr lang="en-US" altLang="ja-JP" i="0" dirty="0" smtClean="0">
                <a:solidFill>
                  <a:srgbClr val="FFFFFF"/>
                </a:solidFill>
                <a:latin typeface="ＭＳ ゴシック" pitchFamily="49" charset="-128"/>
                <a:ea typeface="ＭＳ ゴシック" pitchFamily="49" charset="-128"/>
              </a:rPr>
              <a:t>β2</a:t>
            </a:r>
            <a:r>
              <a:rPr lang="ja-JP" altLang="en-US" i="0" dirty="0" smtClean="0">
                <a:solidFill>
                  <a:srgbClr val="FFFFFF"/>
                </a:solidFill>
                <a:latin typeface="ＭＳ ゴシック" pitchFamily="49" charset="-128"/>
                <a:ea typeface="ＭＳ ゴシック" pitchFamily="49" charset="-128"/>
              </a:rPr>
              <a:t>－マイクログロブリン</a:t>
            </a:r>
            <a:r>
              <a:rPr lang="ja-JP" altLang="en-US" i="0" dirty="0">
                <a:solidFill>
                  <a:srgbClr val="FFFFFF"/>
                </a:solidFill>
                <a:latin typeface="ＭＳ ゴシック" pitchFamily="49" charset="-128"/>
                <a:ea typeface="ＭＳ ゴシック" pitchFamily="49" charset="-128"/>
              </a:rPr>
              <a:t>　　　</a:t>
            </a:r>
            <a:r>
              <a:rPr lang="ja-JP" altLang="en-US" i="0" dirty="0" smtClean="0">
                <a:solidFill>
                  <a:srgbClr val="FFFFFF"/>
                </a:solidFill>
                <a:latin typeface="ＭＳ ゴシック" pitchFamily="49" charset="-128"/>
                <a:ea typeface="ＭＳ ゴシック" pitchFamily="49" charset="-128"/>
              </a:rPr>
              <a:t>１１５点</a:t>
            </a:r>
            <a:r>
              <a:rPr lang="ja-JP" altLang="en-US" i="0" dirty="0">
                <a:solidFill>
                  <a:srgbClr val="FFFFFF"/>
                </a:solidFill>
                <a:latin typeface="ＭＳ ゴシック" pitchFamily="49" charset="-128"/>
                <a:ea typeface="ＭＳ ゴシック" pitchFamily="49" charset="-128"/>
              </a:rPr>
              <a:t>　</a:t>
            </a:r>
            <a:r>
              <a:rPr lang="ja-JP" altLang="en-US" i="0" dirty="0" smtClean="0">
                <a:solidFill>
                  <a:srgbClr val="FFFFFF"/>
                </a:solidFill>
                <a:latin typeface="ＭＳ ゴシック" pitchFamily="49" charset="-128"/>
                <a:ea typeface="ＭＳ ゴシック" pitchFamily="49" charset="-128"/>
              </a:rPr>
              <a:t>⇒１１２点</a:t>
            </a:r>
            <a:endParaRPr lang="en-US" altLang="ja-JP" i="0" dirty="0" smtClean="0">
              <a:solidFill>
                <a:srgbClr val="FFFFFF"/>
              </a:solidFill>
              <a:latin typeface="ＭＳ ゴシック" pitchFamily="49" charset="-128"/>
              <a:ea typeface="ＭＳ ゴシック" pitchFamily="49" charset="-128"/>
            </a:endParaRPr>
          </a:p>
          <a:p>
            <a:pPr marL="742950" lvl="1" indent="-285750" algn="l">
              <a:spcBef>
                <a:spcPct val="20000"/>
              </a:spcBef>
              <a:buClr>
                <a:srgbClr val="FFFFFF"/>
              </a:buClr>
              <a:buSzPct val="70000"/>
              <a:buFont typeface="Wingdings 3" pitchFamily="18" charset="2"/>
              <a:buChar char="u"/>
              <a:defRPr/>
            </a:pPr>
            <a:r>
              <a:rPr lang="ja-JP" altLang="en-US" i="0" dirty="0" smtClean="0">
                <a:solidFill>
                  <a:srgbClr val="FFFFFF"/>
                </a:solidFill>
                <a:latin typeface="ＭＳ ゴシック" pitchFamily="49" charset="-128"/>
                <a:ea typeface="ＭＳ ゴシック" pitchFamily="49" charset="-128"/>
              </a:rPr>
              <a:t>アトピー鑑別試験定性　　　　 ２００点　⇒１９４点</a:t>
            </a:r>
            <a:endParaRPr lang="en-US" altLang="ja-JP" i="0" dirty="0">
              <a:solidFill>
                <a:srgbClr val="FFFFFF"/>
              </a:solidFill>
              <a:latin typeface="ＭＳ ゴシック" pitchFamily="49" charset="-128"/>
              <a:ea typeface="ＭＳ ゴシック" pitchFamily="49" charset="-128"/>
            </a:endParaRPr>
          </a:p>
          <a:p>
            <a:pPr lvl="1" algn="l">
              <a:spcBef>
                <a:spcPct val="20000"/>
              </a:spcBef>
              <a:buClr>
                <a:schemeClr val="tx1"/>
              </a:buClr>
              <a:buSzPct val="70000"/>
              <a:defRPr/>
            </a:pPr>
            <a:endParaRPr lang="ja-JP" altLang="en-US"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None/>
              <a:defRPr/>
            </a:pPr>
            <a:endParaRPr lang="ja-JP" altLang="en-US" i="0" dirty="0">
              <a:latin typeface="ＭＳ ゴシック" pitchFamily="49" charset="-128"/>
              <a:ea typeface="ＭＳ ゴシック" pitchFamily="49" charset="-128"/>
            </a:endParaRPr>
          </a:p>
          <a:p>
            <a:pPr lvl="1" algn="l">
              <a:spcBef>
                <a:spcPct val="20000"/>
              </a:spcBef>
              <a:buClr>
                <a:schemeClr val="tx1"/>
              </a:buClr>
              <a:buSzPct val="70000"/>
              <a:defRPr/>
            </a:pPr>
            <a:endParaRPr lang="ja-JP" altLang="en-US"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defRPr/>
            </a:pPr>
            <a:endParaRPr lang="ja-JP" altLang="en-US"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None/>
              <a:defRPr/>
            </a:pPr>
            <a:endParaRPr lang="ja-JP" altLang="en-US" i="0" dirty="0">
              <a:latin typeface="ＭＳ ゴシック" pitchFamily="49" charset="-128"/>
              <a:ea typeface="ＭＳ ゴシック" pitchFamily="49" charset="-128"/>
            </a:endParaRPr>
          </a:p>
          <a:p>
            <a:pPr lvl="1" algn="l">
              <a:spcBef>
                <a:spcPct val="20000"/>
              </a:spcBef>
              <a:buClr>
                <a:schemeClr val="tx1"/>
              </a:buClr>
              <a:buSzPct val="70000"/>
              <a:defRPr/>
            </a:pPr>
            <a:endParaRPr lang="ja-JP" altLang="en-US"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defRPr/>
            </a:pPr>
            <a:endParaRPr lang="ja-JP" altLang="en-US" i="0" dirty="0">
              <a:latin typeface="ＭＳ ゴシック" pitchFamily="49" charset="-128"/>
              <a:ea typeface="ＭＳ ゴシック" pitchFamily="49" charset="-128"/>
            </a:endParaRPr>
          </a:p>
        </p:txBody>
      </p:sp>
      <p:sp>
        <p:nvSpPr>
          <p:cNvPr id="94213" name="Text Box 1028"/>
          <p:cNvSpPr txBox="1">
            <a:spLocks noChangeArrowheads="1"/>
          </p:cNvSpPr>
          <p:nvPr/>
        </p:nvSpPr>
        <p:spPr bwMode="auto">
          <a:xfrm>
            <a:off x="652463"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検体検査（引下げ）</a:t>
            </a:r>
          </a:p>
        </p:txBody>
      </p:sp>
      <p:grpSp>
        <p:nvGrpSpPr>
          <p:cNvPr id="94214" name="Group 1029"/>
          <p:cNvGrpSpPr>
            <a:grpSpLocks/>
          </p:cNvGrpSpPr>
          <p:nvPr/>
        </p:nvGrpSpPr>
        <p:grpSpPr bwMode="auto">
          <a:xfrm>
            <a:off x="576263" y="400050"/>
            <a:ext cx="8567737" cy="6457950"/>
            <a:chOff x="384" y="252"/>
            <a:chExt cx="5397" cy="4068"/>
          </a:xfrm>
        </p:grpSpPr>
        <p:sp>
          <p:nvSpPr>
            <p:cNvPr id="94216" name="Line 1030"/>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94217" name="Line 1031"/>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94215" name="Oval 1032"/>
          <p:cNvSpPr>
            <a:spLocks noChangeArrowheads="1"/>
          </p:cNvSpPr>
          <p:nvPr/>
        </p:nvSpPr>
        <p:spPr bwMode="auto">
          <a:xfrm>
            <a:off x="8607425" y="76200"/>
            <a:ext cx="503238"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extLst>
      <p:ext uri="{BB962C8B-B14F-4D97-AF65-F5344CB8AC3E}">
        <p14:creationId xmlns:p14="http://schemas.microsoft.com/office/powerpoint/2010/main" val="97455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13</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en-US" altLang="ja-JP" dirty="0" smtClean="0">
                <a:latin typeface="+mj-ea"/>
                <a:ea typeface="+mj-ea"/>
              </a:rPr>
              <a:t>2014</a:t>
            </a:r>
            <a:r>
              <a:rPr lang="ja-JP" altLang="en-US" dirty="0" smtClean="0">
                <a:latin typeface="+mj-ea"/>
                <a:ea typeface="+mj-ea"/>
              </a:rPr>
              <a:t>年度</a:t>
            </a:r>
            <a:endParaRPr lang="en-US" altLang="ja-JP" dirty="0" smtClean="0">
              <a:latin typeface="+mj-ea"/>
              <a:ea typeface="+mj-ea"/>
            </a:endParaRPr>
          </a:p>
          <a:p>
            <a:pPr lvl="1" algn="just" eaLnBrk="1" hangingPunct="1">
              <a:lnSpc>
                <a:spcPct val="90000"/>
              </a:lnSpc>
            </a:pPr>
            <a:r>
              <a:rPr lang="ja-JP" altLang="en-US" dirty="0" smtClean="0">
                <a:latin typeface="+mj-ea"/>
                <a:ea typeface="+mj-ea"/>
              </a:rPr>
              <a:t>高齢受給者の窓口負担を本則通りに（１割→２割）</a:t>
            </a:r>
            <a:endParaRPr lang="en-US" altLang="ja-JP" dirty="0" smtClean="0">
              <a:latin typeface="+mj-ea"/>
              <a:ea typeface="+mj-ea"/>
            </a:endParaRPr>
          </a:p>
          <a:p>
            <a:pPr lvl="1" algn="just" eaLnBrk="1" hangingPunct="1">
              <a:lnSpc>
                <a:spcPct val="90000"/>
              </a:lnSpc>
            </a:pPr>
            <a:r>
              <a:rPr lang="ja-JP" altLang="en-US" dirty="0" smtClean="0">
                <a:latin typeface="+mj-ea"/>
                <a:ea typeface="+mj-ea"/>
              </a:rPr>
              <a:t>難病への医療費助成の拡充（</a:t>
            </a:r>
            <a:r>
              <a:rPr lang="en-US" altLang="ja-JP" dirty="0" smtClean="0">
                <a:latin typeface="+mj-ea"/>
                <a:ea typeface="+mj-ea"/>
              </a:rPr>
              <a:t>2014</a:t>
            </a:r>
            <a:r>
              <a:rPr lang="ja-JP" altLang="en-US" dirty="0" smtClean="0">
                <a:latin typeface="+mj-ea"/>
                <a:ea typeface="+mj-ea"/>
              </a:rPr>
              <a:t>年に法改正）</a:t>
            </a:r>
            <a:endParaRPr lang="en-US" altLang="ja-JP" dirty="0" smtClean="0">
              <a:latin typeface="+mj-ea"/>
              <a:ea typeface="+mj-ea"/>
            </a:endParaRPr>
          </a:p>
          <a:p>
            <a:pPr lvl="1" algn="just" eaLnBrk="1" hangingPunct="1">
              <a:lnSpc>
                <a:spcPct val="90000"/>
              </a:lnSpc>
            </a:pPr>
            <a:r>
              <a:rPr lang="ja-JP" altLang="en-US" dirty="0" smtClean="0">
                <a:latin typeface="+mj-ea"/>
                <a:ea typeface="+mj-ea"/>
              </a:rPr>
              <a:t>国保・後期高齢者の保険料について低所得者負担軽減と高所得者の引き上げ</a:t>
            </a:r>
            <a:endParaRPr lang="en-US" altLang="ja-JP" dirty="0" smtClean="0">
              <a:latin typeface="+mj-ea"/>
              <a:ea typeface="+mj-ea"/>
            </a:endParaRPr>
          </a:p>
          <a:p>
            <a:pPr lvl="1" algn="just" eaLnBrk="1" hangingPunct="1">
              <a:lnSpc>
                <a:spcPct val="90000"/>
              </a:lnSpc>
            </a:pPr>
            <a:endParaRPr lang="en-US" altLang="ja-JP" sz="1000" dirty="0" smtClean="0">
              <a:latin typeface="+mj-ea"/>
              <a:ea typeface="+mj-ea"/>
            </a:endParaRPr>
          </a:p>
          <a:p>
            <a:pPr algn="just" eaLnBrk="1" hangingPunct="1">
              <a:lnSpc>
                <a:spcPct val="90000"/>
              </a:lnSpc>
            </a:pPr>
            <a:r>
              <a:rPr lang="en-US" altLang="ja-JP" sz="3200" dirty="0" smtClean="0">
                <a:latin typeface="+mj-ea"/>
                <a:ea typeface="+mj-ea"/>
              </a:rPr>
              <a:t>2017</a:t>
            </a:r>
            <a:r>
              <a:rPr lang="ja-JP" altLang="en-US" sz="3200" dirty="0" smtClean="0">
                <a:latin typeface="+mj-ea"/>
                <a:ea typeface="+mj-ea"/>
              </a:rPr>
              <a:t>年度まで</a:t>
            </a:r>
            <a:endParaRPr lang="en-US" altLang="ja-JP" sz="3200" dirty="0" smtClean="0">
              <a:latin typeface="+mj-ea"/>
              <a:ea typeface="+mj-ea"/>
            </a:endParaRPr>
          </a:p>
          <a:p>
            <a:pPr lvl="1" algn="just" eaLnBrk="1" hangingPunct="1">
              <a:lnSpc>
                <a:spcPct val="90000"/>
              </a:lnSpc>
            </a:pPr>
            <a:r>
              <a:rPr lang="ja-JP" altLang="en-US" dirty="0" smtClean="0">
                <a:latin typeface="+mj-ea"/>
                <a:ea typeface="+mj-ea"/>
              </a:rPr>
              <a:t>紹介状無しの大病院外来患者に定額負担を導入</a:t>
            </a:r>
            <a:endParaRPr lang="en-US" altLang="ja-JP" dirty="0" smtClean="0">
              <a:latin typeface="+mj-ea"/>
              <a:ea typeface="+mj-ea"/>
            </a:endParaRPr>
          </a:p>
          <a:p>
            <a:pPr lvl="1" algn="just" eaLnBrk="1" hangingPunct="1">
              <a:lnSpc>
                <a:spcPct val="90000"/>
              </a:lnSpc>
            </a:pPr>
            <a:r>
              <a:rPr lang="ja-JP" altLang="en-US" dirty="0">
                <a:latin typeface="+mj-ea"/>
                <a:ea typeface="+mj-ea"/>
              </a:rPr>
              <a:t>入院時食事療養</a:t>
            </a:r>
            <a:r>
              <a:rPr lang="ja-JP" altLang="en-US" dirty="0" smtClean="0">
                <a:latin typeface="+mj-ea"/>
                <a:ea typeface="+mj-ea"/>
              </a:rPr>
              <a:t>費の見直し</a:t>
            </a:r>
            <a:endParaRPr lang="en-US" altLang="ja-JP" sz="1000" dirty="0" smtClean="0">
              <a:latin typeface="+mj-ea"/>
              <a:ea typeface="+mj-ea"/>
            </a:endParaRPr>
          </a:p>
          <a:p>
            <a:pPr lvl="1" algn="just" eaLnBrk="1" hangingPunct="1">
              <a:lnSpc>
                <a:spcPct val="90000"/>
              </a:lnSpc>
            </a:pPr>
            <a:r>
              <a:rPr lang="ja-JP" altLang="en-US" dirty="0" smtClean="0">
                <a:latin typeface="+mj-ea"/>
                <a:ea typeface="+mj-ea"/>
              </a:rPr>
              <a:t>都道府県が医療提供体制の改革を進める仕組みの導入</a:t>
            </a:r>
            <a:endParaRPr lang="en-US" altLang="ja-JP" dirty="0" smtClean="0">
              <a:latin typeface="+mj-ea"/>
              <a:ea typeface="+mj-ea"/>
            </a:endParaRPr>
          </a:p>
          <a:p>
            <a:pPr lvl="1" algn="just" eaLnBrk="1" hangingPunct="1">
              <a:lnSpc>
                <a:spcPct val="90000"/>
              </a:lnSpc>
            </a:pPr>
            <a:r>
              <a:rPr lang="ja-JP" altLang="en-US" dirty="0">
                <a:latin typeface="+mj-ea"/>
                <a:ea typeface="+mj-ea"/>
              </a:rPr>
              <a:t>国保</a:t>
            </a:r>
            <a:r>
              <a:rPr lang="ja-JP" altLang="en-US" dirty="0" smtClean="0">
                <a:latin typeface="+mj-ea"/>
                <a:ea typeface="+mj-ea"/>
              </a:rPr>
              <a:t>の運営を都道府県に移管</a:t>
            </a:r>
            <a:endParaRPr lang="en-US" altLang="ja-JP" dirty="0" smtClean="0">
              <a:latin typeface="+mj-ea"/>
              <a:ea typeface="+mj-ea"/>
            </a:endParaRPr>
          </a:p>
          <a:p>
            <a:pPr lvl="1" algn="just" eaLnBrk="1" hangingPunct="1">
              <a:lnSpc>
                <a:spcPct val="90000"/>
              </a:lnSpc>
            </a:pPr>
            <a:r>
              <a:rPr lang="ja-JP" altLang="en-US" dirty="0">
                <a:latin typeface="+mj-ea"/>
                <a:ea typeface="+mj-ea"/>
              </a:rPr>
              <a:t>被</a:t>
            </a:r>
            <a:r>
              <a:rPr lang="ja-JP" altLang="en-US" dirty="0" smtClean="0">
                <a:latin typeface="+mj-ea"/>
                <a:ea typeface="+mj-ea"/>
              </a:rPr>
              <a:t>用者保険からの支援金に総報酬制を導入</a:t>
            </a:r>
            <a:endParaRPr lang="en-US" altLang="ja-JP" dirty="0" smtClean="0">
              <a:latin typeface="+mj-ea"/>
              <a:ea typeface="+mj-ea"/>
            </a:endParaRPr>
          </a:p>
          <a:p>
            <a:pPr lvl="1" algn="just" eaLnBrk="1" hangingPunct="1">
              <a:lnSpc>
                <a:spcPct val="90000"/>
              </a:lnSpc>
            </a:pPr>
            <a:endParaRPr lang="en-US" altLang="ja-JP" sz="2800" dirty="0" smtClean="0">
              <a:latin typeface="+mj-ea"/>
              <a:ea typeface="+mj-ea"/>
            </a:endParaRPr>
          </a:p>
          <a:p>
            <a:pPr algn="just" eaLnBrk="1" hangingPunct="1">
              <a:lnSpc>
                <a:spcPct val="90000"/>
              </a:lnSpc>
            </a:pPr>
            <a:endParaRPr lang="en-US" altLang="ja-JP" sz="2400" dirty="0" smtClean="0">
              <a:latin typeface="+mj-ea"/>
              <a:ea typeface="+mj-ea"/>
            </a:endParaRPr>
          </a:p>
          <a:p>
            <a:pPr marL="0" indent="0" algn="just" eaLnBrk="1" hangingPunct="1">
              <a:lnSpc>
                <a:spcPct val="90000"/>
              </a:lnSpc>
              <a:buNone/>
            </a:pPr>
            <a:endParaRPr lang="en-US" altLang="ja-JP" sz="2400" dirty="0" smtClean="0">
              <a:latin typeface="+mj-ea"/>
              <a:ea typeface="+mj-ea"/>
            </a:endParaRPr>
          </a:p>
          <a:p>
            <a:pPr lvl="1" algn="just" eaLnBrk="1" hangingPunct="1">
              <a:lnSpc>
                <a:spcPct val="90000"/>
              </a:lnSpc>
            </a:pPr>
            <a:endParaRPr lang="en-US" altLang="ja-JP" sz="9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社会保障改革の方向性</a:t>
            </a: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社会保障改革のスケジュール（医療）</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54851575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1261F921-BB2B-4D8D-BC01-8A85E4BBFB84}" type="slidenum">
              <a:rPr kumimoji="0" lang="ja-JP" altLang="en-US" sz="2000" i="0" smtClean="0"/>
              <a:pPr eaLnBrk="1" hangingPunct="1"/>
              <a:t>130</a:t>
            </a:fld>
            <a:endParaRPr kumimoji="0" lang="en-US" altLang="ja-JP" sz="2000" i="0" dirty="0" smtClean="0"/>
          </a:p>
        </p:txBody>
      </p:sp>
      <p:sp>
        <p:nvSpPr>
          <p:cNvPr id="95235" name="Rectangle 2"/>
          <p:cNvSpPr>
            <a:spLocks noChangeArrowheads="1"/>
          </p:cNvSpPr>
          <p:nvPr/>
        </p:nvSpPr>
        <p:spPr bwMode="auto">
          <a:xfrm>
            <a:off x="14288" y="796925"/>
            <a:ext cx="533400"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92075" tIns="46038" rIns="92075" bIns="46038" anchor="ctr"/>
          <a:lstStyle/>
          <a:p>
            <a:pPr algn="ctr">
              <a:spcBef>
                <a:spcPct val="0"/>
              </a:spcBef>
            </a:pPr>
            <a:r>
              <a:rPr lang="ja-JP" altLang="en-US" sz="2800" i="0" dirty="0">
                <a:solidFill>
                  <a:srgbClr val="FFFF66"/>
                </a:solidFill>
              </a:rPr>
              <a:t>検　査　料</a:t>
            </a:r>
          </a:p>
        </p:txBody>
      </p:sp>
      <p:sp>
        <p:nvSpPr>
          <p:cNvPr id="95236" name="Rectangle 3"/>
          <p:cNvSpPr>
            <a:spLocks noChangeArrowheads="1"/>
          </p:cNvSpPr>
          <p:nvPr/>
        </p:nvSpPr>
        <p:spPr bwMode="auto">
          <a:xfrm>
            <a:off x="576263" y="762000"/>
            <a:ext cx="85344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FFFF66"/>
              </a:buClr>
              <a:buSzPct val="75000"/>
              <a:buFont typeface="Wingdings" pitchFamily="2" charset="2"/>
              <a:buChar char="u"/>
            </a:pPr>
            <a:r>
              <a:rPr lang="ja-JP" altLang="en-US" sz="2800" dirty="0">
                <a:solidFill>
                  <a:srgbClr val="FFFF00"/>
                </a:solidFill>
                <a:latin typeface="ＭＳ ゴシック" pitchFamily="49" charset="-128"/>
                <a:ea typeface="ＭＳ ゴシック" pitchFamily="49" charset="-128"/>
              </a:rPr>
              <a:t>微生物学的検査</a:t>
            </a:r>
          </a:p>
          <a:p>
            <a:pPr marL="742950" lvl="1" indent="-285750">
              <a:spcBef>
                <a:spcPct val="20000"/>
              </a:spcBef>
              <a:buClr>
                <a:schemeClr val="tx1"/>
              </a:buClr>
              <a:buSzPct val="75000"/>
              <a:buFont typeface="Wingdings 3" pitchFamily="18" charset="2"/>
              <a:buChar char="u"/>
            </a:pPr>
            <a:r>
              <a:rPr lang="ja-JP" altLang="en-US" dirty="0">
                <a:latin typeface="ＭＳ ゴシック" pitchFamily="49" charset="-128"/>
                <a:ea typeface="ＭＳ ゴシック" pitchFamily="49" charset="-128"/>
              </a:rPr>
              <a:t>排泄物、滲出物又は分泌物の細菌顕微鏡検査</a:t>
            </a:r>
          </a:p>
          <a:p>
            <a:pPr marL="1143000" lvl="2" indent="-228600">
              <a:spcBef>
                <a:spcPct val="20000"/>
              </a:spcBef>
              <a:buClr>
                <a:schemeClr val="tx1"/>
              </a:buClr>
              <a:buSzPct val="70000"/>
              <a:buFont typeface="Wingdings 3" pitchFamily="18" charset="2"/>
              <a:buChar char="u"/>
            </a:pPr>
            <a:r>
              <a:rPr lang="ja-JP" altLang="en-US" dirty="0">
                <a:latin typeface="ＭＳ ゴシック" pitchFamily="49" charset="-128"/>
                <a:ea typeface="ＭＳ ゴシック" pitchFamily="49" charset="-128"/>
              </a:rPr>
              <a:t>その他のもの　　　　　　　５０点　⇒　　６１点</a:t>
            </a:r>
            <a:endParaRPr lang="en-US" altLang="ja-JP" dirty="0">
              <a:latin typeface="ＭＳ ゴシック" pitchFamily="49" charset="-128"/>
              <a:ea typeface="ＭＳ ゴシック" pitchFamily="49" charset="-128"/>
            </a:endParaRPr>
          </a:p>
          <a:p>
            <a:pPr lvl="2">
              <a:spcBef>
                <a:spcPct val="20000"/>
              </a:spcBef>
              <a:buClr>
                <a:schemeClr val="tx1"/>
              </a:buClr>
              <a:buSzPct val="70000"/>
            </a:pPr>
            <a:endParaRPr lang="en-US" altLang="ja-JP" dirty="0">
              <a:latin typeface="ＭＳ ゴシック" pitchFamily="49" charset="-128"/>
              <a:ea typeface="ＭＳ ゴシック" pitchFamily="49" charset="-128"/>
            </a:endParaRPr>
          </a:p>
          <a:p>
            <a:pPr marL="742950" lvl="1" indent="-285750">
              <a:spcBef>
                <a:spcPct val="20000"/>
              </a:spcBef>
              <a:buClr>
                <a:schemeClr val="tx1"/>
              </a:buClr>
              <a:buSzPct val="70000"/>
              <a:buFont typeface="Wingdings 3" pitchFamily="18" charset="2"/>
              <a:buChar char="u"/>
              <a:defRPr/>
            </a:pPr>
            <a:r>
              <a:rPr lang="ja-JP" altLang="en-US" dirty="0">
                <a:latin typeface="ＭＳ ゴシック" pitchFamily="49" charset="-128"/>
                <a:ea typeface="ＭＳ ゴシック" pitchFamily="49" charset="-128"/>
              </a:rPr>
              <a:t>抗酸菌分離培養検査</a:t>
            </a:r>
          </a:p>
          <a:p>
            <a:pPr marL="1143000" lvl="2" indent="-228600">
              <a:spcBef>
                <a:spcPct val="20000"/>
              </a:spcBef>
              <a:buClr>
                <a:schemeClr val="tx1"/>
              </a:buClr>
              <a:buSzPct val="70000"/>
              <a:buFont typeface="Wingdings 3" pitchFamily="18" charset="2"/>
              <a:buChar char="u"/>
              <a:defRPr/>
            </a:pPr>
            <a:r>
              <a:rPr lang="ja-JP" altLang="en-US" dirty="0">
                <a:latin typeface="ＭＳ ゴシック" pitchFamily="49" charset="-128"/>
                <a:ea typeface="ＭＳ ゴシック" pitchFamily="49" charset="-128"/>
              </a:rPr>
              <a:t>抗酸菌分離培養（液体培地法）</a:t>
            </a:r>
            <a:endParaRPr lang="en-US" altLang="ja-JP" dirty="0">
              <a:latin typeface="ＭＳ ゴシック" pitchFamily="49" charset="-128"/>
              <a:ea typeface="ＭＳ ゴシック" pitchFamily="49" charset="-128"/>
            </a:endParaRPr>
          </a:p>
          <a:p>
            <a:pPr lvl="2">
              <a:spcBef>
                <a:spcPct val="20000"/>
              </a:spcBef>
              <a:buClr>
                <a:schemeClr val="tx1"/>
              </a:buClr>
              <a:buSzPct val="70000"/>
              <a:defRPr/>
            </a:pPr>
            <a:r>
              <a:rPr lang="ja-JP" altLang="en-US" dirty="0">
                <a:latin typeface="ＭＳ ゴシック" pitchFamily="49" charset="-128"/>
                <a:ea typeface="ＭＳ ゴシック" pitchFamily="49" charset="-128"/>
              </a:rPr>
              <a:t>　　　　　　　　　　　　　２３０点　⇒　２６０点</a:t>
            </a:r>
            <a:endParaRPr lang="en-US" altLang="ja-JP" dirty="0">
              <a:latin typeface="ＭＳ ゴシック" pitchFamily="49" charset="-128"/>
              <a:ea typeface="ＭＳ ゴシック" pitchFamily="49" charset="-128"/>
            </a:endParaRPr>
          </a:p>
          <a:p>
            <a:pPr marL="342900" indent="-342900" algn="l">
              <a:spcBef>
                <a:spcPct val="20000"/>
              </a:spcBef>
              <a:buClr>
                <a:srgbClr val="FFFF66"/>
              </a:buClr>
              <a:buSzPct val="75000"/>
              <a:buFont typeface="Wingdings" pitchFamily="2" charset="2"/>
              <a:buChar char="u"/>
            </a:pPr>
            <a:r>
              <a:rPr lang="ja-JP" altLang="en-US" sz="2800" dirty="0">
                <a:solidFill>
                  <a:srgbClr val="FFFF00"/>
                </a:solidFill>
                <a:latin typeface="ＭＳ ゴシック" pitchFamily="49" charset="-128"/>
                <a:ea typeface="ＭＳ ゴシック" pitchFamily="49" charset="-128"/>
              </a:rPr>
              <a:t>血液</a:t>
            </a:r>
            <a:r>
              <a:rPr lang="ja-JP" altLang="en-US" sz="2800" i="0" dirty="0" smtClean="0">
                <a:solidFill>
                  <a:srgbClr val="FFFF00"/>
                </a:solidFill>
                <a:latin typeface="ＭＳ ゴシック" pitchFamily="49" charset="-128"/>
                <a:ea typeface="ＭＳ ゴシック" pitchFamily="49" charset="-128"/>
              </a:rPr>
              <a:t>採取料</a:t>
            </a:r>
            <a:endParaRPr lang="en-US" altLang="ja-JP" sz="2800" i="0" dirty="0" smtClean="0">
              <a:solidFill>
                <a:srgbClr val="FFFF00"/>
              </a:solidFill>
              <a:latin typeface="ＭＳ ゴシック" pitchFamily="49" charset="-128"/>
              <a:ea typeface="ＭＳ ゴシック" pitchFamily="49" charset="-128"/>
            </a:endParaRPr>
          </a:p>
          <a:p>
            <a:pPr marL="742950" lvl="1" indent="-285750">
              <a:spcBef>
                <a:spcPct val="20000"/>
              </a:spcBef>
              <a:buClr>
                <a:schemeClr val="tx1"/>
              </a:buClr>
              <a:buSzPct val="75000"/>
              <a:buFont typeface="Wingdings 3" pitchFamily="18" charset="2"/>
              <a:buChar char="u"/>
            </a:pPr>
            <a:r>
              <a:rPr lang="ja-JP" altLang="en-US" dirty="0" smtClean="0">
                <a:latin typeface="ＭＳ ゴシック" pitchFamily="49" charset="-128"/>
                <a:ea typeface="ＭＳ ゴシック" pitchFamily="49" charset="-128"/>
              </a:rPr>
              <a:t>静脈</a:t>
            </a:r>
            <a:r>
              <a:rPr lang="ja-JP" altLang="en-US" dirty="0">
                <a:latin typeface="ＭＳ ゴシック" pitchFamily="49" charset="-128"/>
                <a:ea typeface="ＭＳ ゴシック" pitchFamily="49" charset="-128"/>
              </a:rPr>
              <a:t>　１６点　⇒　</a:t>
            </a:r>
            <a:r>
              <a:rPr lang="ja-JP" altLang="en-US" dirty="0" smtClean="0">
                <a:latin typeface="ＭＳ ゴシック" pitchFamily="49" charset="-128"/>
                <a:ea typeface="ＭＳ ゴシック" pitchFamily="49" charset="-128"/>
              </a:rPr>
              <a:t>２０点</a:t>
            </a:r>
            <a:endParaRPr lang="en-US" altLang="ja-JP" dirty="0" smtClean="0">
              <a:latin typeface="ＭＳ ゴシック" pitchFamily="49" charset="-128"/>
              <a:ea typeface="ＭＳ ゴシック" pitchFamily="49" charset="-128"/>
            </a:endParaRPr>
          </a:p>
          <a:p>
            <a:pPr marL="742950" lvl="1" indent="-285750">
              <a:spcBef>
                <a:spcPct val="20000"/>
              </a:spcBef>
              <a:buClr>
                <a:schemeClr val="tx1"/>
              </a:buClr>
              <a:buSzPct val="75000"/>
              <a:buFont typeface="Wingdings 3" pitchFamily="18" charset="2"/>
              <a:buChar char="u"/>
            </a:pPr>
            <a:endParaRPr lang="en-US" altLang="ja-JP" dirty="0">
              <a:latin typeface="ＭＳ ゴシック" pitchFamily="49" charset="-128"/>
              <a:ea typeface="ＭＳ ゴシック" pitchFamily="49" charset="-128"/>
            </a:endParaRPr>
          </a:p>
          <a:p>
            <a:pPr marL="342900" indent="-342900">
              <a:spcBef>
                <a:spcPct val="20000"/>
              </a:spcBef>
              <a:buClr>
                <a:srgbClr val="FFFF66"/>
              </a:buClr>
              <a:buSzPct val="75000"/>
              <a:buFont typeface="Wingdings" pitchFamily="2" charset="2"/>
              <a:buChar char="u"/>
            </a:pPr>
            <a:r>
              <a:rPr lang="ja-JP" altLang="en-US" sz="2800" dirty="0">
                <a:solidFill>
                  <a:srgbClr val="FFFF00"/>
                </a:solidFill>
                <a:latin typeface="ＭＳ ゴシック" pitchFamily="49" charset="-128"/>
                <a:ea typeface="ＭＳ ゴシック" pitchFamily="49" charset="-128"/>
              </a:rPr>
              <a:t>感染症免疫学的</a:t>
            </a:r>
            <a:r>
              <a:rPr lang="ja-JP" altLang="en-US" sz="2800" dirty="0" smtClean="0">
                <a:solidFill>
                  <a:srgbClr val="FFFF00"/>
                </a:solidFill>
                <a:latin typeface="ＭＳ ゴシック" pitchFamily="49" charset="-128"/>
                <a:ea typeface="ＭＳ ゴシック" pitchFamily="49" charset="-128"/>
              </a:rPr>
              <a:t>検査（名称変更）</a:t>
            </a:r>
            <a:endParaRPr lang="ja-JP" altLang="en-US" sz="2800" dirty="0">
              <a:solidFill>
                <a:srgbClr val="FFFF00"/>
              </a:solidFill>
              <a:latin typeface="ＭＳ ゴシック" pitchFamily="49" charset="-128"/>
              <a:ea typeface="ＭＳ ゴシック" pitchFamily="49" charset="-128"/>
            </a:endParaRPr>
          </a:p>
          <a:p>
            <a:pPr marL="742950" lvl="1" indent="-285750">
              <a:spcBef>
                <a:spcPct val="20000"/>
              </a:spcBef>
              <a:buClr>
                <a:schemeClr val="tx1"/>
              </a:buClr>
              <a:buSzPct val="75000"/>
              <a:buFont typeface="Wingdings 3" pitchFamily="18" charset="2"/>
              <a:buChar char="u"/>
            </a:pPr>
            <a:r>
              <a:rPr lang="ja-JP" altLang="en-US" dirty="0">
                <a:latin typeface="ＭＳ ゴシック" pitchFamily="49" charset="-128"/>
                <a:ea typeface="ＭＳ ゴシック" pitchFamily="49" charset="-128"/>
              </a:rPr>
              <a:t>マイコプラズマ抗原</a:t>
            </a:r>
            <a:endParaRPr lang="en-US" altLang="ja-JP" dirty="0">
              <a:latin typeface="ＭＳ ゴシック" pitchFamily="49" charset="-128"/>
              <a:ea typeface="ＭＳ ゴシック" pitchFamily="49" charset="-128"/>
            </a:endParaRPr>
          </a:p>
          <a:p>
            <a:pPr lvl="1">
              <a:spcBef>
                <a:spcPct val="20000"/>
              </a:spcBef>
              <a:buClr>
                <a:schemeClr val="tx1"/>
              </a:buClr>
              <a:buSzPct val="75000"/>
            </a:pPr>
            <a:r>
              <a:rPr lang="ja-JP" altLang="en-US" dirty="0">
                <a:latin typeface="ＭＳ ゴシック" pitchFamily="49" charset="-128"/>
                <a:ea typeface="ＭＳ ゴシック" pitchFamily="49" charset="-128"/>
              </a:rPr>
              <a:t>　　　　　　　　⇒マイコプラズマ抗原定性（ＦＡ法）</a:t>
            </a:r>
          </a:p>
          <a:p>
            <a:pPr lvl="2">
              <a:spcBef>
                <a:spcPct val="20000"/>
              </a:spcBef>
              <a:buClr>
                <a:schemeClr val="tx1"/>
              </a:buClr>
              <a:buSzPct val="70000"/>
            </a:pPr>
            <a:endParaRPr lang="en-US" altLang="ja-JP" dirty="0">
              <a:latin typeface="ＭＳ ゴシック" pitchFamily="49" charset="-128"/>
              <a:ea typeface="ＭＳ ゴシック" pitchFamily="49" charset="-128"/>
            </a:endParaRPr>
          </a:p>
          <a:p>
            <a:pPr marL="742950" lvl="1" indent="-285750">
              <a:spcBef>
                <a:spcPct val="20000"/>
              </a:spcBef>
              <a:buClr>
                <a:schemeClr val="tx1"/>
              </a:buClr>
              <a:buSzPct val="75000"/>
              <a:buFont typeface="Wingdings 3" pitchFamily="18" charset="2"/>
              <a:buChar char="u"/>
            </a:pPr>
            <a:endParaRPr lang="ja-JP" altLang="en-US" dirty="0">
              <a:latin typeface="ＭＳ ゴシック" pitchFamily="49" charset="-128"/>
              <a:ea typeface="ＭＳ ゴシック" pitchFamily="49" charset="-128"/>
            </a:endParaRPr>
          </a:p>
          <a:p>
            <a:pPr lvl="2">
              <a:spcBef>
                <a:spcPct val="20000"/>
              </a:spcBef>
              <a:buClr>
                <a:schemeClr val="tx1"/>
              </a:buClr>
              <a:buSzPct val="70000"/>
            </a:pPr>
            <a:endParaRPr lang="en-US" altLang="ja-JP" dirty="0">
              <a:latin typeface="ＭＳ ゴシック" pitchFamily="49" charset="-128"/>
              <a:ea typeface="ＭＳ ゴシック" pitchFamily="49" charset="-128"/>
            </a:endParaRPr>
          </a:p>
          <a:p>
            <a:pPr marL="342900" indent="-342900" algn="l">
              <a:spcBef>
                <a:spcPct val="20000"/>
              </a:spcBef>
              <a:buClr>
                <a:srgbClr val="FFFF66"/>
              </a:buClr>
              <a:buSzPct val="75000"/>
              <a:buFont typeface="Wingdings" pitchFamily="2" charset="2"/>
              <a:buChar char="u"/>
            </a:pPr>
            <a:endParaRPr lang="en-US" altLang="ja-JP" sz="2800" dirty="0">
              <a:solidFill>
                <a:srgbClr val="FFFF00"/>
              </a:solidFill>
              <a:latin typeface="ＭＳ ゴシック" pitchFamily="49" charset="-128"/>
              <a:ea typeface="ＭＳ ゴシック" pitchFamily="49" charset="-128"/>
            </a:endParaRPr>
          </a:p>
        </p:txBody>
      </p:sp>
      <p:sp>
        <p:nvSpPr>
          <p:cNvPr id="95237" name="Text Box 4"/>
          <p:cNvSpPr txBox="1">
            <a:spLocks noChangeArrowheads="1"/>
          </p:cNvSpPr>
          <p:nvPr/>
        </p:nvSpPr>
        <p:spPr bwMode="auto">
          <a:xfrm>
            <a:off x="652463"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検体検査（引上げ）</a:t>
            </a:r>
          </a:p>
        </p:txBody>
      </p:sp>
      <p:grpSp>
        <p:nvGrpSpPr>
          <p:cNvPr id="95238" name="Group 5"/>
          <p:cNvGrpSpPr>
            <a:grpSpLocks/>
          </p:cNvGrpSpPr>
          <p:nvPr/>
        </p:nvGrpSpPr>
        <p:grpSpPr bwMode="auto">
          <a:xfrm>
            <a:off x="576263" y="400050"/>
            <a:ext cx="8567737" cy="6457950"/>
            <a:chOff x="384" y="252"/>
            <a:chExt cx="5397" cy="4068"/>
          </a:xfrm>
        </p:grpSpPr>
        <p:sp>
          <p:nvSpPr>
            <p:cNvPr id="95240"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95241"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95239" name="Oval 8"/>
          <p:cNvSpPr>
            <a:spLocks noChangeArrowheads="1"/>
          </p:cNvSpPr>
          <p:nvPr/>
        </p:nvSpPr>
        <p:spPr bwMode="auto">
          <a:xfrm>
            <a:off x="8607425" y="76200"/>
            <a:ext cx="503238"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extLst>
      <p:ext uri="{BB962C8B-B14F-4D97-AF65-F5344CB8AC3E}">
        <p14:creationId xmlns:p14="http://schemas.microsoft.com/office/powerpoint/2010/main" val="244034655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81B406DE-7D52-4906-B929-ED5046AF4BD2}" type="slidenum">
              <a:rPr kumimoji="0" lang="ja-JP" altLang="en-US" sz="2000" i="0" smtClean="0"/>
              <a:pPr eaLnBrk="1" hangingPunct="1"/>
              <a:t>131</a:t>
            </a:fld>
            <a:endParaRPr kumimoji="0" lang="en-US" altLang="ja-JP" sz="2000" i="0" smtClean="0"/>
          </a:p>
        </p:txBody>
      </p:sp>
      <p:sp>
        <p:nvSpPr>
          <p:cNvPr id="96259" name="Rectangle 1026"/>
          <p:cNvSpPr>
            <a:spLocks noChangeArrowheads="1"/>
          </p:cNvSpPr>
          <p:nvPr/>
        </p:nvSpPr>
        <p:spPr bwMode="auto">
          <a:xfrm>
            <a:off x="14288" y="796925"/>
            <a:ext cx="533400"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92075" tIns="46038" rIns="92075" bIns="46038" anchor="ctr"/>
          <a:lstStyle/>
          <a:p>
            <a:pPr algn="ctr">
              <a:spcBef>
                <a:spcPct val="0"/>
              </a:spcBef>
            </a:pPr>
            <a:r>
              <a:rPr lang="ja-JP" altLang="en-US" sz="2800" i="0" dirty="0">
                <a:solidFill>
                  <a:srgbClr val="FFFF66"/>
                </a:solidFill>
              </a:rPr>
              <a:t>検　査　料</a:t>
            </a:r>
          </a:p>
        </p:txBody>
      </p:sp>
      <p:sp>
        <p:nvSpPr>
          <p:cNvPr id="1247235" name="Rectangle 1027"/>
          <p:cNvSpPr>
            <a:spLocks noChangeArrowheads="1"/>
          </p:cNvSpPr>
          <p:nvPr/>
        </p:nvSpPr>
        <p:spPr bwMode="auto">
          <a:xfrm>
            <a:off x="576263" y="762000"/>
            <a:ext cx="85344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rgbClr val="FFFF66"/>
              </a:buClr>
              <a:buSzPct val="75000"/>
              <a:buFont typeface="Wingdings" pitchFamily="2" charset="2"/>
              <a:buChar char="u"/>
              <a:defRPr/>
            </a:pPr>
            <a:r>
              <a:rPr lang="ja-JP" altLang="en-US" i="0" dirty="0" smtClean="0"/>
              <a:t>不飽和鉄結合能（ＵＩＢＣ）⇒不飽和鉄結合能（ＵＩＢＣ）（比色法）</a:t>
            </a:r>
            <a:endParaRPr lang="en-US" altLang="ja-JP" i="0" dirty="0" smtClean="0"/>
          </a:p>
          <a:p>
            <a:pPr algn="l">
              <a:spcBef>
                <a:spcPct val="20000"/>
              </a:spcBef>
              <a:buClr>
                <a:srgbClr val="FFFF66"/>
              </a:buClr>
              <a:buSzPct val="75000"/>
              <a:defRPr/>
            </a:pPr>
            <a:r>
              <a:rPr lang="ja-JP" altLang="en-US" i="0" dirty="0" smtClean="0"/>
              <a:t>　　　　　　　　　　　　　　　　　　　不飽和鉄結合能（ＵＩＢＣ）（ＲＩＡ法）</a:t>
            </a:r>
            <a:endParaRPr lang="en-US" altLang="ja-JP" i="0" dirty="0"/>
          </a:p>
          <a:p>
            <a:pPr marL="342900" indent="-342900" algn="l">
              <a:spcBef>
                <a:spcPct val="20000"/>
              </a:spcBef>
              <a:buClr>
                <a:srgbClr val="FFFF66"/>
              </a:buClr>
              <a:buSzPct val="75000"/>
              <a:buFont typeface="Wingdings" pitchFamily="2" charset="2"/>
              <a:buChar char="u"/>
              <a:defRPr/>
            </a:pPr>
            <a:r>
              <a:rPr lang="ja-JP" altLang="en-US" i="0" dirty="0" smtClean="0"/>
              <a:t>総鉄結合能（ＴＩＢＣ）　　　⇒総鉄結合能（ＴＩＢＣ）（比色法）</a:t>
            </a:r>
            <a:endParaRPr lang="en-US" altLang="ja-JP" i="0" dirty="0" smtClean="0"/>
          </a:p>
          <a:p>
            <a:pPr algn="l">
              <a:spcBef>
                <a:spcPct val="20000"/>
              </a:spcBef>
              <a:buClr>
                <a:srgbClr val="FFFF66"/>
              </a:buClr>
              <a:buSzPct val="75000"/>
              <a:defRPr/>
            </a:pPr>
            <a:r>
              <a:rPr lang="ja-JP" altLang="en-US" i="0" dirty="0"/>
              <a:t>　</a:t>
            </a:r>
            <a:r>
              <a:rPr lang="ja-JP" altLang="en-US" i="0" dirty="0" smtClean="0"/>
              <a:t>　　　　　　　　　　　　　　　　　　総鉄結合能（ＴＩＢＣ）（ＲＩＡ法）</a:t>
            </a:r>
            <a:endParaRPr lang="en-US" altLang="ja-JP" i="0" dirty="0"/>
          </a:p>
          <a:p>
            <a:pPr marL="342900" indent="-342900" algn="l">
              <a:spcBef>
                <a:spcPct val="20000"/>
              </a:spcBef>
              <a:buClr>
                <a:srgbClr val="FFFF66"/>
              </a:buClr>
              <a:buSzPct val="75000"/>
              <a:buFont typeface="Wingdings" pitchFamily="2" charset="2"/>
              <a:buChar char="u"/>
              <a:defRPr/>
            </a:pPr>
            <a:r>
              <a:rPr lang="ja-JP" altLang="en-US" i="0" dirty="0" smtClean="0"/>
              <a:t>梅毒血清反応（ＳＴＳ）　　⇒梅毒血清反応（ＳＴＳ）半定量</a:t>
            </a:r>
            <a:endParaRPr lang="en-US" altLang="ja-JP" i="0" dirty="0" smtClean="0"/>
          </a:p>
          <a:p>
            <a:pPr algn="l">
              <a:spcBef>
                <a:spcPct val="20000"/>
              </a:spcBef>
              <a:buClr>
                <a:srgbClr val="FFFF66"/>
              </a:buClr>
              <a:buSzPct val="75000"/>
              <a:defRPr/>
            </a:pPr>
            <a:r>
              <a:rPr lang="ja-JP" altLang="en-US" i="0" dirty="0"/>
              <a:t>　</a:t>
            </a:r>
            <a:r>
              <a:rPr lang="ja-JP" altLang="en-US" i="0" dirty="0" smtClean="0"/>
              <a:t>　　　　　　　　　　　　　　　　　　梅毒血清反応（ＳＴＳ）定量</a:t>
            </a:r>
            <a:endParaRPr lang="en-US" altLang="ja-JP" i="0" dirty="0" smtClean="0"/>
          </a:p>
          <a:p>
            <a:pPr marL="342900" indent="-342900" algn="l">
              <a:spcBef>
                <a:spcPct val="20000"/>
              </a:spcBef>
              <a:buClr>
                <a:srgbClr val="FFFF66"/>
              </a:buClr>
              <a:buSzPct val="75000"/>
              <a:buFont typeface="Wingdings" pitchFamily="2" charset="2"/>
              <a:buChar char="u"/>
              <a:defRPr/>
            </a:pPr>
            <a:r>
              <a:rPr lang="ja-JP" altLang="en-US" i="0" dirty="0" smtClean="0"/>
              <a:t>梅毒トレポネーマ抗体（ＦＴＡ</a:t>
            </a:r>
            <a:r>
              <a:rPr lang="en-US" altLang="ja-JP" i="0" dirty="0" smtClean="0"/>
              <a:t>‐</a:t>
            </a:r>
            <a:r>
              <a:rPr lang="ja-JP" altLang="en-US" i="0" dirty="0" smtClean="0"/>
              <a:t>ＡＢＳ試験）</a:t>
            </a:r>
            <a:endParaRPr lang="en-US" altLang="ja-JP" i="0" dirty="0" smtClean="0"/>
          </a:p>
          <a:p>
            <a:pPr algn="l">
              <a:spcBef>
                <a:spcPct val="20000"/>
              </a:spcBef>
              <a:buClr>
                <a:srgbClr val="FFFF66"/>
              </a:buClr>
              <a:buSzPct val="75000"/>
              <a:defRPr/>
            </a:pPr>
            <a:r>
              <a:rPr lang="ja-JP" altLang="en-US" i="0" dirty="0"/>
              <a:t>　</a:t>
            </a:r>
            <a:r>
              <a:rPr lang="ja-JP" altLang="en-US" i="0" dirty="0" smtClean="0"/>
              <a:t>　　　　　　　⇒梅毒トレポネーマ抗体（ＦＴＡ</a:t>
            </a:r>
            <a:r>
              <a:rPr lang="en-US" altLang="ja-JP" i="0" dirty="0" smtClean="0"/>
              <a:t>‐</a:t>
            </a:r>
            <a:r>
              <a:rPr lang="ja-JP" altLang="en-US" i="0" dirty="0" smtClean="0"/>
              <a:t>ＡＢＳ試験）定性</a:t>
            </a:r>
            <a:endParaRPr lang="en-US" altLang="ja-JP" i="0" dirty="0" smtClean="0"/>
          </a:p>
          <a:p>
            <a:pPr algn="l">
              <a:spcBef>
                <a:spcPct val="20000"/>
              </a:spcBef>
              <a:buClr>
                <a:srgbClr val="FFFF66"/>
              </a:buClr>
              <a:buSzPct val="75000"/>
              <a:defRPr/>
            </a:pPr>
            <a:r>
              <a:rPr lang="ja-JP" altLang="en-US" i="0" dirty="0"/>
              <a:t>　</a:t>
            </a:r>
            <a:r>
              <a:rPr lang="ja-JP" altLang="en-US" i="0" dirty="0" smtClean="0"/>
              <a:t>　　　　　　　　　梅毒トレポネーマ抗体（ＦＴＡ</a:t>
            </a:r>
            <a:r>
              <a:rPr lang="en-US" altLang="ja-JP" i="0" dirty="0" smtClean="0"/>
              <a:t>‐</a:t>
            </a:r>
            <a:r>
              <a:rPr lang="ja-JP" altLang="en-US" i="0" dirty="0" smtClean="0"/>
              <a:t>ＡＢＳ試験）半定量</a:t>
            </a:r>
            <a:endParaRPr lang="en-US" altLang="ja-JP" i="0" dirty="0" smtClean="0"/>
          </a:p>
          <a:p>
            <a:pPr marL="342900" indent="-342900" algn="l">
              <a:spcBef>
                <a:spcPct val="20000"/>
              </a:spcBef>
              <a:buClr>
                <a:srgbClr val="FFFF66"/>
              </a:buClr>
              <a:buSzPct val="75000"/>
              <a:buFont typeface="Wingdings" pitchFamily="2" charset="2"/>
              <a:buChar char="u"/>
              <a:defRPr/>
            </a:pPr>
            <a:r>
              <a:rPr lang="ja-JP" altLang="en-US" i="0" dirty="0" smtClean="0"/>
              <a:t>ブルセラ抗体　　　　　　　　⇒ブルセラ抗体定性</a:t>
            </a:r>
            <a:endParaRPr lang="en-US" altLang="ja-JP" i="0" dirty="0" smtClean="0"/>
          </a:p>
          <a:p>
            <a:pPr algn="l">
              <a:spcBef>
                <a:spcPct val="20000"/>
              </a:spcBef>
              <a:buClr>
                <a:srgbClr val="FFFF66"/>
              </a:buClr>
              <a:buSzPct val="75000"/>
              <a:defRPr/>
            </a:pPr>
            <a:r>
              <a:rPr lang="ja-JP" altLang="en-US" i="0" dirty="0" smtClean="0"/>
              <a:t>　　　　　　　　　　　　　　　　　　　　ブルセラ抗体半定量</a:t>
            </a:r>
            <a:endParaRPr lang="en-US" altLang="ja-JP" i="0" dirty="0" smtClean="0"/>
          </a:p>
          <a:p>
            <a:pPr marL="342900" indent="-342900" algn="l">
              <a:spcBef>
                <a:spcPct val="20000"/>
              </a:spcBef>
              <a:buClr>
                <a:srgbClr val="FFFF66"/>
              </a:buClr>
              <a:buSzPct val="75000"/>
              <a:buFont typeface="Wingdings" pitchFamily="2" charset="2"/>
              <a:buChar char="u"/>
              <a:defRPr/>
            </a:pPr>
            <a:r>
              <a:rPr lang="ja-JP" altLang="en-US" i="0" dirty="0" smtClean="0"/>
              <a:t>抗ミトコンドリア抗体定性　⇒抗ミトコンドリア抗体定性</a:t>
            </a:r>
            <a:endParaRPr lang="en-US" altLang="ja-JP" i="0" dirty="0" smtClean="0"/>
          </a:p>
          <a:p>
            <a:pPr algn="l">
              <a:spcBef>
                <a:spcPct val="20000"/>
              </a:spcBef>
              <a:buClr>
                <a:srgbClr val="FFFF66"/>
              </a:buClr>
              <a:buSzPct val="75000"/>
              <a:defRPr/>
            </a:pPr>
            <a:r>
              <a:rPr lang="ja-JP" altLang="en-US" i="0" dirty="0"/>
              <a:t>　</a:t>
            </a:r>
            <a:r>
              <a:rPr lang="ja-JP" altLang="en-US" i="0" dirty="0" smtClean="0"/>
              <a:t>　　　　　　　　　　　　　　　　　　　抗ミトコンドリア抗体半定量</a:t>
            </a:r>
            <a:endParaRPr lang="en-US" altLang="ja-JP" i="0" dirty="0" smtClean="0"/>
          </a:p>
          <a:p>
            <a:pPr marL="342900" indent="-342900" algn="l">
              <a:spcBef>
                <a:spcPct val="20000"/>
              </a:spcBef>
              <a:buClr>
                <a:srgbClr val="FFFF66"/>
              </a:buClr>
              <a:buSzPct val="75000"/>
              <a:buFont typeface="Wingdings" pitchFamily="2" charset="2"/>
              <a:buChar char="u"/>
              <a:defRPr/>
            </a:pPr>
            <a:endParaRPr lang="en-US" altLang="ja-JP" i="0" dirty="0" smtClean="0"/>
          </a:p>
          <a:p>
            <a:pPr marL="342900" indent="-342900" algn="l">
              <a:spcBef>
                <a:spcPct val="20000"/>
              </a:spcBef>
              <a:buClr>
                <a:srgbClr val="FFFF66"/>
              </a:buClr>
              <a:buSzPct val="75000"/>
              <a:buFont typeface="Wingdings" pitchFamily="2" charset="2"/>
              <a:buChar char="u"/>
              <a:defRPr/>
            </a:pPr>
            <a:endParaRPr lang="en-US" altLang="ja-JP" i="0" dirty="0"/>
          </a:p>
          <a:p>
            <a:pPr marL="342900" indent="-342900" algn="l">
              <a:spcBef>
                <a:spcPct val="20000"/>
              </a:spcBef>
              <a:buClr>
                <a:srgbClr val="FFFF66"/>
              </a:buClr>
              <a:buSzPct val="75000"/>
              <a:buFont typeface="Wingdings" pitchFamily="2" charset="2"/>
              <a:buChar char="u"/>
              <a:defRPr/>
            </a:pPr>
            <a:endParaRPr lang="ja-JP" altLang="en-US" i="0" dirty="0"/>
          </a:p>
          <a:p>
            <a:pPr marL="342900" indent="-342900" algn="l">
              <a:spcBef>
                <a:spcPct val="20000"/>
              </a:spcBef>
              <a:buClr>
                <a:schemeClr val="tx1"/>
              </a:buClr>
              <a:buSzPct val="70000"/>
              <a:buFont typeface="Wingdings 3" pitchFamily="18" charset="2"/>
              <a:buChar char="u"/>
              <a:defRPr/>
            </a:pPr>
            <a:endParaRPr lang="ja-JP" altLang="en-US" sz="2800" i="0" dirty="0">
              <a:latin typeface="ＭＳ ゴシック" pitchFamily="49" charset="-128"/>
              <a:ea typeface="ＭＳ ゴシック" pitchFamily="49" charset="-128"/>
            </a:endParaRPr>
          </a:p>
        </p:txBody>
      </p:sp>
      <p:sp>
        <p:nvSpPr>
          <p:cNvPr id="96261" name="Text Box 1028"/>
          <p:cNvSpPr txBox="1">
            <a:spLocks noChangeArrowheads="1"/>
          </p:cNvSpPr>
          <p:nvPr/>
        </p:nvSpPr>
        <p:spPr bwMode="auto">
          <a:xfrm>
            <a:off x="652463" y="0"/>
            <a:ext cx="7848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a:solidFill>
                  <a:srgbClr val="FFFF00"/>
                </a:solidFill>
              </a:rPr>
              <a:t>検体検査</a:t>
            </a:r>
            <a:r>
              <a:rPr lang="ja-JP" altLang="en-US" sz="3200" i="0" dirty="0" smtClean="0">
                <a:solidFill>
                  <a:srgbClr val="FFFF00"/>
                </a:solidFill>
              </a:rPr>
              <a:t>（１</a:t>
            </a:r>
            <a:r>
              <a:rPr lang="ja-JP" altLang="en-US" sz="3200" i="0" dirty="0">
                <a:solidFill>
                  <a:srgbClr val="FFFF00"/>
                </a:solidFill>
              </a:rPr>
              <a:t>つ</a:t>
            </a:r>
            <a:r>
              <a:rPr lang="ja-JP" altLang="en-US" sz="3200" i="0" dirty="0" smtClean="0">
                <a:solidFill>
                  <a:srgbClr val="FFFF00"/>
                </a:solidFill>
              </a:rPr>
              <a:t>の検査を複数に分ける項目）</a:t>
            </a:r>
            <a:endParaRPr lang="ja-JP" altLang="en-US" sz="3200" i="0" dirty="0">
              <a:solidFill>
                <a:srgbClr val="FFFF00"/>
              </a:solidFill>
            </a:endParaRPr>
          </a:p>
        </p:txBody>
      </p:sp>
      <p:grpSp>
        <p:nvGrpSpPr>
          <p:cNvPr id="96262" name="Group 1029"/>
          <p:cNvGrpSpPr>
            <a:grpSpLocks/>
          </p:cNvGrpSpPr>
          <p:nvPr/>
        </p:nvGrpSpPr>
        <p:grpSpPr bwMode="auto">
          <a:xfrm>
            <a:off x="576263" y="400050"/>
            <a:ext cx="8567737" cy="6457950"/>
            <a:chOff x="384" y="252"/>
            <a:chExt cx="5397" cy="4068"/>
          </a:xfrm>
        </p:grpSpPr>
        <p:sp>
          <p:nvSpPr>
            <p:cNvPr id="96264" name="Line 1030"/>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96265" name="Line 1031"/>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96263" name="Oval 1032"/>
          <p:cNvSpPr>
            <a:spLocks noChangeArrowheads="1"/>
          </p:cNvSpPr>
          <p:nvPr/>
        </p:nvSpPr>
        <p:spPr bwMode="auto">
          <a:xfrm>
            <a:off x="8607425" y="76200"/>
            <a:ext cx="503238"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extLst>
      <p:ext uri="{BB962C8B-B14F-4D97-AF65-F5344CB8AC3E}">
        <p14:creationId xmlns:p14="http://schemas.microsoft.com/office/powerpoint/2010/main" val="202012151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87EBEB97-2CC3-417B-A779-0538D8531995}" type="slidenum">
              <a:rPr kumimoji="0" lang="ja-JP" altLang="en-US" sz="2000" i="0" smtClean="0"/>
              <a:pPr eaLnBrk="1" hangingPunct="1"/>
              <a:t>132</a:t>
            </a:fld>
            <a:endParaRPr kumimoji="0" lang="en-US" altLang="ja-JP" sz="2000" i="0" smtClean="0"/>
          </a:p>
        </p:txBody>
      </p:sp>
      <p:sp>
        <p:nvSpPr>
          <p:cNvPr id="97283" name="Rectangle 2"/>
          <p:cNvSpPr>
            <a:spLocks noChangeArrowheads="1"/>
          </p:cNvSpPr>
          <p:nvPr/>
        </p:nvSpPr>
        <p:spPr bwMode="auto">
          <a:xfrm>
            <a:off x="14288" y="796925"/>
            <a:ext cx="533400"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92075" tIns="46038" rIns="92075" bIns="46038" anchor="ctr"/>
          <a:lstStyle/>
          <a:p>
            <a:pPr algn="ctr">
              <a:spcBef>
                <a:spcPct val="0"/>
              </a:spcBef>
            </a:pPr>
            <a:r>
              <a:rPr lang="ja-JP" altLang="en-US" sz="2800" i="0" dirty="0">
                <a:solidFill>
                  <a:srgbClr val="FFFF66"/>
                </a:solidFill>
              </a:rPr>
              <a:t>検　査　料</a:t>
            </a:r>
          </a:p>
        </p:txBody>
      </p:sp>
      <p:sp>
        <p:nvSpPr>
          <p:cNvPr id="1248259" name="Rectangle 3"/>
          <p:cNvSpPr>
            <a:spLocks noChangeArrowheads="1"/>
          </p:cNvSpPr>
          <p:nvPr/>
        </p:nvSpPr>
        <p:spPr bwMode="auto">
          <a:xfrm>
            <a:off x="576263" y="762000"/>
            <a:ext cx="85344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rgbClr val="FFFF66"/>
              </a:buClr>
              <a:buSzPct val="70000"/>
              <a:buFont typeface="Wingdings" pitchFamily="2" charset="2"/>
              <a:buChar char="u"/>
              <a:defRPr/>
            </a:pPr>
            <a:r>
              <a:rPr lang="ja-JP" altLang="en-US" sz="2800" i="0" dirty="0" smtClean="0">
                <a:solidFill>
                  <a:srgbClr val="FFFF00"/>
                </a:solidFill>
                <a:latin typeface="ＭＳ ゴシック" pitchFamily="49" charset="-128"/>
                <a:ea typeface="ＭＳ ゴシック" pitchFamily="49" charset="-128"/>
              </a:rPr>
              <a:t>生化学的</a:t>
            </a:r>
            <a:r>
              <a:rPr lang="ja-JP" altLang="en-US" sz="2800" i="0" dirty="0">
                <a:solidFill>
                  <a:srgbClr val="FFFF00"/>
                </a:solidFill>
                <a:latin typeface="ＭＳ ゴシック" pitchFamily="49" charset="-128"/>
                <a:ea typeface="ＭＳ ゴシック" pitchFamily="49" charset="-128"/>
              </a:rPr>
              <a:t>検査(Ⅰ）</a:t>
            </a:r>
          </a:p>
          <a:p>
            <a:pPr marL="742950" lvl="1" indent="-285750" algn="l">
              <a:spcBef>
                <a:spcPct val="20000"/>
              </a:spcBef>
              <a:buClr>
                <a:schemeClr val="tx1"/>
              </a:buClr>
              <a:buSzPct val="70000"/>
              <a:buFont typeface="Wingdings 3" pitchFamily="18" charset="2"/>
              <a:buChar char="u"/>
              <a:defRPr/>
            </a:pPr>
            <a:r>
              <a:rPr lang="ja-JP" altLang="en-US" i="0" dirty="0" smtClean="0">
                <a:latin typeface="ＭＳ ゴシック" pitchFamily="49" charset="-128"/>
                <a:ea typeface="ＭＳ ゴシック" pitchFamily="49" charset="-128"/>
              </a:rPr>
              <a:t>リポ蛋白分画（ＨＰＬＣ法）　　　</a:t>
            </a: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　⇒</a:t>
            </a: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１３０点</a:t>
            </a:r>
            <a:endParaRPr lang="en-US" altLang="ja-JP" i="0" dirty="0" smtClean="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defRPr/>
            </a:pPr>
            <a:r>
              <a:rPr lang="ja-JP" altLang="en-US" i="0" dirty="0" smtClean="0">
                <a:latin typeface="ＭＳ ゴシック" pitchFamily="49" charset="-128"/>
                <a:ea typeface="ＭＳ ゴシック" pitchFamily="49" charset="-128"/>
              </a:rPr>
              <a:t>プルセプシン定量　　　　　　　　　　⇒　３２０点</a:t>
            </a:r>
            <a:endParaRPr lang="en-US" altLang="ja-JP" i="0" dirty="0" smtClean="0">
              <a:latin typeface="ＭＳ ゴシック" pitchFamily="49" charset="-128"/>
              <a:ea typeface="ＭＳ ゴシック" pitchFamily="49" charset="-128"/>
            </a:endParaRPr>
          </a:p>
          <a:p>
            <a:pPr lvl="1" algn="l">
              <a:spcBef>
                <a:spcPct val="20000"/>
              </a:spcBef>
              <a:buClr>
                <a:schemeClr val="tx1"/>
              </a:buClr>
              <a:buSzPct val="70000"/>
              <a:defRPr/>
            </a:pPr>
            <a:endParaRPr lang="en-US" altLang="ja-JP" i="0" dirty="0" smtClean="0">
              <a:latin typeface="ＭＳ ゴシック" pitchFamily="49" charset="-128"/>
              <a:ea typeface="ＭＳ ゴシック" pitchFamily="49" charset="-128"/>
            </a:endParaRPr>
          </a:p>
          <a:p>
            <a:pPr marL="342900" indent="-342900" algn="l">
              <a:spcBef>
                <a:spcPct val="20000"/>
              </a:spcBef>
              <a:buClr>
                <a:srgbClr val="FFFF66"/>
              </a:buClr>
              <a:buSzPct val="75000"/>
              <a:buFont typeface="Wingdings" pitchFamily="2" charset="2"/>
              <a:buChar char="u"/>
              <a:defRPr/>
            </a:pPr>
            <a:r>
              <a:rPr lang="ja-JP" altLang="en-US" sz="2800" i="0" dirty="0" smtClean="0">
                <a:solidFill>
                  <a:srgbClr val="FFFF00"/>
                </a:solidFill>
                <a:latin typeface="ＭＳ ゴシック" pitchFamily="49" charset="-128"/>
                <a:ea typeface="ＭＳ ゴシック" pitchFamily="49" charset="-128"/>
              </a:rPr>
              <a:t>生化学的</a:t>
            </a:r>
            <a:r>
              <a:rPr lang="ja-JP" altLang="en-US" sz="2800" i="0" dirty="0">
                <a:solidFill>
                  <a:srgbClr val="FFFF00"/>
                </a:solidFill>
                <a:latin typeface="ＭＳ ゴシック" pitchFamily="49" charset="-128"/>
                <a:ea typeface="ＭＳ ゴシック" pitchFamily="49" charset="-128"/>
              </a:rPr>
              <a:t>検査（</a:t>
            </a:r>
            <a:r>
              <a:rPr lang="en-US" altLang="ja-JP" sz="2800" i="0" dirty="0">
                <a:solidFill>
                  <a:srgbClr val="FFFF00"/>
                </a:solidFill>
                <a:latin typeface="ＭＳ ゴシック" pitchFamily="49" charset="-128"/>
                <a:ea typeface="ＭＳ ゴシック" pitchFamily="49" charset="-128"/>
              </a:rPr>
              <a:t>Ⅱ</a:t>
            </a:r>
            <a:r>
              <a:rPr lang="ja-JP" altLang="en-US" sz="2800" i="0" dirty="0">
                <a:solidFill>
                  <a:srgbClr val="FFFF00"/>
                </a:solidFill>
                <a:latin typeface="ＭＳ ゴシック" pitchFamily="49" charset="-128"/>
                <a:ea typeface="ＭＳ ゴシック" pitchFamily="49" charset="-128"/>
              </a:rPr>
              <a:t>）</a:t>
            </a:r>
          </a:p>
          <a:p>
            <a:pPr marL="742950" lvl="1" indent="-285750" algn="l">
              <a:spcBef>
                <a:spcPct val="20000"/>
              </a:spcBef>
              <a:buClr>
                <a:schemeClr val="tx1"/>
              </a:buClr>
              <a:buSzPct val="70000"/>
              <a:buFont typeface="Wingdings 3" pitchFamily="18" charset="2"/>
              <a:buChar char="u"/>
              <a:defRPr/>
            </a:pPr>
            <a:r>
              <a:rPr lang="en-US" altLang="ja-JP" i="0" dirty="0" smtClean="0">
                <a:latin typeface="ＭＳ ゴシック" pitchFamily="49" charset="-128"/>
                <a:ea typeface="ＭＳ ゴシック" pitchFamily="49" charset="-128"/>
              </a:rPr>
              <a:t>Ⅰ</a:t>
            </a:r>
            <a:r>
              <a:rPr lang="ja-JP" altLang="en-US" i="0" dirty="0" smtClean="0">
                <a:latin typeface="ＭＳ ゴシック" pitchFamily="49" charset="-128"/>
                <a:ea typeface="ＭＳ ゴシック" pitchFamily="49" charset="-128"/>
              </a:rPr>
              <a:t>型プロコラーゲンーＮ－プロペプチド（</a:t>
            </a:r>
            <a:r>
              <a:rPr lang="en-US" altLang="ja-JP" i="0" dirty="0" smtClean="0">
                <a:latin typeface="ＭＳ ゴシック" pitchFamily="49" charset="-128"/>
                <a:ea typeface="ＭＳ ゴシック" pitchFamily="49" charset="-128"/>
              </a:rPr>
              <a:t>PINP</a:t>
            </a:r>
            <a:r>
              <a:rPr lang="ja-JP" altLang="en-US" i="0" dirty="0" smtClean="0">
                <a:latin typeface="ＭＳ ゴシック" pitchFamily="49" charset="-128"/>
                <a:ea typeface="ＭＳ ゴシック" pitchFamily="49" charset="-128"/>
              </a:rPr>
              <a:t>）</a:t>
            </a:r>
            <a:endParaRPr lang="en-US" altLang="ja-JP" i="0" dirty="0" smtClean="0">
              <a:latin typeface="ＭＳ ゴシック" pitchFamily="49" charset="-128"/>
              <a:ea typeface="ＭＳ ゴシック" pitchFamily="49" charset="-128"/>
            </a:endParaRPr>
          </a:p>
          <a:p>
            <a:pPr lvl="1" algn="l">
              <a:spcBef>
                <a:spcPct val="20000"/>
              </a:spcBef>
              <a:buClr>
                <a:schemeClr val="tx1"/>
              </a:buClr>
              <a:buSzPct val="70000"/>
              <a:defRPr/>
            </a:pP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　　　　　　　　　　　　　　　　　　⇒　１７０点　　　　　　　　　　　　　　　　　　　　　　　　　　　　</a:t>
            </a:r>
          </a:p>
        </p:txBody>
      </p:sp>
      <p:sp>
        <p:nvSpPr>
          <p:cNvPr id="97285" name="Text Box 4"/>
          <p:cNvSpPr txBox="1">
            <a:spLocks noChangeArrowheads="1"/>
          </p:cNvSpPr>
          <p:nvPr/>
        </p:nvSpPr>
        <p:spPr bwMode="auto">
          <a:xfrm>
            <a:off x="652463"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検体検査（新規項目）</a:t>
            </a:r>
          </a:p>
        </p:txBody>
      </p:sp>
      <p:grpSp>
        <p:nvGrpSpPr>
          <p:cNvPr id="97286" name="Group 5"/>
          <p:cNvGrpSpPr>
            <a:grpSpLocks/>
          </p:cNvGrpSpPr>
          <p:nvPr/>
        </p:nvGrpSpPr>
        <p:grpSpPr bwMode="auto">
          <a:xfrm>
            <a:off x="576263" y="400050"/>
            <a:ext cx="8567737" cy="6457950"/>
            <a:chOff x="384" y="252"/>
            <a:chExt cx="5397" cy="4068"/>
          </a:xfrm>
        </p:grpSpPr>
        <p:sp>
          <p:nvSpPr>
            <p:cNvPr id="97288"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97289"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97287" name="Oval 8"/>
          <p:cNvSpPr>
            <a:spLocks noChangeArrowheads="1"/>
          </p:cNvSpPr>
          <p:nvPr/>
        </p:nvSpPr>
        <p:spPr bwMode="auto">
          <a:xfrm>
            <a:off x="8607425" y="76200"/>
            <a:ext cx="503238"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extLst>
      <p:ext uri="{BB962C8B-B14F-4D97-AF65-F5344CB8AC3E}">
        <p14:creationId xmlns:p14="http://schemas.microsoft.com/office/powerpoint/2010/main" val="299450662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5F039063-E551-4B2C-8D06-26CC405A8EC0}" type="slidenum">
              <a:rPr kumimoji="0" lang="ja-JP" altLang="en-US" sz="2000" i="0" smtClean="0"/>
              <a:pPr eaLnBrk="1" hangingPunct="1"/>
              <a:t>133</a:t>
            </a:fld>
            <a:endParaRPr kumimoji="0" lang="en-US" altLang="ja-JP" sz="2000" i="0" smtClean="0"/>
          </a:p>
        </p:txBody>
      </p:sp>
      <p:sp>
        <p:nvSpPr>
          <p:cNvPr id="98307" name="Rectangle 2"/>
          <p:cNvSpPr>
            <a:spLocks noChangeArrowheads="1"/>
          </p:cNvSpPr>
          <p:nvPr/>
        </p:nvSpPr>
        <p:spPr bwMode="auto">
          <a:xfrm>
            <a:off x="14288" y="796925"/>
            <a:ext cx="533400"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92075" tIns="46038" rIns="92075" bIns="46038" anchor="ctr"/>
          <a:lstStyle/>
          <a:p>
            <a:pPr algn="ctr">
              <a:spcBef>
                <a:spcPct val="0"/>
              </a:spcBef>
            </a:pPr>
            <a:r>
              <a:rPr lang="ja-JP" altLang="en-US" sz="2800" i="0" dirty="0">
                <a:solidFill>
                  <a:srgbClr val="FFFF66"/>
                </a:solidFill>
              </a:rPr>
              <a:t>検　査　料</a:t>
            </a:r>
          </a:p>
        </p:txBody>
      </p:sp>
      <p:sp>
        <p:nvSpPr>
          <p:cNvPr id="98308" name="Rectangle 3"/>
          <p:cNvSpPr>
            <a:spLocks noChangeArrowheads="1"/>
          </p:cNvSpPr>
          <p:nvPr/>
        </p:nvSpPr>
        <p:spPr bwMode="auto">
          <a:xfrm>
            <a:off x="576263" y="762000"/>
            <a:ext cx="85344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rgbClr val="FFFF66"/>
              </a:buClr>
              <a:buSzPct val="75000"/>
              <a:buFont typeface="Wingdings" pitchFamily="2" charset="2"/>
              <a:buChar char="u"/>
            </a:pPr>
            <a:r>
              <a:rPr lang="ja-JP" altLang="en-US" sz="2800" i="0" dirty="0" smtClean="0">
                <a:solidFill>
                  <a:srgbClr val="FFFF00"/>
                </a:solidFill>
                <a:latin typeface="ＭＳ ゴシック" pitchFamily="49" charset="-128"/>
                <a:ea typeface="ＭＳ ゴシック" pitchFamily="49" charset="-128"/>
              </a:rPr>
              <a:t>感染症</a:t>
            </a:r>
            <a:r>
              <a:rPr lang="ja-JP" altLang="en-US" sz="2800" i="0" dirty="0">
                <a:solidFill>
                  <a:srgbClr val="FFFF00"/>
                </a:solidFill>
                <a:latin typeface="ＭＳ ゴシック" pitchFamily="49" charset="-128"/>
                <a:ea typeface="ＭＳ ゴシック" pitchFamily="49" charset="-128"/>
              </a:rPr>
              <a:t>免疫学的検査</a:t>
            </a:r>
          </a:p>
          <a:p>
            <a:pPr marL="742950" lvl="1" indent="-285750" algn="l">
              <a:spcBef>
                <a:spcPct val="20000"/>
              </a:spcBef>
              <a:buClr>
                <a:schemeClr val="tx1"/>
              </a:buClr>
              <a:buSzPct val="70000"/>
              <a:buFont typeface="Wingdings 3" pitchFamily="18" charset="2"/>
              <a:buChar char="u"/>
            </a:pPr>
            <a:r>
              <a:rPr lang="ja-JP" altLang="en-US" i="0" dirty="0" smtClean="0">
                <a:latin typeface="ＭＳ ゴシック" pitchFamily="49" charset="-128"/>
                <a:ea typeface="ＭＳ ゴシック" pitchFamily="49" charset="-128"/>
              </a:rPr>
              <a:t>インフルエンザ菌（無莢膜型）抗原定性⇒</a:t>
            </a: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１５０点</a:t>
            </a:r>
            <a:endParaRPr lang="en-US" altLang="ja-JP" i="0" dirty="0" smtClean="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r>
              <a:rPr lang="ja-JP" altLang="en-US" i="0" dirty="0" smtClean="0">
                <a:latin typeface="ＭＳ ゴシック" pitchFamily="49" charset="-128"/>
                <a:ea typeface="ＭＳ ゴシック" pitchFamily="49" charset="-128"/>
              </a:rPr>
              <a:t>ヒトメタニューモウイルス抗原定性　　⇒　１５０点</a:t>
            </a:r>
            <a:endParaRPr lang="en-US" altLang="ja-JP"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r>
              <a:rPr lang="ja-JP" altLang="en-US" i="0" dirty="0">
                <a:latin typeface="ＭＳ ゴシック" pitchFamily="49" charset="-128"/>
                <a:ea typeface="ＭＳ ゴシック" pitchFamily="49" charset="-128"/>
              </a:rPr>
              <a:t>マイコプラズマ</a:t>
            </a:r>
            <a:r>
              <a:rPr lang="ja-JP" altLang="en-US" i="0" dirty="0" smtClean="0">
                <a:latin typeface="ＭＳ ゴシック" pitchFamily="49" charset="-128"/>
                <a:ea typeface="ＭＳ ゴシック" pitchFamily="49" charset="-128"/>
              </a:rPr>
              <a:t>抗原定性（免疫クロマト法）</a:t>
            </a:r>
            <a:r>
              <a:rPr lang="ja-JP" altLang="en-US" i="0" dirty="0">
                <a:latin typeface="ＭＳ ゴシック" pitchFamily="49" charset="-128"/>
                <a:ea typeface="ＭＳ ゴシック" pitchFamily="49" charset="-128"/>
              </a:rPr>
              <a:t>　</a:t>
            </a:r>
            <a:endParaRPr lang="en-US" altLang="ja-JP" i="0" dirty="0" smtClean="0">
              <a:latin typeface="ＭＳ ゴシック" pitchFamily="49" charset="-128"/>
              <a:ea typeface="ＭＳ ゴシック" pitchFamily="49" charset="-128"/>
            </a:endParaRPr>
          </a:p>
          <a:p>
            <a:pPr lvl="1" algn="l">
              <a:spcBef>
                <a:spcPct val="20000"/>
              </a:spcBef>
              <a:buClr>
                <a:schemeClr val="tx1"/>
              </a:buClr>
              <a:buSzPct val="70000"/>
            </a:pP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　　　　　　　　　</a:t>
            </a: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　　　⇒</a:t>
            </a: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１５０点　</a:t>
            </a:r>
            <a:endParaRPr lang="ja-JP" altLang="en-US"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r>
              <a:rPr lang="ja-JP" altLang="en-US" i="0" dirty="0" smtClean="0">
                <a:latin typeface="ＭＳ ゴシック" pitchFamily="49" charset="-128"/>
                <a:ea typeface="ＭＳ ゴシック" pitchFamily="49" charset="-128"/>
              </a:rPr>
              <a:t>単純ヘルペスウイルス抗原定性（性器）⇒　２１０点</a:t>
            </a:r>
            <a:endParaRPr lang="en-US" altLang="ja-JP" i="0" dirty="0" smtClean="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r>
              <a:rPr lang="ja-JP" altLang="en-US" i="0" dirty="0" smtClean="0">
                <a:latin typeface="ＭＳ ゴシック" pitchFamily="49" charset="-128"/>
                <a:ea typeface="ＭＳ ゴシック" pitchFamily="49" charset="-128"/>
              </a:rPr>
              <a:t>抗トリコスポロン・アサヒ抗体　　　　⇒　９００点</a:t>
            </a:r>
            <a:endParaRPr lang="en-US" altLang="ja-JP"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endParaRPr lang="en-US" altLang="ja-JP" sz="800"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endParaRPr lang="en-US" altLang="ja-JP" sz="800" i="0" dirty="0">
              <a:latin typeface="ＭＳ ゴシック" pitchFamily="49" charset="-128"/>
              <a:ea typeface="ＭＳ ゴシック" pitchFamily="49" charset="-128"/>
            </a:endParaRPr>
          </a:p>
          <a:p>
            <a:pPr marL="342900" indent="-342900" algn="l">
              <a:spcBef>
                <a:spcPct val="20000"/>
              </a:spcBef>
              <a:buClr>
                <a:srgbClr val="FFFF66"/>
              </a:buClr>
              <a:buSzPct val="75000"/>
              <a:buFont typeface="Wingdings" pitchFamily="2" charset="2"/>
              <a:buChar char="u"/>
            </a:pPr>
            <a:r>
              <a:rPr lang="ja-JP" altLang="en-US" sz="2800" i="0" dirty="0" smtClean="0">
                <a:solidFill>
                  <a:srgbClr val="FFFF00"/>
                </a:solidFill>
                <a:latin typeface="ＭＳ ゴシック" pitchFamily="49" charset="-128"/>
                <a:ea typeface="ＭＳ ゴシック" pitchFamily="49" charset="-128"/>
              </a:rPr>
              <a:t>自己抗体検査</a:t>
            </a:r>
            <a:r>
              <a:rPr lang="ja-JP" altLang="en-US" i="0" dirty="0">
                <a:latin typeface="ＭＳ ゴシック" pitchFamily="49" charset="-128"/>
                <a:ea typeface="ＭＳ ゴシック" pitchFamily="49" charset="-128"/>
              </a:rPr>
              <a:t>　</a:t>
            </a:r>
          </a:p>
          <a:p>
            <a:pPr marL="742950" lvl="1" indent="-285750" algn="l">
              <a:spcBef>
                <a:spcPct val="20000"/>
              </a:spcBef>
              <a:buClr>
                <a:schemeClr val="tx1"/>
              </a:buClr>
              <a:buSzPct val="70000"/>
              <a:buFont typeface="Wingdings 3" pitchFamily="18" charset="2"/>
              <a:buChar char="u"/>
            </a:pPr>
            <a:r>
              <a:rPr lang="ja-JP" altLang="en-US" i="0" dirty="0" smtClean="0">
                <a:latin typeface="ＭＳ ゴシック" pitchFamily="49" charset="-128"/>
                <a:ea typeface="ＭＳ ゴシック" pitchFamily="49" charset="-128"/>
              </a:rPr>
              <a:t>抗</a:t>
            </a:r>
            <a:r>
              <a:rPr lang="ja-JP" altLang="en-US" i="0" dirty="0">
                <a:latin typeface="ＭＳ ゴシック" pitchFamily="49" charset="-128"/>
                <a:ea typeface="ＭＳ ゴシック" pitchFamily="49" charset="-128"/>
              </a:rPr>
              <a:t>ＡＲＳ抗体　　　　　　　　　　　　⇒　１９０点</a:t>
            </a:r>
            <a:endParaRPr lang="en-US" altLang="ja-JP"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endParaRPr lang="en-US" altLang="ja-JP" sz="800"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3" pitchFamily="18" charset="2"/>
              <a:buChar char="u"/>
            </a:pPr>
            <a:endParaRPr lang="en-US" altLang="ja-JP" sz="800" i="0" dirty="0">
              <a:latin typeface="ＭＳ ゴシック" pitchFamily="49" charset="-128"/>
              <a:ea typeface="ＭＳ ゴシック" pitchFamily="49" charset="-128"/>
            </a:endParaRPr>
          </a:p>
          <a:p>
            <a:pPr marL="342900" indent="-342900" algn="l">
              <a:spcBef>
                <a:spcPct val="20000"/>
              </a:spcBef>
              <a:buClr>
                <a:srgbClr val="FFFF66"/>
              </a:buClr>
              <a:buSzPct val="75000"/>
              <a:buFont typeface="Wingdings" pitchFamily="2" charset="2"/>
              <a:buChar char="u"/>
              <a:defRPr/>
            </a:pPr>
            <a:r>
              <a:rPr lang="ja-JP" altLang="en-US" sz="2800" i="0" dirty="0">
                <a:solidFill>
                  <a:srgbClr val="FFFF00"/>
                </a:solidFill>
                <a:latin typeface="ＭＳ ゴシック" pitchFamily="49" charset="-128"/>
                <a:ea typeface="ＭＳ ゴシック" pitchFamily="49" charset="-128"/>
              </a:rPr>
              <a:t>微生物学的検査</a:t>
            </a:r>
          </a:p>
          <a:p>
            <a:pPr marL="742950" lvl="1"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ＨＰＶ核酸検出（簡易ジェノタイプ判定）⇒３６０点　　　　　　</a:t>
            </a:r>
          </a:p>
          <a:p>
            <a:pPr marL="742950" lvl="1" indent="-285750" algn="l">
              <a:spcBef>
                <a:spcPct val="20000"/>
              </a:spcBef>
              <a:buClr>
                <a:schemeClr val="tx1"/>
              </a:buClr>
              <a:buSzPct val="70000"/>
              <a:buFont typeface="Wingdings" pitchFamily="2" charset="2"/>
              <a:buChar char="u"/>
              <a:defRPr/>
            </a:pPr>
            <a:endParaRPr lang="ja-JP" altLang="en-US" sz="800" i="0" dirty="0">
              <a:latin typeface="ＭＳ ゴシック" pitchFamily="49" charset="-128"/>
              <a:ea typeface="ＭＳ ゴシック" pitchFamily="49" charset="-128"/>
            </a:endParaRPr>
          </a:p>
          <a:p>
            <a:pPr marL="742950" lvl="1" indent="-285750" algn="l">
              <a:spcBef>
                <a:spcPct val="20000"/>
              </a:spcBef>
              <a:buClr>
                <a:schemeClr val="tx1"/>
              </a:buClr>
              <a:buSzPct val="70000"/>
              <a:buFont typeface="Wingdings" pitchFamily="2" charset="2"/>
              <a:buChar char="u"/>
              <a:defRPr/>
            </a:pPr>
            <a:endParaRPr lang="ja-JP" altLang="en-US" i="0" dirty="0">
              <a:latin typeface="ＭＳ ゴシック" pitchFamily="49" charset="-128"/>
              <a:ea typeface="ＭＳ ゴシック" pitchFamily="49" charset="-128"/>
            </a:endParaRPr>
          </a:p>
          <a:p>
            <a:pPr lvl="2" algn="l">
              <a:spcBef>
                <a:spcPct val="20000"/>
              </a:spcBef>
              <a:buClr>
                <a:schemeClr val="tx1"/>
              </a:buClr>
              <a:buSzPct val="70000"/>
            </a:pPr>
            <a:endParaRPr lang="ja-JP" altLang="en-US" i="0" dirty="0">
              <a:latin typeface="ＭＳ ゴシック" pitchFamily="49" charset="-128"/>
              <a:ea typeface="ＭＳ ゴシック" pitchFamily="49" charset="-128"/>
            </a:endParaRPr>
          </a:p>
          <a:p>
            <a:pPr lvl="2" algn="l">
              <a:spcBef>
                <a:spcPct val="20000"/>
              </a:spcBef>
              <a:buClr>
                <a:schemeClr val="tx1"/>
              </a:buClr>
              <a:buSzPct val="70000"/>
            </a:pPr>
            <a:endParaRPr lang="ja-JP" altLang="en-US" i="0" dirty="0">
              <a:latin typeface="ＭＳ ゴシック" pitchFamily="49" charset="-128"/>
              <a:ea typeface="ＭＳ ゴシック" pitchFamily="49" charset="-128"/>
            </a:endParaRPr>
          </a:p>
        </p:txBody>
      </p:sp>
      <p:sp>
        <p:nvSpPr>
          <p:cNvPr id="98309" name="Text Box 4"/>
          <p:cNvSpPr txBox="1">
            <a:spLocks noChangeArrowheads="1"/>
          </p:cNvSpPr>
          <p:nvPr/>
        </p:nvSpPr>
        <p:spPr bwMode="auto">
          <a:xfrm>
            <a:off x="652463"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検体検査（新規項目）</a:t>
            </a:r>
          </a:p>
        </p:txBody>
      </p:sp>
      <p:grpSp>
        <p:nvGrpSpPr>
          <p:cNvPr id="98310" name="Group 5"/>
          <p:cNvGrpSpPr>
            <a:grpSpLocks/>
          </p:cNvGrpSpPr>
          <p:nvPr/>
        </p:nvGrpSpPr>
        <p:grpSpPr bwMode="auto">
          <a:xfrm>
            <a:off x="576263" y="400050"/>
            <a:ext cx="8567737" cy="6457950"/>
            <a:chOff x="384" y="252"/>
            <a:chExt cx="5397" cy="4068"/>
          </a:xfrm>
        </p:grpSpPr>
        <p:sp>
          <p:nvSpPr>
            <p:cNvPr id="98312"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98313"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98311" name="Oval 8"/>
          <p:cNvSpPr>
            <a:spLocks noChangeArrowheads="1"/>
          </p:cNvSpPr>
          <p:nvPr/>
        </p:nvSpPr>
        <p:spPr bwMode="auto">
          <a:xfrm>
            <a:off x="8607425" y="76200"/>
            <a:ext cx="503238"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extLst>
      <p:ext uri="{BB962C8B-B14F-4D97-AF65-F5344CB8AC3E}">
        <p14:creationId xmlns:p14="http://schemas.microsoft.com/office/powerpoint/2010/main" val="146228707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7422816C-86E2-4B8F-BB74-4D0B2C804638}" type="slidenum">
              <a:rPr kumimoji="0" lang="ja-JP" altLang="en-US" sz="2000" i="0" smtClean="0"/>
              <a:pPr eaLnBrk="1" hangingPunct="1"/>
              <a:t>134</a:t>
            </a:fld>
            <a:endParaRPr kumimoji="0" lang="en-US" altLang="ja-JP" sz="2000" i="0" smtClean="0"/>
          </a:p>
        </p:txBody>
      </p:sp>
      <p:sp>
        <p:nvSpPr>
          <p:cNvPr id="99331" name="Rectangle 2"/>
          <p:cNvSpPr>
            <a:spLocks noChangeArrowheads="1"/>
          </p:cNvSpPr>
          <p:nvPr/>
        </p:nvSpPr>
        <p:spPr bwMode="auto">
          <a:xfrm>
            <a:off x="3117850" y="3108325"/>
            <a:ext cx="2922588" cy="641350"/>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600" i="0">
                <a:solidFill>
                  <a:srgbClr val="FFFF00"/>
                </a:solidFill>
              </a:rPr>
              <a:t>生　体　検　査</a:t>
            </a:r>
          </a:p>
        </p:txBody>
      </p:sp>
    </p:spTree>
    <p:extLst>
      <p:ext uri="{BB962C8B-B14F-4D97-AF65-F5344CB8AC3E}">
        <p14:creationId xmlns:p14="http://schemas.microsoft.com/office/powerpoint/2010/main" val="160862217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84CC2D31-366F-4252-A7F4-5716ED886981}" type="slidenum">
              <a:rPr kumimoji="0" lang="ja-JP" altLang="en-US" sz="2000" i="0" smtClean="0"/>
              <a:pPr eaLnBrk="1" hangingPunct="1"/>
              <a:t>135</a:t>
            </a:fld>
            <a:endParaRPr kumimoji="0" lang="en-US" altLang="ja-JP" sz="2000" i="0" smtClean="0"/>
          </a:p>
        </p:txBody>
      </p:sp>
      <p:sp>
        <p:nvSpPr>
          <p:cNvPr id="100355" name="Rectangle 2"/>
          <p:cNvSpPr>
            <a:spLocks noChangeArrowheads="1"/>
          </p:cNvSpPr>
          <p:nvPr/>
        </p:nvSpPr>
        <p:spPr bwMode="auto">
          <a:xfrm>
            <a:off x="14288" y="796925"/>
            <a:ext cx="533400"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92075" tIns="46038" rIns="92075" bIns="46038" anchor="ctr"/>
          <a:lstStyle/>
          <a:p>
            <a:pPr algn="ctr">
              <a:spcBef>
                <a:spcPct val="0"/>
              </a:spcBef>
            </a:pPr>
            <a:r>
              <a:rPr lang="ja-JP" altLang="en-US" sz="2800" i="0" dirty="0">
                <a:solidFill>
                  <a:srgbClr val="FFFF66"/>
                </a:solidFill>
              </a:rPr>
              <a:t>検　査　料</a:t>
            </a:r>
          </a:p>
        </p:txBody>
      </p:sp>
      <p:sp>
        <p:nvSpPr>
          <p:cNvPr id="1259523" name="Rectangle 3"/>
          <p:cNvSpPr>
            <a:spLocks noChangeArrowheads="1"/>
          </p:cNvSpPr>
          <p:nvPr/>
        </p:nvSpPr>
        <p:spPr bwMode="auto">
          <a:xfrm>
            <a:off x="576263" y="762000"/>
            <a:ext cx="85344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rgbClr val="FFFF66"/>
              </a:buClr>
              <a:buSzPct val="75000"/>
              <a:buFont typeface="Wingdings" pitchFamily="2" charset="2"/>
              <a:buChar char="u"/>
              <a:defRPr/>
            </a:pPr>
            <a:r>
              <a:rPr lang="ja-JP" altLang="en-US" sz="2800" i="0" dirty="0">
                <a:latin typeface="ＭＳ ゴシック" pitchFamily="49" charset="-128"/>
                <a:ea typeface="ＭＳ ゴシック" pitchFamily="49" charset="-128"/>
              </a:rPr>
              <a:t>緊急</a:t>
            </a:r>
            <a:r>
              <a:rPr lang="ja-JP" altLang="en-US" sz="2800" i="0" dirty="0" smtClean="0">
                <a:latin typeface="ＭＳ ゴシック" pitchFamily="49" charset="-128"/>
                <a:ea typeface="ＭＳ ゴシック" pitchFamily="49" charset="-128"/>
              </a:rPr>
              <a:t>の</a:t>
            </a:r>
            <a:r>
              <a:rPr lang="ja-JP" altLang="en-US" sz="2800" i="0" dirty="0">
                <a:latin typeface="ＭＳ ゴシック" pitchFamily="49" charset="-128"/>
                <a:ea typeface="ＭＳ ゴシック" pitchFamily="49" charset="-128"/>
              </a:rPr>
              <a:t>ため</a:t>
            </a:r>
            <a:r>
              <a:rPr lang="ja-JP" altLang="en-US" sz="2800" i="0" dirty="0" smtClean="0">
                <a:latin typeface="ＭＳ ゴシック" pitchFamily="49" charset="-128"/>
                <a:ea typeface="ＭＳ ゴシック" pitchFamily="49" charset="-128"/>
              </a:rPr>
              <a:t>の内視鏡検査の点数</a:t>
            </a:r>
            <a:endParaRPr lang="en-US" altLang="ja-JP" sz="2800" dirty="0">
              <a:latin typeface="ＭＳ ゴシック" pitchFamily="49" charset="-128"/>
              <a:ea typeface="ＭＳ ゴシック" pitchFamily="49" charset="-128"/>
            </a:endParaRPr>
          </a:p>
          <a:p>
            <a:pPr marL="800100" lvl="1" indent="-342900">
              <a:spcBef>
                <a:spcPct val="20000"/>
              </a:spcBef>
              <a:buClr>
                <a:srgbClr val="FFFF66"/>
              </a:buClr>
              <a:buSzPct val="75000"/>
              <a:buFont typeface="Wingdings" pitchFamily="2" charset="2"/>
              <a:buChar char="u"/>
              <a:defRPr/>
            </a:pPr>
            <a:r>
              <a:rPr lang="ja-JP" altLang="en-US" sz="2000" i="0" dirty="0" smtClean="0">
                <a:solidFill>
                  <a:srgbClr val="FFFFFF"/>
                </a:solidFill>
                <a:latin typeface="ＭＳ ゴシック" pitchFamily="49" charset="-128"/>
                <a:ea typeface="ＭＳ ゴシック" pitchFamily="49" charset="-128"/>
              </a:rPr>
              <a:t>緊急のために内視鏡検査（区分Ｄ３２４及びＤ３２５は除く）</a:t>
            </a:r>
            <a:endParaRPr lang="en-US" altLang="ja-JP" sz="2000" i="0" dirty="0" smtClean="0">
              <a:solidFill>
                <a:srgbClr val="FFFFFF"/>
              </a:solidFill>
              <a:latin typeface="ＭＳ ゴシック" pitchFamily="49" charset="-128"/>
              <a:ea typeface="ＭＳ ゴシック" pitchFamily="49" charset="-128"/>
            </a:endParaRPr>
          </a:p>
          <a:p>
            <a:pPr lvl="1" algn="l">
              <a:spcBef>
                <a:spcPct val="20000"/>
              </a:spcBef>
              <a:buClr>
                <a:srgbClr val="FFFFFF"/>
              </a:buClr>
              <a:buSzPct val="70000"/>
            </a:pPr>
            <a:r>
              <a:rPr lang="ja-JP" altLang="en-US" sz="2000" i="0" dirty="0">
                <a:solidFill>
                  <a:srgbClr val="FFFFFF"/>
                </a:solidFill>
                <a:latin typeface="ＭＳ ゴシック" pitchFamily="49" charset="-128"/>
                <a:ea typeface="ＭＳ ゴシック" pitchFamily="49" charset="-128"/>
              </a:rPr>
              <a:t>　</a:t>
            </a:r>
            <a:r>
              <a:rPr lang="ja-JP" altLang="en-US" sz="2000" i="0" dirty="0" smtClean="0">
                <a:solidFill>
                  <a:srgbClr val="FFFFFF"/>
                </a:solidFill>
                <a:latin typeface="ＭＳ ゴシック" pitchFamily="49" charset="-128"/>
                <a:ea typeface="ＭＳ ゴシック" pitchFamily="49" charset="-128"/>
              </a:rPr>
              <a:t>を行った場合においては、それぞれ所定点数に加算</a:t>
            </a:r>
            <a:r>
              <a:rPr lang="ja-JP" altLang="en-US" sz="2000" i="0" dirty="0">
                <a:solidFill>
                  <a:srgbClr val="FFFFFF"/>
                </a:solidFill>
                <a:latin typeface="ＭＳ ゴシック" pitchFamily="49" charset="-128"/>
                <a:ea typeface="ＭＳ ゴシック" pitchFamily="49" charset="-128"/>
              </a:rPr>
              <a:t>　</a:t>
            </a:r>
            <a:endParaRPr lang="en-US" altLang="ja-JP" sz="2000" i="0" dirty="0" smtClean="0">
              <a:solidFill>
                <a:srgbClr val="FFFFFF"/>
              </a:solidFill>
              <a:latin typeface="ＭＳ ゴシック" pitchFamily="49" charset="-128"/>
              <a:ea typeface="ＭＳ ゴシック" pitchFamily="49" charset="-128"/>
            </a:endParaRPr>
          </a:p>
          <a:p>
            <a:pPr lvl="1" algn="l">
              <a:spcBef>
                <a:spcPct val="20000"/>
              </a:spcBef>
              <a:buClr>
                <a:srgbClr val="FFFFFF"/>
              </a:buClr>
              <a:buSzPct val="70000"/>
            </a:pPr>
            <a:r>
              <a:rPr lang="ja-JP" altLang="en-US" i="0" dirty="0" smtClean="0">
                <a:solidFill>
                  <a:srgbClr val="FFFFFF"/>
                </a:solidFill>
                <a:latin typeface="ＭＳ ゴシック" pitchFamily="49" charset="-128"/>
                <a:ea typeface="ＭＳ ゴシック" pitchFamily="49" charset="-128"/>
              </a:rPr>
              <a:t>イ．休日加算</a:t>
            </a:r>
            <a:r>
              <a:rPr lang="ja-JP" altLang="en-US" dirty="0">
                <a:solidFill>
                  <a:srgbClr val="FFFFFF"/>
                </a:solidFill>
                <a:latin typeface="ＭＳ ゴシック" pitchFamily="49" charset="-128"/>
                <a:ea typeface="ＭＳ ゴシック" pitchFamily="49" charset="-128"/>
              </a:rPr>
              <a:t>：</a:t>
            </a:r>
            <a:r>
              <a:rPr lang="ja-JP" altLang="en-US" i="0" dirty="0" smtClean="0">
                <a:solidFill>
                  <a:srgbClr val="FFFFFF"/>
                </a:solidFill>
                <a:latin typeface="ＭＳ ゴシック" pitchFamily="49" charset="-128"/>
                <a:ea typeface="ＭＳ ゴシック" pitchFamily="49" charset="-128"/>
              </a:rPr>
              <a:t>所定点数の１００分の８０に</a:t>
            </a:r>
            <a:r>
              <a:rPr lang="ja-JP" altLang="en-US" i="0" dirty="0">
                <a:solidFill>
                  <a:srgbClr val="FFFFFF"/>
                </a:solidFill>
                <a:latin typeface="ＭＳ ゴシック" pitchFamily="49" charset="-128"/>
                <a:ea typeface="ＭＳ ゴシック" pitchFamily="49" charset="-128"/>
              </a:rPr>
              <a:t>相当</a:t>
            </a:r>
            <a:r>
              <a:rPr lang="ja-JP" altLang="en-US" i="0" dirty="0" smtClean="0">
                <a:solidFill>
                  <a:srgbClr val="FFFFFF"/>
                </a:solidFill>
                <a:latin typeface="ＭＳ ゴシック" pitchFamily="49" charset="-128"/>
                <a:ea typeface="ＭＳ ゴシック" pitchFamily="49" charset="-128"/>
              </a:rPr>
              <a:t>する点数</a:t>
            </a:r>
            <a:endParaRPr lang="en-US" altLang="ja-JP" i="0" dirty="0" smtClean="0">
              <a:solidFill>
                <a:srgbClr val="FFFFFF"/>
              </a:solidFill>
              <a:latin typeface="ＭＳ ゴシック" pitchFamily="49" charset="-128"/>
              <a:ea typeface="ＭＳ ゴシック" pitchFamily="49" charset="-128"/>
            </a:endParaRPr>
          </a:p>
          <a:p>
            <a:pPr lvl="1" algn="l">
              <a:spcBef>
                <a:spcPct val="20000"/>
              </a:spcBef>
              <a:buClr>
                <a:srgbClr val="FFFFFF"/>
              </a:buClr>
              <a:buSzPct val="70000"/>
            </a:pPr>
            <a:r>
              <a:rPr lang="ja-JP" altLang="en-US" i="0" dirty="0" smtClean="0">
                <a:solidFill>
                  <a:srgbClr val="FFFFFF"/>
                </a:solidFill>
                <a:latin typeface="ＭＳ ゴシック" pitchFamily="49" charset="-128"/>
                <a:ea typeface="ＭＳ ゴシック" pitchFamily="49" charset="-128"/>
              </a:rPr>
              <a:t>ロ．時間外加算（入院中の患者以外の患者に限る）：</a:t>
            </a:r>
            <a:endParaRPr lang="en-US" altLang="ja-JP" i="0" dirty="0" smtClean="0">
              <a:solidFill>
                <a:srgbClr val="FFFFFF"/>
              </a:solidFill>
              <a:latin typeface="ＭＳ ゴシック" pitchFamily="49" charset="-128"/>
              <a:ea typeface="ＭＳ ゴシック" pitchFamily="49" charset="-128"/>
            </a:endParaRPr>
          </a:p>
          <a:p>
            <a:pPr lvl="1" algn="l">
              <a:spcBef>
                <a:spcPct val="20000"/>
              </a:spcBef>
              <a:buClr>
                <a:srgbClr val="FFFFFF"/>
              </a:buClr>
              <a:buSzPct val="70000"/>
            </a:pPr>
            <a:r>
              <a:rPr lang="ja-JP" altLang="en-US" i="0" dirty="0">
                <a:solidFill>
                  <a:srgbClr val="FFFFFF"/>
                </a:solidFill>
                <a:latin typeface="ＭＳ ゴシック" pitchFamily="49" charset="-128"/>
                <a:ea typeface="ＭＳ ゴシック" pitchFamily="49" charset="-128"/>
              </a:rPr>
              <a:t>　</a:t>
            </a:r>
            <a:r>
              <a:rPr lang="ja-JP" altLang="en-US" i="0" dirty="0" smtClean="0">
                <a:solidFill>
                  <a:srgbClr val="FFFFFF"/>
                </a:solidFill>
                <a:latin typeface="ＭＳ ゴシック" pitchFamily="49" charset="-128"/>
                <a:ea typeface="ＭＳ ゴシック" pitchFamily="49" charset="-128"/>
              </a:rPr>
              <a:t>　　　　　所定点数の１００分の４０に相当する点数</a:t>
            </a:r>
            <a:endParaRPr lang="en-US" altLang="ja-JP" i="0" dirty="0" smtClean="0">
              <a:solidFill>
                <a:srgbClr val="FFFFFF"/>
              </a:solidFill>
              <a:latin typeface="ＭＳ ゴシック" pitchFamily="49" charset="-128"/>
              <a:ea typeface="ＭＳ ゴシック" pitchFamily="49" charset="-128"/>
            </a:endParaRPr>
          </a:p>
          <a:p>
            <a:pPr lvl="1" algn="l">
              <a:spcBef>
                <a:spcPct val="20000"/>
              </a:spcBef>
              <a:buClr>
                <a:srgbClr val="FFFFFF"/>
              </a:buClr>
              <a:buSzPct val="70000"/>
            </a:pPr>
            <a:r>
              <a:rPr lang="ja-JP" altLang="en-US" i="0" dirty="0" smtClean="0">
                <a:solidFill>
                  <a:srgbClr val="FFFFFF"/>
                </a:solidFill>
                <a:latin typeface="ＭＳ ゴシック" pitchFamily="49" charset="-128"/>
                <a:ea typeface="ＭＳ ゴシック" pitchFamily="49" charset="-128"/>
              </a:rPr>
              <a:t>ハ．深夜加算：所定点数の１００分の８０に相当する点数</a:t>
            </a:r>
            <a:endParaRPr lang="en-US" altLang="ja-JP" i="0" dirty="0" smtClean="0">
              <a:solidFill>
                <a:srgbClr val="FFFFFF"/>
              </a:solidFill>
              <a:latin typeface="ＭＳ ゴシック" pitchFamily="49" charset="-128"/>
              <a:ea typeface="ＭＳ ゴシック" pitchFamily="49" charset="-128"/>
            </a:endParaRPr>
          </a:p>
          <a:p>
            <a:pPr lvl="1" algn="l">
              <a:spcBef>
                <a:spcPct val="20000"/>
              </a:spcBef>
              <a:buClr>
                <a:srgbClr val="FFFFFF"/>
              </a:buClr>
              <a:buSzPct val="70000"/>
            </a:pPr>
            <a:r>
              <a:rPr lang="ja-JP" altLang="en-US" i="0" dirty="0" smtClean="0">
                <a:solidFill>
                  <a:srgbClr val="FFFFFF"/>
                </a:solidFill>
                <a:latin typeface="ＭＳ ゴシック" pitchFamily="49" charset="-128"/>
                <a:ea typeface="ＭＳ ゴシック" pitchFamily="49" charset="-128"/>
              </a:rPr>
              <a:t>二．イからハにかかわらず、初診料の注７に規定する</a:t>
            </a:r>
            <a:endParaRPr lang="en-US" altLang="ja-JP" i="0" dirty="0" smtClean="0">
              <a:solidFill>
                <a:srgbClr val="FFFFFF"/>
              </a:solidFill>
              <a:latin typeface="ＭＳ ゴシック" pitchFamily="49" charset="-128"/>
              <a:ea typeface="ＭＳ ゴシック" pitchFamily="49" charset="-128"/>
            </a:endParaRPr>
          </a:p>
          <a:p>
            <a:pPr lvl="1" algn="l">
              <a:spcBef>
                <a:spcPct val="20000"/>
              </a:spcBef>
              <a:buClr>
                <a:srgbClr val="FFFFFF"/>
              </a:buClr>
              <a:buSzPct val="70000"/>
            </a:pPr>
            <a:r>
              <a:rPr lang="ja-JP" altLang="en-US" i="0" dirty="0">
                <a:solidFill>
                  <a:srgbClr val="FFFFFF"/>
                </a:solidFill>
                <a:latin typeface="ＭＳ ゴシック" pitchFamily="49" charset="-128"/>
                <a:ea typeface="ＭＳ ゴシック" pitchFamily="49" charset="-128"/>
              </a:rPr>
              <a:t>　</a:t>
            </a:r>
            <a:r>
              <a:rPr lang="ja-JP" altLang="en-US" i="0" dirty="0" smtClean="0">
                <a:solidFill>
                  <a:srgbClr val="FFFFFF"/>
                </a:solidFill>
                <a:latin typeface="ＭＳ ゴシック" pitchFamily="49" charset="-128"/>
                <a:ea typeface="ＭＳ ゴシック" pitchFamily="49" charset="-128"/>
              </a:rPr>
              <a:t>　　保険医療機関において、入院中の患者以外に対し</a:t>
            </a:r>
            <a:endParaRPr lang="en-US" altLang="ja-JP" i="0" dirty="0" smtClean="0">
              <a:solidFill>
                <a:srgbClr val="FFFFFF"/>
              </a:solidFill>
              <a:latin typeface="ＭＳ ゴシック" pitchFamily="49" charset="-128"/>
              <a:ea typeface="ＭＳ ゴシック" pitchFamily="49" charset="-128"/>
            </a:endParaRPr>
          </a:p>
          <a:p>
            <a:pPr lvl="1" algn="l">
              <a:spcBef>
                <a:spcPct val="20000"/>
              </a:spcBef>
              <a:buClr>
                <a:srgbClr val="FFFFFF"/>
              </a:buClr>
              <a:buSzPct val="70000"/>
            </a:pPr>
            <a:r>
              <a:rPr lang="ja-JP" altLang="en-US" i="0" dirty="0">
                <a:solidFill>
                  <a:srgbClr val="FFFFFF"/>
                </a:solidFill>
                <a:latin typeface="ＭＳ ゴシック" pitchFamily="49" charset="-128"/>
                <a:ea typeface="ＭＳ ゴシック" pitchFamily="49" charset="-128"/>
              </a:rPr>
              <a:t>　</a:t>
            </a:r>
            <a:r>
              <a:rPr lang="ja-JP" altLang="en-US" i="0" dirty="0" smtClean="0">
                <a:solidFill>
                  <a:srgbClr val="FFFFFF"/>
                </a:solidFill>
                <a:latin typeface="ＭＳ ゴシック" pitchFamily="49" charset="-128"/>
                <a:ea typeface="ＭＳ ゴシック" pitchFamily="49" charset="-128"/>
              </a:rPr>
              <a:t>　　て、その開始時間が同中のただし書きに規定する</a:t>
            </a:r>
            <a:endParaRPr lang="en-US" altLang="ja-JP" i="0" dirty="0" smtClean="0">
              <a:solidFill>
                <a:srgbClr val="FFFFFF"/>
              </a:solidFill>
              <a:latin typeface="ＭＳ ゴシック" pitchFamily="49" charset="-128"/>
              <a:ea typeface="ＭＳ ゴシック" pitchFamily="49" charset="-128"/>
            </a:endParaRPr>
          </a:p>
          <a:p>
            <a:pPr lvl="1" algn="l">
              <a:spcBef>
                <a:spcPct val="20000"/>
              </a:spcBef>
              <a:buClr>
                <a:srgbClr val="FFFFFF"/>
              </a:buClr>
              <a:buSzPct val="70000"/>
            </a:pPr>
            <a:r>
              <a:rPr lang="ja-JP" altLang="en-US" i="0" dirty="0">
                <a:solidFill>
                  <a:srgbClr val="FFFFFF"/>
                </a:solidFill>
                <a:latin typeface="ＭＳ ゴシック" pitchFamily="49" charset="-128"/>
                <a:ea typeface="ＭＳ ゴシック" pitchFamily="49" charset="-128"/>
              </a:rPr>
              <a:t>　</a:t>
            </a:r>
            <a:r>
              <a:rPr lang="ja-JP" altLang="en-US" i="0" dirty="0" smtClean="0">
                <a:solidFill>
                  <a:srgbClr val="FFFFFF"/>
                </a:solidFill>
                <a:latin typeface="ＭＳ ゴシック" pitchFamily="49" charset="-128"/>
                <a:ea typeface="ＭＳ ゴシック" pitchFamily="49" charset="-128"/>
              </a:rPr>
              <a:t>　　時間である場合　</a:t>
            </a:r>
            <a:endParaRPr lang="en-US" altLang="ja-JP" i="0" dirty="0" smtClean="0">
              <a:solidFill>
                <a:srgbClr val="FFFFFF"/>
              </a:solidFill>
              <a:latin typeface="ＭＳ ゴシック" pitchFamily="49" charset="-128"/>
              <a:ea typeface="ＭＳ ゴシック" pitchFamily="49" charset="-128"/>
            </a:endParaRPr>
          </a:p>
          <a:p>
            <a:pPr lvl="1" algn="l">
              <a:spcBef>
                <a:spcPct val="20000"/>
              </a:spcBef>
              <a:buClr>
                <a:srgbClr val="FFFFFF"/>
              </a:buClr>
              <a:buSzPct val="70000"/>
            </a:pPr>
            <a:r>
              <a:rPr lang="ja-JP" altLang="en-US" i="0" dirty="0">
                <a:solidFill>
                  <a:srgbClr val="FFFFFF"/>
                </a:solidFill>
                <a:latin typeface="ＭＳ ゴシック" pitchFamily="49" charset="-128"/>
                <a:ea typeface="ＭＳ ゴシック" pitchFamily="49" charset="-128"/>
              </a:rPr>
              <a:t>　</a:t>
            </a:r>
            <a:r>
              <a:rPr lang="ja-JP" altLang="en-US" i="0" dirty="0" smtClean="0">
                <a:solidFill>
                  <a:srgbClr val="FFFFFF"/>
                </a:solidFill>
                <a:latin typeface="ＭＳ ゴシック" pitchFamily="49" charset="-128"/>
                <a:ea typeface="ＭＳ ゴシック" pitchFamily="49" charset="-128"/>
              </a:rPr>
              <a:t>　　　　所定点数の１００分の４０に相当する点数</a:t>
            </a:r>
            <a:endParaRPr lang="en-US" altLang="ja-JP" i="0" dirty="0" smtClean="0">
              <a:solidFill>
                <a:srgbClr val="FFFFFF"/>
              </a:solidFill>
              <a:latin typeface="ＭＳ ゴシック" pitchFamily="49" charset="-128"/>
              <a:ea typeface="ＭＳ ゴシック" pitchFamily="49" charset="-128"/>
            </a:endParaRPr>
          </a:p>
          <a:p>
            <a:pPr lvl="1" algn="l">
              <a:spcBef>
                <a:spcPct val="20000"/>
              </a:spcBef>
              <a:buClr>
                <a:srgbClr val="FFFFFF"/>
              </a:buClr>
              <a:buSzPct val="70000"/>
            </a:pPr>
            <a:r>
              <a:rPr lang="ja-JP" altLang="en-US" sz="2800" i="0" dirty="0">
                <a:solidFill>
                  <a:srgbClr val="FFFFFF"/>
                </a:solidFill>
                <a:latin typeface="ＭＳ ゴシック" pitchFamily="49" charset="-128"/>
                <a:ea typeface="ＭＳ ゴシック" pitchFamily="49" charset="-128"/>
              </a:rPr>
              <a:t>　</a:t>
            </a:r>
            <a:r>
              <a:rPr lang="ja-JP" altLang="en-US" sz="2800" i="0" dirty="0" smtClean="0">
                <a:solidFill>
                  <a:srgbClr val="FFFFFF"/>
                </a:solidFill>
                <a:latin typeface="ＭＳ ゴシック" pitchFamily="49" charset="-128"/>
                <a:ea typeface="ＭＳ ゴシック" pitchFamily="49" charset="-128"/>
              </a:rPr>
              <a:t>　　　　　　　</a:t>
            </a:r>
            <a:endParaRPr lang="ja-JP" altLang="en-US" sz="2800" i="0" dirty="0" smtClean="0">
              <a:latin typeface="ＭＳ ゴシック" pitchFamily="49" charset="-128"/>
              <a:ea typeface="ＭＳ ゴシック" pitchFamily="49" charset="-128"/>
            </a:endParaRPr>
          </a:p>
          <a:p>
            <a:pPr marL="800100" lvl="1" indent="-342900" algn="l">
              <a:spcBef>
                <a:spcPct val="20000"/>
              </a:spcBef>
              <a:buClr>
                <a:schemeClr val="tx1"/>
              </a:buClr>
              <a:buSzPct val="70000"/>
              <a:buFont typeface="Arial" panose="020B0604020202020204" pitchFamily="34" charset="0"/>
              <a:buChar char="•"/>
              <a:defRPr/>
            </a:pPr>
            <a:endParaRPr lang="en-US" altLang="ja-JP" i="0" dirty="0" smtClean="0">
              <a:latin typeface="ＭＳ ゴシック" pitchFamily="49" charset="-128"/>
              <a:ea typeface="ＭＳ ゴシック" pitchFamily="49" charset="-128"/>
            </a:endParaRPr>
          </a:p>
          <a:p>
            <a:pPr algn="l">
              <a:spcBef>
                <a:spcPct val="20000"/>
              </a:spcBef>
              <a:buClr>
                <a:srgbClr val="FFFF66"/>
              </a:buClr>
              <a:buSzPct val="75000"/>
              <a:defRPr/>
            </a:pPr>
            <a:endParaRPr lang="en-US" altLang="ja-JP" sz="2800" i="0" dirty="0">
              <a:latin typeface="ＭＳ ゴシック" pitchFamily="49" charset="-128"/>
              <a:ea typeface="ＭＳ ゴシック" pitchFamily="49" charset="-128"/>
            </a:endParaRPr>
          </a:p>
          <a:p>
            <a:pPr algn="l">
              <a:spcBef>
                <a:spcPct val="20000"/>
              </a:spcBef>
              <a:buClr>
                <a:srgbClr val="FFFF66"/>
              </a:buClr>
              <a:buSzPct val="75000"/>
              <a:defRPr/>
            </a:pPr>
            <a:endParaRPr lang="ja-JP" altLang="en-US" i="0" dirty="0" smtClean="0">
              <a:latin typeface="ＭＳ ゴシック" pitchFamily="49" charset="-128"/>
              <a:ea typeface="ＭＳ ゴシック" pitchFamily="49" charset="-128"/>
            </a:endParaRPr>
          </a:p>
          <a:p>
            <a:pPr lvl="1" algn="l">
              <a:spcBef>
                <a:spcPct val="20000"/>
              </a:spcBef>
              <a:buClr>
                <a:schemeClr val="tx1"/>
              </a:buClr>
              <a:buSzPct val="70000"/>
              <a:defRPr/>
            </a:pPr>
            <a:r>
              <a:rPr lang="ja-JP" altLang="en-US" i="0" dirty="0" smtClean="0">
                <a:latin typeface="ＭＳ ゴシック" pitchFamily="49" charset="-128"/>
                <a:ea typeface="ＭＳ ゴシック" pitchFamily="49" charset="-128"/>
              </a:rPr>
              <a:t>　　　</a:t>
            </a:r>
            <a:endParaRPr lang="ja-JP" altLang="en-US" i="0" dirty="0">
              <a:latin typeface="ＭＳ ゴシック" pitchFamily="49" charset="-128"/>
              <a:ea typeface="ＭＳ ゴシック" pitchFamily="49" charset="-128"/>
            </a:endParaRPr>
          </a:p>
        </p:txBody>
      </p:sp>
      <p:sp>
        <p:nvSpPr>
          <p:cNvPr id="100357" name="Text Box 4"/>
          <p:cNvSpPr txBox="1">
            <a:spLocks noChangeArrowheads="1"/>
          </p:cNvSpPr>
          <p:nvPr/>
        </p:nvSpPr>
        <p:spPr bwMode="auto">
          <a:xfrm>
            <a:off x="652463"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smtClean="0">
                <a:solidFill>
                  <a:srgbClr val="FFFF00"/>
                </a:solidFill>
              </a:rPr>
              <a:t>生体検査の通則の追加</a:t>
            </a:r>
            <a:endParaRPr lang="ja-JP" altLang="en-US" sz="3600" i="0" dirty="0">
              <a:solidFill>
                <a:srgbClr val="FFFF00"/>
              </a:solidFill>
            </a:endParaRPr>
          </a:p>
        </p:txBody>
      </p:sp>
      <p:grpSp>
        <p:nvGrpSpPr>
          <p:cNvPr id="100358" name="Group 5"/>
          <p:cNvGrpSpPr>
            <a:grpSpLocks/>
          </p:cNvGrpSpPr>
          <p:nvPr/>
        </p:nvGrpSpPr>
        <p:grpSpPr bwMode="auto">
          <a:xfrm>
            <a:off x="576263" y="400050"/>
            <a:ext cx="8567737" cy="6457950"/>
            <a:chOff x="384" y="252"/>
            <a:chExt cx="5397" cy="4068"/>
          </a:xfrm>
        </p:grpSpPr>
        <p:sp>
          <p:nvSpPr>
            <p:cNvPr id="100360"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00361"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00359" name="Oval 8"/>
          <p:cNvSpPr>
            <a:spLocks noChangeArrowheads="1"/>
          </p:cNvSpPr>
          <p:nvPr/>
        </p:nvSpPr>
        <p:spPr bwMode="auto">
          <a:xfrm>
            <a:off x="8607425" y="76200"/>
            <a:ext cx="503238"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dirty="0">
                <a:solidFill>
                  <a:srgbClr val="FFFF00"/>
                </a:solidFill>
              </a:rPr>
              <a:t>新</a:t>
            </a:r>
          </a:p>
        </p:txBody>
      </p:sp>
    </p:spTree>
    <p:extLst>
      <p:ext uri="{BB962C8B-B14F-4D97-AF65-F5344CB8AC3E}">
        <p14:creationId xmlns:p14="http://schemas.microsoft.com/office/powerpoint/2010/main" val="355800542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BFBEF5E9-8D44-467A-8B86-B545F08A742D}" type="slidenum">
              <a:rPr kumimoji="0" lang="ja-JP" altLang="en-US" sz="2000" i="0" smtClean="0"/>
              <a:pPr eaLnBrk="1" hangingPunct="1"/>
              <a:t>136</a:t>
            </a:fld>
            <a:endParaRPr kumimoji="0" lang="en-US" altLang="ja-JP" sz="2000" i="0" smtClean="0"/>
          </a:p>
        </p:txBody>
      </p:sp>
      <p:sp>
        <p:nvSpPr>
          <p:cNvPr id="101379" name="Rectangle 2"/>
          <p:cNvSpPr>
            <a:spLocks noChangeArrowheads="1"/>
          </p:cNvSpPr>
          <p:nvPr/>
        </p:nvSpPr>
        <p:spPr bwMode="auto">
          <a:xfrm>
            <a:off x="14288" y="796925"/>
            <a:ext cx="533400"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92075" tIns="46038" rIns="92075" bIns="46038" anchor="ctr"/>
          <a:lstStyle/>
          <a:p>
            <a:pPr algn="ctr">
              <a:spcBef>
                <a:spcPct val="0"/>
              </a:spcBef>
            </a:pPr>
            <a:r>
              <a:rPr lang="ja-JP" altLang="en-US" sz="2800" i="0" dirty="0">
                <a:solidFill>
                  <a:srgbClr val="FFFF66"/>
                </a:solidFill>
              </a:rPr>
              <a:t>検　査　料</a:t>
            </a:r>
          </a:p>
        </p:txBody>
      </p:sp>
      <p:sp>
        <p:nvSpPr>
          <p:cNvPr id="101380" name="Rectangle 3"/>
          <p:cNvSpPr>
            <a:spLocks noChangeArrowheads="1"/>
          </p:cNvSpPr>
          <p:nvPr/>
        </p:nvSpPr>
        <p:spPr bwMode="auto">
          <a:xfrm>
            <a:off x="576263" y="762000"/>
            <a:ext cx="85344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rgbClr val="FFFF66"/>
              </a:buClr>
              <a:buSzPct val="75000"/>
              <a:buFont typeface="Wingdings" pitchFamily="2" charset="2"/>
              <a:buChar char="u"/>
            </a:pPr>
            <a:endParaRPr lang="ja-JP" altLang="en-US" i="0">
              <a:latin typeface="ＭＳ ゴシック" pitchFamily="49" charset="-128"/>
              <a:ea typeface="ＭＳ ゴシック" pitchFamily="49" charset="-128"/>
            </a:endParaRPr>
          </a:p>
        </p:txBody>
      </p:sp>
      <p:sp>
        <p:nvSpPr>
          <p:cNvPr id="101381" name="Text Box 4"/>
          <p:cNvSpPr txBox="1">
            <a:spLocks noChangeArrowheads="1"/>
          </p:cNvSpPr>
          <p:nvPr/>
        </p:nvSpPr>
        <p:spPr bwMode="auto">
          <a:xfrm>
            <a:off x="652463"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a:solidFill>
                  <a:srgbClr val="FFFF00"/>
                </a:solidFill>
              </a:rPr>
              <a:t>生体検査（</a:t>
            </a:r>
            <a:r>
              <a:rPr lang="ja-JP" altLang="en-US" sz="3600" i="0" dirty="0" smtClean="0">
                <a:solidFill>
                  <a:srgbClr val="FFFF00"/>
                </a:solidFill>
              </a:rPr>
              <a:t>引上げ・引き下げ）</a:t>
            </a:r>
            <a:endParaRPr lang="ja-JP" altLang="en-US" sz="3600" i="0" dirty="0">
              <a:solidFill>
                <a:srgbClr val="FFFF00"/>
              </a:solidFill>
            </a:endParaRPr>
          </a:p>
        </p:txBody>
      </p:sp>
      <p:grpSp>
        <p:nvGrpSpPr>
          <p:cNvPr id="101382" name="Group 5"/>
          <p:cNvGrpSpPr>
            <a:grpSpLocks/>
          </p:cNvGrpSpPr>
          <p:nvPr/>
        </p:nvGrpSpPr>
        <p:grpSpPr bwMode="auto">
          <a:xfrm>
            <a:off x="576263" y="400050"/>
            <a:ext cx="8567737" cy="6457950"/>
            <a:chOff x="384" y="252"/>
            <a:chExt cx="5397" cy="4068"/>
          </a:xfrm>
        </p:grpSpPr>
        <p:sp>
          <p:nvSpPr>
            <p:cNvPr id="10138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0138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01383" name="Oval 8"/>
          <p:cNvSpPr>
            <a:spLocks noChangeArrowheads="1"/>
          </p:cNvSpPr>
          <p:nvPr/>
        </p:nvSpPr>
        <p:spPr bwMode="auto">
          <a:xfrm>
            <a:off x="8607425" y="76200"/>
            <a:ext cx="503238"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
        <p:nvSpPr>
          <p:cNvPr id="12" name="Rectangle 3"/>
          <p:cNvSpPr>
            <a:spLocks noChangeArrowheads="1"/>
          </p:cNvSpPr>
          <p:nvPr/>
        </p:nvSpPr>
        <p:spPr bwMode="auto">
          <a:xfrm>
            <a:off x="671513" y="777875"/>
            <a:ext cx="85344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FFFF66"/>
              </a:buClr>
              <a:buSzPct val="75000"/>
              <a:buFont typeface="Wingdings" pitchFamily="2" charset="2"/>
              <a:buChar char="u"/>
              <a:defRPr/>
            </a:pPr>
            <a:r>
              <a:rPr lang="ja-JP" altLang="en-US" sz="2800" dirty="0">
                <a:solidFill>
                  <a:srgbClr val="FFFF00"/>
                </a:solidFill>
                <a:latin typeface="ＭＳ ゴシック" pitchFamily="49" charset="-128"/>
                <a:ea typeface="ＭＳ ゴシック" pitchFamily="49" charset="-128"/>
              </a:rPr>
              <a:t>呼吸循環機能検査等</a:t>
            </a:r>
            <a:endParaRPr lang="en-US" altLang="ja-JP" sz="2800" dirty="0">
              <a:solidFill>
                <a:srgbClr val="FFFF00"/>
              </a:solidFill>
              <a:latin typeface="ＭＳ ゴシック" pitchFamily="49" charset="-128"/>
              <a:ea typeface="ＭＳ ゴシック" pitchFamily="49" charset="-128"/>
            </a:endParaRPr>
          </a:p>
          <a:p>
            <a:pPr marL="742950" lvl="1" indent="-285750">
              <a:spcBef>
                <a:spcPct val="20000"/>
              </a:spcBef>
              <a:buClr>
                <a:srgbClr val="FFFFFF"/>
              </a:buClr>
              <a:buSzPct val="70000"/>
              <a:buFont typeface="Wingdings 3" pitchFamily="18" charset="2"/>
              <a:buChar char="u"/>
            </a:pPr>
            <a:r>
              <a:rPr lang="ja-JP" altLang="en-US" dirty="0">
                <a:solidFill>
                  <a:srgbClr val="FFFFFF"/>
                </a:solidFill>
                <a:latin typeface="ＭＳ ゴシック" pitchFamily="49" charset="-128"/>
                <a:ea typeface="ＭＳ ゴシック" pitchFamily="49" charset="-128"/>
              </a:rPr>
              <a:t>時間内歩行試験　　　　　　５６０点　</a:t>
            </a:r>
            <a:r>
              <a:rPr lang="ja-JP" altLang="en-US" dirty="0" smtClean="0">
                <a:solidFill>
                  <a:srgbClr val="FFFFFF"/>
                </a:solidFill>
                <a:latin typeface="ＭＳ ゴシック" pitchFamily="49" charset="-128"/>
                <a:ea typeface="ＭＳ ゴシック" pitchFamily="49" charset="-128"/>
              </a:rPr>
              <a:t>⇒　２００点</a:t>
            </a:r>
            <a:r>
              <a:rPr lang="ja-JP" altLang="en-US" dirty="0">
                <a:solidFill>
                  <a:srgbClr val="FFFFFF"/>
                </a:solidFill>
                <a:latin typeface="ＭＳ ゴシック" pitchFamily="49" charset="-128"/>
                <a:ea typeface="ＭＳ ゴシック" pitchFamily="49" charset="-128"/>
              </a:rPr>
              <a:t>　　</a:t>
            </a:r>
            <a:endParaRPr lang="ja-JP" altLang="en-US" sz="2800" dirty="0">
              <a:latin typeface="ＭＳ ゴシック" pitchFamily="49" charset="-128"/>
              <a:ea typeface="ＭＳ ゴシック" pitchFamily="49" charset="-128"/>
            </a:endParaRPr>
          </a:p>
          <a:p>
            <a:pPr lvl="1">
              <a:spcBef>
                <a:spcPct val="20000"/>
              </a:spcBef>
              <a:buClr>
                <a:schemeClr val="tx1"/>
              </a:buClr>
              <a:buSzPct val="70000"/>
              <a:defRPr/>
            </a:pPr>
            <a:r>
              <a:rPr lang="ja-JP" altLang="en-US" dirty="0">
                <a:latin typeface="ＭＳ ゴシック" pitchFamily="49" charset="-128"/>
                <a:ea typeface="ＭＳ ゴシック" pitchFamily="49" charset="-128"/>
              </a:rPr>
              <a:t>　　</a:t>
            </a:r>
            <a:endParaRPr lang="en-US" altLang="ja-JP" dirty="0">
              <a:latin typeface="ＭＳ ゴシック" pitchFamily="49" charset="-128"/>
              <a:ea typeface="ＭＳ ゴシック" pitchFamily="49" charset="-128"/>
            </a:endParaRPr>
          </a:p>
          <a:p>
            <a:pPr marL="342900" indent="-342900" algn="l">
              <a:spcBef>
                <a:spcPct val="20000"/>
              </a:spcBef>
              <a:buClr>
                <a:schemeClr val="tx1"/>
              </a:buClr>
              <a:buSzPct val="70000"/>
              <a:buFont typeface="Wingdings" panose="05000000000000000000" pitchFamily="2" charset="2"/>
              <a:buChar char="u"/>
              <a:defRPr/>
            </a:pPr>
            <a:r>
              <a:rPr lang="ja-JP" altLang="en-US" sz="2800" i="0" dirty="0" smtClean="0">
                <a:solidFill>
                  <a:srgbClr val="FFFF00"/>
                </a:solidFill>
                <a:latin typeface="ＭＳ ゴシック" pitchFamily="49" charset="-128"/>
                <a:ea typeface="ＭＳ ゴシック" pitchFamily="49" charset="-128"/>
              </a:rPr>
              <a:t>監視装置による諸検査</a:t>
            </a:r>
            <a:endParaRPr lang="en-US" altLang="ja-JP" sz="2800" i="0" dirty="0" smtClean="0">
              <a:solidFill>
                <a:srgbClr val="FFFF00"/>
              </a:solidFill>
              <a:latin typeface="ＭＳ ゴシック" pitchFamily="49" charset="-128"/>
              <a:ea typeface="ＭＳ ゴシック" pitchFamily="49" charset="-128"/>
            </a:endParaRPr>
          </a:p>
          <a:p>
            <a:pPr marL="742950" lvl="1" indent="-285750" algn="l">
              <a:spcBef>
                <a:spcPct val="20000"/>
              </a:spcBef>
              <a:buClr>
                <a:srgbClr val="FFFFFF"/>
              </a:buClr>
              <a:buSzPct val="70000"/>
              <a:buFont typeface="Wingdings 3" pitchFamily="18" charset="2"/>
              <a:buChar char="u"/>
            </a:pPr>
            <a:r>
              <a:rPr lang="ja-JP" altLang="en-US" i="0" dirty="0" smtClean="0">
                <a:solidFill>
                  <a:srgbClr val="FFFFFF"/>
                </a:solidFill>
                <a:latin typeface="ＭＳ ゴシック" pitchFamily="49" charset="-128"/>
                <a:ea typeface="ＭＳ ゴシック" pitchFamily="49" charset="-128"/>
              </a:rPr>
              <a:t>胃・食道内２４時間ｐＨ測定</a:t>
            </a:r>
            <a:r>
              <a:rPr lang="ja-JP" altLang="en-US" i="0" dirty="0">
                <a:solidFill>
                  <a:srgbClr val="FFFFFF"/>
                </a:solidFill>
                <a:latin typeface="ＭＳ ゴシック" pitchFamily="49" charset="-128"/>
                <a:ea typeface="ＭＳ ゴシック" pitchFamily="49" charset="-128"/>
              </a:rPr>
              <a:t>　　</a:t>
            </a:r>
            <a:endParaRPr lang="en-US" altLang="ja-JP" i="0" dirty="0" smtClean="0">
              <a:solidFill>
                <a:srgbClr val="FFFFFF"/>
              </a:solidFill>
              <a:latin typeface="ＭＳ ゴシック" pitchFamily="49" charset="-128"/>
              <a:ea typeface="ＭＳ ゴシック" pitchFamily="49" charset="-128"/>
            </a:endParaRPr>
          </a:p>
          <a:p>
            <a:pPr lvl="1" algn="l">
              <a:spcBef>
                <a:spcPct val="20000"/>
              </a:spcBef>
              <a:buClr>
                <a:srgbClr val="FFFFFF"/>
              </a:buClr>
              <a:buSzPct val="70000"/>
            </a:pPr>
            <a:r>
              <a:rPr lang="ja-JP" altLang="en-US" i="0" dirty="0">
                <a:solidFill>
                  <a:srgbClr val="FFFFFF"/>
                </a:solidFill>
                <a:latin typeface="ＭＳ ゴシック" pitchFamily="49" charset="-128"/>
                <a:ea typeface="ＭＳ ゴシック" pitchFamily="49" charset="-128"/>
              </a:rPr>
              <a:t>　</a:t>
            </a:r>
            <a:r>
              <a:rPr lang="ja-JP" altLang="en-US" i="0" dirty="0" smtClean="0">
                <a:solidFill>
                  <a:srgbClr val="FFFFFF"/>
                </a:solidFill>
                <a:latin typeface="ＭＳ ゴシック" pitchFamily="49" charset="-128"/>
                <a:ea typeface="ＭＳ ゴシック" pitchFamily="49" charset="-128"/>
              </a:rPr>
              <a:t>　　　　　　　　　　　１</a:t>
            </a:r>
            <a:r>
              <a:rPr lang="en-US" altLang="ja-JP" i="0" dirty="0" smtClean="0">
                <a:solidFill>
                  <a:srgbClr val="FFFFFF"/>
                </a:solidFill>
                <a:latin typeface="ＭＳ ゴシック" pitchFamily="49" charset="-128"/>
                <a:ea typeface="ＭＳ ゴシック" pitchFamily="49" charset="-128"/>
              </a:rPr>
              <a:t>､</a:t>
            </a:r>
            <a:r>
              <a:rPr lang="ja-JP" altLang="en-US" i="0" dirty="0" smtClean="0">
                <a:solidFill>
                  <a:srgbClr val="FFFFFF"/>
                </a:solidFill>
                <a:latin typeface="ＭＳ ゴシック" pitchFamily="49" charset="-128"/>
                <a:ea typeface="ＭＳ ゴシック" pitchFamily="49" charset="-128"/>
              </a:rPr>
              <a:t>０００点</a:t>
            </a:r>
            <a:r>
              <a:rPr lang="ja-JP" altLang="en-US" i="0" dirty="0">
                <a:solidFill>
                  <a:srgbClr val="FFFFFF"/>
                </a:solidFill>
                <a:latin typeface="ＭＳ ゴシック" pitchFamily="49" charset="-128"/>
                <a:ea typeface="ＭＳ ゴシック" pitchFamily="49" charset="-128"/>
              </a:rPr>
              <a:t>　</a:t>
            </a:r>
            <a:r>
              <a:rPr lang="ja-JP" altLang="en-US" i="0" dirty="0" smtClean="0">
                <a:solidFill>
                  <a:srgbClr val="FFFFFF"/>
                </a:solidFill>
                <a:latin typeface="ＭＳ ゴシック" pitchFamily="49" charset="-128"/>
                <a:ea typeface="ＭＳ ゴシック" pitchFamily="49" charset="-128"/>
              </a:rPr>
              <a:t>⇒１</a:t>
            </a:r>
            <a:r>
              <a:rPr lang="en-US" altLang="ja-JP" i="0" dirty="0" smtClean="0">
                <a:solidFill>
                  <a:srgbClr val="FFFFFF"/>
                </a:solidFill>
                <a:latin typeface="ＭＳ ゴシック" pitchFamily="49" charset="-128"/>
                <a:ea typeface="ＭＳ ゴシック" pitchFamily="49" charset="-128"/>
              </a:rPr>
              <a:t>､</a:t>
            </a:r>
            <a:r>
              <a:rPr lang="ja-JP" altLang="en-US" i="0" dirty="0" smtClean="0">
                <a:solidFill>
                  <a:srgbClr val="FFFFFF"/>
                </a:solidFill>
                <a:latin typeface="ＭＳ ゴシック" pitchFamily="49" charset="-128"/>
                <a:ea typeface="ＭＳ ゴシック" pitchFamily="49" charset="-128"/>
              </a:rPr>
              <a:t>３００点</a:t>
            </a:r>
            <a:endParaRPr lang="en-US" altLang="ja-JP" i="0" dirty="0" smtClean="0">
              <a:solidFill>
                <a:srgbClr val="FFFFFF"/>
              </a:solidFill>
              <a:latin typeface="ＭＳ ゴシック" pitchFamily="49" charset="-128"/>
              <a:ea typeface="ＭＳ ゴシック" pitchFamily="49" charset="-128"/>
            </a:endParaRPr>
          </a:p>
          <a:p>
            <a:pPr marL="342900" lvl="0" indent="-342900" algn="l">
              <a:spcBef>
                <a:spcPct val="20000"/>
              </a:spcBef>
              <a:buClr>
                <a:srgbClr val="FFFF66"/>
              </a:buClr>
              <a:buSzPct val="75000"/>
              <a:buFont typeface="Wingdings" pitchFamily="2" charset="2"/>
              <a:buChar char="u"/>
              <a:defRPr/>
            </a:pPr>
            <a:r>
              <a:rPr lang="ja-JP" altLang="en-US" sz="2800" i="0" dirty="0">
                <a:solidFill>
                  <a:srgbClr val="FFFF00"/>
                </a:solidFill>
                <a:latin typeface="ＭＳ ゴシック" pitchFamily="49" charset="-128"/>
                <a:ea typeface="ＭＳ ゴシック" pitchFamily="49" charset="-128"/>
              </a:rPr>
              <a:t>診断穿刺・検体採取料</a:t>
            </a:r>
          </a:p>
          <a:p>
            <a:pPr marL="742950" lvl="1" indent="-285750" algn="l">
              <a:spcBef>
                <a:spcPct val="20000"/>
              </a:spcBef>
              <a:buClr>
                <a:schemeClr val="tx1"/>
              </a:buClr>
              <a:buSzPct val="70000"/>
              <a:buFont typeface="Wingdings 3" pitchFamily="18" charset="2"/>
              <a:buChar char="u"/>
              <a:defRPr/>
            </a:pPr>
            <a:r>
              <a:rPr lang="ja-JP" altLang="en-US" i="0" dirty="0">
                <a:latin typeface="ＭＳ ゴシック" pitchFamily="49" charset="-128"/>
                <a:ea typeface="ＭＳ ゴシック" pitchFamily="49" charset="-128"/>
              </a:rPr>
              <a:t>血液採取（1日につき）</a:t>
            </a:r>
            <a:endParaRPr lang="en-US" altLang="ja-JP" i="0" dirty="0">
              <a:latin typeface="ＭＳ ゴシック" pitchFamily="49" charset="-128"/>
              <a:ea typeface="ＭＳ ゴシック" pitchFamily="49" charset="-128"/>
            </a:endParaRPr>
          </a:p>
          <a:p>
            <a:pPr marL="1143000" lvl="2" indent="-228600" algn="l">
              <a:spcBef>
                <a:spcPct val="20000"/>
              </a:spcBef>
              <a:buClr>
                <a:srgbClr val="FFFFFF"/>
              </a:buClr>
              <a:buSzPct val="70000"/>
              <a:buFont typeface="Wingdings 3" pitchFamily="18" charset="2"/>
              <a:buChar char="u"/>
              <a:defRPr/>
            </a:pPr>
            <a:r>
              <a:rPr lang="ja-JP" altLang="en-US" i="0" dirty="0">
                <a:solidFill>
                  <a:srgbClr val="FFFFFF"/>
                </a:solidFill>
                <a:latin typeface="ＭＳ ゴシック" pitchFamily="49" charset="-128"/>
                <a:ea typeface="ＭＳ ゴシック" pitchFamily="49" charset="-128"/>
              </a:rPr>
              <a:t>静　脈　　　　　　　　</a:t>
            </a:r>
            <a:r>
              <a:rPr lang="ja-JP" altLang="en-US" dirty="0">
                <a:solidFill>
                  <a:srgbClr val="FFFFFF"/>
                </a:solidFill>
                <a:latin typeface="ＭＳ ゴシック" pitchFamily="49" charset="-128"/>
                <a:ea typeface="ＭＳ ゴシック" pitchFamily="49" charset="-128"/>
              </a:rPr>
              <a:t> </a:t>
            </a:r>
            <a:r>
              <a:rPr lang="ja-JP" altLang="en-US" i="0" dirty="0">
                <a:solidFill>
                  <a:srgbClr val="FFFFFF"/>
                </a:solidFill>
                <a:latin typeface="ＭＳ ゴシック" pitchFamily="49" charset="-128"/>
                <a:ea typeface="ＭＳ ゴシック" pitchFamily="49" charset="-128"/>
              </a:rPr>
              <a:t>　　１６点　⇒　</a:t>
            </a:r>
            <a:r>
              <a:rPr lang="ja-JP" altLang="en-US" i="0" dirty="0" smtClean="0">
                <a:solidFill>
                  <a:srgbClr val="FFFFFF"/>
                </a:solidFill>
                <a:latin typeface="ＭＳ ゴシック" pitchFamily="49" charset="-128"/>
                <a:ea typeface="ＭＳ ゴシック" pitchFamily="49" charset="-128"/>
              </a:rPr>
              <a:t>２０点</a:t>
            </a:r>
            <a:endParaRPr lang="en-US" altLang="ja-JP" i="0" dirty="0">
              <a:solidFill>
                <a:srgbClr val="FFFFFF"/>
              </a:solidFill>
              <a:latin typeface="ＭＳ ゴシック" pitchFamily="49" charset="-128"/>
              <a:ea typeface="ＭＳ ゴシック" pitchFamily="49" charset="-128"/>
            </a:endParaRPr>
          </a:p>
          <a:p>
            <a:pPr marL="742950" lvl="1" indent="-285750" algn="l">
              <a:spcBef>
                <a:spcPct val="20000"/>
              </a:spcBef>
              <a:buClr>
                <a:srgbClr val="FFFFFF"/>
              </a:buClr>
              <a:buSzPct val="70000"/>
              <a:buFont typeface="Wingdings 3" pitchFamily="18" charset="2"/>
              <a:buChar char="u"/>
              <a:defRPr/>
            </a:pPr>
            <a:r>
              <a:rPr lang="ja-JP" altLang="en-US" i="0" dirty="0" smtClean="0">
                <a:solidFill>
                  <a:srgbClr val="FFFFFF"/>
                </a:solidFill>
                <a:latin typeface="ＭＳ ゴシック" pitchFamily="49" charset="-128"/>
                <a:ea typeface="ＭＳ ゴシック" pitchFamily="49" charset="-128"/>
              </a:rPr>
              <a:t>腰椎穿</a:t>
            </a:r>
            <a:r>
              <a:rPr lang="ja-JP" altLang="en-US" i="0" dirty="0">
                <a:solidFill>
                  <a:srgbClr val="FFFFFF"/>
                </a:solidFill>
                <a:latin typeface="ＭＳ ゴシック" pitchFamily="49" charset="-128"/>
                <a:ea typeface="ＭＳ ゴシック" pitchFamily="49" charset="-128"/>
              </a:rPr>
              <a:t>刺（脳脊髄圧測定を含む）１５０点⇒２２０点</a:t>
            </a:r>
            <a:endParaRPr lang="en-US" altLang="ja-JP" i="0" dirty="0">
              <a:solidFill>
                <a:srgbClr val="FFFFFF"/>
              </a:solidFill>
              <a:latin typeface="ＭＳ ゴシック" pitchFamily="49" charset="-128"/>
              <a:ea typeface="ＭＳ ゴシック" pitchFamily="49" charset="-128"/>
            </a:endParaRPr>
          </a:p>
          <a:p>
            <a:pPr marL="742950" lvl="1" indent="-285750" algn="l">
              <a:spcBef>
                <a:spcPct val="20000"/>
              </a:spcBef>
              <a:buClr>
                <a:srgbClr val="FFFFFF"/>
              </a:buClr>
              <a:buSzPct val="70000"/>
              <a:buFont typeface="Wingdings 3" pitchFamily="18" charset="2"/>
              <a:buChar char="u"/>
              <a:defRPr/>
            </a:pPr>
            <a:r>
              <a:rPr lang="ja-JP" altLang="en-US" i="0" dirty="0">
                <a:solidFill>
                  <a:srgbClr val="FFFFFF"/>
                </a:solidFill>
                <a:latin typeface="ＭＳ ゴシック" pitchFamily="49" charset="-128"/>
                <a:ea typeface="ＭＳ ゴシック" pitchFamily="49" charset="-128"/>
              </a:rPr>
              <a:t>胸椎穿刺（脳脊髄圧測定を含む）１５０点⇒２２０点</a:t>
            </a:r>
            <a:endParaRPr lang="en-US" altLang="ja-JP" i="0" dirty="0">
              <a:solidFill>
                <a:srgbClr val="FFFFFF"/>
              </a:solidFill>
              <a:latin typeface="ＭＳ ゴシック" pitchFamily="49" charset="-128"/>
              <a:ea typeface="ＭＳ ゴシック" pitchFamily="49" charset="-128"/>
            </a:endParaRPr>
          </a:p>
          <a:p>
            <a:pPr marL="742950" lvl="1" indent="-285750" algn="l">
              <a:spcBef>
                <a:spcPct val="20000"/>
              </a:spcBef>
              <a:buClr>
                <a:srgbClr val="FFFFFF"/>
              </a:buClr>
              <a:buSzPct val="70000"/>
              <a:buFont typeface="Wingdings 3" pitchFamily="18" charset="2"/>
              <a:buChar char="u"/>
              <a:defRPr/>
            </a:pPr>
            <a:r>
              <a:rPr lang="ja-JP" altLang="en-US" i="0" dirty="0" smtClean="0">
                <a:solidFill>
                  <a:srgbClr val="FFFFFF"/>
                </a:solidFill>
                <a:latin typeface="ＭＳ ゴシック" pitchFamily="49" charset="-128"/>
                <a:ea typeface="ＭＳ ゴシック" pitchFamily="49" charset="-128"/>
              </a:rPr>
              <a:t>頸椎穿</a:t>
            </a:r>
            <a:r>
              <a:rPr lang="ja-JP" altLang="en-US" i="0" dirty="0">
                <a:solidFill>
                  <a:srgbClr val="FFFFFF"/>
                </a:solidFill>
                <a:latin typeface="ＭＳ ゴシック" pitchFamily="49" charset="-128"/>
                <a:ea typeface="ＭＳ ゴシック" pitchFamily="49" charset="-128"/>
              </a:rPr>
              <a:t>刺（脳脊髄圧測定を含む）１５０点⇒２２０点</a:t>
            </a:r>
          </a:p>
          <a:p>
            <a:pPr marL="1143000" lvl="2" indent="-228600" algn="l">
              <a:spcBef>
                <a:spcPct val="20000"/>
              </a:spcBef>
              <a:buClr>
                <a:srgbClr val="FFFFFF"/>
              </a:buClr>
              <a:buSzPct val="70000"/>
              <a:buFont typeface="Wingdings 3" pitchFamily="18" charset="2"/>
              <a:buChar char="u"/>
              <a:defRPr/>
            </a:pPr>
            <a:endParaRPr lang="en-US" altLang="ja-JP" i="0" dirty="0">
              <a:solidFill>
                <a:srgbClr val="FFFFFF"/>
              </a:solidFill>
              <a:latin typeface="ＭＳ ゴシック" pitchFamily="49" charset="-128"/>
              <a:ea typeface="ＭＳ ゴシック" pitchFamily="49" charset="-128"/>
            </a:endParaRPr>
          </a:p>
          <a:p>
            <a:pPr marL="1143000" lvl="2" indent="-228600" algn="l">
              <a:spcBef>
                <a:spcPct val="20000"/>
              </a:spcBef>
              <a:buClr>
                <a:srgbClr val="FFFFFF"/>
              </a:buClr>
              <a:buSzPct val="70000"/>
              <a:buFont typeface="Wingdings 3" pitchFamily="18" charset="2"/>
              <a:buChar char="u"/>
              <a:defRPr/>
            </a:pPr>
            <a:endParaRPr lang="ja-JP" altLang="en-US" i="0" dirty="0">
              <a:solidFill>
                <a:srgbClr val="FFFFFF"/>
              </a:solidFill>
              <a:latin typeface="ＭＳ ゴシック" pitchFamily="49" charset="-128"/>
              <a:ea typeface="ＭＳ ゴシック" pitchFamily="49" charset="-128"/>
            </a:endParaRPr>
          </a:p>
          <a:p>
            <a:pPr marL="342900" indent="-342900" algn="l">
              <a:spcBef>
                <a:spcPct val="20000"/>
              </a:spcBef>
              <a:buClr>
                <a:srgbClr val="FFFFFF"/>
              </a:buClr>
              <a:buSzPct val="70000"/>
              <a:buFont typeface="Wingdings" panose="05000000000000000000" pitchFamily="2" charset="2"/>
              <a:buChar char="u"/>
            </a:pPr>
            <a:endParaRPr lang="ja-JP" altLang="en-US" sz="2800" i="0" dirty="0">
              <a:solidFill>
                <a:srgbClr val="FFFFFF"/>
              </a:solidFill>
              <a:latin typeface="ＭＳ ゴシック" pitchFamily="49" charset="-128"/>
              <a:ea typeface="ＭＳ ゴシック" pitchFamily="49" charset="-128"/>
            </a:endParaRPr>
          </a:p>
          <a:p>
            <a:pPr algn="l">
              <a:spcBef>
                <a:spcPct val="20000"/>
              </a:spcBef>
              <a:buClr>
                <a:schemeClr val="tx1"/>
              </a:buClr>
              <a:buSzPct val="70000"/>
              <a:defRPr/>
            </a:pPr>
            <a:endParaRPr lang="en-US" altLang="ja-JP" sz="2800" i="0" dirty="0">
              <a:latin typeface="ＭＳ ゴシック" pitchFamily="49" charset="-128"/>
              <a:ea typeface="ＭＳ ゴシック" pitchFamily="49" charset="-128"/>
            </a:endParaRPr>
          </a:p>
        </p:txBody>
      </p:sp>
    </p:spTree>
    <p:extLst>
      <p:ext uri="{BB962C8B-B14F-4D97-AF65-F5344CB8AC3E}">
        <p14:creationId xmlns:p14="http://schemas.microsoft.com/office/powerpoint/2010/main" val="430113663"/>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8858C187-4949-4BBB-A2C2-8FE44F8D9D68}" type="slidenum">
              <a:rPr kumimoji="0" lang="ja-JP" altLang="en-US" sz="2000" i="0" smtClean="0"/>
              <a:pPr eaLnBrk="1" hangingPunct="1"/>
              <a:t>137</a:t>
            </a:fld>
            <a:endParaRPr kumimoji="0" lang="en-US" altLang="ja-JP" sz="2000" i="0" smtClean="0"/>
          </a:p>
        </p:txBody>
      </p:sp>
      <p:sp>
        <p:nvSpPr>
          <p:cNvPr id="102403" name="Rectangle 2"/>
          <p:cNvSpPr>
            <a:spLocks noChangeArrowheads="1"/>
          </p:cNvSpPr>
          <p:nvPr/>
        </p:nvSpPr>
        <p:spPr bwMode="auto">
          <a:xfrm>
            <a:off x="14288" y="796925"/>
            <a:ext cx="533400"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92075" tIns="46038" rIns="92075" bIns="46038" anchor="ctr"/>
          <a:lstStyle/>
          <a:p>
            <a:pPr algn="ctr">
              <a:spcBef>
                <a:spcPct val="0"/>
              </a:spcBef>
            </a:pPr>
            <a:r>
              <a:rPr lang="ja-JP" altLang="en-US" sz="2800" i="0" dirty="0">
                <a:solidFill>
                  <a:srgbClr val="FFFF66"/>
                </a:solidFill>
              </a:rPr>
              <a:t>検　査　料</a:t>
            </a:r>
          </a:p>
        </p:txBody>
      </p:sp>
      <p:sp>
        <p:nvSpPr>
          <p:cNvPr id="102404" name="Rectangle 3"/>
          <p:cNvSpPr>
            <a:spLocks noChangeArrowheads="1"/>
          </p:cNvSpPr>
          <p:nvPr/>
        </p:nvSpPr>
        <p:spPr bwMode="auto">
          <a:xfrm>
            <a:off x="576263" y="762000"/>
            <a:ext cx="85344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rgbClr val="FFFF66"/>
              </a:buClr>
              <a:buSzPct val="75000"/>
              <a:buFont typeface="Wingdings" pitchFamily="2" charset="2"/>
              <a:buChar char="u"/>
            </a:pPr>
            <a:endParaRPr lang="ja-JP" altLang="en-US" i="0">
              <a:latin typeface="ＭＳ ゴシック" pitchFamily="49" charset="-128"/>
              <a:ea typeface="ＭＳ ゴシック" pitchFamily="49" charset="-128"/>
            </a:endParaRPr>
          </a:p>
        </p:txBody>
      </p:sp>
      <p:sp>
        <p:nvSpPr>
          <p:cNvPr id="102405" name="Text Box 4"/>
          <p:cNvSpPr txBox="1">
            <a:spLocks noChangeArrowheads="1"/>
          </p:cNvSpPr>
          <p:nvPr/>
        </p:nvSpPr>
        <p:spPr bwMode="auto">
          <a:xfrm>
            <a:off x="652463"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a:solidFill>
                  <a:srgbClr val="FFFF00"/>
                </a:solidFill>
              </a:rPr>
              <a:t>生体検査</a:t>
            </a:r>
            <a:r>
              <a:rPr lang="ja-JP" altLang="en-US" sz="3600" i="0" dirty="0" smtClean="0">
                <a:solidFill>
                  <a:srgbClr val="FFFF00"/>
                </a:solidFill>
              </a:rPr>
              <a:t>（</a:t>
            </a:r>
            <a:r>
              <a:rPr lang="ja-JP" altLang="en-US" sz="3600" i="0" dirty="0">
                <a:solidFill>
                  <a:srgbClr val="FFFF00"/>
                </a:solidFill>
              </a:rPr>
              <a:t>名称</a:t>
            </a:r>
            <a:r>
              <a:rPr lang="ja-JP" altLang="en-US" sz="3600" i="0" dirty="0" smtClean="0">
                <a:solidFill>
                  <a:srgbClr val="FFFF00"/>
                </a:solidFill>
              </a:rPr>
              <a:t>を変更する項目）</a:t>
            </a:r>
            <a:endParaRPr lang="ja-JP" altLang="en-US" sz="3600" i="0" dirty="0">
              <a:solidFill>
                <a:srgbClr val="FFFF00"/>
              </a:solidFill>
            </a:endParaRPr>
          </a:p>
        </p:txBody>
      </p:sp>
      <p:grpSp>
        <p:nvGrpSpPr>
          <p:cNvPr id="102406" name="Group 5"/>
          <p:cNvGrpSpPr>
            <a:grpSpLocks/>
          </p:cNvGrpSpPr>
          <p:nvPr/>
        </p:nvGrpSpPr>
        <p:grpSpPr bwMode="auto">
          <a:xfrm>
            <a:off x="576263" y="400050"/>
            <a:ext cx="8567737" cy="6457950"/>
            <a:chOff x="384" y="252"/>
            <a:chExt cx="5397" cy="4068"/>
          </a:xfrm>
        </p:grpSpPr>
        <p:sp>
          <p:nvSpPr>
            <p:cNvPr id="102409"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02410"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02407" name="Oval 8"/>
          <p:cNvSpPr>
            <a:spLocks noChangeArrowheads="1"/>
          </p:cNvSpPr>
          <p:nvPr/>
        </p:nvSpPr>
        <p:spPr bwMode="auto">
          <a:xfrm>
            <a:off x="8607425" y="76200"/>
            <a:ext cx="503238"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
        <p:nvSpPr>
          <p:cNvPr id="12" name="Rectangle 3"/>
          <p:cNvSpPr>
            <a:spLocks noChangeArrowheads="1"/>
          </p:cNvSpPr>
          <p:nvPr/>
        </p:nvSpPr>
        <p:spPr bwMode="auto">
          <a:xfrm>
            <a:off x="671513" y="777875"/>
            <a:ext cx="85344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chemeClr val="tx1"/>
              </a:buClr>
              <a:buSzPct val="70000"/>
              <a:buFont typeface="Wingdings" panose="05000000000000000000" pitchFamily="2" charset="2"/>
              <a:buChar char="u"/>
              <a:defRPr/>
            </a:pPr>
            <a:r>
              <a:rPr lang="ja-JP" altLang="en-US" sz="2800" i="0" dirty="0" smtClean="0">
                <a:solidFill>
                  <a:srgbClr val="FFFF00"/>
                </a:solidFill>
                <a:latin typeface="ＭＳ ゴシック" pitchFamily="49" charset="-128"/>
                <a:ea typeface="ＭＳ ゴシック" pitchFamily="49" charset="-128"/>
              </a:rPr>
              <a:t>名称変更</a:t>
            </a:r>
            <a:endParaRPr lang="en-US" altLang="ja-JP" sz="2800" i="0" dirty="0" smtClean="0">
              <a:solidFill>
                <a:srgbClr val="FFFF00"/>
              </a:solidFill>
              <a:latin typeface="ＭＳ ゴシック" pitchFamily="49" charset="-128"/>
              <a:ea typeface="ＭＳ ゴシック" pitchFamily="49" charset="-128"/>
            </a:endParaRPr>
          </a:p>
          <a:p>
            <a:pPr marL="800100" lvl="1" indent="-342900">
              <a:spcBef>
                <a:spcPct val="20000"/>
              </a:spcBef>
              <a:buClr>
                <a:schemeClr val="tx1"/>
              </a:buClr>
              <a:buSzPct val="70000"/>
              <a:buFont typeface="Wingdings" panose="05000000000000000000" pitchFamily="2" charset="2"/>
              <a:buChar char="u"/>
              <a:defRPr/>
            </a:pPr>
            <a:r>
              <a:rPr lang="ja-JP" altLang="en-US" i="0" dirty="0" smtClean="0">
                <a:latin typeface="ＭＳ ゴシック" pitchFamily="49" charset="-128"/>
                <a:ea typeface="ＭＳ ゴシック" pitchFamily="49" charset="-128"/>
              </a:rPr>
              <a:t>小腸ファイバースコピー　　　⇒　小腸内視鏡検査</a:t>
            </a:r>
            <a:endParaRPr lang="en-US" altLang="ja-JP" i="0" dirty="0" smtClean="0">
              <a:latin typeface="ＭＳ ゴシック" pitchFamily="49" charset="-128"/>
              <a:ea typeface="ＭＳ ゴシック" pitchFamily="49" charset="-128"/>
            </a:endParaRPr>
          </a:p>
          <a:p>
            <a:pPr marL="800100" lvl="1" indent="-342900">
              <a:spcBef>
                <a:spcPct val="20000"/>
              </a:spcBef>
              <a:buClr>
                <a:schemeClr val="tx1"/>
              </a:buClr>
              <a:buSzPct val="70000"/>
              <a:buFont typeface="Wingdings" panose="05000000000000000000" pitchFamily="2" charset="2"/>
              <a:buChar char="u"/>
              <a:defRPr/>
            </a:pPr>
            <a:r>
              <a:rPr lang="ja-JP" altLang="en-US" i="0" dirty="0" smtClean="0">
                <a:latin typeface="ＭＳ ゴシック" pitchFamily="49" charset="-128"/>
                <a:ea typeface="ＭＳ ゴシック" pitchFamily="49" charset="-128"/>
              </a:rPr>
              <a:t>バルーン</a:t>
            </a:r>
            <a:r>
              <a:rPr lang="ja-JP" altLang="en-US" i="0" dirty="0">
                <a:latin typeface="ＭＳ ゴシック" pitchFamily="49" charset="-128"/>
                <a:ea typeface="ＭＳ ゴシック" pitchFamily="49" charset="-128"/>
              </a:rPr>
              <a:t>内視鏡</a:t>
            </a:r>
            <a:r>
              <a:rPr lang="ja-JP" altLang="en-US" i="0" dirty="0" smtClean="0">
                <a:latin typeface="ＭＳ ゴシック" pitchFamily="49" charset="-128"/>
                <a:ea typeface="ＭＳ ゴシック" pitchFamily="49" charset="-128"/>
              </a:rPr>
              <a:t>に</a:t>
            </a:r>
            <a:r>
              <a:rPr lang="ja-JP" altLang="en-US" i="0" dirty="0">
                <a:latin typeface="ＭＳ ゴシック" pitchFamily="49" charset="-128"/>
                <a:ea typeface="ＭＳ ゴシック" pitchFamily="49" charset="-128"/>
              </a:rPr>
              <a:t>よる</a:t>
            </a:r>
            <a:r>
              <a:rPr lang="ja-JP" altLang="en-US" i="0" dirty="0" smtClean="0">
                <a:latin typeface="ＭＳ ゴシック" pitchFamily="49" charset="-128"/>
                <a:ea typeface="ＭＳ ゴシック" pitchFamily="49" charset="-128"/>
              </a:rPr>
              <a:t>もの　</a:t>
            </a:r>
            <a:endParaRPr lang="en-US" altLang="ja-JP" i="0" dirty="0" smtClean="0">
              <a:latin typeface="ＭＳ ゴシック" pitchFamily="49" charset="-128"/>
              <a:ea typeface="ＭＳ ゴシック" pitchFamily="49" charset="-128"/>
            </a:endParaRPr>
          </a:p>
          <a:p>
            <a:pPr lvl="1">
              <a:spcBef>
                <a:spcPct val="20000"/>
              </a:spcBef>
              <a:buClr>
                <a:schemeClr val="tx1"/>
              </a:buClr>
              <a:buSzPct val="70000"/>
              <a:defRPr/>
            </a:pPr>
            <a:r>
              <a:rPr lang="ja-JP" altLang="en-US" i="0" dirty="0">
                <a:latin typeface="ＭＳ ゴシック" pitchFamily="49" charset="-128"/>
                <a:ea typeface="ＭＳ ゴシック" pitchFamily="49" charset="-128"/>
              </a:rPr>
              <a:t>　</a:t>
            </a:r>
            <a:r>
              <a:rPr lang="ja-JP" altLang="en-US" i="0" dirty="0" smtClean="0">
                <a:latin typeface="ＭＳ ゴシック" pitchFamily="49" charset="-128"/>
                <a:ea typeface="ＭＳ ゴシック" pitchFamily="49" charset="-128"/>
              </a:rPr>
              <a:t>　　　　　　⇒　シングルバルーン内視鏡によるもの</a:t>
            </a:r>
            <a:endParaRPr lang="en-US" altLang="ja-JP" i="0" dirty="0" smtClean="0">
              <a:latin typeface="ＭＳ ゴシック" pitchFamily="49" charset="-128"/>
              <a:ea typeface="ＭＳ ゴシック" pitchFamily="49" charset="-128"/>
            </a:endParaRPr>
          </a:p>
          <a:p>
            <a:pPr marL="800100" lvl="1" indent="-342900">
              <a:spcBef>
                <a:spcPct val="20000"/>
              </a:spcBef>
              <a:buClr>
                <a:schemeClr val="tx1"/>
              </a:buClr>
              <a:buSzPct val="70000"/>
              <a:buFont typeface="Wingdings" panose="05000000000000000000" pitchFamily="2" charset="2"/>
              <a:buChar char="u"/>
              <a:defRPr/>
            </a:pPr>
            <a:r>
              <a:rPr lang="ja-JP" altLang="en-US" i="0" dirty="0" smtClean="0">
                <a:latin typeface="ＭＳ ゴシック" pitchFamily="49" charset="-128"/>
                <a:ea typeface="ＭＳ ゴシック" pitchFamily="49" charset="-128"/>
              </a:rPr>
              <a:t>大腸ファイバースコピー　　　⇒　大腸内視鏡検査</a:t>
            </a:r>
            <a:endParaRPr lang="en-US" altLang="ja-JP" i="0" dirty="0" smtClean="0">
              <a:latin typeface="ＭＳ ゴシック" pitchFamily="49" charset="-128"/>
              <a:ea typeface="ＭＳ ゴシック" pitchFamily="49" charset="-128"/>
            </a:endParaRPr>
          </a:p>
          <a:p>
            <a:pPr lvl="1">
              <a:spcBef>
                <a:spcPct val="20000"/>
              </a:spcBef>
              <a:buClr>
                <a:schemeClr val="tx1"/>
              </a:buClr>
              <a:buSzPct val="70000"/>
              <a:defRPr/>
            </a:pPr>
            <a:endParaRPr lang="en-US" altLang="ja-JP" i="0" dirty="0" smtClean="0">
              <a:latin typeface="ＭＳ ゴシック" pitchFamily="49" charset="-128"/>
              <a:ea typeface="ＭＳ ゴシック" pitchFamily="49" charset="-128"/>
            </a:endParaRPr>
          </a:p>
          <a:p>
            <a:pPr>
              <a:spcBef>
                <a:spcPct val="20000"/>
              </a:spcBef>
              <a:buClr>
                <a:schemeClr val="tx1"/>
              </a:buClr>
              <a:buSzPct val="70000"/>
              <a:defRPr/>
            </a:pPr>
            <a:endParaRPr lang="en-US" altLang="ja-JP" sz="2800" dirty="0" smtClean="0">
              <a:solidFill>
                <a:srgbClr val="FFFF00"/>
              </a:solidFill>
              <a:latin typeface="ＭＳ ゴシック" pitchFamily="49" charset="-128"/>
              <a:ea typeface="ＭＳ ゴシック" pitchFamily="49" charset="-128"/>
            </a:endParaRPr>
          </a:p>
          <a:p>
            <a:pPr marL="342900" indent="-342900">
              <a:spcBef>
                <a:spcPct val="20000"/>
              </a:spcBef>
              <a:buClr>
                <a:schemeClr val="tx1"/>
              </a:buClr>
              <a:buSzPct val="70000"/>
              <a:buFont typeface="Wingdings" panose="05000000000000000000" pitchFamily="2" charset="2"/>
              <a:buChar char="u"/>
              <a:defRPr/>
            </a:pPr>
            <a:r>
              <a:rPr lang="ja-JP" altLang="en-US" sz="2800" dirty="0" smtClean="0">
                <a:solidFill>
                  <a:srgbClr val="FFFF00"/>
                </a:solidFill>
                <a:latin typeface="ＭＳ ゴシック" pitchFamily="49" charset="-128"/>
                <a:ea typeface="ＭＳ ゴシック" pitchFamily="49" charset="-128"/>
              </a:rPr>
              <a:t>眼底</a:t>
            </a:r>
            <a:r>
              <a:rPr lang="ja-JP" altLang="en-US" sz="2800" dirty="0">
                <a:solidFill>
                  <a:srgbClr val="FFFF00"/>
                </a:solidFill>
                <a:latin typeface="ＭＳ ゴシック" pitchFamily="49" charset="-128"/>
                <a:ea typeface="ＭＳ ゴシック" pitchFamily="49" charset="-128"/>
              </a:rPr>
              <a:t>カメラ</a:t>
            </a:r>
            <a:r>
              <a:rPr lang="ja-JP" altLang="en-US" sz="2800" dirty="0" smtClean="0">
                <a:solidFill>
                  <a:srgbClr val="FFFF00"/>
                </a:solidFill>
                <a:latin typeface="ＭＳ ゴシック" pitchFamily="49" charset="-128"/>
                <a:ea typeface="ＭＳ ゴシック" pitchFamily="49" charset="-128"/>
              </a:rPr>
              <a:t>撮影の項目再編</a:t>
            </a:r>
            <a:endParaRPr lang="en-US" altLang="ja-JP" sz="2800" dirty="0">
              <a:solidFill>
                <a:srgbClr val="FFFF00"/>
              </a:solidFill>
              <a:latin typeface="ＭＳ ゴシック" pitchFamily="49" charset="-128"/>
              <a:ea typeface="ＭＳ ゴシック" pitchFamily="49" charset="-128"/>
            </a:endParaRPr>
          </a:p>
          <a:p>
            <a:pPr>
              <a:spcBef>
                <a:spcPct val="20000"/>
              </a:spcBef>
              <a:buClr>
                <a:schemeClr val="tx1"/>
              </a:buClr>
              <a:buSzPct val="70000"/>
              <a:defRPr/>
            </a:pPr>
            <a:r>
              <a:rPr lang="ja-JP" altLang="en-US" dirty="0">
                <a:latin typeface="ＭＳ ゴシック" pitchFamily="49" charset="-128"/>
                <a:ea typeface="ＭＳ ゴシック" pitchFamily="49" charset="-128"/>
              </a:rPr>
              <a:t>　　通常の方法の場合　　⇒通常の方法の場合</a:t>
            </a:r>
            <a:endParaRPr lang="en-US" altLang="ja-JP" dirty="0">
              <a:latin typeface="ＭＳ ゴシック" pitchFamily="49" charset="-128"/>
              <a:ea typeface="ＭＳ ゴシック" pitchFamily="49" charset="-128"/>
            </a:endParaRPr>
          </a:p>
          <a:p>
            <a:pPr>
              <a:spcBef>
                <a:spcPct val="20000"/>
              </a:spcBef>
              <a:buClr>
                <a:schemeClr val="tx1"/>
              </a:buClr>
              <a:buSzPct val="70000"/>
              <a:defRPr/>
            </a:pPr>
            <a:r>
              <a:rPr lang="ja-JP" altLang="en-US" dirty="0">
                <a:latin typeface="ＭＳ ゴシック" pitchFamily="49" charset="-128"/>
                <a:ea typeface="ＭＳ ゴシック" pitchFamily="49" charset="-128"/>
              </a:rPr>
              <a:t>　　　　　　　　　　　　　イ、アナログ撮影</a:t>
            </a:r>
            <a:endParaRPr lang="en-US" altLang="ja-JP" dirty="0">
              <a:latin typeface="ＭＳ ゴシック" pitchFamily="49" charset="-128"/>
              <a:ea typeface="ＭＳ ゴシック" pitchFamily="49" charset="-128"/>
            </a:endParaRPr>
          </a:p>
          <a:p>
            <a:pPr>
              <a:spcBef>
                <a:spcPct val="20000"/>
              </a:spcBef>
              <a:buClr>
                <a:schemeClr val="tx1"/>
              </a:buClr>
              <a:buSzPct val="70000"/>
              <a:defRPr/>
            </a:pPr>
            <a:r>
              <a:rPr lang="ja-JP" altLang="en-US" dirty="0">
                <a:latin typeface="ＭＳ ゴシック" pitchFamily="49" charset="-128"/>
                <a:ea typeface="ＭＳ ゴシック" pitchFamily="49" charset="-128"/>
              </a:rPr>
              <a:t>　　　　　　　　　　　　　ロ、デジタル撮影</a:t>
            </a:r>
          </a:p>
          <a:p>
            <a:pPr marL="342900" indent="-342900">
              <a:spcBef>
                <a:spcPct val="20000"/>
              </a:spcBef>
              <a:buClr>
                <a:srgbClr val="FFFF66"/>
              </a:buClr>
              <a:buSzPct val="75000"/>
              <a:buFont typeface="Wingdings" panose="05000000000000000000" pitchFamily="2" charset="2"/>
              <a:buChar char="u"/>
              <a:defRPr/>
            </a:pPr>
            <a:endParaRPr lang="ja-JP" altLang="en-US" dirty="0">
              <a:latin typeface="ＭＳ ゴシック" pitchFamily="49" charset="-128"/>
              <a:ea typeface="ＭＳ ゴシック" pitchFamily="49" charset="-128"/>
            </a:endParaRPr>
          </a:p>
          <a:p>
            <a:pPr marL="800100" lvl="1" indent="-342900">
              <a:spcBef>
                <a:spcPct val="20000"/>
              </a:spcBef>
              <a:buClr>
                <a:schemeClr val="tx1"/>
              </a:buClr>
              <a:buSzPct val="70000"/>
              <a:buFont typeface="Wingdings" panose="05000000000000000000" pitchFamily="2" charset="2"/>
              <a:buChar char="u"/>
              <a:defRPr/>
            </a:pPr>
            <a:endParaRPr lang="ja-JP" altLang="en-US" i="0" dirty="0">
              <a:latin typeface="ＭＳ ゴシック" pitchFamily="49" charset="-128"/>
              <a:ea typeface="ＭＳ ゴシック" pitchFamily="49" charset="-128"/>
            </a:endParaRPr>
          </a:p>
        </p:txBody>
      </p:sp>
    </p:spTree>
    <p:extLst>
      <p:ext uri="{BB962C8B-B14F-4D97-AF65-F5344CB8AC3E}">
        <p14:creationId xmlns:p14="http://schemas.microsoft.com/office/powerpoint/2010/main" val="416135713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0F6365A0-BE25-440D-933A-AD3764E9BF4F}" type="slidenum">
              <a:rPr kumimoji="0" lang="ja-JP" altLang="en-US" sz="2000" i="0" smtClean="0"/>
              <a:pPr eaLnBrk="1" hangingPunct="1"/>
              <a:t>138</a:t>
            </a:fld>
            <a:endParaRPr kumimoji="0" lang="en-US" altLang="ja-JP" sz="2000" i="0" smtClean="0"/>
          </a:p>
        </p:txBody>
      </p:sp>
      <p:sp>
        <p:nvSpPr>
          <p:cNvPr id="104451" name="Rectangle 1026"/>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検　査　料</a:t>
            </a:r>
          </a:p>
        </p:txBody>
      </p:sp>
      <p:sp>
        <p:nvSpPr>
          <p:cNvPr id="1338371" name="Rectangle 1027"/>
          <p:cNvSpPr>
            <a:spLocks noGrp="1" noChangeArrowheads="1"/>
          </p:cNvSpPr>
          <p:nvPr>
            <p:ph type="body" orient="vert" idx="1"/>
          </p:nvPr>
        </p:nvSpPr>
        <p:spPr>
          <a:xfrm>
            <a:off x="609600" y="762000"/>
            <a:ext cx="8534400" cy="6096000"/>
          </a:xfrm>
        </p:spPr>
        <p:txBody>
          <a:bodyPr vert="horz"/>
          <a:lstStyle/>
          <a:p>
            <a:pPr eaLnBrk="1" hangingPunct="1">
              <a:defRPr/>
            </a:pPr>
            <a:r>
              <a:rPr lang="ja-JP" altLang="en-US" sz="2800" dirty="0" smtClean="0"/>
              <a:t>脳波検査</a:t>
            </a:r>
            <a:r>
              <a:rPr lang="ja-JP" altLang="en-US" sz="2800" dirty="0"/>
              <a:t>等</a:t>
            </a:r>
            <a:endParaRPr lang="en-US" altLang="ja-JP" sz="2800" dirty="0" smtClean="0"/>
          </a:p>
          <a:p>
            <a:pPr lvl="1" eaLnBrk="1" hangingPunct="1">
              <a:defRPr/>
            </a:pPr>
            <a:r>
              <a:rPr lang="ja-JP" altLang="en-US" sz="2400" dirty="0"/>
              <a:t>抑うつ症状</a:t>
            </a:r>
            <a:r>
              <a:rPr lang="ja-JP" altLang="en-US" sz="2400" dirty="0" smtClean="0"/>
              <a:t>の鑑別診断の補助に使用するもの</a:t>
            </a:r>
            <a:endParaRPr lang="en-US" altLang="ja-JP" sz="2400" dirty="0" smtClean="0"/>
          </a:p>
          <a:p>
            <a:pPr marL="457200" lvl="1" indent="0" eaLnBrk="1" hangingPunct="1">
              <a:buNone/>
              <a:defRPr/>
            </a:pPr>
            <a:r>
              <a:rPr lang="ja-JP" altLang="en-US" sz="2400" dirty="0"/>
              <a:t>　</a:t>
            </a:r>
            <a:r>
              <a:rPr lang="ja-JP" altLang="en-US" sz="2400" dirty="0" smtClean="0"/>
              <a:t>　イ、地域の精神科救急医療体制を確保するために</a:t>
            </a:r>
            <a:endParaRPr lang="en-US" altLang="ja-JP" sz="2400" dirty="0" smtClean="0"/>
          </a:p>
          <a:p>
            <a:pPr marL="457200" lvl="1" indent="0" eaLnBrk="1" hangingPunct="1">
              <a:buNone/>
              <a:defRPr/>
            </a:pPr>
            <a:r>
              <a:rPr lang="ja-JP" altLang="en-US" sz="2400" dirty="0"/>
              <a:t>　</a:t>
            </a:r>
            <a:r>
              <a:rPr lang="ja-JP" altLang="en-US" sz="2400" dirty="0" smtClean="0"/>
              <a:t>　　　必要な協力等を行っている精神保健指定医に</a:t>
            </a:r>
            <a:endParaRPr lang="en-US" altLang="ja-JP" sz="2400" dirty="0" smtClean="0"/>
          </a:p>
          <a:p>
            <a:pPr marL="457200" lvl="1" indent="0" eaLnBrk="1" hangingPunct="1">
              <a:buNone/>
              <a:defRPr/>
            </a:pPr>
            <a:r>
              <a:rPr lang="ja-JP" altLang="en-US" sz="2400" dirty="0"/>
              <a:t>　</a:t>
            </a:r>
            <a:r>
              <a:rPr lang="ja-JP" altLang="en-US" sz="2400" dirty="0" smtClean="0"/>
              <a:t>　　　よる場合　　　　　　　　　　　　　４００点</a:t>
            </a:r>
            <a:endParaRPr lang="en-US" altLang="ja-JP" sz="2400" dirty="0" smtClean="0"/>
          </a:p>
          <a:p>
            <a:pPr marL="457200" lvl="1" indent="0" eaLnBrk="1" hangingPunct="1">
              <a:buNone/>
              <a:defRPr/>
            </a:pPr>
            <a:r>
              <a:rPr lang="ja-JP" altLang="en-US" sz="2400" dirty="0"/>
              <a:t>　</a:t>
            </a:r>
            <a:r>
              <a:rPr lang="ja-JP" altLang="en-US" sz="2400" dirty="0" smtClean="0"/>
              <a:t>　ロ、イ以外の場合　　　　　　　　　　　２００点　</a:t>
            </a:r>
            <a:r>
              <a:rPr lang="ja-JP" altLang="en-US" dirty="0" smtClean="0"/>
              <a:t>　　　　　　　</a:t>
            </a:r>
            <a:endParaRPr lang="en-US" altLang="ja-JP" dirty="0" smtClean="0"/>
          </a:p>
          <a:p>
            <a:pPr eaLnBrk="1" hangingPunct="1">
              <a:defRPr/>
            </a:pPr>
            <a:r>
              <a:rPr lang="ja-JP" altLang="en-US" sz="2800" dirty="0" smtClean="0"/>
              <a:t>ダブルバルーン</a:t>
            </a:r>
            <a:r>
              <a:rPr lang="ja-JP" altLang="en-US" sz="2800" dirty="0"/>
              <a:t>内視</a:t>
            </a:r>
            <a:r>
              <a:rPr lang="ja-JP" altLang="en-US" sz="2800" dirty="0" smtClean="0"/>
              <a:t>鏡によるもの　７、０００点</a:t>
            </a:r>
            <a:endParaRPr lang="en-US" altLang="ja-JP" sz="2800" dirty="0" smtClean="0"/>
          </a:p>
          <a:p>
            <a:pPr lvl="1" eaLnBrk="1" hangingPunct="1">
              <a:defRPr/>
            </a:pPr>
            <a:r>
              <a:rPr lang="ja-JP" altLang="en-US" sz="2400" dirty="0"/>
              <a:t>現行</a:t>
            </a:r>
            <a:r>
              <a:rPr lang="ja-JP" altLang="en-US" sz="2400" dirty="0" smtClean="0"/>
              <a:t>の小腸ファイバースコピーのバルーン内視鏡によるものは、シングルバルーン内視鏡によるものとに名称変更された</a:t>
            </a:r>
            <a:endParaRPr lang="en-US" altLang="ja-JP" sz="2400" dirty="0" smtClean="0"/>
          </a:p>
          <a:p>
            <a:pPr eaLnBrk="1" hangingPunct="1">
              <a:defRPr/>
            </a:pPr>
            <a:r>
              <a:rPr lang="ja-JP" altLang="en-US" sz="2800" dirty="0" smtClean="0"/>
              <a:t>消化管通過性検査　　　　　　　　　　６００点</a:t>
            </a:r>
            <a:endParaRPr lang="en-US" altLang="ja-JP" sz="2800" dirty="0" smtClean="0"/>
          </a:p>
          <a:p>
            <a:pPr eaLnBrk="1" hangingPunct="1">
              <a:defRPr/>
            </a:pPr>
            <a:r>
              <a:rPr lang="ja-JP" altLang="en-US" sz="2800" dirty="0" smtClean="0"/>
              <a:t>カプセル型</a:t>
            </a:r>
            <a:r>
              <a:rPr lang="ja-JP" altLang="en-US" sz="2800" dirty="0"/>
              <a:t>内視</a:t>
            </a:r>
            <a:r>
              <a:rPr lang="ja-JP" altLang="en-US" sz="2800" dirty="0" smtClean="0"/>
              <a:t>鏡</a:t>
            </a:r>
            <a:r>
              <a:rPr lang="ja-JP" altLang="en-US" sz="2800" dirty="0"/>
              <a:t>による</a:t>
            </a:r>
            <a:r>
              <a:rPr lang="ja-JP" altLang="en-US" sz="2800" dirty="0" smtClean="0"/>
              <a:t>もの　　　１、５５０点</a:t>
            </a:r>
            <a:endParaRPr lang="en-US" altLang="ja-JP" sz="2800" dirty="0" smtClean="0"/>
          </a:p>
          <a:p>
            <a:pPr lvl="1" eaLnBrk="1" hangingPunct="1">
              <a:buClr>
                <a:srgbClr val="FFFFFF"/>
              </a:buClr>
              <a:defRPr/>
            </a:pPr>
            <a:r>
              <a:rPr lang="ja-JP" altLang="en-US" sz="2400" dirty="0">
                <a:solidFill>
                  <a:srgbClr val="FFFFFF"/>
                </a:solidFill>
              </a:rPr>
              <a:t>現行</a:t>
            </a:r>
            <a:r>
              <a:rPr lang="ja-JP" altLang="en-US" sz="2400" dirty="0" smtClean="0">
                <a:solidFill>
                  <a:srgbClr val="FFFFFF"/>
                </a:solidFill>
              </a:rPr>
              <a:t>の大腸ファイバースコピーの検査に新設された</a:t>
            </a:r>
            <a:endParaRPr lang="en-US" altLang="ja-JP" sz="2400" dirty="0">
              <a:solidFill>
                <a:srgbClr val="FFFFFF"/>
              </a:solidFill>
            </a:endParaRPr>
          </a:p>
          <a:p>
            <a:pPr eaLnBrk="1" hangingPunct="1">
              <a:defRPr/>
            </a:pPr>
            <a:endParaRPr lang="en-US" altLang="ja-JP" sz="2800" dirty="0" smtClean="0"/>
          </a:p>
          <a:p>
            <a:pPr marL="0" indent="0" eaLnBrk="1" hangingPunct="1">
              <a:buFont typeface="Wingdings" pitchFamily="2" charset="2"/>
              <a:buNone/>
              <a:defRPr/>
            </a:pPr>
            <a:r>
              <a:rPr lang="ja-JP" altLang="en-US" sz="2800" dirty="0" smtClean="0"/>
              <a:t>　</a:t>
            </a:r>
            <a:endParaRPr lang="en-US" altLang="ja-JP" sz="2800" dirty="0" smtClean="0"/>
          </a:p>
          <a:p>
            <a:pPr lvl="1" eaLnBrk="1" hangingPunct="1">
              <a:defRPr/>
            </a:pPr>
            <a:endParaRPr lang="en-US" altLang="ja-JP" dirty="0" smtClean="0"/>
          </a:p>
        </p:txBody>
      </p:sp>
      <p:sp>
        <p:nvSpPr>
          <p:cNvPr id="104453" name="Text Box 1028"/>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生体検査（新規項目）</a:t>
            </a:r>
          </a:p>
        </p:txBody>
      </p:sp>
      <p:grpSp>
        <p:nvGrpSpPr>
          <p:cNvPr id="104454" name="Group 1029"/>
          <p:cNvGrpSpPr>
            <a:grpSpLocks/>
          </p:cNvGrpSpPr>
          <p:nvPr/>
        </p:nvGrpSpPr>
        <p:grpSpPr bwMode="auto">
          <a:xfrm>
            <a:off x="609600" y="400050"/>
            <a:ext cx="8567738" cy="6457950"/>
            <a:chOff x="384" y="252"/>
            <a:chExt cx="5397" cy="4068"/>
          </a:xfrm>
        </p:grpSpPr>
        <p:sp>
          <p:nvSpPr>
            <p:cNvPr id="104456" name="Line 1030"/>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04457" name="Line 1031"/>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04455" name="Oval 1032"/>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新</a:t>
            </a:r>
          </a:p>
        </p:txBody>
      </p:sp>
    </p:spTree>
    <p:extLst>
      <p:ext uri="{BB962C8B-B14F-4D97-AF65-F5344CB8AC3E}">
        <p14:creationId xmlns:p14="http://schemas.microsoft.com/office/powerpoint/2010/main" val="16099878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スライド番号プレースホルダー 3"/>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5B348CF7-7A77-414B-804C-298CDF228A83}" type="slidenum">
              <a:rPr kumimoji="0" lang="ja-JP" altLang="en-US" sz="2000" i="0" smtClean="0"/>
              <a:pPr eaLnBrk="1" hangingPunct="1"/>
              <a:t>139</a:t>
            </a:fld>
            <a:endParaRPr kumimoji="0" lang="en-US" altLang="ja-JP" sz="2000" i="0" smtClean="0"/>
          </a:p>
        </p:txBody>
      </p:sp>
      <p:sp>
        <p:nvSpPr>
          <p:cNvPr id="117763" name="Rectangle 2"/>
          <p:cNvSpPr>
            <a:spLocks noChangeArrowheads="1"/>
          </p:cNvSpPr>
          <p:nvPr/>
        </p:nvSpPr>
        <p:spPr bwMode="auto">
          <a:xfrm>
            <a:off x="2757488" y="3108325"/>
            <a:ext cx="3683000" cy="641350"/>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3600" i="0">
                <a:solidFill>
                  <a:srgbClr val="FFFF00"/>
                </a:solidFill>
              </a:rPr>
              <a:t>病　理　診　断　料</a:t>
            </a:r>
          </a:p>
        </p:txBody>
      </p:sp>
    </p:spTree>
    <p:extLst>
      <p:ext uri="{BB962C8B-B14F-4D97-AF65-F5344CB8AC3E}">
        <p14:creationId xmlns:p14="http://schemas.microsoft.com/office/powerpoint/2010/main" val="1529231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14</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en-US" altLang="ja-JP" dirty="0" smtClean="0">
                <a:latin typeface="+mj-ea"/>
                <a:ea typeface="+mj-ea"/>
              </a:rPr>
              <a:t>2015</a:t>
            </a:r>
            <a:r>
              <a:rPr lang="ja-JP" altLang="en-US" dirty="0" smtClean="0">
                <a:latin typeface="+mj-ea"/>
                <a:ea typeface="+mj-ea"/>
              </a:rPr>
              <a:t>年度</a:t>
            </a:r>
            <a:endParaRPr lang="en-US" altLang="ja-JP" dirty="0" smtClean="0">
              <a:latin typeface="+mj-ea"/>
              <a:ea typeface="+mj-ea"/>
            </a:endParaRPr>
          </a:p>
          <a:p>
            <a:pPr lvl="1" algn="just" eaLnBrk="1" hangingPunct="1">
              <a:lnSpc>
                <a:spcPct val="90000"/>
              </a:lnSpc>
            </a:pPr>
            <a:r>
              <a:rPr lang="ja-JP" altLang="en-US" dirty="0" smtClean="0">
                <a:latin typeface="+mj-ea"/>
                <a:ea typeface="+mj-ea"/>
              </a:rPr>
              <a:t>一定以上所得者の一部</a:t>
            </a:r>
            <a:r>
              <a:rPr lang="ja-JP" altLang="en-US" dirty="0">
                <a:latin typeface="+mj-ea"/>
                <a:ea typeface="+mj-ea"/>
              </a:rPr>
              <a:t>負担</a:t>
            </a:r>
            <a:r>
              <a:rPr lang="ja-JP" altLang="en-US" dirty="0" smtClean="0">
                <a:latin typeface="+mj-ea"/>
                <a:ea typeface="+mj-ea"/>
              </a:rPr>
              <a:t>割合の引き上げ</a:t>
            </a:r>
            <a:endParaRPr lang="en-US" altLang="ja-JP" dirty="0" smtClean="0">
              <a:latin typeface="+mj-ea"/>
              <a:ea typeface="+mj-ea"/>
            </a:endParaRPr>
          </a:p>
          <a:p>
            <a:pPr lvl="1" algn="just" eaLnBrk="1" hangingPunct="1">
              <a:lnSpc>
                <a:spcPct val="90000"/>
              </a:lnSpc>
            </a:pPr>
            <a:r>
              <a:rPr lang="ja-JP" altLang="en-US" dirty="0" smtClean="0">
                <a:latin typeface="+mj-ea"/>
                <a:ea typeface="+mj-ea"/>
              </a:rPr>
              <a:t>要支援者向けサービスを介護保険から市町村事業に移管</a:t>
            </a:r>
            <a:endParaRPr lang="en-US" altLang="ja-JP" dirty="0" smtClean="0">
              <a:latin typeface="+mj-ea"/>
              <a:ea typeface="+mj-ea"/>
            </a:endParaRPr>
          </a:p>
          <a:p>
            <a:pPr lvl="1" algn="just" eaLnBrk="1" hangingPunct="1">
              <a:lnSpc>
                <a:spcPct val="90000"/>
              </a:lnSpc>
            </a:pPr>
            <a:r>
              <a:rPr lang="ja-JP" altLang="en-US" dirty="0" smtClean="0">
                <a:latin typeface="+mj-ea"/>
                <a:ea typeface="+mj-ea"/>
              </a:rPr>
              <a:t>低所得者の保険料負担軽減</a:t>
            </a:r>
            <a:endParaRPr lang="en-US" altLang="ja-JP" dirty="0" smtClean="0">
              <a:latin typeface="+mj-ea"/>
              <a:ea typeface="+mj-ea"/>
            </a:endParaRPr>
          </a:p>
          <a:p>
            <a:pPr lvl="1" algn="just" eaLnBrk="1" hangingPunct="1">
              <a:lnSpc>
                <a:spcPct val="90000"/>
              </a:lnSpc>
            </a:pPr>
            <a:endParaRPr lang="en-US" altLang="ja-JP" dirty="0">
              <a:latin typeface="+mj-ea"/>
              <a:ea typeface="+mj-ea"/>
            </a:endParaRPr>
          </a:p>
          <a:p>
            <a:pPr marL="457200" lvl="1" indent="0" algn="r" eaLnBrk="1" hangingPunct="1">
              <a:lnSpc>
                <a:spcPct val="90000"/>
              </a:lnSpc>
              <a:buNone/>
            </a:pPr>
            <a:r>
              <a:rPr lang="ja-JP" altLang="en-US" sz="1600" dirty="0" smtClean="0">
                <a:latin typeface="+mj-ea"/>
                <a:ea typeface="+mj-ea"/>
              </a:rPr>
              <a:t>（持続可能な社会保障制度の確立を図るための改革の推進に関する法律　等　</a:t>
            </a:r>
            <a:endParaRPr lang="en-US" altLang="ja-JP" sz="1600" dirty="0" smtClean="0">
              <a:latin typeface="+mj-ea"/>
              <a:ea typeface="+mj-ea"/>
            </a:endParaRPr>
          </a:p>
          <a:p>
            <a:pPr marL="457200" lvl="1" indent="0" algn="r" eaLnBrk="1" hangingPunct="1">
              <a:lnSpc>
                <a:spcPct val="90000"/>
              </a:lnSpc>
              <a:buNone/>
            </a:pPr>
            <a:r>
              <a:rPr lang="ja-JP" altLang="en-US" sz="1600" dirty="0" smtClean="0">
                <a:latin typeface="+mj-ea"/>
                <a:ea typeface="+mj-ea"/>
              </a:rPr>
              <a:t>平成</a:t>
            </a:r>
            <a:r>
              <a:rPr lang="en-US" altLang="ja-JP" sz="1600" dirty="0" smtClean="0">
                <a:latin typeface="+mj-ea"/>
                <a:ea typeface="+mj-ea"/>
              </a:rPr>
              <a:t>25</a:t>
            </a:r>
            <a:r>
              <a:rPr lang="ja-JP" altLang="en-US" sz="1600" dirty="0" smtClean="0">
                <a:latin typeface="+mj-ea"/>
                <a:ea typeface="+mj-ea"/>
              </a:rPr>
              <a:t>年</a:t>
            </a:r>
            <a:r>
              <a:rPr lang="en-US" altLang="ja-JP" sz="1600" dirty="0" smtClean="0">
                <a:latin typeface="+mj-ea"/>
                <a:ea typeface="+mj-ea"/>
              </a:rPr>
              <a:t>12</a:t>
            </a:r>
            <a:r>
              <a:rPr lang="ja-JP" altLang="en-US" sz="1600" dirty="0" smtClean="0">
                <a:latin typeface="+mj-ea"/>
                <a:ea typeface="+mj-ea"/>
              </a:rPr>
              <a:t>月 </a:t>
            </a:r>
            <a:r>
              <a:rPr lang="en-US" altLang="ja-JP" sz="1600" dirty="0" smtClean="0">
                <a:latin typeface="+mj-ea"/>
                <a:ea typeface="+mj-ea"/>
              </a:rPr>
              <a:t>5</a:t>
            </a:r>
            <a:r>
              <a:rPr lang="ja-JP" altLang="en-US" sz="1600" dirty="0" smtClean="0">
                <a:latin typeface="+mj-ea"/>
                <a:ea typeface="+mj-ea"/>
              </a:rPr>
              <a:t>日）</a:t>
            </a:r>
            <a:endParaRPr lang="en-US" altLang="ja-JP" sz="1600" dirty="0" smtClean="0">
              <a:latin typeface="+mj-ea"/>
              <a:ea typeface="+mj-ea"/>
            </a:endParaRPr>
          </a:p>
          <a:p>
            <a:pPr marL="0" indent="0" algn="just" eaLnBrk="1" hangingPunct="1">
              <a:lnSpc>
                <a:spcPct val="90000"/>
              </a:lnSpc>
              <a:buNone/>
            </a:pPr>
            <a:endParaRPr lang="en-US" altLang="ja-JP" sz="2400" dirty="0" smtClean="0">
              <a:latin typeface="+mj-ea"/>
              <a:ea typeface="+mj-ea"/>
            </a:endParaRPr>
          </a:p>
          <a:p>
            <a:pPr marL="0" indent="0" algn="just" eaLnBrk="1" hangingPunct="1">
              <a:lnSpc>
                <a:spcPct val="90000"/>
              </a:lnSpc>
              <a:buNone/>
            </a:pPr>
            <a:endParaRPr lang="en-US" altLang="ja-JP" sz="2400" dirty="0" smtClean="0">
              <a:latin typeface="+mj-ea"/>
              <a:ea typeface="+mj-ea"/>
            </a:endParaRPr>
          </a:p>
          <a:p>
            <a:pPr lvl="1" algn="just" eaLnBrk="1" hangingPunct="1">
              <a:lnSpc>
                <a:spcPct val="90000"/>
              </a:lnSpc>
            </a:pPr>
            <a:endParaRPr lang="en-US" altLang="ja-JP" sz="9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社会保障改革の方向性</a:t>
            </a: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社会保障改革のスケジュール案（介護）</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264146823"/>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スライド番号プレースホルダー 5"/>
          <p:cNvSpPr>
            <a:spLocks noGrp="1"/>
          </p:cNvSpPr>
          <p:nvPr>
            <p:ph type="sldNum" sz="quarter" idx="12"/>
          </p:nvPr>
        </p:nvSpPr>
        <p:spPr>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E95B1BDA-7EA2-48D9-ABD9-242B186E7B19}" type="slidenum">
              <a:rPr kumimoji="0" lang="ja-JP" altLang="en-US" sz="2000" i="0" smtClean="0"/>
              <a:pPr eaLnBrk="1" hangingPunct="1"/>
              <a:t>140</a:t>
            </a:fld>
            <a:endParaRPr kumimoji="0" lang="en-US" altLang="ja-JP" sz="2000" i="0" smtClean="0"/>
          </a:p>
        </p:txBody>
      </p:sp>
      <p:sp>
        <p:nvSpPr>
          <p:cNvPr id="118787" name="Rectangle 2"/>
          <p:cNvSpPr>
            <a:spLocks noGrp="1" noChangeArrowheads="1"/>
          </p:cNvSpPr>
          <p:nvPr>
            <p:ph type="title" orient="vert"/>
          </p:nvPr>
        </p:nvSpPr>
        <p:spPr>
          <a:xfrm>
            <a:off x="47625" y="796925"/>
            <a:ext cx="533400" cy="5451475"/>
          </a:xfrm>
        </p:spPr>
        <p:txBody>
          <a:bodyPr/>
          <a:lstStyle/>
          <a:p>
            <a:pPr algn="ctr" eaLnBrk="1" hangingPunct="1"/>
            <a:r>
              <a:rPr lang="ja-JP" altLang="en-US" sz="2800" smtClean="0">
                <a:solidFill>
                  <a:srgbClr val="FFFF66"/>
                </a:solidFill>
              </a:rPr>
              <a:t>病　理　診　断　料</a:t>
            </a:r>
          </a:p>
        </p:txBody>
      </p:sp>
      <p:sp>
        <p:nvSpPr>
          <p:cNvPr id="1230851" name="Rectangle 3"/>
          <p:cNvSpPr>
            <a:spLocks noGrp="1" noChangeArrowheads="1"/>
          </p:cNvSpPr>
          <p:nvPr>
            <p:ph type="body" orient="vert" idx="1"/>
          </p:nvPr>
        </p:nvSpPr>
        <p:spPr>
          <a:xfrm>
            <a:off x="609600" y="762000"/>
            <a:ext cx="8534400" cy="6096000"/>
          </a:xfrm>
        </p:spPr>
        <p:txBody>
          <a:bodyPr vert="horz"/>
          <a:lstStyle/>
          <a:p>
            <a:pPr eaLnBrk="1" hangingPunct="1">
              <a:defRPr/>
            </a:pPr>
            <a:r>
              <a:rPr lang="ja-JP" altLang="en-US" dirty="0" smtClean="0"/>
              <a:t>細胞診（１部位につき）　注の見直し</a:t>
            </a:r>
          </a:p>
          <a:p>
            <a:pPr lvl="1" eaLnBrk="1" hangingPunct="1">
              <a:defRPr/>
            </a:pPr>
            <a:r>
              <a:rPr lang="ja-JP" altLang="en-US" sz="2400" dirty="0" smtClean="0"/>
              <a:t>液状化検体細胞診加算</a:t>
            </a:r>
            <a:endParaRPr lang="en-US" altLang="ja-JP" sz="2400" dirty="0" smtClean="0"/>
          </a:p>
          <a:p>
            <a:pPr marL="457200" lvl="1" indent="0" eaLnBrk="1" hangingPunct="1">
              <a:buNone/>
              <a:defRPr/>
            </a:pPr>
            <a:r>
              <a:rPr lang="ja-JP" altLang="en-US" sz="2400" dirty="0"/>
              <a:t>　</a:t>
            </a:r>
            <a:r>
              <a:rPr lang="ja-JP" altLang="en-US" sz="2400" dirty="0" smtClean="0"/>
              <a:t>１</a:t>
            </a:r>
            <a:r>
              <a:rPr lang="ja-JP" altLang="en-US" sz="2400" dirty="0"/>
              <a:t>、</a:t>
            </a:r>
            <a:r>
              <a:rPr lang="ja-JP" altLang="en-US" sz="2400" dirty="0" smtClean="0"/>
              <a:t>の婦人科材料等については、婦人科材料等液状化検体　</a:t>
            </a:r>
            <a:endParaRPr lang="en-US" altLang="ja-JP" sz="2400" dirty="0" smtClean="0"/>
          </a:p>
          <a:p>
            <a:pPr marL="457200" lvl="1" indent="0" eaLnBrk="1" hangingPunct="1">
              <a:buNone/>
              <a:defRPr/>
            </a:pPr>
            <a:r>
              <a:rPr lang="ja-JP" altLang="en-US" sz="2400" dirty="0"/>
              <a:t>　</a:t>
            </a:r>
            <a:r>
              <a:rPr lang="ja-JP" altLang="en-US" sz="2400" dirty="0" smtClean="0"/>
              <a:t>　　細胞診加算として、１８点を加算する</a:t>
            </a:r>
            <a:endParaRPr lang="en-US" altLang="ja-JP" sz="2400" dirty="0" smtClean="0"/>
          </a:p>
          <a:p>
            <a:pPr marL="457200" lvl="1" indent="0" eaLnBrk="1" hangingPunct="1">
              <a:buNone/>
              <a:defRPr/>
            </a:pPr>
            <a:r>
              <a:rPr lang="ja-JP" altLang="en-US" sz="2400" dirty="0"/>
              <a:t>　</a:t>
            </a:r>
            <a:r>
              <a:rPr lang="ja-JP" altLang="en-US" sz="2400" dirty="0" smtClean="0"/>
              <a:t>２、の穿刺吸引細胞診、体腔洗浄等によるものについては、</a:t>
            </a:r>
            <a:endParaRPr lang="en-US" altLang="ja-JP" sz="2400" dirty="0" smtClean="0"/>
          </a:p>
          <a:p>
            <a:pPr marL="457200" lvl="1" indent="0" eaLnBrk="1" hangingPunct="1">
              <a:buNone/>
              <a:defRPr/>
            </a:pPr>
            <a:r>
              <a:rPr lang="ja-JP" altLang="en-US" sz="2400" dirty="0"/>
              <a:t>　</a:t>
            </a:r>
            <a:r>
              <a:rPr lang="ja-JP" altLang="en-US" sz="2400" dirty="0" smtClean="0"/>
              <a:t>　　液状化検体細胞診加算として、８５点を加算する</a:t>
            </a:r>
            <a:endParaRPr lang="en-US" altLang="ja-JP" sz="2400" dirty="0" smtClean="0"/>
          </a:p>
          <a:p>
            <a:pPr marL="457200" lvl="1" indent="0" eaLnBrk="1" hangingPunct="1">
              <a:buNone/>
              <a:defRPr/>
            </a:pPr>
            <a:endParaRPr lang="en-US" altLang="ja-JP" dirty="0" smtClean="0"/>
          </a:p>
        </p:txBody>
      </p:sp>
      <p:sp>
        <p:nvSpPr>
          <p:cNvPr id="118789" name="Text Box 4"/>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a:solidFill>
                  <a:srgbClr val="FFFF00"/>
                </a:solidFill>
              </a:rPr>
              <a:t>病理標本作製料</a:t>
            </a:r>
          </a:p>
        </p:txBody>
      </p:sp>
      <p:grpSp>
        <p:nvGrpSpPr>
          <p:cNvPr id="118790" name="Group 5"/>
          <p:cNvGrpSpPr>
            <a:grpSpLocks/>
          </p:cNvGrpSpPr>
          <p:nvPr/>
        </p:nvGrpSpPr>
        <p:grpSpPr bwMode="auto">
          <a:xfrm>
            <a:off x="609600" y="400050"/>
            <a:ext cx="8567738" cy="6457950"/>
            <a:chOff x="384" y="252"/>
            <a:chExt cx="5397" cy="4068"/>
          </a:xfrm>
        </p:grpSpPr>
        <p:sp>
          <p:nvSpPr>
            <p:cNvPr id="118792"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18793"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118791" name="Oval 8"/>
          <p:cNvSpPr>
            <a:spLocks noChangeArrowheads="1"/>
          </p:cNvSpPr>
          <p:nvPr/>
        </p:nvSpPr>
        <p:spPr bwMode="auto">
          <a:xfrm>
            <a:off x="8640763" y="76200"/>
            <a:ext cx="503237" cy="542925"/>
          </a:xfrm>
          <a:prstGeom prst="ellipse">
            <a:avLst/>
          </a:prstGeom>
          <a:noFill/>
          <a:ln w="2857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spcBef>
                <a:spcPct val="0"/>
              </a:spcBef>
            </a:pPr>
            <a:r>
              <a:rPr lang="ja-JP" altLang="en-US" sz="2800" i="0">
                <a:solidFill>
                  <a:srgbClr val="FFFF00"/>
                </a:solidFill>
              </a:rPr>
              <a:t>改</a:t>
            </a:r>
          </a:p>
        </p:txBody>
      </p:sp>
    </p:spTree>
    <p:extLst>
      <p:ext uri="{BB962C8B-B14F-4D97-AF65-F5344CB8AC3E}">
        <p14:creationId xmlns:p14="http://schemas.microsoft.com/office/powerpoint/2010/main" val="193406308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dirty="0" smtClean="0"/>
              <a:t>処　　置</a:t>
            </a:r>
            <a:endParaRPr lang="en-US" altLang="ja-JP" sz="4000" dirty="0" smtClean="0"/>
          </a:p>
        </p:txBody>
      </p:sp>
    </p:spTree>
    <p:extLst>
      <p:ext uri="{BB962C8B-B14F-4D97-AF65-F5344CB8AC3E}">
        <p14:creationId xmlns:p14="http://schemas.microsoft.com/office/powerpoint/2010/main" val="323212324"/>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142</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６歳未満の加算の新設（５０点）</a:t>
            </a:r>
            <a:endParaRPr lang="ja-JP" altLang="en-US" sz="2800" dirty="0">
              <a:latin typeface="+mj-ea"/>
            </a:endParaRPr>
          </a:p>
          <a:p>
            <a:pPr lvl="1" algn="just">
              <a:lnSpc>
                <a:spcPct val="90000"/>
              </a:lnSpc>
              <a:buSzPct val="80000"/>
            </a:pPr>
            <a:r>
              <a:rPr lang="ja-JP" altLang="en-US" dirty="0" smtClean="0"/>
              <a:t>創傷処置　６</a:t>
            </a:r>
            <a:r>
              <a:rPr lang="en-US" altLang="ja-JP" dirty="0" smtClean="0"/>
              <a:t>､</a:t>
            </a:r>
            <a:r>
              <a:rPr lang="ja-JP" altLang="en-US" dirty="0" smtClean="0"/>
              <a:t>０００平方</a:t>
            </a:r>
            <a:r>
              <a:rPr lang="ja-JP" altLang="en-US" dirty="0"/>
              <a:t>センチメートル</a:t>
            </a:r>
            <a:r>
              <a:rPr lang="ja-JP" altLang="en-US" dirty="0" smtClean="0"/>
              <a:t>以上</a:t>
            </a:r>
            <a:endParaRPr lang="en-US" altLang="ja-JP" dirty="0" smtClean="0"/>
          </a:p>
          <a:p>
            <a:pPr lvl="1" algn="just">
              <a:lnSpc>
                <a:spcPct val="90000"/>
              </a:lnSpc>
              <a:buSzPct val="80000"/>
            </a:pPr>
            <a:r>
              <a:rPr lang="ja-JP" altLang="en-US" dirty="0" smtClean="0">
                <a:latin typeface="+mj-ea"/>
              </a:rPr>
              <a:t>熱傷処置　３</a:t>
            </a:r>
            <a:r>
              <a:rPr lang="en-US" altLang="ja-JP" dirty="0" smtClean="0">
                <a:latin typeface="+mj-ea"/>
              </a:rPr>
              <a:t>､</a:t>
            </a:r>
            <a:r>
              <a:rPr lang="ja-JP" altLang="en-US" dirty="0" smtClean="0">
                <a:latin typeface="+mj-ea"/>
              </a:rPr>
              <a:t>０００</a:t>
            </a:r>
            <a:r>
              <a:rPr lang="ja-JP" altLang="en-US" dirty="0"/>
              <a:t>平方センチメートル</a:t>
            </a:r>
            <a:r>
              <a:rPr lang="ja-JP" altLang="en-US" dirty="0" smtClean="0"/>
              <a:t>以上（４，５）</a:t>
            </a:r>
            <a:endParaRPr lang="en-US" altLang="ja-JP" dirty="0" smtClean="0"/>
          </a:p>
          <a:p>
            <a:pPr lvl="1" algn="just">
              <a:lnSpc>
                <a:spcPct val="90000"/>
              </a:lnSpc>
              <a:buSzPct val="80000"/>
            </a:pPr>
            <a:r>
              <a:rPr lang="ja-JP" altLang="en-US" dirty="0" smtClean="0"/>
              <a:t>リンパ管腫局所注入</a:t>
            </a:r>
            <a:endParaRPr lang="en-US" altLang="ja-JP" dirty="0" smtClean="0"/>
          </a:p>
          <a:p>
            <a:pPr lvl="1" algn="just">
              <a:lnSpc>
                <a:spcPct val="90000"/>
              </a:lnSpc>
              <a:buSzPct val="80000"/>
            </a:pPr>
            <a:r>
              <a:rPr lang="ja-JP" altLang="en-US" dirty="0" smtClean="0"/>
              <a:t>ストーマ処置</a:t>
            </a:r>
            <a:endParaRPr lang="en-US" altLang="ja-JP" dirty="0" smtClean="0"/>
          </a:p>
          <a:p>
            <a:pPr lvl="1" algn="just">
              <a:lnSpc>
                <a:spcPct val="90000"/>
              </a:lnSpc>
              <a:buSzPct val="80000"/>
            </a:pPr>
            <a:r>
              <a:rPr lang="ja-JP" altLang="en-US" dirty="0"/>
              <a:t>救命のため</a:t>
            </a:r>
            <a:r>
              <a:rPr lang="ja-JP" altLang="en-US" dirty="0" smtClean="0"/>
              <a:t>の気管内挿管</a:t>
            </a:r>
            <a:endParaRPr lang="en-US" altLang="ja-JP" smtClean="0"/>
          </a:p>
          <a:p>
            <a:pPr lvl="1" algn="just">
              <a:lnSpc>
                <a:spcPct val="90000"/>
              </a:lnSpc>
              <a:buSzPct val="80000"/>
            </a:pPr>
            <a:endParaRPr lang="en-US" altLang="ja-JP" dirty="0" smtClean="0"/>
          </a:p>
          <a:p>
            <a:pPr lvl="1" algn="just">
              <a:lnSpc>
                <a:spcPct val="90000"/>
              </a:lnSpc>
              <a:buSzPct val="80000"/>
            </a:pPr>
            <a:r>
              <a:rPr lang="ja-JP" altLang="en-US" dirty="0" smtClean="0"/>
              <a:t>腹膜灌流</a:t>
            </a:r>
            <a:endParaRPr lang="en-US" altLang="ja-JP" dirty="0" smtClean="0"/>
          </a:p>
          <a:p>
            <a:pPr lvl="2" algn="just">
              <a:lnSpc>
                <a:spcPct val="90000"/>
              </a:lnSpc>
              <a:buSzPct val="80000"/>
            </a:pPr>
            <a:r>
              <a:rPr lang="ja-JP" altLang="en-US" dirty="0" smtClean="0"/>
              <a:t>導入期１４日まで</a:t>
            </a:r>
            <a:r>
              <a:rPr lang="en-US" altLang="ja-JP" dirty="0" smtClean="0"/>
              <a:t>			</a:t>
            </a:r>
            <a:r>
              <a:rPr lang="ja-JP" altLang="en-US" dirty="0" smtClean="0"/>
              <a:t>１</a:t>
            </a:r>
            <a:r>
              <a:rPr lang="en-US" altLang="ja-JP" dirty="0" smtClean="0"/>
              <a:t>､</a:t>
            </a:r>
            <a:r>
              <a:rPr lang="ja-JP" altLang="en-US" dirty="0" smtClean="0"/>
              <a:t>０００点</a:t>
            </a:r>
            <a:endParaRPr lang="en-US" altLang="ja-JP" dirty="0" smtClean="0"/>
          </a:p>
          <a:p>
            <a:pPr lvl="2" algn="just">
              <a:lnSpc>
                <a:spcPct val="90000"/>
              </a:lnSpc>
              <a:buSzPct val="80000"/>
            </a:pPr>
            <a:r>
              <a:rPr lang="ja-JP" altLang="en-US" dirty="0" smtClean="0"/>
              <a:t>導入期１５日以降３０日目まで</a:t>
            </a:r>
            <a:r>
              <a:rPr lang="en-US" altLang="ja-JP" dirty="0" smtClean="0"/>
              <a:t>	</a:t>
            </a:r>
            <a:r>
              <a:rPr lang="ja-JP" altLang="en-US" dirty="0" smtClean="0"/>
              <a:t>　  ５００点</a:t>
            </a:r>
            <a:endParaRPr lang="en-US" altLang="ja-JP" dirty="0" smtClean="0"/>
          </a:p>
          <a:p>
            <a:pPr lvl="1" algn="just">
              <a:lnSpc>
                <a:spcPct val="90000"/>
              </a:lnSpc>
              <a:buSzPct val="80000"/>
            </a:pPr>
            <a:endParaRPr lang="en-US" altLang="ja-JP"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処　　置</a:t>
            </a: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a:solidFill>
                  <a:srgbClr val="FFFF66"/>
                </a:solidFill>
              </a:rPr>
              <a:t>乳幼児</a:t>
            </a:r>
            <a:r>
              <a:rPr lang="ja-JP" altLang="en-US" sz="3600" i="0" dirty="0" smtClean="0">
                <a:solidFill>
                  <a:srgbClr val="FFFF66"/>
                </a:solidFill>
              </a:rPr>
              <a:t>加算の新設</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8335493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143</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lvl="1" algn="just">
              <a:lnSpc>
                <a:spcPct val="90000"/>
              </a:lnSpc>
              <a:buSzPct val="80000"/>
            </a:pPr>
            <a:r>
              <a:rPr lang="ja-JP" altLang="en-US" sz="2400" dirty="0" smtClean="0">
                <a:latin typeface="+mj-ea"/>
              </a:rPr>
              <a:t>手術</a:t>
            </a:r>
            <a:r>
              <a:rPr lang="ja-JP" altLang="en-US" sz="2400" dirty="0">
                <a:latin typeface="+mj-ea"/>
              </a:rPr>
              <a:t>・処置の休日・時間外・深夜</a:t>
            </a:r>
            <a:r>
              <a:rPr lang="ja-JP" altLang="en-US" sz="2400" dirty="0" smtClean="0">
                <a:latin typeface="+mj-ea"/>
              </a:rPr>
              <a:t>加算</a:t>
            </a:r>
            <a:r>
              <a:rPr lang="ja-JP" altLang="en-US" sz="2400" dirty="0">
                <a:latin typeface="+mj-ea"/>
              </a:rPr>
              <a:t>の</a:t>
            </a:r>
            <a:r>
              <a:rPr lang="ja-JP" altLang="en-US" sz="2400" dirty="0" smtClean="0">
                <a:latin typeface="+mj-ea"/>
              </a:rPr>
              <a:t>より</a:t>
            </a:r>
            <a:r>
              <a:rPr lang="ja-JP" altLang="en-US" sz="2400" dirty="0">
                <a:latin typeface="+mj-ea"/>
              </a:rPr>
              <a:t>高い評価を</a:t>
            </a:r>
            <a:r>
              <a:rPr lang="ja-JP" altLang="en-US" sz="2400" dirty="0" smtClean="0">
                <a:latin typeface="+mj-ea"/>
              </a:rPr>
              <a:t>新設</a:t>
            </a:r>
            <a:endParaRPr lang="ja-JP" altLang="en-US" sz="2400" dirty="0">
              <a:latin typeface="+mj-ea"/>
            </a:endParaRPr>
          </a:p>
          <a:p>
            <a:pPr lvl="1" algn="just">
              <a:lnSpc>
                <a:spcPct val="90000"/>
              </a:lnSpc>
              <a:buSzPct val="80000"/>
            </a:pPr>
            <a:r>
              <a:rPr lang="ja-JP" altLang="en-US" sz="2400" dirty="0" smtClean="0">
                <a:latin typeface="+mj-ea"/>
              </a:rPr>
              <a:t>従来の加算については加算「２」とする</a:t>
            </a:r>
          </a:p>
          <a:p>
            <a:pPr algn="just">
              <a:lnSpc>
                <a:spcPct val="90000"/>
              </a:lnSpc>
              <a:buSzPct val="80000"/>
            </a:pPr>
            <a:r>
              <a:rPr lang="ja-JP" altLang="en-US" sz="2800" dirty="0" smtClean="0">
                <a:latin typeface="+mj-ea"/>
              </a:rPr>
              <a:t>手術の場合</a:t>
            </a:r>
            <a:endParaRPr lang="ja-JP" altLang="en-US" sz="2800" dirty="0">
              <a:latin typeface="+mj-ea"/>
            </a:endParaRPr>
          </a:p>
          <a:p>
            <a:pPr lvl="1" algn="just">
              <a:lnSpc>
                <a:spcPct val="90000"/>
              </a:lnSpc>
              <a:buSzPct val="80000"/>
            </a:pPr>
            <a:r>
              <a:rPr lang="ja-JP" altLang="en-US" sz="2400" dirty="0" smtClean="0">
                <a:latin typeface="+mj-ea"/>
              </a:rPr>
              <a:t>休日</a:t>
            </a:r>
            <a:r>
              <a:rPr lang="ja-JP" altLang="en-US" sz="2400" dirty="0">
                <a:latin typeface="+mj-ea"/>
              </a:rPr>
              <a:t>加算</a:t>
            </a:r>
            <a:r>
              <a:rPr lang="ja-JP" altLang="en-US" sz="2400" dirty="0" smtClean="0">
                <a:latin typeface="+mj-ea"/>
              </a:rPr>
              <a:t>１　　　 </a:t>
            </a:r>
            <a:r>
              <a:rPr lang="ja-JP" altLang="en-US" dirty="0">
                <a:latin typeface="+mj-ea"/>
              </a:rPr>
              <a:t>１６０</a:t>
            </a:r>
            <a:r>
              <a:rPr lang="en-US" altLang="ja-JP" sz="2400" dirty="0" smtClean="0">
                <a:latin typeface="+mj-ea"/>
              </a:rPr>
              <a:t>/</a:t>
            </a:r>
            <a:r>
              <a:rPr lang="ja-JP" altLang="en-US" sz="2400" dirty="0" smtClean="0">
                <a:latin typeface="+mj-ea"/>
              </a:rPr>
              <a:t>１００</a:t>
            </a:r>
            <a:endParaRPr lang="en-US" altLang="ja-JP" sz="2400" dirty="0">
              <a:latin typeface="+mj-ea"/>
            </a:endParaRPr>
          </a:p>
          <a:p>
            <a:pPr lvl="1" algn="just">
              <a:lnSpc>
                <a:spcPct val="90000"/>
              </a:lnSpc>
              <a:buSzPct val="80000"/>
            </a:pPr>
            <a:r>
              <a:rPr lang="ja-JP" altLang="en-US" sz="2400" dirty="0" smtClean="0">
                <a:latin typeface="+mj-ea"/>
              </a:rPr>
              <a:t>時間外</a:t>
            </a:r>
            <a:r>
              <a:rPr lang="ja-JP" altLang="en-US" sz="2400" dirty="0">
                <a:latin typeface="+mj-ea"/>
              </a:rPr>
              <a:t>加算１ </a:t>
            </a:r>
            <a:r>
              <a:rPr lang="ja-JP" altLang="en-US" sz="2400" dirty="0" smtClean="0">
                <a:latin typeface="+mj-ea"/>
              </a:rPr>
              <a:t>　 　８０</a:t>
            </a:r>
            <a:r>
              <a:rPr lang="en-US" altLang="ja-JP" sz="2400" dirty="0" smtClean="0">
                <a:latin typeface="+mj-ea"/>
              </a:rPr>
              <a:t>/</a:t>
            </a:r>
            <a:r>
              <a:rPr lang="ja-JP" altLang="en-US" sz="2400" dirty="0" smtClean="0">
                <a:latin typeface="+mj-ea"/>
              </a:rPr>
              <a:t>１００</a:t>
            </a:r>
            <a:endParaRPr lang="en-US" altLang="ja-JP" sz="2400" dirty="0">
              <a:latin typeface="+mj-ea"/>
            </a:endParaRPr>
          </a:p>
          <a:p>
            <a:pPr lvl="1" algn="just">
              <a:lnSpc>
                <a:spcPct val="90000"/>
              </a:lnSpc>
              <a:buSzPct val="80000"/>
            </a:pPr>
            <a:r>
              <a:rPr lang="ja-JP" altLang="en-US" sz="2400" dirty="0" smtClean="0">
                <a:latin typeface="+mj-ea"/>
              </a:rPr>
              <a:t>深夜</a:t>
            </a:r>
            <a:r>
              <a:rPr lang="ja-JP" altLang="en-US" sz="2400" dirty="0">
                <a:latin typeface="+mj-ea"/>
              </a:rPr>
              <a:t>加算１ </a:t>
            </a:r>
            <a:r>
              <a:rPr lang="ja-JP" altLang="en-US" sz="2400" dirty="0" smtClean="0">
                <a:latin typeface="+mj-ea"/>
              </a:rPr>
              <a:t>　　　１６０</a:t>
            </a:r>
            <a:r>
              <a:rPr lang="en-US" altLang="ja-JP" sz="2400" dirty="0" smtClean="0">
                <a:latin typeface="+mj-ea"/>
              </a:rPr>
              <a:t>/</a:t>
            </a:r>
            <a:r>
              <a:rPr lang="ja-JP" altLang="en-US" dirty="0">
                <a:latin typeface="+mj-ea"/>
              </a:rPr>
              <a:t>１００</a:t>
            </a:r>
            <a:endParaRPr lang="en-US" altLang="ja-JP" sz="2400" dirty="0">
              <a:latin typeface="+mj-ea"/>
            </a:endParaRPr>
          </a:p>
          <a:p>
            <a:pPr algn="just">
              <a:lnSpc>
                <a:spcPct val="90000"/>
              </a:lnSpc>
              <a:buSzPct val="80000"/>
            </a:pPr>
            <a:r>
              <a:rPr lang="ja-JP" altLang="en-US" sz="2800" dirty="0">
                <a:latin typeface="+mj-ea"/>
              </a:rPr>
              <a:t>処置</a:t>
            </a:r>
            <a:r>
              <a:rPr lang="ja-JP" altLang="en-US" sz="2800" dirty="0" smtClean="0">
                <a:latin typeface="+mj-ea"/>
              </a:rPr>
              <a:t>（１</a:t>
            </a:r>
            <a:r>
              <a:rPr lang="en-US" altLang="ja-JP" sz="2800" dirty="0" smtClean="0">
                <a:latin typeface="+mj-ea"/>
              </a:rPr>
              <a:t>､</a:t>
            </a:r>
            <a:r>
              <a:rPr lang="ja-JP" altLang="en-US" sz="2800" dirty="0" smtClean="0">
                <a:latin typeface="+mj-ea"/>
              </a:rPr>
              <a:t>０００点</a:t>
            </a:r>
            <a:r>
              <a:rPr lang="ja-JP" altLang="en-US" sz="2800" dirty="0">
                <a:latin typeface="+mj-ea"/>
              </a:rPr>
              <a:t>以上に</a:t>
            </a:r>
            <a:r>
              <a:rPr lang="ja-JP" altLang="en-US" sz="2800" dirty="0" smtClean="0">
                <a:latin typeface="+mj-ea"/>
              </a:rPr>
              <a:t>限る）の場合</a:t>
            </a:r>
            <a:endParaRPr lang="ja-JP" altLang="en-US" sz="2800" dirty="0">
              <a:latin typeface="+mj-ea"/>
            </a:endParaRPr>
          </a:p>
          <a:p>
            <a:pPr lvl="1" algn="just">
              <a:lnSpc>
                <a:spcPct val="90000"/>
              </a:lnSpc>
              <a:buSzPct val="80000"/>
            </a:pPr>
            <a:r>
              <a:rPr lang="ja-JP" altLang="en-US" dirty="0">
                <a:latin typeface="+mj-ea"/>
              </a:rPr>
              <a:t>休日加算１　　　 １６０</a:t>
            </a:r>
            <a:r>
              <a:rPr lang="en-US" altLang="ja-JP" dirty="0">
                <a:latin typeface="+mj-ea"/>
              </a:rPr>
              <a:t>/</a:t>
            </a:r>
            <a:r>
              <a:rPr lang="ja-JP" altLang="en-US" dirty="0">
                <a:latin typeface="+mj-ea"/>
              </a:rPr>
              <a:t>１００</a:t>
            </a:r>
            <a:endParaRPr lang="en-US" altLang="ja-JP" dirty="0">
              <a:latin typeface="+mj-ea"/>
            </a:endParaRPr>
          </a:p>
          <a:p>
            <a:pPr lvl="1" algn="just">
              <a:lnSpc>
                <a:spcPct val="90000"/>
              </a:lnSpc>
              <a:buSzPct val="80000"/>
            </a:pPr>
            <a:r>
              <a:rPr lang="ja-JP" altLang="en-US" dirty="0">
                <a:latin typeface="+mj-ea"/>
              </a:rPr>
              <a:t>時間外加算１ 　 　８０</a:t>
            </a:r>
            <a:r>
              <a:rPr lang="en-US" altLang="ja-JP" dirty="0">
                <a:latin typeface="+mj-ea"/>
              </a:rPr>
              <a:t>/</a:t>
            </a:r>
            <a:r>
              <a:rPr lang="ja-JP" altLang="en-US" dirty="0">
                <a:latin typeface="+mj-ea"/>
              </a:rPr>
              <a:t>１００</a:t>
            </a:r>
            <a:endParaRPr lang="en-US" altLang="ja-JP" dirty="0">
              <a:latin typeface="+mj-ea"/>
            </a:endParaRPr>
          </a:p>
          <a:p>
            <a:pPr lvl="1" algn="just">
              <a:lnSpc>
                <a:spcPct val="90000"/>
              </a:lnSpc>
              <a:buSzPct val="80000"/>
            </a:pPr>
            <a:r>
              <a:rPr lang="ja-JP" altLang="en-US" dirty="0">
                <a:latin typeface="+mj-ea"/>
              </a:rPr>
              <a:t>深夜加算１ 　　　１６０</a:t>
            </a:r>
            <a:r>
              <a:rPr lang="en-US" altLang="ja-JP" dirty="0">
                <a:latin typeface="+mj-ea"/>
              </a:rPr>
              <a:t>/</a:t>
            </a:r>
            <a:r>
              <a:rPr lang="ja-JP" altLang="en-US" dirty="0">
                <a:latin typeface="+mj-ea"/>
              </a:rPr>
              <a:t>１００</a:t>
            </a:r>
            <a:endParaRPr lang="en-US" altLang="ja-JP"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処　　置</a:t>
            </a: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処置・手術の時間外加算等</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054404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144</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lvl="1" algn="just">
              <a:lnSpc>
                <a:spcPct val="90000"/>
              </a:lnSpc>
              <a:buSzPct val="80000"/>
            </a:pPr>
            <a:endParaRPr lang="ja-JP" altLang="en-US" sz="2400" dirty="0" smtClean="0">
              <a:latin typeface="+mj-ea"/>
            </a:endParaRPr>
          </a:p>
          <a:p>
            <a:pPr algn="just">
              <a:lnSpc>
                <a:spcPct val="90000"/>
              </a:lnSpc>
              <a:buSzPct val="80000"/>
            </a:pPr>
            <a:r>
              <a:rPr lang="ja-JP" altLang="en-US" sz="2800" dirty="0" smtClean="0">
                <a:latin typeface="+mj-ea"/>
              </a:rPr>
              <a:t>算定要件</a:t>
            </a:r>
            <a:endParaRPr lang="en-US" altLang="ja-JP" sz="2800" dirty="0">
              <a:latin typeface="+mj-ea"/>
            </a:endParaRPr>
          </a:p>
          <a:p>
            <a:pPr lvl="1" algn="just">
              <a:lnSpc>
                <a:spcPct val="90000"/>
              </a:lnSpc>
              <a:buSzPct val="80000"/>
            </a:pPr>
            <a:r>
              <a:rPr lang="ja-JP" altLang="en-US" sz="2400" dirty="0" smtClean="0">
                <a:latin typeface="+mj-ea"/>
              </a:rPr>
              <a:t>手術</a:t>
            </a:r>
            <a:r>
              <a:rPr lang="ja-JP" altLang="en-US" sz="2400" dirty="0">
                <a:latin typeface="+mj-ea"/>
              </a:rPr>
              <a:t>又は処置が保険医療機関又は保険医の都合により休日、時間外、深夜に行われた場合には</a:t>
            </a:r>
            <a:r>
              <a:rPr lang="ja-JP" altLang="en-US" sz="2400" dirty="0" smtClean="0">
                <a:latin typeface="+mj-ea"/>
              </a:rPr>
              <a:t>算定</a:t>
            </a:r>
            <a:r>
              <a:rPr lang="ja-JP" altLang="en-US" sz="2400" dirty="0">
                <a:latin typeface="+mj-ea"/>
              </a:rPr>
              <a:t>不可</a:t>
            </a:r>
          </a:p>
          <a:p>
            <a:pPr lvl="1" algn="just">
              <a:lnSpc>
                <a:spcPct val="90000"/>
              </a:lnSpc>
              <a:buSzPct val="80000"/>
            </a:pPr>
            <a:r>
              <a:rPr lang="ja-JP" altLang="en-US" sz="2400" dirty="0" smtClean="0">
                <a:latin typeface="+mj-ea"/>
              </a:rPr>
              <a:t>入院中</a:t>
            </a:r>
            <a:r>
              <a:rPr lang="ja-JP" altLang="en-US" sz="2400" dirty="0">
                <a:latin typeface="+mj-ea"/>
              </a:rPr>
              <a:t>の患者以外の患者に対しては、以下のいずれかの場合に</a:t>
            </a:r>
            <a:r>
              <a:rPr lang="ja-JP" altLang="en-US" sz="2400" dirty="0" smtClean="0">
                <a:latin typeface="+mj-ea"/>
              </a:rPr>
              <a:t>算定可</a:t>
            </a:r>
            <a:endParaRPr lang="en-US" altLang="ja-JP" sz="2400" dirty="0">
              <a:latin typeface="+mj-ea"/>
            </a:endParaRPr>
          </a:p>
          <a:p>
            <a:pPr lvl="2" algn="just">
              <a:lnSpc>
                <a:spcPct val="90000"/>
              </a:lnSpc>
              <a:buSzPct val="80000"/>
            </a:pPr>
            <a:r>
              <a:rPr lang="ja-JP" altLang="en-US" dirty="0" smtClean="0">
                <a:latin typeface="+mj-ea"/>
              </a:rPr>
              <a:t>休日</a:t>
            </a:r>
            <a:r>
              <a:rPr lang="ja-JP" altLang="en-US" dirty="0">
                <a:latin typeface="+mj-ea"/>
              </a:rPr>
              <a:t>加算、時間外加算、深夜加算の算定できる初診又は再診に引き続いて行われた緊急手術又は緊急処置の場合</a:t>
            </a:r>
          </a:p>
          <a:p>
            <a:pPr lvl="2" algn="just">
              <a:lnSpc>
                <a:spcPct val="90000"/>
              </a:lnSpc>
              <a:buSzPct val="80000"/>
            </a:pPr>
            <a:r>
              <a:rPr lang="ja-JP" altLang="en-US" dirty="0" smtClean="0">
                <a:latin typeface="+mj-ea"/>
              </a:rPr>
              <a:t>初診</a:t>
            </a:r>
            <a:r>
              <a:rPr lang="ja-JP" altLang="en-US" dirty="0">
                <a:latin typeface="+mj-ea"/>
              </a:rPr>
              <a:t>又は再診</a:t>
            </a:r>
            <a:r>
              <a:rPr lang="ja-JP" altLang="en-US" dirty="0" smtClean="0">
                <a:latin typeface="+mj-ea"/>
              </a:rPr>
              <a:t>から８時間</a:t>
            </a:r>
            <a:r>
              <a:rPr lang="ja-JP" altLang="en-US" dirty="0">
                <a:latin typeface="+mj-ea"/>
              </a:rPr>
              <a:t>以内に緊急手術又は緊急処置を行う場合であって、その開始時間（手術の場合は執刀した時間をいう。）が、休日、時間外（医療機関が表示する診療時間外をいう。）又は深夜であるもの</a:t>
            </a:r>
          </a:p>
          <a:p>
            <a:pPr lvl="1" algn="just">
              <a:lnSpc>
                <a:spcPct val="90000"/>
              </a:lnSpc>
              <a:buSzPct val="80000"/>
            </a:pPr>
            <a:r>
              <a:rPr lang="ja-JP" altLang="en-US" sz="2400" dirty="0" smtClean="0">
                <a:latin typeface="+mj-ea"/>
              </a:rPr>
              <a:t>入院中</a:t>
            </a:r>
            <a:r>
              <a:rPr lang="ja-JP" altLang="en-US" sz="2400" dirty="0">
                <a:latin typeface="+mj-ea"/>
              </a:rPr>
              <a:t>の患者</a:t>
            </a:r>
            <a:r>
              <a:rPr lang="ja-JP" altLang="en-US" sz="2400" dirty="0" smtClean="0">
                <a:latin typeface="+mj-ea"/>
              </a:rPr>
              <a:t>には</a:t>
            </a:r>
            <a:r>
              <a:rPr lang="ja-JP" altLang="en-US" sz="2400" dirty="0">
                <a:latin typeface="+mj-ea"/>
              </a:rPr>
              <a:t>、症状の急変により、緊急手術又は緊急処置を行った場合に算定でき、休日加算又は深夜加算</a:t>
            </a:r>
            <a:r>
              <a:rPr lang="ja-JP" altLang="en-US" sz="2400" dirty="0" smtClean="0">
                <a:latin typeface="+mj-ea"/>
              </a:rPr>
              <a:t>のみ</a:t>
            </a:r>
            <a:endParaRPr lang="ja-JP" altLang="en-US"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その他</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3600" i="0" dirty="0" smtClean="0">
                <a:solidFill>
                  <a:srgbClr val="FFFF66"/>
                </a:solidFill>
              </a:rPr>
              <a:t>処置・</a:t>
            </a:r>
            <a:r>
              <a:rPr lang="ja-JP" altLang="en-US" sz="3600" dirty="0">
                <a:solidFill>
                  <a:srgbClr val="FFFF66"/>
                </a:solidFill>
              </a:rPr>
              <a:t>手術の時間外加算等</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69547999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145</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lvl="1" algn="just">
              <a:lnSpc>
                <a:spcPct val="90000"/>
              </a:lnSpc>
              <a:buSzPct val="80000"/>
            </a:pPr>
            <a:endParaRPr lang="ja-JP" altLang="en-US" sz="2400" dirty="0" smtClean="0">
              <a:latin typeface="+mj-ea"/>
            </a:endParaRPr>
          </a:p>
          <a:p>
            <a:pPr algn="just">
              <a:lnSpc>
                <a:spcPct val="90000"/>
              </a:lnSpc>
              <a:buSzPct val="80000"/>
            </a:pPr>
            <a:r>
              <a:rPr lang="ja-JP" altLang="en-US" sz="2800" dirty="0" smtClean="0">
                <a:latin typeface="+mj-ea"/>
              </a:rPr>
              <a:t>施設基準</a:t>
            </a:r>
            <a:endParaRPr lang="en-US" altLang="ja-JP" sz="2800" dirty="0" smtClean="0">
              <a:latin typeface="+mj-ea"/>
            </a:endParaRPr>
          </a:p>
          <a:p>
            <a:pPr lvl="1" algn="just">
              <a:lnSpc>
                <a:spcPct val="90000"/>
              </a:lnSpc>
              <a:buSzPct val="80000"/>
            </a:pPr>
            <a:r>
              <a:rPr lang="ja-JP" altLang="en-US" sz="2400" dirty="0" smtClean="0">
                <a:latin typeface="+mj-ea"/>
              </a:rPr>
              <a:t>術者</a:t>
            </a:r>
            <a:r>
              <a:rPr lang="ja-JP" altLang="en-US" sz="2400" dirty="0">
                <a:latin typeface="+mj-ea"/>
              </a:rPr>
              <a:t>、第一助手について、予定手術前の当直（緊急呼び出し当番を含む。）の免除を実施して</a:t>
            </a:r>
            <a:r>
              <a:rPr lang="ja-JP" altLang="en-US" sz="2400" dirty="0" smtClean="0">
                <a:latin typeface="+mj-ea"/>
              </a:rPr>
              <a:t>いる（</a:t>
            </a:r>
            <a:r>
              <a:rPr lang="ja-JP" altLang="en-US" sz="2400" dirty="0">
                <a:latin typeface="+mj-ea"/>
              </a:rPr>
              <a:t>ただし、</a:t>
            </a:r>
            <a:r>
              <a:rPr lang="ja-JP" altLang="en-US" sz="2400" dirty="0" smtClean="0">
                <a:latin typeface="+mj-ea"/>
              </a:rPr>
              <a:t>年１２回</a:t>
            </a:r>
            <a:r>
              <a:rPr lang="ja-JP" altLang="en-US" sz="2400" dirty="0">
                <a:latin typeface="+mj-ea"/>
              </a:rPr>
              <a:t>に限り実施していない日があっても</a:t>
            </a:r>
            <a:r>
              <a:rPr lang="ja-JP" altLang="en-US" sz="2400" dirty="0" smtClean="0">
                <a:latin typeface="+mj-ea"/>
              </a:rPr>
              <a:t>よい）</a:t>
            </a:r>
            <a:endParaRPr lang="ja-JP" altLang="en-US" sz="2400" dirty="0">
              <a:latin typeface="+mj-ea"/>
            </a:endParaRPr>
          </a:p>
          <a:p>
            <a:pPr lvl="1" algn="just">
              <a:lnSpc>
                <a:spcPct val="90000"/>
              </a:lnSpc>
              <a:buSzPct val="80000"/>
            </a:pPr>
            <a:r>
              <a:rPr lang="ja-JP" altLang="en-US" sz="2400" dirty="0" smtClean="0">
                <a:latin typeface="+mj-ea"/>
              </a:rPr>
              <a:t>交代</a:t>
            </a:r>
            <a:r>
              <a:rPr lang="ja-JP" altLang="en-US" sz="2400" dirty="0">
                <a:latin typeface="+mj-ea"/>
              </a:rPr>
              <a:t>勤務制の実施または時間外・休日・深夜の手術・処置の実施に係る医師の手当支給を実施して</a:t>
            </a:r>
            <a:r>
              <a:rPr lang="ja-JP" altLang="en-US" sz="2400" dirty="0" smtClean="0">
                <a:latin typeface="+mj-ea"/>
              </a:rPr>
              <a:t>いる（</a:t>
            </a:r>
            <a:r>
              <a:rPr lang="ja-JP" altLang="en-US" sz="2400" dirty="0">
                <a:latin typeface="+mj-ea"/>
              </a:rPr>
              <a:t>チーム制（数名のチームにつき、</a:t>
            </a:r>
            <a:r>
              <a:rPr lang="en-US" altLang="ja-JP" sz="2400" dirty="0">
                <a:latin typeface="+mj-ea"/>
              </a:rPr>
              <a:t>1</a:t>
            </a:r>
            <a:r>
              <a:rPr lang="ja-JP" altLang="en-US" sz="2400" dirty="0">
                <a:latin typeface="+mj-ea"/>
              </a:rPr>
              <a:t>人の緊急呼び出し当番を置き、休日・時間外・深夜の対応を一元化しており、緊急呼び出し当番の翌日は休日としていることを</a:t>
            </a:r>
            <a:r>
              <a:rPr lang="ja-JP" altLang="en-US" sz="2400" dirty="0" smtClean="0">
                <a:latin typeface="+mj-ea"/>
              </a:rPr>
              <a:t>いう）</a:t>
            </a:r>
            <a:r>
              <a:rPr lang="ja-JP" altLang="en-US" sz="2400" dirty="0">
                <a:latin typeface="+mj-ea"/>
              </a:rPr>
              <a:t>の場合も交代勤務制を実施していると</a:t>
            </a:r>
            <a:r>
              <a:rPr lang="ja-JP" altLang="en-US" sz="2400" dirty="0" smtClean="0">
                <a:latin typeface="+mj-ea"/>
              </a:rPr>
              <a:t>見なす）</a:t>
            </a:r>
            <a:endParaRPr lang="ja-JP" altLang="en-US" sz="2400" dirty="0">
              <a:latin typeface="+mj-ea"/>
            </a:endParaRPr>
          </a:p>
          <a:p>
            <a:pPr lvl="1" algn="just">
              <a:lnSpc>
                <a:spcPct val="90000"/>
              </a:lnSpc>
              <a:buSzPct val="80000"/>
            </a:pPr>
            <a:r>
              <a:rPr lang="ja-JP" altLang="en-US" sz="2400" dirty="0" smtClean="0">
                <a:latin typeface="+mj-ea"/>
              </a:rPr>
              <a:t>採血</a:t>
            </a:r>
            <a:r>
              <a:rPr lang="ja-JP" altLang="en-US" sz="2400" dirty="0">
                <a:latin typeface="+mj-ea"/>
              </a:rPr>
              <a:t>、静脈注射及び留置針によるルート確保について、原則として医師以外が実施していること</a:t>
            </a:r>
            <a:r>
              <a:rPr lang="ja-JP" altLang="en-US" sz="2400" dirty="0" smtClean="0">
                <a:latin typeface="+mj-ea"/>
              </a:rPr>
              <a:t>。</a:t>
            </a:r>
            <a:endParaRPr lang="ja-JP" altLang="en-US"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その他</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3600" i="0" dirty="0" smtClean="0">
                <a:solidFill>
                  <a:srgbClr val="FFFF66"/>
                </a:solidFill>
              </a:rPr>
              <a:t>処置・</a:t>
            </a:r>
            <a:r>
              <a:rPr lang="ja-JP" altLang="en-US" sz="3600" dirty="0">
                <a:solidFill>
                  <a:srgbClr val="FFFF66"/>
                </a:solidFill>
              </a:rPr>
              <a:t>手術の時間外加算等</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398350154"/>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146</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lvl="1" algn="just">
              <a:lnSpc>
                <a:spcPct val="90000"/>
              </a:lnSpc>
              <a:buSzPct val="80000"/>
            </a:pPr>
            <a:endParaRPr lang="ja-JP" altLang="en-US" sz="2400" dirty="0" smtClean="0">
              <a:latin typeface="+mj-ea"/>
            </a:endParaRPr>
          </a:p>
          <a:p>
            <a:pPr algn="just">
              <a:lnSpc>
                <a:spcPct val="90000"/>
              </a:lnSpc>
              <a:buSzPct val="80000"/>
            </a:pPr>
            <a:r>
              <a:rPr lang="ja-JP" altLang="en-US" sz="2800" dirty="0" smtClean="0">
                <a:latin typeface="+mj-ea"/>
              </a:rPr>
              <a:t>施設基準</a:t>
            </a:r>
            <a:endParaRPr lang="en-US" altLang="ja-JP" sz="2800" dirty="0" smtClean="0">
              <a:latin typeface="+mj-ea"/>
            </a:endParaRPr>
          </a:p>
          <a:p>
            <a:pPr lvl="1" algn="just">
              <a:lnSpc>
                <a:spcPct val="90000"/>
              </a:lnSpc>
              <a:buSzPct val="80000"/>
            </a:pPr>
            <a:r>
              <a:rPr lang="ja-JP" altLang="en-US" dirty="0" smtClean="0">
                <a:latin typeface="+mj-ea"/>
              </a:rPr>
              <a:t>下記のいずれ</a:t>
            </a:r>
            <a:r>
              <a:rPr lang="ja-JP" altLang="en-US" dirty="0">
                <a:latin typeface="+mj-ea"/>
              </a:rPr>
              <a:t>かに該当</a:t>
            </a:r>
            <a:r>
              <a:rPr lang="ja-JP" altLang="en-US" dirty="0" smtClean="0">
                <a:latin typeface="+mj-ea"/>
              </a:rPr>
              <a:t>する</a:t>
            </a:r>
            <a:endParaRPr lang="ja-JP" altLang="en-US" dirty="0">
              <a:latin typeface="+mj-ea"/>
            </a:endParaRPr>
          </a:p>
          <a:p>
            <a:pPr lvl="2" algn="just">
              <a:lnSpc>
                <a:spcPct val="90000"/>
              </a:lnSpc>
              <a:buSzPct val="80000"/>
            </a:pPr>
            <a:r>
              <a:rPr lang="ja-JP" altLang="en-US" dirty="0" smtClean="0">
                <a:latin typeface="+mj-ea"/>
              </a:rPr>
              <a:t>年間</a:t>
            </a:r>
            <a:r>
              <a:rPr lang="ja-JP" altLang="en-US" dirty="0">
                <a:latin typeface="+mj-ea"/>
              </a:rPr>
              <a:t>の緊急入院患者数</a:t>
            </a:r>
            <a:r>
              <a:rPr lang="ja-JP" altLang="en-US" dirty="0" smtClean="0">
                <a:latin typeface="+mj-ea"/>
              </a:rPr>
              <a:t>が２００名以上</a:t>
            </a:r>
            <a:endParaRPr lang="ja-JP" altLang="en-US" dirty="0">
              <a:latin typeface="+mj-ea"/>
            </a:endParaRPr>
          </a:p>
          <a:p>
            <a:pPr lvl="2" algn="just">
              <a:lnSpc>
                <a:spcPct val="90000"/>
              </a:lnSpc>
              <a:buSzPct val="80000"/>
            </a:pPr>
            <a:r>
              <a:rPr lang="ja-JP" altLang="en-US" dirty="0" smtClean="0">
                <a:latin typeface="+mj-ea"/>
              </a:rPr>
              <a:t>全身</a:t>
            </a:r>
            <a:r>
              <a:rPr lang="ja-JP" altLang="en-US" dirty="0">
                <a:latin typeface="+mj-ea"/>
              </a:rPr>
              <a:t>麻酔（手術を実施した</a:t>
            </a:r>
            <a:r>
              <a:rPr lang="ja-JP" altLang="en-US" dirty="0" smtClean="0">
                <a:latin typeface="+mj-ea"/>
              </a:rPr>
              <a:t>場合）</a:t>
            </a:r>
            <a:r>
              <a:rPr lang="ja-JP" altLang="en-US" dirty="0">
                <a:latin typeface="+mj-ea"/>
              </a:rPr>
              <a:t>の患者</a:t>
            </a:r>
            <a:r>
              <a:rPr lang="ja-JP" altLang="en-US" dirty="0" smtClean="0">
                <a:latin typeface="+mj-ea"/>
              </a:rPr>
              <a:t>数年８００件以上</a:t>
            </a:r>
            <a:endParaRPr lang="ja-JP" altLang="en-US" dirty="0">
              <a:latin typeface="+mj-ea"/>
            </a:endParaRPr>
          </a:p>
          <a:p>
            <a:pPr lvl="2" algn="just">
              <a:lnSpc>
                <a:spcPct val="90000"/>
              </a:lnSpc>
              <a:buSzPct val="80000"/>
            </a:pPr>
            <a:r>
              <a:rPr lang="ja-JP" altLang="en-US" dirty="0" smtClean="0">
                <a:latin typeface="+mj-ea"/>
              </a:rPr>
              <a:t>第三次</a:t>
            </a:r>
            <a:r>
              <a:rPr lang="ja-JP" altLang="en-US" dirty="0">
                <a:latin typeface="+mj-ea"/>
              </a:rPr>
              <a:t>救急医療機関、小児救急医療拠点病院、総合周産期母子医療センター、災害医療拠点病院、へき地医療拠点病院、地域医療拠点病院又は地域医療支援病院である</a:t>
            </a:r>
          </a:p>
          <a:p>
            <a:pPr lvl="1" algn="just">
              <a:lnSpc>
                <a:spcPct val="90000"/>
              </a:lnSpc>
              <a:buSzPct val="80000"/>
            </a:pPr>
            <a:r>
              <a:rPr lang="ja-JP" altLang="en-US" dirty="0">
                <a:latin typeface="+mj-ea"/>
              </a:rPr>
              <a:t>下記</a:t>
            </a:r>
            <a:r>
              <a:rPr lang="ja-JP" altLang="en-US" dirty="0" smtClean="0">
                <a:latin typeface="+mj-ea"/>
              </a:rPr>
              <a:t>の勤務医</a:t>
            </a:r>
            <a:r>
              <a:rPr lang="ja-JP" altLang="en-US" dirty="0">
                <a:latin typeface="+mj-ea"/>
              </a:rPr>
              <a:t>負担軽減策を実施して</a:t>
            </a:r>
            <a:r>
              <a:rPr lang="ja-JP" altLang="en-US" dirty="0" smtClean="0">
                <a:latin typeface="+mj-ea"/>
              </a:rPr>
              <a:t>いる</a:t>
            </a:r>
            <a:endParaRPr lang="ja-JP" altLang="en-US" dirty="0">
              <a:latin typeface="+mj-ea"/>
            </a:endParaRPr>
          </a:p>
          <a:p>
            <a:pPr lvl="2" algn="just">
              <a:lnSpc>
                <a:spcPct val="90000"/>
              </a:lnSpc>
              <a:buSzPct val="80000"/>
            </a:pPr>
            <a:r>
              <a:rPr lang="ja-JP" altLang="en-US" dirty="0" smtClean="0">
                <a:latin typeface="+mj-ea"/>
              </a:rPr>
              <a:t>当該</a:t>
            </a:r>
            <a:r>
              <a:rPr lang="ja-JP" altLang="en-US" dirty="0">
                <a:latin typeface="+mj-ea"/>
              </a:rPr>
              <a:t>保険医療機関内に病院勤務医負担軽減等のための責任者を配置して</a:t>
            </a:r>
            <a:r>
              <a:rPr lang="ja-JP" altLang="en-US" dirty="0" smtClean="0">
                <a:latin typeface="+mj-ea"/>
              </a:rPr>
              <a:t>いる</a:t>
            </a:r>
            <a:endParaRPr lang="ja-JP" altLang="en-US" dirty="0">
              <a:latin typeface="+mj-ea"/>
            </a:endParaRPr>
          </a:p>
          <a:p>
            <a:pPr lvl="2" algn="just">
              <a:lnSpc>
                <a:spcPct val="90000"/>
              </a:lnSpc>
              <a:buSzPct val="80000"/>
            </a:pPr>
            <a:r>
              <a:rPr lang="ja-JP" altLang="en-US" dirty="0" smtClean="0">
                <a:latin typeface="+mj-ea"/>
              </a:rPr>
              <a:t>当該</a:t>
            </a:r>
            <a:r>
              <a:rPr lang="ja-JP" altLang="en-US" dirty="0">
                <a:latin typeface="+mj-ea"/>
              </a:rPr>
              <a:t>保険医療機関内に多職種からなる役割分担推進のための委員会等を設置し、改善計画を</a:t>
            </a:r>
            <a:r>
              <a:rPr lang="ja-JP" altLang="en-US" dirty="0" smtClean="0">
                <a:latin typeface="+mj-ea"/>
              </a:rPr>
              <a:t>作成している</a:t>
            </a:r>
            <a:endParaRPr lang="ja-JP" altLang="en-US"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その他</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3600" i="0" dirty="0" smtClean="0">
                <a:solidFill>
                  <a:srgbClr val="FFFF66"/>
                </a:solidFill>
              </a:rPr>
              <a:t>処置</a:t>
            </a:r>
            <a:r>
              <a:rPr lang="ja-JP" altLang="en-US" sz="3600" dirty="0">
                <a:solidFill>
                  <a:srgbClr val="FFFF66"/>
                </a:solidFill>
              </a:rPr>
              <a:t>・手術の時間外加算等</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955200890"/>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147</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lvl="1" algn="just">
              <a:lnSpc>
                <a:spcPct val="90000"/>
              </a:lnSpc>
              <a:buSzPct val="80000"/>
            </a:pPr>
            <a:endParaRPr lang="ja-JP" altLang="en-US" sz="2400" dirty="0" smtClean="0">
              <a:latin typeface="+mj-ea"/>
            </a:endParaRPr>
          </a:p>
          <a:p>
            <a:pPr algn="just">
              <a:lnSpc>
                <a:spcPct val="90000"/>
              </a:lnSpc>
              <a:buSzPct val="80000"/>
            </a:pPr>
            <a:r>
              <a:rPr lang="ja-JP" altLang="en-US" sz="2800" dirty="0" smtClean="0">
                <a:latin typeface="+mj-ea"/>
              </a:rPr>
              <a:t>施設基準</a:t>
            </a:r>
            <a:endParaRPr lang="en-US" altLang="ja-JP" sz="2800" dirty="0" smtClean="0">
              <a:latin typeface="+mj-ea"/>
            </a:endParaRPr>
          </a:p>
          <a:p>
            <a:pPr lvl="1" algn="just">
              <a:lnSpc>
                <a:spcPct val="90000"/>
              </a:lnSpc>
              <a:buSzPct val="80000"/>
            </a:pPr>
            <a:r>
              <a:rPr lang="ja-JP" altLang="en-US" sz="2400" dirty="0" smtClean="0">
                <a:latin typeface="+mj-ea"/>
              </a:rPr>
              <a:t>改善計画</a:t>
            </a:r>
            <a:r>
              <a:rPr lang="ja-JP" altLang="en-US" sz="2400" dirty="0">
                <a:latin typeface="+mj-ea"/>
              </a:rPr>
              <a:t>に含まれる</a:t>
            </a:r>
            <a:r>
              <a:rPr lang="ja-JP" altLang="en-US" sz="2400" dirty="0" smtClean="0">
                <a:latin typeface="+mj-ea"/>
              </a:rPr>
              <a:t>内容</a:t>
            </a:r>
            <a:endParaRPr lang="ja-JP" altLang="en-US" sz="2400" dirty="0">
              <a:latin typeface="+mj-ea"/>
            </a:endParaRPr>
          </a:p>
          <a:p>
            <a:pPr lvl="2" algn="just">
              <a:lnSpc>
                <a:spcPct val="90000"/>
              </a:lnSpc>
              <a:buSzPct val="80000"/>
            </a:pPr>
            <a:r>
              <a:rPr lang="ja-JP" altLang="en-US" dirty="0" smtClean="0">
                <a:latin typeface="+mj-ea"/>
              </a:rPr>
              <a:t>役割</a:t>
            </a:r>
            <a:r>
              <a:rPr lang="ja-JP" altLang="en-US" dirty="0">
                <a:latin typeface="+mj-ea"/>
              </a:rPr>
              <a:t>分担の具体的内容</a:t>
            </a:r>
          </a:p>
          <a:p>
            <a:pPr lvl="1" algn="just">
              <a:lnSpc>
                <a:spcPct val="90000"/>
              </a:lnSpc>
              <a:buSzPct val="80000"/>
            </a:pPr>
            <a:r>
              <a:rPr lang="ja-JP" altLang="en-US" sz="2400" dirty="0" smtClean="0">
                <a:latin typeface="+mj-ea"/>
              </a:rPr>
              <a:t>計画</a:t>
            </a:r>
            <a:r>
              <a:rPr lang="ja-JP" altLang="en-US" sz="2400" dirty="0">
                <a:latin typeface="+mj-ea"/>
              </a:rPr>
              <a:t>に含まれることが望ましい内容）</a:t>
            </a:r>
          </a:p>
          <a:p>
            <a:pPr lvl="2" algn="just">
              <a:lnSpc>
                <a:spcPct val="90000"/>
              </a:lnSpc>
              <a:buSzPct val="80000"/>
            </a:pPr>
            <a:r>
              <a:rPr lang="ja-JP" altLang="en-US" dirty="0" smtClean="0">
                <a:latin typeface="+mj-ea"/>
              </a:rPr>
              <a:t>医師</a:t>
            </a:r>
            <a:r>
              <a:rPr lang="ja-JP" altLang="en-US" dirty="0">
                <a:latin typeface="+mj-ea"/>
              </a:rPr>
              <a:t>事務作業補助者の配置</a:t>
            </a:r>
          </a:p>
          <a:p>
            <a:pPr lvl="2" algn="just">
              <a:lnSpc>
                <a:spcPct val="90000"/>
              </a:lnSpc>
              <a:buSzPct val="80000"/>
            </a:pPr>
            <a:r>
              <a:rPr lang="ja-JP" altLang="en-US" dirty="0" smtClean="0">
                <a:latin typeface="+mj-ea"/>
              </a:rPr>
              <a:t>短時間</a:t>
            </a:r>
            <a:r>
              <a:rPr lang="ja-JP" altLang="en-US" dirty="0">
                <a:latin typeface="+mj-ea"/>
              </a:rPr>
              <a:t>正規雇用医師の活用</a:t>
            </a:r>
          </a:p>
          <a:p>
            <a:pPr lvl="2" algn="just">
              <a:lnSpc>
                <a:spcPct val="90000"/>
              </a:lnSpc>
              <a:buSzPct val="80000"/>
            </a:pPr>
            <a:r>
              <a:rPr lang="ja-JP" altLang="en-US" dirty="0" smtClean="0">
                <a:latin typeface="+mj-ea"/>
              </a:rPr>
              <a:t>地域</a:t>
            </a:r>
            <a:r>
              <a:rPr lang="ja-JP" altLang="en-US" dirty="0">
                <a:latin typeface="+mj-ea"/>
              </a:rPr>
              <a:t>の他の保険医療機関との連携体制</a:t>
            </a:r>
          </a:p>
          <a:p>
            <a:pPr lvl="2" algn="just">
              <a:lnSpc>
                <a:spcPct val="90000"/>
              </a:lnSpc>
              <a:buSzPct val="80000"/>
            </a:pPr>
            <a:r>
              <a:rPr lang="ja-JP" altLang="en-US" dirty="0" smtClean="0">
                <a:latin typeface="+mj-ea"/>
              </a:rPr>
              <a:t>外来</a:t>
            </a:r>
            <a:r>
              <a:rPr lang="ja-JP" altLang="en-US" dirty="0">
                <a:latin typeface="+mj-ea"/>
              </a:rPr>
              <a:t>縮小の取組 </a:t>
            </a:r>
            <a:r>
              <a:rPr lang="ja-JP" altLang="en-US" dirty="0" smtClean="0">
                <a:latin typeface="+mj-ea"/>
              </a:rPr>
              <a:t>等</a:t>
            </a:r>
            <a:endParaRPr lang="ja-JP" altLang="en-US"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その他</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3600" i="0" dirty="0" smtClean="0">
                <a:solidFill>
                  <a:srgbClr val="FFFF66"/>
                </a:solidFill>
              </a:rPr>
              <a:t>処置・</a:t>
            </a:r>
            <a:r>
              <a:rPr lang="ja-JP" altLang="en-US" sz="3600" dirty="0">
                <a:solidFill>
                  <a:srgbClr val="FFFF66"/>
                </a:solidFill>
              </a:rPr>
              <a:t>手術の時間外加算等</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441750854"/>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148</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慢性</a:t>
            </a:r>
            <a:r>
              <a:rPr lang="ja-JP" altLang="en-US" sz="2800" dirty="0">
                <a:latin typeface="+mj-ea"/>
              </a:rPr>
              <a:t>維持透析患者外来医学</a:t>
            </a:r>
            <a:r>
              <a:rPr lang="ja-JP" altLang="en-US" sz="2800" dirty="0" smtClean="0">
                <a:latin typeface="+mj-ea"/>
              </a:rPr>
              <a:t>管理料</a:t>
            </a:r>
            <a:endParaRPr lang="en-US" altLang="ja-JP" dirty="0">
              <a:latin typeface="+mj-ea"/>
            </a:endParaRPr>
          </a:p>
          <a:p>
            <a:pPr marL="0" indent="0" algn="just">
              <a:lnSpc>
                <a:spcPct val="90000"/>
              </a:lnSpc>
              <a:buSzPct val="80000"/>
              <a:buNone/>
            </a:pPr>
            <a:r>
              <a:rPr lang="en-US" altLang="ja-JP" sz="2800" dirty="0" smtClean="0">
                <a:latin typeface="+mj-ea"/>
              </a:rPr>
              <a:t>				</a:t>
            </a:r>
            <a:r>
              <a:rPr lang="ja-JP" altLang="en-US" sz="2800" dirty="0" smtClean="0">
                <a:latin typeface="+mj-ea"/>
              </a:rPr>
              <a:t>　　　２</a:t>
            </a:r>
            <a:r>
              <a:rPr lang="en-US" altLang="ja-JP" sz="2800" dirty="0" smtClean="0">
                <a:latin typeface="+mj-ea"/>
              </a:rPr>
              <a:t>､</a:t>
            </a:r>
            <a:r>
              <a:rPr lang="ja-JP" altLang="en-US" sz="2800" dirty="0" smtClean="0">
                <a:latin typeface="+mj-ea"/>
              </a:rPr>
              <a:t>３０５点　⇒　２</a:t>
            </a:r>
            <a:r>
              <a:rPr lang="en-US" altLang="ja-JP" sz="2800" dirty="0" smtClean="0">
                <a:latin typeface="+mj-ea"/>
              </a:rPr>
              <a:t>､</a:t>
            </a:r>
            <a:r>
              <a:rPr lang="ja-JP" altLang="en-US" sz="2800" dirty="0" smtClean="0">
                <a:latin typeface="+mj-ea"/>
              </a:rPr>
              <a:t>２５０点</a:t>
            </a:r>
            <a:endParaRPr lang="en-US" altLang="ja-JP" sz="2800" dirty="0">
              <a:latin typeface="+mj-ea"/>
            </a:endParaRPr>
          </a:p>
          <a:p>
            <a:pPr algn="just">
              <a:lnSpc>
                <a:spcPct val="90000"/>
              </a:lnSpc>
              <a:buSzPct val="80000"/>
            </a:pPr>
            <a:r>
              <a:rPr lang="ja-JP" altLang="en-US" sz="2800" dirty="0" smtClean="0">
                <a:latin typeface="+mj-ea"/>
              </a:rPr>
              <a:t>包括項目の拡大</a:t>
            </a:r>
            <a:endParaRPr lang="en-US" altLang="ja-JP" sz="2800" dirty="0" smtClean="0">
              <a:latin typeface="+mj-ea"/>
            </a:endParaRPr>
          </a:p>
          <a:p>
            <a:pPr lvl="1" algn="just">
              <a:lnSpc>
                <a:spcPct val="90000"/>
              </a:lnSpc>
              <a:buSzPct val="80000"/>
            </a:pPr>
            <a:r>
              <a:rPr lang="ja-JP" altLang="en-US" sz="2400" dirty="0" smtClean="0">
                <a:latin typeface="+mj-ea"/>
              </a:rPr>
              <a:t>赤血球</a:t>
            </a:r>
            <a:r>
              <a:rPr lang="ja-JP" altLang="en-US" sz="2400" dirty="0">
                <a:latin typeface="+mj-ea"/>
              </a:rPr>
              <a:t>沈降速度（</a:t>
            </a:r>
            <a:r>
              <a:rPr lang="en-US" altLang="ja-JP" sz="2400" dirty="0">
                <a:latin typeface="+mj-ea"/>
              </a:rPr>
              <a:t>ESR</a:t>
            </a:r>
            <a:r>
              <a:rPr lang="ja-JP" altLang="en-US" sz="2400" dirty="0">
                <a:latin typeface="+mj-ea"/>
              </a:rPr>
              <a:t>）、網赤血球数、末梢血液一般検査、末梢血液像（自動機械法）、末梢血液像（鏡検法）</a:t>
            </a:r>
            <a:r>
              <a:rPr lang="ja-JP" altLang="en-US" sz="2400" b="1" u="sng" dirty="0">
                <a:latin typeface="+mj-ea"/>
              </a:rPr>
              <a:t>、ヘモグロビン</a:t>
            </a:r>
            <a:r>
              <a:rPr lang="en-US" altLang="ja-JP" sz="2400" b="1" u="sng" dirty="0">
                <a:latin typeface="+mj-ea"/>
              </a:rPr>
              <a:t>A1c</a:t>
            </a:r>
            <a:r>
              <a:rPr lang="ja-JP" altLang="en-US" sz="2400" b="1" u="sng" dirty="0">
                <a:latin typeface="+mj-ea"/>
              </a:rPr>
              <a:t>（</a:t>
            </a:r>
            <a:r>
              <a:rPr lang="en-US" altLang="ja-JP" sz="2400" b="1" u="sng" dirty="0">
                <a:latin typeface="+mj-ea"/>
              </a:rPr>
              <a:t>HbA1c</a:t>
            </a:r>
            <a:r>
              <a:rPr lang="ja-JP" altLang="en-US" sz="2400" b="1" u="sng" dirty="0" smtClean="0">
                <a:latin typeface="+mj-ea"/>
              </a:rPr>
              <a:t>）</a:t>
            </a:r>
            <a:endParaRPr lang="en-US" altLang="ja-JP" sz="2400" b="1" u="sng" dirty="0" smtClean="0">
              <a:latin typeface="+mj-ea"/>
            </a:endParaRPr>
          </a:p>
          <a:p>
            <a:pPr lvl="1" algn="just">
              <a:lnSpc>
                <a:spcPct val="90000"/>
              </a:lnSpc>
              <a:buSzPct val="80000"/>
            </a:pPr>
            <a:r>
              <a:rPr lang="ja-JP" altLang="en-US" dirty="0" smtClean="0">
                <a:latin typeface="+mj-ea"/>
              </a:rPr>
              <a:t>その他検査名称の変更に合わせて修正あり</a:t>
            </a:r>
            <a:endParaRPr lang="en-US" altLang="ja-JP" sz="2400" dirty="0" smtClean="0">
              <a:latin typeface="+mj-ea"/>
            </a:endParaRPr>
          </a:p>
          <a:p>
            <a:pPr lvl="1" algn="just">
              <a:lnSpc>
                <a:spcPct val="90000"/>
              </a:lnSpc>
              <a:buSzPct val="80000"/>
            </a:pPr>
            <a:endParaRPr lang="ja-JP" altLang="en-US" sz="1000" dirty="0">
              <a:latin typeface="+mj-ea"/>
            </a:endParaRPr>
          </a:p>
          <a:p>
            <a:pPr algn="just">
              <a:lnSpc>
                <a:spcPct val="90000"/>
              </a:lnSpc>
              <a:buSzPct val="80000"/>
            </a:pPr>
            <a:r>
              <a:rPr lang="ja-JP" altLang="en-US" sz="2800" dirty="0" smtClean="0">
                <a:latin typeface="+mj-ea"/>
              </a:rPr>
              <a:t>人工腎臓（</a:t>
            </a:r>
            <a:r>
              <a:rPr lang="ja-JP" altLang="en-US" sz="2800" dirty="0">
                <a:latin typeface="+mj-ea"/>
              </a:rPr>
              <a:t>１日につき</a:t>
            </a:r>
            <a:r>
              <a:rPr lang="ja-JP" altLang="en-US" sz="2800" dirty="0" smtClean="0">
                <a:latin typeface="+mj-ea"/>
              </a:rPr>
              <a:t>）　の見直し</a:t>
            </a:r>
            <a:endParaRPr lang="ja-JP" altLang="en-US" sz="2800" dirty="0">
              <a:latin typeface="+mj-ea"/>
            </a:endParaRPr>
          </a:p>
          <a:p>
            <a:pPr lvl="1" algn="just">
              <a:lnSpc>
                <a:spcPct val="90000"/>
              </a:lnSpc>
              <a:buSzPct val="80000"/>
            </a:pPr>
            <a:r>
              <a:rPr lang="ja-JP" altLang="en-US" sz="2400" dirty="0" smtClean="0">
                <a:latin typeface="+mj-ea"/>
              </a:rPr>
              <a:t>慢性</a:t>
            </a:r>
            <a:r>
              <a:rPr lang="ja-JP" altLang="en-US" sz="2400" dirty="0">
                <a:latin typeface="+mj-ea"/>
              </a:rPr>
              <a:t>維持透析を行った場合</a:t>
            </a:r>
          </a:p>
          <a:p>
            <a:pPr lvl="2" algn="just">
              <a:lnSpc>
                <a:spcPct val="90000"/>
              </a:lnSpc>
              <a:buSzPct val="80000"/>
            </a:pPr>
            <a:r>
              <a:rPr lang="ja-JP" altLang="en-US" dirty="0" smtClean="0">
                <a:latin typeface="+mj-ea"/>
              </a:rPr>
              <a:t>４時間</a:t>
            </a:r>
            <a:r>
              <a:rPr lang="ja-JP" altLang="en-US" dirty="0">
                <a:latin typeface="+mj-ea"/>
              </a:rPr>
              <a:t>未満の</a:t>
            </a:r>
            <a:r>
              <a:rPr lang="ja-JP" altLang="en-US" dirty="0" smtClean="0">
                <a:latin typeface="+mj-ea"/>
              </a:rPr>
              <a:t>場合</a:t>
            </a:r>
            <a:r>
              <a:rPr lang="en-US" altLang="ja-JP" dirty="0">
                <a:latin typeface="+mj-ea"/>
              </a:rPr>
              <a:t>	</a:t>
            </a:r>
            <a:r>
              <a:rPr lang="en-US" altLang="ja-JP" dirty="0" smtClean="0">
                <a:latin typeface="+mj-ea"/>
              </a:rPr>
              <a:t>	</a:t>
            </a:r>
            <a:r>
              <a:rPr lang="ja-JP" altLang="en-US" dirty="0" smtClean="0">
                <a:latin typeface="+mj-ea"/>
              </a:rPr>
              <a:t>　　２</a:t>
            </a:r>
            <a:r>
              <a:rPr lang="en-US" altLang="ja-JP" dirty="0" smtClean="0">
                <a:latin typeface="+mj-ea"/>
              </a:rPr>
              <a:t>､</a:t>
            </a:r>
            <a:r>
              <a:rPr lang="ja-JP" altLang="en-US" dirty="0" smtClean="0">
                <a:latin typeface="+mj-ea"/>
              </a:rPr>
              <a:t>０４０点　⇒　２</a:t>
            </a:r>
            <a:r>
              <a:rPr lang="en-US" altLang="ja-JP" dirty="0" smtClean="0">
                <a:latin typeface="+mj-ea"/>
              </a:rPr>
              <a:t>､</a:t>
            </a:r>
            <a:r>
              <a:rPr lang="ja-JP" altLang="en-US" dirty="0" smtClean="0">
                <a:latin typeface="+mj-ea"/>
              </a:rPr>
              <a:t>０３０点</a:t>
            </a:r>
            <a:endParaRPr lang="en-US" altLang="ja-JP" dirty="0">
              <a:latin typeface="+mj-ea"/>
            </a:endParaRPr>
          </a:p>
          <a:p>
            <a:pPr lvl="2" algn="just">
              <a:lnSpc>
                <a:spcPct val="90000"/>
              </a:lnSpc>
              <a:buSzPct val="80000"/>
            </a:pPr>
            <a:r>
              <a:rPr lang="ja-JP" altLang="en-US" dirty="0" smtClean="0">
                <a:latin typeface="+mj-ea"/>
              </a:rPr>
              <a:t>４時間</a:t>
            </a:r>
            <a:r>
              <a:rPr lang="ja-JP" altLang="en-US" dirty="0">
                <a:latin typeface="+mj-ea"/>
              </a:rPr>
              <a:t>以上５時間未満の</a:t>
            </a:r>
            <a:r>
              <a:rPr lang="ja-JP" altLang="en-US" dirty="0" smtClean="0">
                <a:latin typeface="+mj-ea"/>
              </a:rPr>
              <a:t>場合 ２</a:t>
            </a:r>
            <a:r>
              <a:rPr lang="en-US" altLang="ja-JP" dirty="0" smtClean="0">
                <a:latin typeface="+mj-ea"/>
              </a:rPr>
              <a:t>､</a:t>
            </a:r>
            <a:r>
              <a:rPr lang="ja-JP" altLang="en-US" dirty="0" smtClean="0">
                <a:latin typeface="+mj-ea"/>
              </a:rPr>
              <a:t>２０５点　⇒　２</a:t>
            </a:r>
            <a:r>
              <a:rPr lang="en-US" altLang="ja-JP" dirty="0" smtClean="0">
                <a:latin typeface="+mj-ea"/>
              </a:rPr>
              <a:t>､</a:t>
            </a:r>
            <a:r>
              <a:rPr lang="ja-JP" altLang="en-US" dirty="0" smtClean="0">
                <a:latin typeface="+mj-ea"/>
              </a:rPr>
              <a:t>１９５点</a:t>
            </a:r>
            <a:endParaRPr lang="en-US" altLang="ja-JP" dirty="0">
              <a:latin typeface="+mj-ea"/>
            </a:endParaRPr>
          </a:p>
          <a:p>
            <a:pPr lvl="2" algn="just">
              <a:lnSpc>
                <a:spcPct val="90000"/>
              </a:lnSpc>
              <a:buSzPct val="80000"/>
            </a:pPr>
            <a:r>
              <a:rPr lang="ja-JP" altLang="en-US" dirty="0" smtClean="0">
                <a:latin typeface="+mj-ea"/>
              </a:rPr>
              <a:t>５時間</a:t>
            </a:r>
            <a:r>
              <a:rPr lang="ja-JP" altLang="en-US" dirty="0">
                <a:latin typeface="+mj-ea"/>
              </a:rPr>
              <a:t>以上の</a:t>
            </a:r>
            <a:r>
              <a:rPr lang="ja-JP" altLang="en-US" dirty="0" smtClean="0">
                <a:latin typeface="+mj-ea"/>
              </a:rPr>
              <a:t>場合</a:t>
            </a:r>
            <a:r>
              <a:rPr lang="en-US" altLang="ja-JP" dirty="0" smtClean="0">
                <a:latin typeface="+mj-ea"/>
              </a:rPr>
              <a:t>		</a:t>
            </a:r>
            <a:r>
              <a:rPr lang="ja-JP" altLang="en-US" dirty="0" smtClean="0">
                <a:latin typeface="+mj-ea"/>
              </a:rPr>
              <a:t>　　２</a:t>
            </a:r>
            <a:r>
              <a:rPr lang="en-US" altLang="ja-JP" dirty="0" smtClean="0">
                <a:latin typeface="+mj-ea"/>
              </a:rPr>
              <a:t>､</a:t>
            </a:r>
            <a:r>
              <a:rPr lang="ja-JP" altLang="en-US" dirty="0" smtClean="0">
                <a:latin typeface="+mj-ea"/>
              </a:rPr>
              <a:t>３４０点　⇒　２</a:t>
            </a:r>
            <a:r>
              <a:rPr lang="en-US" altLang="ja-JP" dirty="0" smtClean="0">
                <a:latin typeface="+mj-ea"/>
              </a:rPr>
              <a:t>､</a:t>
            </a:r>
            <a:r>
              <a:rPr lang="ja-JP" altLang="en-US" dirty="0" smtClean="0">
                <a:latin typeface="+mj-ea"/>
              </a:rPr>
              <a:t>３３０点</a:t>
            </a:r>
            <a:endParaRPr lang="en-US" altLang="ja-JP" dirty="0">
              <a:latin typeface="+mj-ea"/>
            </a:endParaRPr>
          </a:p>
          <a:p>
            <a:pPr lvl="1" algn="just">
              <a:lnSpc>
                <a:spcPct val="90000"/>
              </a:lnSpc>
              <a:buSzPct val="80000"/>
            </a:pPr>
            <a:r>
              <a:rPr lang="ja-JP" altLang="en-US" sz="2400" dirty="0" smtClean="0">
                <a:latin typeface="+mj-ea"/>
              </a:rPr>
              <a:t>慢性</a:t>
            </a:r>
            <a:r>
              <a:rPr lang="ja-JP" altLang="en-US" sz="2400" dirty="0">
                <a:latin typeface="+mj-ea"/>
              </a:rPr>
              <a:t>維持透析濾過（複雑なもの）を行った</a:t>
            </a:r>
            <a:r>
              <a:rPr lang="ja-JP" altLang="en-US" sz="2400" dirty="0" smtClean="0">
                <a:latin typeface="+mj-ea"/>
              </a:rPr>
              <a:t>場合</a:t>
            </a:r>
            <a:endParaRPr lang="en-US" altLang="ja-JP" sz="2400" dirty="0" smtClean="0">
              <a:latin typeface="+mj-ea"/>
            </a:endParaRPr>
          </a:p>
          <a:p>
            <a:pPr marL="457200" lvl="1" indent="0" algn="just">
              <a:lnSpc>
                <a:spcPct val="90000"/>
              </a:lnSpc>
              <a:buSzPct val="80000"/>
              <a:buNone/>
            </a:pPr>
            <a:r>
              <a:rPr lang="en-US" altLang="ja-JP" dirty="0" smtClean="0">
                <a:latin typeface="+mj-ea"/>
              </a:rPr>
              <a:t>					</a:t>
            </a:r>
            <a:r>
              <a:rPr lang="ja-JP" altLang="en-US" dirty="0" smtClean="0">
                <a:latin typeface="+mj-ea"/>
              </a:rPr>
              <a:t>　　２</a:t>
            </a:r>
            <a:r>
              <a:rPr lang="en-US" altLang="ja-JP" dirty="0" smtClean="0">
                <a:latin typeface="+mj-ea"/>
              </a:rPr>
              <a:t>､</a:t>
            </a:r>
            <a:r>
              <a:rPr lang="ja-JP" altLang="en-US" dirty="0" smtClean="0">
                <a:latin typeface="+mj-ea"/>
              </a:rPr>
              <a:t>２５５点　⇒　２</a:t>
            </a:r>
            <a:r>
              <a:rPr lang="en-US" altLang="ja-JP" dirty="0" smtClean="0">
                <a:latin typeface="+mj-ea"/>
              </a:rPr>
              <a:t>､</a:t>
            </a:r>
            <a:r>
              <a:rPr lang="ja-JP" altLang="en-US" dirty="0" smtClean="0">
                <a:latin typeface="+mj-ea"/>
              </a:rPr>
              <a:t>２４５点</a:t>
            </a:r>
            <a:endParaRPr lang="en-US" altLang="ja-JP"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処　　置</a:t>
            </a: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透析関連</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694702581"/>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149</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血漿</a:t>
            </a:r>
            <a:r>
              <a:rPr lang="ja-JP" altLang="en-US" sz="2800" dirty="0">
                <a:latin typeface="+mj-ea"/>
              </a:rPr>
              <a:t>交換</a:t>
            </a:r>
            <a:r>
              <a:rPr lang="ja-JP" altLang="en-US" sz="2800" dirty="0" smtClean="0">
                <a:latin typeface="+mj-ea"/>
              </a:rPr>
              <a:t>療法（</a:t>
            </a:r>
            <a:r>
              <a:rPr lang="ja-JP" altLang="en-US" sz="2800" dirty="0">
                <a:latin typeface="+mj-ea"/>
              </a:rPr>
              <a:t>１日につき</a:t>
            </a:r>
            <a:r>
              <a:rPr lang="ja-JP" altLang="en-US" sz="2800" dirty="0" smtClean="0">
                <a:latin typeface="+mj-ea"/>
              </a:rPr>
              <a:t>）の算定要件追加</a:t>
            </a:r>
            <a:endParaRPr lang="en-US" altLang="ja-JP" sz="2800" dirty="0" smtClean="0">
              <a:latin typeface="+mj-ea"/>
            </a:endParaRPr>
          </a:p>
          <a:p>
            <a:pPr lvl="1" algn="just">
              <a:lnSpc>
                <a:spcPct val="90000"/>
              </a:lnSpc>
              <a:buSzPct val="80000"/>
            </a:pPr>
            <a:r>
              <a:rPr lang="ja-JP" altLang="en-US" sz="2400" dirty="0" smtClean="0">
                <a:latin typeface="+mj-ea"/>
              </a:rPr>
              <a:t>当該</a:t>
            </a:r>
            <a:r>
              <a:rPr lang="ja-JP" altLang="en-US" sz="2400" dirty="0">
                <a:latin typeface="+mj-ea"/>
              </a:rPr>
              <a:t>療法の対象となる溶血性尿毒症症候群の実施回数は一連につき </a:t>
            </a:r>
            <a:r>
              <a:rPr lang="ja-JP" altLang="en-US" sz="2400" dirty="0" smtClean="0">
                <a:latin typeface="+mj-ea"/>
              </a:rPr>
              <a:t>２１回</a:t>
            </a:r>
            <a:r>
              <a:rPr lang="ja-JP" altLang="en-US" sz="2400" dirty="0">
                <a:latin typeface="+mj-ea"/>
              </a:rPr>
              <a:t>を限度として</a:t>
            </a:r>
            <a:r>
              <a:rPr lang="ja-JP" altLang="en-US" sz="2400" dirty="0" smtClean="0">
                <a:latin typeface="+mj-ea"/>
              </a:rPr>
              <a:t>算定</a:t>
            </a:r>
            <a:endParaRPr lang="ja-JP" altLang="en-US" sz="2400" dirty="0">
              <a:latin typeface="+mj-ea"/>
            </a:endParaRPr>
          </a:p>
          <a:p>
            <a:pPr algn="just">
              <a:lnSpc>
                <a:spcPct val="90000"/>
              </a:lnSpc>
              <a:buSzPct val="80000"/>
            </a:pPr>
            <a:endParaRPr lang="en-US" altLang="ja-JP" sz="2800" dirty="0" smtClean="0">
              <a:latin typeface="+mj-ea"/>
            </a:endParaRPr>
          </a:p>
          <a:p>
            <a:pPr algn="just">
              <a:lnSpc>
                <a:spcPct val="90000"/>
              </a:lnSpc>
              <a:buSzPct val="80000"/>
            </a:pPr>
            <a:r>
              <a:rPr lang="ja-JP" altLang="en-US" sz="2800" dirty="0" smtClean="0">
                <a:latin typeface="+mj-ea"/>
              </a:rPr>
              <a:t>慢性維持透析管理加算　１００点（１日につき）（新設）</a:t>
            </a:r>
          </a:p>
          <a:p>
            <a:pPr lvl="1" algn="just">
              <a:lnSpc>
                <a:spcPct val="90000"/>
              </a:lnSpc>
              <a:buSzPct val="80000"/>
            </a:pPr>
            <a:r>
              <a:rPr lang="ja-JP" altLang="en-US" sz="2400" dirty="0" smtClean="0">
                <a:latin typeface="+mj-ea"/>
              </a:rPr>
              <a:t>療養</a:t>
            </a:r>
            <a:r>
              <a:rPr lang="ja-JP" altLang="en-US" sz="2400" dirty="0">
                <a:latin typeface="+mj-ea"/>
              </a:rPr>
              <a:t>病棟において自院で慢性維持透析等を実施している場合の</a:t>
            </a:r>
            <a:r>
              <a:rPr lang="ja-JP" altLang="en-US" sz="2400" dirty="0" smtClean="0">
                <a:latin typeface="+mj-ea"/>
              </a:rPr>
              <a:t>評価</a:t>
            </a:r>
            <a:endParaRPr lang="ja-JP" altLang="en-US" sz="2400" dirty="0">
              <a:latin typeface="+mj-ea"/>
            </a:endParaRPr>
          </a:p>
          <a:p>
            <a:pPr lvl="1" algn="just">
              <a:lnSpc>
                <a:spcPct val="90000"/>
              </a:lnSpc>
              <a:buSzPct val="80000"/>
            </a:pPr>
            <a:r>
              <a:rPr lang="ja-JP" altLang="en-US" sz="2400" dirty="0" smtClean="0">
                <a:latin typeface="+mj-ea"/>
              </a:rPr>
              <a:t>算定要件</a:t>
            </a:r>
            <a:endParaRPr lang="en-US" altLang="ja-JP" sz="2400" dirty="0">
              <a:latin typeface="+mj-ea"/>
            </a:endParaRPr>
          </a:p>
          <a:p>
            <a:pPr lvl="2" algn="just">
              <a:lnSpc>
                <a:spcPct val="90000"/>
              </a:lnSpc>
              <a:buSzPct val="80000"/>
            </a:pPr>
            <a:r>
              <a:rPr lang="ja-JP" altLang="en-US" dirty="0" smtClean="0">
                <a:latin typeface="+mj-ea"/>
              </a:rPr>
              <a:t>入院料に対する加算</a:t>
            </a:r>
            <a:endParaRPr lang="en-US" altLang="ja-JP" dirty="0" smtClean="0">
              <a:latin typeface="+mj-ea"/>
            </a:endParaRPr>
          </a:p>
          <a:p>
            <a:pPr lvl="2" algn="just">
              <a:lnSpc>
                <a:spcPct val="90000"/>
              </a:lnSpc>
              <a:buSzPct val="80000"/>
            </a:pPr>
            <a:r>
              <a:rPr lang="ja-JP" altLang="en-US" dirty="0" smtClean="0">
                <a:latin typeface="+mj-ea"/>
              </a:rPr>
              <a:t>療養</a:t>
            </a:r>
            <a:r>
              <a:rPr lang="ja-JP" altLang="en-US" dirty="0">
                <a:latin typeface="+mj-ea"/>
              </a:rPr>
              <a:t>病棟入院基本料１を届け出ていること</a:t>
            </a:r>
          </a:p>
          <a:p>
            <a:pPr lvl="2" algn="just">
              <a:lnSpc>
                <a:spcPct val="90000"/>
              </a:lnSpc>
              <a:buSzPct val="80000"/>
            </a:pPr>
            <a:r>
              <a:rPr lang="ja-JP" altLang="en-US" dirty="0" smtClean="0">
                <a:latin typeface="+mj-ea"/>
              </a:rPr>
              <a:t>自院</a:t>
            </a:r>
            <a:r>
              <a:rPr lang="ja-JP" altLang="en-US" dirty="0">
                <a:latin typeface="+mj-ea"/>
              </a:rPr>
              <a:t>で人工腎臓、持続緩徐式血液濾過、腹膜灌流又は血漿交換療法を</a:t>
            </a:r>
            <a:r>
              <a:rPr lang="ja-JP" altLang="en-US" dirty="0" smtClean="0">
                <a:latin typeface="+mj-ea"/>
              </a:rPr>
              <a:t>行って</a:t>
            </a:r>
            <a:r>
              <a:rPr lang="ja-JP" altLang="en-US" dirty="0">
                <a:latin typeface="+mj-ea"/>
              </a:rPr>
              <a:t>いる患者について算定する。毎日実施されている必要はないが、持続的に適切に行われていること。</a:t>
            </a:r>
          </a:p>
          <a:p>
            <a:pPr algn="just">
              <a:lnSpc>
                <a:spcPct val="90000"/>
              </a:lnSpc>
              <a:buSzPct val="80000"/>
            </a:pPr>
            <a:endParaRPr lang="ja-JP" altLang="en-US" sz="2800" dirty="0">
              <a:latin typeface="+mj-ea"/>
            </a:endParaRPr>
          </a:p>
          <a:p>
            <a:pPr algn="just">
              <a:lnSpc>
                <a:spcPct val="90000"/>
              </a:lnSpc>
              <a:buSzPct val="80000"/>
            </a:pPr>
            <a:endParaRPr lang="ja-JP" altLang="en-US" sz="28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処　　置</a:t>
            </a: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透析関連</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240479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15</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dirty="0" smtClean="0">
                <a:latin typeface="+mj-ea"/>
              </a:rPr>
              <a:t>平成２６年４月１日実施</a:t>
            </a:r>
            <a:endParaRPr lang="en-US" altLang="ja-JP" dirty="0">
              <a:latin typeface="+mj-ea"/>
            </a:endParaRPr>
          </a:p>
          <a:p>
            <a:pPr lvl="1" algn="just" eaLnBrk="1" hangingPunct="1">
              <a:lnSpc>
                <a:spcPct val="90000"/>
              </a:lnSpc>
            </a:pPr>
            <a:r>
              <a:rPr lang="ja-JP" altLang="en-US" dirty="0" smtClean="0">
                <a:latin typeface="+mj-ea"/>
              </a:rPr>
              <a:t>前期高齢者の一部負担金は新たに７０歳を迎える方から段階的に移行</a:t>
            </a:r>
            <a:endParaRPr lang="en-US" altLang="ja-JP" dirty="0" smtClean="0">
              <a:latin typeface="+mj-ea"/>
            </a:endParaRPr>
          </a:p>
          <a:p>
            <a:pPr lvl="1" algn="just" eaLnBrk="1" hangingPunct="1">
              <a:lnSpc>
                <a:spcPct val="90000"/>
              </a:lnSpc>
            </a:pPr>
            <a:endParaRPr lang="en-US" altLang="ja-JP" dirty="0">
              <a:latin typeface="+mj-ea"/>
            </a:endParaRPr>
          </a:p>
          <a:p>
            <a:pPr algn="just" eaLnBrk="1" hangingPunct="1">
              <a:lnSpc>
                <a:spcPct val="90000"/>
              </a:lnSpc>
            </a:pPr>
            <a:r>
              <a:rPr lang="ja-JP" altLang="en-US" dirty="0" smtClean="0">
                <a:latin typeface="+mj-ea"/>
              </a:rPr>
              <a:t>平成２７年１月実施</a:t>
            </a:r>
            <a:endParaRPr lang="en-US" altLang="ja-JP" dirty="0" smtClean="0">
              <a:latin typeface="+mj-ea"/>
            </a:endParaRPr>
          </a:p>
          <a:p>
            <a:pPr lvl="1" algn="just" eaLnBrk="1" hangingPunct="1">
              <a:lnSpc>
                <a:spcPct val="90000"/>
              </a:lnSpc>
            </a:pPr>
            <a:r>
              <a:rPr lang="ja-JP" altLang="en-US" dirty="0" smtClean="0">
                <a:latin typeface="+mj-ea"/>
              </a:rPr>
              <a:t>難病</a:t>
            </a:r>
            <a:r>
              <a:rPr lang="ja-JP" altLang="en-US" dirty="0">
                <a:latin typeface="+mj-ea"/>
              </a:rPr>
              <a:t>への医療費助成の拡充（平成</a:t>
            </a:r>
            <a:r>
              <a:rPr lang="en-US" altLang="ja-JP" dirty="0">
                <a:latin typeface="+mj-ea"/>
              </a:rPr>
              <a:t>27</a:t>
            </a:r>
            <a:r>
              <a:rPr lang="ja-JP" altLang="en-US" dirty="0">
                <a:latin typeface="+mj-ea"/>
              </a:rPr>
              <a:t>年</a:t>
            </a:r>
            <a:r>
              <a:rPr lang="en-US" altLang="ja-JP" dirty="0">
                <a:latin typeface="+mj-ea"/>
              </a:rPr>
              <a:t>1</a:t>
            </a:r>
            <a:r>
              <a:rPr lang="ja-JP" altLang="en-US" dirty="0">
                <a:latin typeface="+mj-ea"/>
              </a:rPr>
              <a:t>月から）</a:t>
            </a:r>
            <a:endParaRPr lang="en-US" altLang="ja-JP" dirty="0" smtClean="0">
              <a:latin typeface="+mj-ea"/>
            </a:endParaRPr>
          </a:p>
          <a:p>
            <a:pPr lvl="2" algn="just" eaLnBrk="1" hangingPunct="1">
              <a:lnSpc>
                <a:spcPct val="90000"/>
              </a:lnSpc>
            </a:pPr>
            <a:r>
              <a:rPr lang="ja-JP" altLang="en-US" dirty="0" smtClean="0">
                <a:latin typeface="+mj-ea"/>
              </a:rPr>
              <a:t>助成対象が</a:t>
            </a:r>
            <a:r>
              <a:rPr lang="en-US" altLang="ja-JP" dirty="0">
                <a:latin typeface="+mj-ea"/>
              </a:rPr>
              <a:t>56</a:t>
            </a:r>
            <a:r>
              <a:rPr lang="ja-JP" altLang="en-US" dirty="0">
                <a:latin typeface="+mj-ea"/>
              </a:rPr>
              <a:t>疾患から約</a:t>
            </a:r>
            <a:r>
              <a:rPr lang="en-US" altLang="ja-JP" dirty="0">
                <a:latin typeface="+mj-ea"/>
              </a:rPr>
              <a:t>300</a:t>
            </a:r>
            <a:r>
              <a:rPr lang="ja-JP" altLang="en-US" dirty="0">
                <a:latin typeface="+mj-ea"/>
              </a:rPr>
              <a:t>疾患に大幅</a:t>
            </a:r>
            <a:r>
              <a:rPr lang="ja-JP" altLang="en-US" dirty="0" smtClean="0">
                <a:latin typeface="+mj-ea"/>
              </a:rPr>
              <a:t>拡大</a:t>
            </a:r>
            <a:endParaRPr lang="ja-JP" altLang="en-US" dirty="0">
              <a:latin typeface="+mj-ea"/>
            </a:endParaRPr>
          </a:p>
          <a:p>
            <a:pPr lvl="2" algn="just" eaLnBrk="1" hangingPunct="1">
              <a:lnSpc>
                <a:spcPct val="90000"/>
              </a:lnSpc>
            </a:pPr>
            <a:r>
              <a:rPr lang="ja-JP" altLang="en-US" dirty="0" smtClean="0">
                <a:latin typeface="+mj-ea"/>
              </a:rPr>
              <a:t>実施は段階的に行われる</a:t>
            </a:r>
            <a:endParaRPr lang="en-US" altLang="ja-JP" dirty="0" smtClean="0">
              <a:latin typeface="+mj-ea"/>
            </a:endParaRPr>
          </a:p>
          <a:p>
            <a:pPr lvl="3" algn="just" eaLnBrk="1" hangingPunct="1">
              <a:lnSpc>
                <a:spcPct val="90000"/>
              </a:lnSpc>
            </a:pPr>
            <a:r>
              <a:rPr lang="ja-JP" altLang="en-US" sz="2400" dirty="0" smtClean="0">
                <a:latin typeface="+mj-ea"/>
              </a:rPr>
              <a:t>平成</a:t>
            </a:r>
            <a:r>
              <a:rPr lang="en-US" altLang="ja-JP" sz="2400" dirty="0" smtClean="0">
                <a:latin typeface="+mj-ea"/>
              </a:rPr>
              <a:t>27</a:t>
            </a:r>
            <a:r>
              <a:rPr lang="ja-JP" altLang="en-US" sz="2400" dirty="0" smtClean="0">
                <a:latin typeface="+mj-ea"/>
              </a:rPr>
              <a:t>年</a:t>
            </a:r>
            <a:r>
              <a:rPr lang="en-US" altLang="ja-JP" sz="2400" dirty="0" smtClean="0">
                <a:latin typeface="+mj-ea"/>
              </a:rPr>
              <a:t>1</a:t>
            </a:r>
            <a:r>
              <a:rPr lang="ja-JP" altLang="en-US" sz="2400" dirty="0" smtClean="0">
                <a:latin typeface="+mj-ea"/>
              </a:rPr>
              <a:t>月：</a:t>
            </a:r>
            <a:r>
              <a:rPr lang="ja-JP" altLang="en-US" sz="2400" dirty="0">
                <a:latin typeface="+mj-ea"/>
              </a:rPr>
              <a:t>既存</a:t>
            </a:r>
            <a:r>
              <a:rPr lang="ja-JP" altLang="en-US" sz="2400" dirty="0" smtClean="0">
                <a:latin typeface="+mj-ea"/>
              </a:rPr>
              <a:t>疾患のほか、既に診断</a:t>
            </a:r>
            <a:r>
              <a:rPr lang="ja-JP" altLang="en-US" sz="2400" dirty="0">
                <a:latin typeface="+mj-ea"/>
              </a:rPr>
              <a:t>基準や重症度基準ができている新規</a:t>
            </a:r>
            <a:r>
              <a:rPr lang="ja-JP" altLang="en-US" sz="2400" dirty="0" smtClean="0">
                <a:latin typeface="+mj-ea"/>
              </a:rPr>
              <a:t>疾患</a:t>
            </a:r>
            <a:endParaRPr lang="en-US" altLang="ja-JP" sz="2400" dirty="0" smtClean="0">
              <a:latin typeface="+mj-ea"/>
            </a:endParaRPr>
          </a:p>
          <a:p>
            <a:pPr lvl="3" algn="just" eaLnBrk="1" hangingPunct="1">
              <a:lnSpc>
                <a:spcPct val="90000"/>
              </a:lnSpc>
            </a:pPr>
            <a:r>
              <a:rPr lang="ja-JP" altLang="en-US" sz="2400" dirty="0" smtClean="0">
                <a:latin typeface="+mj-ea"/>
              </a:rPr>
              <a:t>平成</a:t>
            </a:r>
            <a:r>
              <a:rPr lang="en-US" altLang="ja-JP" sz="2400" dirty="0" smtClean="0">
                <a:latin typeface="+mj-ea"/>
              </a:rPr>
              <a:t>27</a:t>
            </a:r>
            <a:r>
              <a:rPr lang="ja-JP" altLang="en-US" sz="2400" dirty="0" smtClean="0">
                <a:latin typeface="+mj-ea"/>
              </a:rPr>
              <a:t>年夏以降：残り</a:t>
            </a:r>
            <a:r>
              <a:rPr lang="ja-JP" altLang="en-US" sz="2400" dirty="0">
                <a:latin typeface="+mj-ea"/>
              </a:rPr>
              <a:t>の新規</a:t>
            </a:r>
            <a:r>
              <a:rPr lang="ja-JP" altLang="en-US" sz="2400" dirty="0" smtClean="0">
                <a:latin typeface="+mj-ea"/>
              </a:rPr>
              <a:t>疾患が加わり完全施行</a:t>
            </a:r>
            <a:endParaRPr lang="ja-JP" altLang="en-US" sz="2400" dirty="0">
              <a:latin typeface="+mj-ea"/>
            </a:endParaRPr>
          </a:p>
          <a:p>
            <a:pPr lvl="2" algn="just" eaLnBrk="1" hangingPunct="1">
              <a:lnSpc>
                <a:spcPct val="90000"/>
              </a:lnSpc>
            </a:pPr>
            <a:r>
              <a:rPr lang="ja-JP" altLang="en-US" dirty="0" smtClean="0">
                <a:latin typeface="+mj-ea"/>
              </a:rPr>
              <a:t>平成</a:t>
            </a:r>
            <a:r>
              <a:rPr lang="en-US" altLang="ja-JP" dirty="0" smtClean="0">
                <a:latin typeface="+mj-ea"/>
              </a:rPr>
              <a:t>30</a:t>
            </a:r>
            <a:r>
              <a:rPr lang="ja-JP" altLang="en-US" dirty="0" smtClean="0">
                <a:latin typeface="+mj-ea"/>
              </a:rPr>
              <a:t>年からは政令</a:t>
            </a:r>
            <a:r>
              <a:rPr lang="ja-JP" altLang="en-US" dirty="0">
                <a:latin typeface="+mj-ea"/>
              </a:rPr>
              <a:t>指定都市に権限</a:t>
            </a:r>
            <a:r>
              <a:rPr lang="ja-JP" altLang="en-US" dirty="0" smtClean="0">
                <a:latin typeface="+mj-ea"/>
              </a:rPr>
              <a:t>委譲</a:t>
            </a:r>
            <a:endParaRPr lang="en-US" altLang="ja-JP" dirty="0" smtClean="0">
              <a:latin typeface="+mj-ea"/>
            </a:endParaRPr>
          </a:p>
          <a:p>
            <a:pPr lvl="3" algn="just" eaLnBrk="1" hangingPunct="1">
              <a:lnSpc>
                <a:spcPct val="90000"/>
              </a:lnSpc>
            </a:pPr>
            <a:r>
              <a:rPr lang="ja-JP" altLang="en-US" sz="2400" dirty="0">
                <a:latin typeface="+mj-ea"/>
              </a:rPr>
              <a:t>レセプト</a:t>
            </a:r>
            <a:r>
              <a:rPr lang="ja-JP" altLang="en-US" sz="2400" dirty="0" smtClean="0">
                <a:latin typeface="+mj-ea"/>
              </a:rPr>
              <a:t>の請求方法が気になるところ</a:t>
            </a:r>
            <a:endParaRPr lang="en-US" altLang="ja-JP" sz="2400" dirty="0">
              <a:latin typeface="+mj-ea"/>
            </a:endParaRPr>
          </a:p>
          <a:p>
            <a:pPr lvl="1" algn="just" eaLnBrk="1" hangingPunct="1">
              <a:lnSpc>
                <a:spcPct val="90000"/>
              </a:lnSpc>
            </a:pPr>
            <a:r>
              <a:rPr lang="ja-JP" altLang="en-US" dirty="0" smtClean="0">
                <a:latin typeface="+mj-ea"/>
              </a:rPr>
              <a:t>高額療養費制度の見直し等（平成</a:t>
            </a:r>
            <a:r>
              <a:rPr lang="en-US" altLang="ja-JP" dirty="0" smtClean="0">
                <a:latin typeface="+mj-ea"/>
              </a:rPr>
              <a:t>27</a:t>
            </a:r>
            <a:r>
              <a:rPr lang="ja-JP" altLang="en-US" dirty="0" smtClean="0">
                <a:latin typeface="+mj-ea"/>
              </a:rPr>
              <a:t>年</a:t>
            </a:r>
            <a:r>
              <a:rPr lang="en-US" altLang="ja-JP" dirty="0" smtClean="0">
                <a:latin typeface="+mj-ea"/>
              </a:rPr>
              <a:t>1</a:t>
            </a:r>
            <a:r>
              <a:rPr lang="ja-JP" altLang="en-US" dirty="0" smtClean="0">
                <a:latin typeface="+mj-ea"/>
              </a:rPr>
              <a:t>月から）</a:t>
            </a:r>
            <a:endParaRPr lang="en-US" altLang="ja-JP" dirty="0">
              <a:latin typeface="+mj-ea"/>
            </a:endParaRPr>
          </a:p>
          <a:p>
            <a:pPr marL="0" indent="0" algn="just" eaLnBrk="1" hangingPunct="1">
              <a:lnSpc>
                <a:spcPct val="90000"/>
              </a:lnSpc>
              <a:buNone/>
            </a:pPr>
            <a:endParaRPr lang="en-US" altLang="ja-JP" sz="2400" dirty="0" smtClean="0">
              <a:latin typeface="+mj-ea"/>
              <a:ea typeface="+mj-ea"/>
            </a:endParaRPr>
          </a:p>
          <a:p>
            <a:pPr lvl="1" algn="just" eaLnBrk="1" hangingPunct="1">
              <a:lnSpc>
                <a:spcPct val="90000"/>
              </a:lnSpc>
            </a:pPr>
            <a:endParaRPr lang="en-US" altLang="ja-JP" sz="9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社会保障改革の方向性</a:t>
            </a: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窓口業務に関わる部分</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60408267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dirty="0" smtClean="0"/>
              <a:t>手　　術</a:t>
            </a:r>
            <a:endParaRPr lang="en-US" altLang="ja-JP" sz="4000" dirty="0" smtClean="0"/>
          </a:p>
        </p:txBody>
      </p:sp>
    </p:spTree>
    <p:extLst>
      <p:ext uri="{BB962C8B-B14F-4D97-AF65-F5344CB8AC3E}">
        <p14:creationId xmlns:p14="http://schemas.microsoft.com/office/powerpoint/2010/main" val="3438409536"/>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151</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dirty="0">
                <a:latin typeface="+mj-ea"/>
              </a:rPr>
              <a:t>胃瘻抜去術 ２</a:t>
            </a:r>
            <a:r>
              <a:rPr lang="en-US" altLang="ja-JP" dirty="0">
                <a:latin typeface="+mj-ea"/>
              </a:rPr>
              <a:t>､</a:t>
            </a:r>
            <a:r>
              <a:rPr lang="ja-JP" altLang="en-US" dirty="0">
                <a:latin typeface="+mj-ea"/>
              </a:rPr>
              <a:t>０００点（新設）</a:t>
            </a:r>
          </a:p>
          <a:p>
            <a:pPr lvl="1" algn="just">
              <a:lnSpc>
                <a:spcPct val="90000"/>
              </a:lnSpc>
              <a:buSzPct val="80000"/>
            </a:pPr>
            <a:r>
              <a:rPr lang="ja-JP" altLang="en-US" dirty="0">
                <a:latin typeface="+mj-ea"/>
              </a:rPr>
              <a:t>これまで評価がなかった胃瘻抜去術の技術料を新設</a:t>
            </a:r>
          </a:p>
          <a:p>
            <a:pPr algn="just">
              <a:lnSpc>
                <a:spcPct val="90000"/>
              </a:lnSpc>
              <a:buSzPct val="80000"/>
            </a:pPr>
            <a:endParaRPr lang="en-US" altLang="ja-JP" dirty="0">
              <a:latin typeface="+mj-ea"/>
            </a:endParaRPr>
          </a:p>
          <a:p>
            <a:pPr algn="just">
              <a:lnSpc>
                <a:spcPct val="90000"/>
              </a:lnSpc>
              <a:buSzPct val="80000"/>
            </a:pPr>
            <a:r>
              <a:rPr lang="ja-JP" altLang="en-US" sz="2800" dirty="0" smtClean="0">
                <a:latin typeface="+mj-ea"/>
              </a:rPr>
              <a:t>胃瘻造設術</a:t>
            </a:r>
            <a:r>
              <a:rPr lang="en-US" altLang="ja-JP" sz="2800" dirty="0" smtClean="0">
                <a:latin typeface="+mj-ea"/>
              </a:rPr>
              <a:t>		</a:t>
            </a:r>
            <a:r>
              <a:rPr lang="ja-JP" altLang="en-US" sz="2800" dirty="0" smtClean="0">
                <a:latin typeface="+mj-ea"/>
              </a:rPr>
              <a:t>　　</a:t>
            </a:r>
            <a:r>
              <a:rPr lang="ja-JP" altLang="en-US" dirty="0" smtClean="0">
                <a:latin typeface="+mj-ea"/>
              </a:rPr>
              <a:t>１０</a:t>
            </a:r>
            <a:r>
              <a:rPr lang="en-US" altLang="ja-JP" dirty="0" smtClean="0">
                <a:latin typeface="+mj-ea"/>
              </a:rPr>
              <a:t>､</a:t>
            </a:r>
            <a:r>
              <a:rPr lang="ja-JP" altLang="en-US" dirty="0" smtClean="0">
                <a:latin typeface="+mj-ea"/>
              </a:rPr>
              <a:t>０７０点　⇒　６</a:t>
            </a:r>
            <a:r>
              <a:rPr lang="en-US" altLang="ja-JP" dirty="0" smtClean="0">
                <a:latin typeface="+mj-ea"/>
              </a:rPr>
              <a:t>､</a:t>
            </a:r>
            <a:r>
              <a:rPr lang="ja-JP" altLang="en-US" dirty="0" smtClean="0">
                <a:latin typeface="+mj-ea"/>
              </a:rPr>
              <a:t>０７０点</a:t>
            </a:r>
            <a:endParaRPr lang="en-US" altLang="ja-JP" sz="2800" dirty="0">
              <a:latin typeface="+mj-ea"/>
            </a:endParaRPr>
          </a:p>
          <a:p>
            <a:pPr lvl="1" algn="just">
              <a:lnSpc>
                <a:spcPct val="90000"/>
              </a:lnSpc>
              <a:buSzPct val="80000"/>
            </a:pPr>
            <a:r>
              <a:rPr lang="ja-JP" altLang="en-US" sz="2400" dirty="0" smtClean="0">
                <a:latin typeface="+mj-ea"/>
              </a:rPr>
              <a:t>算定要件</a:t>
            </a:r>
            <a:endParaRPr lang="ja-JP" altLang="en-US" sz="2400" dirty="0">
              <a:latin typeface="+mj-ea"/>
            </a:endParaRPr>
          </a:p>
          <a:p>
            <a:pPr lvl="2" algn="just">
              <a:lnSpc>
                <a:spcPct val="90000"/>
              </a:lnSpc>
              <a:buSzPct val="80000"/>
            </a:pPr>
            <a:r>
              <a:rPr lang="ja-JP" altLang="en-US" dirty="0" smtClean="0">
                <a:latin typeface="+mj-ea"/>
              </a:rPr>
              <a:t>胃瘻造設術</a:t>
            </a:r>
            <a:r>
              <a:rPr lang="ja-JP" altLang="en-US" dirty="0">
                <a:latin typeface="+mj-ea"/>
              </a:rPr>
              <a:t>を行う際には、胃瘻造設の必要性、管理の方法及び閉鎖の際に要される身体の状態等、療養上必要な事項について、</a:t>
            </a:r>
            <a:r>
              <a:rPr lang="ja-JP" altLang="en-US" b="1" u="sng" dirty="0">
                <a:latin typeface="+mj-ea"/>
              </a:rPr>
              <a:t>患者及び家族への説明</a:t>
            </a:r>
            <a:r>
              <a:rPr lang="ja-JP" altLang="en-US" dirty="0">
                <a:latin typeface="+mj-ea"/>
              </a:rPr>
              <a:t>を行うこと。</a:t>
            </a:r>
          </a:p>
          <a:p>
            <a:pPr lvl="2" algn="just">
              <a:lnSpc>
                <a:spcPct val="90000"/>
              </a:lnSpc>
              <a:buSzPct val="80000"/>
            </a:pPr>
            <a:r>
              <a:rPr lang="ja-JP" altLang="en-US" b="1" u="sng" dirty="0" smtClean="0">
                <a:latin typeface="+mj-ea"/>
              </a:rPr>
              <a:t>胃瘻造設後</a:t>
            </a:r>
            <a:r>
              <a:rPr lang="ja-JP" altLang="en-US" b="1" u="sng" dirty="0">
                <a:latin typeface="+mj-ea"/>
              </a:rPr>
              <a:t>、他の保険医療機関に患者を紹介する場合は、嚥下機能訓練等の必要性、実施するべき内容、嚥下機能評価の結果、家族への説明内容等を情報提供すること</a:t>
            </a:r>
            <a:r>
              <a:rPr lang="ja-JP" altLang="en-US" b="1" u="sng" dirty="0" smtClean="0">
                <a:latin typeface="+mj-ea"/>
              </a:rPr>
              <a:t>。</a:t>
            </a:r>
            <a:endParaRPr lang="en-US" altLang="ja-JP" b="1" u="sng" dirty="0" smtClean="0">
              <a:latin typeface="+mj-ea"/>
            </a:endParaRPr>
          </a:p>
          <a:p>
            <a:pPr algn="just">
              <a:lnSpc>
                <a:spcPct val="90000"/>
              </a:lnSpc>
              <a:buSzPct val="80000"/>
            </a:pPr>
            <a:r>
              <a:rPr lang="ja-JP" altLang="en-US" dirty="0">
                <a:latin typeface="+mj-ea"/>
              </a:rPr>
              <a:t>経過措置</a:t>
            </a:r>
            <a:endParaRPr lang="en-US" altLang="ja-JP" dirty="0">
              <a:latin typeface="+mj-ea"/>
            </a:endParaRPr>
          </a:p>
          <a:p>
            <a:pPr lvl="1" algn="just">
              <a:lnSpc>
                <a:spcPct val="90000"/>
              </a:lnSpc>
              <a:buSzPct val="80000"/>
            </a:pPr>
            <a:r>
              <a:rPr lang="ja-JP" altLang="en-US" dirty="0">
                <a:latin typeface="+mj-ea"/>
              </a:rPr>
              <a:t>平成２７年３月３１日までの間は</a:t>
            </a:r>
            <a:r>
              <a:rPr lang="ja-JP" altLang="en-US" dirty="0" smtClean="0">
                <a:latin typeface="+mj-ea"/>
              </a:rPr>
              <a:t>、次ページの要件</a:t>
            </a:r>
            <a:r>
              <a:rPr lang="ja-JP" altLang="en-US" dirty="0">
                <a:latin typeface="+mj-ea"/>
              </a:rPr>
              <a:t>を満たしているものとする</a:t>
            </a:r>
          </a:p>
          <a:p>
            <a:pPr lvl="2" algn="just">
              <a:lnSpc>
                <a:spcPct val="90000"/>
              </a:lnSpc>
              <a:buSzPct val="80000"/>
            </a:pPr>
            <a:endParaRPr lang="ja-JP" altLang="en-US" b="1" u="sng"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その他</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胃瘻造設術</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25468189"/>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152</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施設基準</a:t>
            </a:r>
            <a:endParaRPr lang="ja-JP" altLang="en-US" sz="2800" dirty="0">
              <a:latin typeface="+mj-ea"/>
            </a:endParaRPr>
          </a:p>
          <a:p>
            <a:pPr lvl="1" algn="just">
              <a:lnSpc>
                <a:spcPct val="90000"/>
              </a:lnSpc>
              <a:buSzPct val="80000"/>
            </a:pPr>
            <a:r>
              <a:rPr lang="ja-JP" altLang="en-US" dirty="0">
                <a:latin typeface="+mj-ea"/>
              </a:rPr>
              <a:t>以下</a:t>
            </a:r>
            <a:r>
              <a:rPr lang="ja-JP" altLang="en-US" dirty="0" smtClean="0">
                <a:latin typeface="+mj-ea"/>
              </a:rPr>
              <a:t>のいずれ</a:t>
            </a:r>
            <a:r>
              <a:rPr lang="ja-JP" altLang="en-US" dirty="0">
                <a:latin typeface="+mj-ea"/>
              </a:rPr>
              <a:t>かを満たす場合は、所定点数による算定とする。満たさない場合は、所定点数</a:t>
            </a:r>
            <a:r>
              <a:rPr lang="ja-JP" altLang="en-US" dirty="0" smtClean="0">
                <a:latin typeface="+mj-ea"/>
              </a:rPr>
              <a:t>の８０</a:t>
            </a:r>
            <a:r>
              <a:rPr lang="en-US" altLang="ja-JP" dirty="0" smtClean="0">
                <a:latin typeface="+mj-ea"/>
              </a:rPr>
              <a:t>/</a:t>
            </a:r>
            <a:r>
              <a:rPr lang="ja-JP" altLang="en-US" dirty="0" smtClean="0">
                <a:latin typeface="+mj-ea"/>
              </a:rPr>
              <a:t>１００より算定</a:t>
            </a:r>
            <a:endParaRPr lang="ja-JP" altLang="en-US" dirty="0">
              <a:latin typeface="+mj-ea"/>
            </a:endParaRPr>
          </a:p>
          <a:p>
            <a:pPr lvl="2" algn="just">
              <a:lnSpc>
                <a:spcPct val="90000"/>
              </a:lnSpc>
              <a:buSzPct val="80000"/>
            </a:pPr>
            <a:r>
              <a:rPr lang="ja-JP" altLang="en-US" dirty="0" smtClean="0">
                <a:latin typeface="+mj-ea"/>
              </a:rPr>
              <a:t>頭頸部</a:t>
            </a:r>
            <a:r>
              <a:rPr lang="ja-JP" altLang="en-US" dirty="0">
                <a:latin typeface="+mj-ea"/>
              </a:rPr>
              <a:t>の悪性腫瘍患者に対する胃瘻造設術を除く年間の胃瘻造設術の実施件数</a:t>
            </a:r>
            <a:r>
              <a:rPr lang="ja-JP" altLang="en-US" dirty="0" smtClean="0">
                <a:latin typeface="+mj-ea"/>
              </a:rPr>
              <a:t>が５０件</a:t>
            </a:r>
            <a:r>
              <a:rPr lang="ja-JP" altLang="en-US" dirty="0">
                <a:latin typeface="+mj-ea"/>
              </a:rPr>
              <a:t>未満で</a:t>
            </a:r>
            <a:r>
              <a:rPr lang="ja-JP" altLang="en-US" dirty="0" smtClean="0">
                <a:latin typeface="+mj-ea"/>
              </a:rPr>
              <a:t>ある</a:t>
            </a:r>
            <a:endParaRPr lang="ja-JP" altLang="en-US" dirty="0">
              <a:latin typeface="+mj-ea"/>
            </a:endParaRPr>
          </a:p>
          <a:p>
            <a:pPr lvl="2" algn="just">
              <a:lnSpc>
                <a:spcPct val="90000"/>
              </a:lnSpc>
              <a:buSzPct val="80000"/>
            </a:pPr>
            <a:r>
              <a:rPr lang="ja-JP" altLang="en-US" dirty="0" smtClean="0">
                <a:latin typeface="+mj-ea"/>
              </a:rPr>
              <a:t>頭頸部</a:t>
            </a:r>
            <a:r>
              <a:rPr lang="ja-JP" altLang="en-US" dirty="0">
                <a:latin typeface="+mj-ea"/>
              </a:rPr>
              <a:t>の悪性腫瘍患者に対する胃瘻造設術を除く年間の胃瘻造設術の実施件数</a:t>
            </a:r>
            <a:r>
              <a:rPr lang="ja-JP" altLang="en-US" dirty="0" smtClean="0">
                <a:latin typeface="+mj-ea"/>
              </a:rPr>
              <a:t>が５０件</a:t>
            </a:r>
            <a:r>
              <a:rPr lang="ja-JP" altLang="en-US" dirty="0">
                <a:latin typeface="+mj-ea"/>
              </a:rPr>
              <a:t>以上かつ、下記のア及びイを</a:t>
            </a:r>
            <a:r>
              <a:rPr lang="ja-JP" altLang="en-US" dirty="0" smtClean="0">
                <a:latin typeface="+mj-ea"/>
              </a:rPr>
              <a:t>満たす</a:t>
            </a:r>
            <a:endParaRPr lang="ja-JP" altLang="en-US" dirty="0">
              <a:latin typeface="+mj-ea"/>
            </a:endParaRPr>
          </a:p>
          <a:p>
            <a:pPr lvl="3" algn="just">
              <a:lnSpc>
                <a:spcPct val="90000"/>
              </a:lnSpc>
              <a:buSzPct val="80000"/>
            </a:pPr>
            <a:r>
              <a:rPr lang="ja-JP" altLang="en-US" sz="2400" dirty="0">
                <a:latin typeface="+mj-ea"/>
              </a:rPr>
              <a:t>ア 胃瘻造設患者全例に嚥下造影又は内視鏡下嚥下機能評価検査を行って</a:t>
            </a:r>
            <a:r>
              <a:rPr lang="ja-JP" altLang="en-US" sz="2400" dirty="0" smtClean="0">
                <a:latin typeface="+mj-ea"/>
              </a:rPr>
              <a:t>いる</a:t>
            </a:r>
            <a:endParaRPr lang="ja-JP" altLang="en-US" sz="2400" dirty="0">
              <a:latin typeface="+mj-ea"/>
            </a:endParaRPr>
          </a:p>
          <a:p>
            <a:pPr lvl="3" algn="just">
              <a:lnSpc>
                <a:spcPct val="90000"/>
              </a:lnSpc>
              <a:buSzPct val="80000"/>
            </a:pPr>
            <a:r>
              <a:rPr lang="ja-JP" altLang="en-US" sz="2400" dirty="0" smtClean="0">
                <a:latin typeface="+mj-ea"/>
              </a:rPr>
              <a:t>イ経口</a:t>
            </a:r>
            <a:r>
              <a:rPr lang="ja-JP" altLang="en-US" sz="2400" dirty="0">
                <a:latin typeface="+mj-ea"/>
              </a:rPr>
              <a:t>摂取以外の栄養方法を使用している患者であって、以下の</a:t>
            </a:r>
            <a:r>
              <a:rPr lang="en-US" altLang="ja-JP" sz="2400" dirty="0">
                <a:latin typeface="+mj-ea"/>
              </a:rPr>
              <a:t>a</a:t>
            </a:r>
            <a:r>
              <a:rPr lang="ja-JP" altLang="en-US" sz="2400" dirty="0">
                <a:latin typeface="+mj-ea"/>
              </a:rPr>
              <a:t>又は</a:t>
            </a:r>
            <a:r>
              <a:rPr lang="en-US" altLang="ja-JP" sz="2400" dirty="0">
                <a:latin typeface="+mj-ea"/>
              </a:rPr>
              <a:t>b</a:t>
            </a:r>
            <a:r>
              <a:rPr lang="ja-JP" altLang="en-US" sz="2400" dirty="0">
                <a:latin typeface="+mj-ea"/>
              </a:rPr>
              <a:t>に該当する</a:t>
            </a:r>
            <a:r>
              <a:rPr lang="ja-JP" altLang="en-US" sz="2400" dirty="0" smtClean="0">
                <a:latin typeface="+mj-ea"/>
              </a:rPr>
              <a:t>患者</a:t>
            </a:r>
            <a:r>
              <a:rPr lang="en-US" altLang="ja-JP" sz="2400" dirty="0" smtClean="0">
                <a:latin typeface="+mj-ea"/>
              </a:rPr>
              <a:t>(</a:t>
            </a:r>
            <a:r>
              <a:rPr lang="ja-JP" altLang="en-US" sz="2400" dirty="0" smtClean="0">
                <a:latin typeface="+mj-ea"/>
              </a:rPr>
              <a:t>転院</a:t>
            </a:r>
            <a:r>
              <a:rPr lang="ja-JP" altLang="en-US" sz="2400" dirty="0">
                <a:latin typeface="+mj-ea"/>
              </a:rPr>
              <a:t>又は退院した患者を</a:t>
            </a:r>
            <a:r>
              <a:rPr lang="ja-JP" altLang="en-US" sz="2400" dirty="0" smtClean="0">
                <a:latin typeface="+mj-ea"/>
              </a:rPr>
              <a:t>含む</a:t>
            </a:r>
            <a:r>
              <a:rPr lang="en-US" altLang="ja-JP" sz="2400" dirty="0" smtClean="0">
                <a:latin typeface="+mj-ea"/>
              </a:rPr>
              <a:t>)</a:t>
            </a:r>
            <a:r>
              <a:rPr lang="ja-JP" altLang="en-US" sz="2400" dirty="0" err="1" smtClean="0">
                <a:latin typeface="+mj-ea"/>
              </a:rPr>
              <a:t>の</a:t>
            </a:r>
            <a:r>
              <a:rPr lang="ja-JP" altLang="en-US" sz="2400" dirty="0" err="1">
                <a:latin typeface="+mj-ea"/>
              </a:rPr>
              <a:t>合</a:t>
            </a:r>
            <a:r>
              <a:rPr lang="ja-JP" altLang="en-US" sz="2400" dirty="0">
                <a:latin typeface="+mj-ea"/>
              </a:rPr>
              <a:t>計数</a:t>
            </a:r>
            <a:r>
              <a:rPr lang="ja-JP" altLang="en-US" sz="2400" dirty="0" smtClean="0">
                <a:latin typeface="+mj-ea"/>
              </a:rPr>
              <a:t>の</a:t>
            </a:r>
            <a:r>
              <a:rPr lang="en-US" altLang="ja-JP" sz="2400" dirty="0" smtClean="0">
                <a:latin typeface="+mj-ea"/>
              </a:rPr>
              <a:t>35</a:t>
            </a:r>
            <a:r>
              <a:rPr lang="ja-JP" altLang="en-US" sz="2400" dirty="0" smtClean="0">
                <a:latin typeface="+mj-ea"/>
              </a:rPr>
              <a:t>％</a:t>
            </a:r>
            <a:r>
              <a:rPr lang="ja-JP" altLang="en-US" sz="2400" dirty="0">
                <a:latin typeface="+mj-ea"/>
              </a:rPr>
              <a:t>以上について、</a:t>
            </a:r>
            <a:r>
              <a:rPr lang="en-US" altLang="ja-JP" sz="2400" dirty="0">
                <a:latin typeface="+mj-ea"/>
              </a:rPr>
              <a:t>1</a:t>
            </a:r>
            <a:r>
              <a:rPr lang="ja-JP" altLang="en-US" sz="2400" dirty="0">
                <a:latin typeface="+mj-ea"/>
              </a:rPr>
              <a:t>年以内に経口摂取のみの栄養方法に回復させて</a:t>
            </a:r>
            <a:r>
              <a:rPr lang="ja-JP" altLang="en-US" sz="2400" dirty="0" smtClean="0">
                <a:latin typeface="+mj-ea"/>
              </a:rPr>
              <a:t>いる</a:t>
            </a:r>
            <a:endParaRPr lang="ja-JP" altLang="en-US" sz="2400" dirty="0">
              <a:latin typeface="+mj-ea"/>
            </a:endParaRPr>
          </a:p>
          <a:p>
            <a:pPr lvl="4" algn="just">
              <a:lnSpc>
                <a:spcPct val="90000"/>
              </a:lnSpc>
              <a:buSzPct val="80000"/>
            </a:pPr>
            <a:r>
              <a:rPr lang="en-US" altLang="ja-JP" sz="2400" dirty="0">
                <a:latin typeface="+mj-ea"/>
              </a:rPr>
              <a:t>a. </a:t>
            </a:r>
            <a:r>
              <a:rPr lang="ja-JP" altLang="en-US" sz="2400" dirty="0">
                <a:latin typeface="+mj-ea"/>
              </a:rPr>
              <a:t>新規に受け入れた患者で、鼻腔栄養又は胃瘻を</a:t>
            </a:r>
            <a:r>
              <a:rPr lang="ja-JP" altLang="en-US" sz="2400" dirty="0" smtClean="0">
                <a:latin typeface="+mj-ea"/>
              </a:rPr>
              <a:t>使用</a:t>
            </a:r>
            <a:endParaRPr lang="ja-JP" altLang="en-US" sz="2400" dirty="0">
              <a:latin typeface="+mj-ea"/>
            </a:endParaRPr>
          </a:p>
          <a:p>
            <a:pPr lvl="4" algn="just">
              <a:lnSpc>
                <a:spcPct val="90000"/>
              </a:lnSpc>
              <a:buSzPct val="80000"/>
            </a:pPr>
            <a:r>
              <a:rPr lang="en-US" altLang="ja-JP" sz="2400" dirty="0">
                <a:latin typeface="+mj-ea"/>
              </a:rPr>
              <a:t>b. </a:t>
            </a:r>
            <a:r>
              <a:rPr lang="ja-JP" altLang="en-US" sz="2400" dirty="0">
                <a:latin typeface="+mj-ea"/>
              </a:rPr>
              <a:t>自院で</a:t>
            </a:r>
            <a:r>
              <a:rPr lang="ja-JP" altLang="en-US" sz="2400" dirty="0" smtClean="0">
                <a:latin typeface="+mj-ea"/>
              </a:rPr>
              <a:t>新た</a:t>
            </a:r>
            <a:r>
              <a:rPr lang="ja-JP" altLang="en-US" sz="2400" dirty="0">
                <a:latin typeface="+mj-ea"/>
              </a:rPr>
              <a:t>に鼻腔栄養又は胃瘻を導入</a:t>
            </a:r>
            <a:r>
              <a:rPr lang="ja-JP" altLang="en-US" sz="2400" dirty="0" smtClean="0">
                <a:latin typeface="+mj-ea"/>
              </a:rPr>
              <a:t>した</a:t>
            </a:r>
            <a:endParaRPr lang="ja-JP" altLang="en-US"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手　　術</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3600" dirty="0" smtClean="0">
                <a:solidFill>
                  <a:srgbClr val="FFFF66"/>
                </a:solidFill>
              </a:rPr>
              <a:t>胃瘻造設術</a:t>
            </a:r>
            <a:endParaRPr lang="ja-JP" altLang="en-US" sz="360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410668637"/>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153</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胃瘻造設</a:t>
            </a:r>
            <a:r>
              <a:rPr lang="ja-JP" altLang="en-US" sz="2800" dirty="0">
                <a:latin typeface="+mj-ea"/>
              </a:rPr>
              <a:t>時嚥下機能評価</a:t>
            </a:r>
            <a:r>
              <a:rPr lang="ja-JP" altLang="en-US" sz="2800" dirty="0" smtClean="0">
                <a:latin typeface="+mj-ea"/>
              </a:rPr>
              <a:t>加算　　 </a:t>
            </a:r>
            <a:r>
              <a:rPr lang="ja-JP" altLang="en-US" dirty="0" smtClean="0">
                <a:latin typeface="+mj-ea"/>
              </a:rPr>
              <a:t>２</a:t>
            </a:r>
            <a:r>
              <a:rPr lang="en-US" altLang="ja-JP" dirty="0" smtClean="0">
                <a:latin typeface="+mj-ea"/>
              </a:rPr>
              <a:t>､</a:t>
            </a:r>
            <a:r>
              <a:rPr lang="ja-JP" altLang="en-US" dirty="0" smtClean="0">
                <a:latin typeface="+mj-ea"/>
              </a:rPr>
              <a:t>５００</a:t>
            </a:r>
            <a:r>
              <a:rPr lang="ja-JP" altLang="en-US" sz="2800" dirty="0" smtClean="0">
                <a:latin typeface="+mj-ea"/>
              </a:rPr>
              <a:t>点（新設）</a:t>
            </a:r>
            <a:endParaRPr lang="ja-JP" altLang="en-US" sz="2800" dirty="0">
              <a:latin typeface="+mj-ea"/>
            </a:endParaRPr>
          </a:p>
          <a:p>
            <a:pPr lvl="1" algn="just">
              <a:lnSpc>
                <a:spcPct val="90000"/>
              </a:lnSpc>
              <a:buSzPct val="80000"/>
            </a:pPr>
            <a:r>
              <a:rPr lang="ja-JP" altLang="en-US" sz="2400" dirty="0" smtClean="0">
                <a:latin typeface="+mj-ea"/>
              </a:rPr>
              <a:t>算定要件</a:t>
            </a:r>
            <a:endParaRPr lang="en-US" altLang="ja-JP" sz="2400" dirty="0">
              <a:latin typeface="+mj-ea"/>
            </a:endParaRPr>
          </a:p>
          <a:p>
            <a:pPr lvl="2" algn="just">
              <a:lnSpc>
                <a:spcPct val="90000"/>
              </a:lnSpc>
              <a:buSzPct val="80000"/>
            </a:pPr>
            <a:r>
              <a:rPr lang="ja-JP" altLang="en-US" dirty="0" smtClean="0">
                <a:latin typeface="+mj-ea"/>
              </a:rPr>
              <a:t>胃瘻造設術</a:t>
            </a:r>
            <a:r>
              <a:rPr lang="ja-JP" altLang="en-US" dirty="0">
                <a:latin typeface="+mj-ea"/>
              </a:rPr>
              <a:t>を所定点数により算定できる保険医療機関において実施される場合は、所定点数による</a:t>
            </a:r>
            <a:r>
              <a:rPr lang="ja-JP" altLang="en-US" dirty="0" smtClean="0">
                <a:latin typeface="+mj-ea"/>
              </a:rPr>
              <a:t>算定</a:t>
            </a:r>
            <a:endParaRPr lang="en-US" altLang="ja-JP" dirty="0" smtClean="0">
              <a:latin typeface="+mj-ea"/>
            </a:endParaRPr>
          </a:p>
          <a:p>
            <a:pPr lvl="2" algn="just">
              <a:lnSpc>
                <a:spcPct val="90000"/>
              </a:lnSpc>
              <a:buSzPct val="80000"/>
            </a:pPr>
            <a:r>
              <a:rPr lang="ja-JP" altLang="en-US" dirty="0" smtClean="0">
                <a:latin typeface="+mj-ea"/>
              </a:rPr>
              <a:t>それ</a:t>
            </a:r>
            <a:r>
              <a:rPr lang="ja-JP" altLang="en-US" dirty="0">
                <a:latin typeface="+mj-ea"/>
              </a:rPr>
              <a:t>以外の保険医療機関に於いて実施される場合は、所定点数</a:t>
            </a:r>
            <a:r>
              <a:rPr lang="ja-JP" altLang="en-US" dirty="0" smtClean="0">
                <a:latin typeface="+mj-ea"/>
              </a:rPr>
              <a:t>の８０</a:t>
            </a:r>
            <a:r>
              <a:rPr lang="en-US" altLang="ja-JP" dirty="0" smtClean="0">
                <a:latin typeface="+mj-ea"/>
              </a:rPr>
              <a:t>/</a:t>
            </a:r>
            <a:r>
              <a:rPr lang="ja-JP" altLang="en-US" dirty="0" smtClean="0">
                <a:latin typeface="+mj-ea"/>
              </a:rPr>
              <a:t>１００で算定</a:t>
            </a:r>
            <a:endParaRPr lang="ja-JP" altLang="en-US" dirty="0">
              <a:latin typeface="+mj-ea"/>
            </a:endParaRPr>
          </a:p>
          <a:p>
            <a:pPr lvl="2" algn="just">
              <a:lnSpc>
                <a:spcPct val="90000"/>
              </a:lnSpc>
              <a:buSzPct val="80000"/>
            </a:pPr>
            <a:r>
              <a:rPr lang="ja-JP" altLang="en-US" dirty="0" smtClean="0">
                <a:latin typeface="+mj-ea"/>
              </a:rPr>
              <a:t>嚥下</a:t>
            </a:r>
            <a:r>
              <a:rPr lang="ja-JP" altLang="en-US" dirty="0">
                <a:latin typeface="+mj-ea"/>
              </a:rPr>
              <a:t>造影又は内視鏡下嚥下機能評価検査を実施し、その結果に基づき、胃瘻造設の必要性、今後の摂食機能療法の必要性や方法、胃瘻抜去又は閉鎖の可能性等について患者又は患者家族に十分に説明・相談を行った上で胃瘻造設を実施した場合に</a:t>
            </a:r>
            <a:r>
              <a:rPr lang="ja-JP" altLang="en-US" dirty="0" smtClean="0">
                <a:latin typeface="+mj-ea"/>
              </a:rPr>
              <a:t>算定</a:t>
            </a:r>
            <a:endParaRPr lang="en-US" altLang="ja-JP" dirty="0" smtClean="0">
              <a:latin typeface="+mj-ea"/>
            </a:endParaRPr>
          </a:p>
          <a:p>
            <a:pPr lvl="2" algn="just">
              <a:lnSpc>
                <a:spcPct val="90000"/>
              </a:lnSpc>
              <a:buSzPct val="80000"/>
            </a:pPr>
            <a:r>
              <a:rPr lang="ja-JP" altLang="en-US" dirty="0" smtClean="0">
                <a:latin typeface="+mj-ea"/>
              </a:rPr>
              <a:t>内</a:t>
            </a:r>
            <a:r>
              <a:rPr lang="ja-JP" altLang="en-US" dirty="0">
                <a:latin typeface="+mj-ea"/>
              </a:rPr>
              <a:t>視鏡下嚥下機能評価検査による場合は、実施者は関連学会等が実施する所定の研修を終了しているものと</a:t>
            </a:r>
            <a:r>
              <a:rPr lang="ja-JP" altLang="en-US" dirty="0" smtClean="0">
                <a:latin typeface="+mj-ea"/>
              </a:rPr>
              <a:t>する</a:t>
            </a:r>
            <a:endParaRPr lang="ja-JP" altLang="en-US" dirty="0">
              <a:latin typeface="+mj-ea"/>
            </a:endParaRPr>
          </a:p>
          <a:p>
            <a:pPr lvl="2" algn="just">
              <a:lnSpc>
                <a:spcPct val="90000"/>
              </a:lnSpc>
              <a:buSzPct val="80000"/>
            </a:pPr>
            <a:r>
              <a:rPr lang="ja-JP" altLang="en-US" dirty="0" smtClean="0">
                <a:latin typeface="+mj-ea"/>
              </a:rPr>
              <a:t>嚥下</a:t>
            </a:r>
            <a:r>
              <a:rPr lang="ja-JP" altLang="en-US" dirty="0">
                <a:latin typeface="+mj-ea"/>
              </a:rPr>
              <a:t>造影、内視鏡下嚥下機能評価検査は別に</a:t>
            </a:r>
            <a:r>
              <a:rPr lang="ja-JP" altLang="en-US" dirty="0" smtClean="0">
                <a:latin typeface="+mj-ea"/>
              </a:rPr>
              <a:t>算定</a:t>
            </a:r>
            <a:r>
              <a:rPr lang="ja-JP" altLang="en-US" dirty="0">
                <a:latin typeface="+mj-ea"/>
              </a:rPr>
              <a:t>可</a:t>
            </a: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手　　術</a:t>
            </a: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3600" dirty="0" smtClean="0">
                <a:solidFill>
                  <a:srgbClr val="FFFF66"/>
                </a:solidFill>
              </a:rPr>
              <a:t>胃瘻造設時嚥下機能評価加算（新設）</a:t>
            </a:r>
            <a:endParaRPr lang="ja-JP" altLang="en-US" sz="360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654456181"/>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154</a:t>
            </a:fld>
            <a:endParaRPr lang="en-US" altLang="ja-JP" sz="1800" smtClean="0"/>
          </a:p>
        </p:txBody>
      </p:sp>
      <p:sp>
        <p:nvSpPr>
          <p:cNvPr id="12291" name="Rectangle 2"/>
          <p:cNvSpPr>
            <a:spLocks noGrp="1" noChangeArrowheads="1"/>
          </p:cNvSpPr>
          <p:nvPr>
            <p:ph type="body" idx="1"/>
          </p:nvPr>
        </p:nvSpPr>
        <p:spPr>
          <a:xfrm>
            <a:off x="609601" y="692696"/>
            <a:ext cx="8534399" cy="6013450"/>
          </a:xfrm>
        </p:spPr>
        <p:txBody>
          <a:bodyPr/>
          <a:lstStyle/>
          <a:p>
            <a:pPr lvl="1" algn="just">
              <a:lnSpc>
                <a:spcPct val="90000"/>
              </a:lnSpc>
              <a:buSzPct val="80000"/>
            </a:pPr>
            <a:r>
              <a:rPr lang="ja-JP" altLang="en-US" sz="2400" dirty="0" smtClean="0">
                <a:latin typeface="+mj-ea"/>
              </a:rPr>
              <a:t>算定要件</a:t>
            </a:r>
            <a:endParaRPr lang="en-US" altLang="ja-JP" sz="2400" dirty="0">
              <a:latin typeface="+mj-ea"/>
            </a:endParaRPr>
          </a:p>
          <a:p>
            <a:pPr lvl="2" algn="just">
              <a:lnSpc>
                <a:spcPct val="90000"/>
              </a:lnSpc>
              <a:buSzPct val="80000"/>
            </a:pPr>
            <a:r>
              <a:rPr lang="ja-JP" altLang="en-US" dirty="0" smtClean="0">
                <a:latin typeface="+mj-ea"/>
              </a:rPr>
              <a:t>嚥下</a:t>
            </a:r>
            <a:r>
              <a:rPr lang="ja-JP" altLang="en-US" dirty="0">
                <a:latin typeface="+mj-ea"/>
              </a:rPr>
              <a:t>造影、内視鏡下嚥下機能評価検査を他の保険医療機関に委託した場合も算定可能とする。その場合、患者への説明等の責任の所在を摘要欄に記載することとし、受託側の医療機関は、施設基準（関連学会の講習の修了者の届出等）を満たす</a:t>
            </a:r>
            <a:r>
              <a:rPr lang="ja-JP" altLang="en-US" dirty="0" smtClean="0">
                <a:latin typeface="+mj-ea"/>
              </a:rPr>
              <a:t>こと</a:t>
            </a:r>
            <a:endParaRPr lang="en-US" altLang="ja-JP" dirty="0" smtClean="0">
              <a:latin typeface="+mj-ea"/>
            </a:endParaRPr>
          </a:p>
          <a:p>
            <a:pPr lvl="2" algn="just">
              <a:lnSpc>
                <a:spcPct val="90000"/>
              </a:lnSpc>
              <a:buSzPct val="80000"/>
            </a:pPr>
            <a:endParaRPr lang="ja-JP" altLang="en-US" dirty="0">
              <a:latin typeface="+mj-ea"/>
            </a:endParaRPr>
          </a:p>
          <a:p>
            <a:pPr lvl="1" algn="just">
              <a:lnSpc>
                <a:spcPct val="90000"/>
              </a:lnSpc>
              <a:buSzPct val="80000"/>
            </a:pPr>
            <a:r>
              <a:rPr lang="ja-JP" altLang="en-US" sz="2400" dirty="0" smtClean="0">
                <a:latin typeface="+mj-ea"/>
              </a:rPr>
              <a:t>経過措置</a:t>
            </a:r>
            <a:endParaRPr lang="en-US" altLang="ja-JP" sz="2400" dirty="0">
              <a:latin typeface="+mj-ea"/>
            </a:endParaRPr>
          </a:p>
          <a:p>
            <a:pPr lvl="2" algn="just">
              <a:lnSpc>
                <a:spcPct val="90000"/>
              </a:lnSpc>
              <a:buSzPct val="80000"/>
            </a:pPr>
            <a:r>
              <a:rPr lang="ja-JP" altLang="en-US" dirty="0" smtClean="0">
                <a:latin typeface="+mj-ea"/>
              </a:rPr>
              <a:t>平成２７年３月３１日</a:t>
            </a:r>
            <a:r>
              <a:rPr lang="ja-JP" altLang="en-US" dirty="0">
                <a:latin typeface="+mj-ea"/>
              </a:rPr>
              <a:t>までの間は</a:t>
            </a:r>
            <a:r>
              <a:rPr lang="ja-JP" altLang="en-US" dirty="0" smtClean="0">
                <a:latin typeface="+mj-ea"/>
              </a:rPr>
              <a:t>、</a:t>
            </a:r>
            <a:r>
              <a:rPr lang="ja-JP" altLang="en-US" dirty="0">
                <a:latin typeface="+mj-ea"/>
              </a:rPr>
              <a:t>前頁</a:t>
            </a:r>
            <a:r>
              <a:rPr lang="ja-JP" altLang="en-US" dirty="0" smtClean="0">
                <a:latin typeface="+mj-ea"/>
              </a:rPr>
              <a:t>の</a:t>
            </a:r>
            <a:r>
              <a:rPr lang="ja-JP" altLang="en-US" dirty="0">
                <a:latin typeface="+mj-ea"/>
              </a:rPr>
              <a:t>うち研修に係る要件を満たしているものと</a:t>
            </a:r>
            <a:r>
              <a:rPr lang="ja-JP" altLang="en-US" dirty="0" smtClean="0">
                <a:latin typeface="+mj-ea"/>
              </a:rPr>
              <a:t>する</a:t>
            </a:r>
            <a:endParaRPr lang="ja-JP" altLang="en-US"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手　　術</a:t>
            </a: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3600" dirty="0">
                <a:solidFill>
                  <a:srgbClr val="FFFF66"/>
                </a:solidFill>
              </a:rPr>
              <a:t>胃瘻造設時嚥下機能評価加算（新設）</a:t>
            </a: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76484782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155</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経口</a:t>
            </a:r>
            <a:r>
              <a:rPr lang="ja-JP" altLang="en-US" sz="2800" dirty="0">
                <a:latin typeface="+mj-ea"/>
              </a:rPr>
              <a:t>摂取回復促進</a:t>
            </a:r>
            <a:r>
              <a:rPr lang="ja-JP" altLang="en-US" sz="2800" dirty="0" smtClean="0">
                <a:latin typeface="+mj-ea"/>
              </a:rPr>
              <a:t>加算</a:t>
            </a:r>
            <a:r>
              <a:rPr lang="en-US" altLang="ja-JP" sz="2800" dirty="0" smtClean="0">
                <a:latin typeface="+mj-ea"/>
              </a:rPr>
              <a:t>		</a:t>
            </a:r>
            <a:r>
              <a:rPr lang="ja-JP" altLang="en-US" sz="2800" dirty="0" smtClean="0">
                <a:latin typeface="+mj-ea"/>
              </a:rPr>
              <a:t>　　１８５点（新設）</a:t>
            </a:r>
            <a:endParaRPr lang="en-US" altLang="ja-JP" sz="2800" dirty="0" smtClean="0">
              <a:latin typeface="+mj-ea"/>
            </a:endParaRPr>
          </a:p>
          <a:p>
            <a:pPr lvl="1" algn="just">
              <a:lnSpc>
                <a:spcPct val="90000"/>
              </a:lnSpc>
              <a:buSzPct val="80000"/>
            </a:pPr>
            <a:r>
              <a:rPr lang="ja-JP" altLang="en-US" dirty="0">
                <a:latin typeface="+mj-ea"/>
              </a:rPr>
              <a:t>摂食</a:t>
            </a:r>
            <a:r>
              <a:rPr lang="ja-JP" altLang="en-US" dirty="0" smtClean="0">
                <a:latin typeface="+mj-ea"/>
              </a:rPr>
              <a:t>機能療法の加算</a:t>
            </a:r>
            <a:endParaRPr lang="ja-JP" altLang="en-US" sz="2400" dirty="0">
              <a:latin typeface="+mj-ea"/>
            </a:endParaRPr>
          </a:p>
          <a:p>
            <a:pPr algn="just">
              <a:lnSpc>
                <a:spcPct val="90000"/>
              </a:lnSpc>
              <a:buSzPct val="80000"/>
            </a:pPr>
            <a:r>
              <a:rPr lang="ja-JP" altLang="en-US" sz="2800" dirty="0" smtClean="0">
                <a:latin typeface="+mj-ea"/>
              </a:rPr>
              <a:t>算定要件</a:t>
            </a:r>
            <a:endParaRPr lang="en-US" altLang="ja-JP" sz="2800" dirty="0">
              <a:latin typeface="+mj-ea"/>
            </a:endParaRPr>
          </a:p>
          <a:p>
            <a:pPr lvl="1" algn="just">
              <a:lnSpc>
                <a:spcPct val="90000"/>
              </a:lnSpc>
              <a:buSzPct val="80000"/>
            </a:pPr>
            <a:r>
              <a:rPr lang="ja-JP" altLang="en-US" sz="2400" dirty="0" smtClean="0">
                <a:latin typeface="+mj-ea"/>
              </a:rPr>
              <a:t>鼻腔</a:t>
            </a:r>
            <a:r>
              <a:rPr lang="ja-JP" altLang="en-US" sz="2400" dirty="0">
                <a:latin typeface="+mj-ea"/>
              </a:rPr>
              <a:t>栄養又は胃瘻の状態の患者に対して、月</a:t>
            </a:r>
            <a:r>
              <a:rPr lang="ja-JP" altLang="en-US" sz="2400" dirty="0" smtClean="0">
                <a:latin typeface="+mj-ea"/>
              </a:rPr>
              <a:t>に１回</a:t>
            </a:r>
            <a:r>
              <a:rPr lang="ja-JP" altLang="en-US" sz="2400" dirty="0">
                <a:latin typeface="+mj-ea"/>
              </a:rPr>
              <a:t>以上嚥下造影または内視鏡下嚥下機能評価検査を実施した結果に基づいて、カンファレンス等を行い、その結果に基づいて摂食機能療法を実施した場合に、摂食機能療法に</a:t>
            </a:r>
            <a:r>
              <a:rPr lang="ja-JP" altLang="en-US" sz="2400" dirty="0" smtClean="0">
                <a:latin typeface="+mj-ea"/>
              </a:rPr>
              <a:t>加算</a:t>
            </a:r>
            <a:endParaRPr lang="en-US" altLang="ja-JP" sz="2400" dirty="0">
              <a:latin typeface="+mj-ea"/>
            </a:endParaRPr>
          </a:p>
          <a:p>
            <a:pPr lvl="1" algn="just">
              <a:lnSpc>
                <a:spcPct val="90000"/>
              </a:lnSpc>
              <a:buSzPct val="80000"/>
            </a:pPr>
            <a:r>
              <a:rPr lang="ja-JP" altLang="en-US" sz="2400" dirty="0" smtClean="0">
                <a:latin typeface="+mj-ea"/>
              </a:rPr>
              <a:t>治療</a:t>
            </a:r>
            <a:r>
              <a:rPr lang="ja-JP" altLang="en-US" sz="2400" dirty="0">
                <a:latin typeface="+mj-ea"/>
              </a:rPr>
              <a:t>開始日から起算</a:t>
            </a:r>
            <a:r>
              <a:rPr lang="ja-JP" altLang="en-US" sz="2400" dirty="0" smtClean="0">
                <a:latin typeface="+mj-ea"/>
              </a:rPr>
              <a:t>して</a:t>
            </a:r>
            <a:r>
              <a:rPr lang="ja-JP" altLang="en-US" dirty="0" smtClean="0">
                <a:latin typeface="+mj-ea"/>
              </a:rPr>
              <a:t>６ヶ月</a:t>
            </a:r>
            <a:r>
              <a:rPr lang="ja-JP" altLang="en-US" sz="2400" dirty="0" smtClean="0">
                <a:latin typeface="+mj-ea"/>
              </a:rPr>
              <a:t>以内</a:t>
            </a:r>
            <a:r>
              <a:rPr lang="ja-JP" altLang="en-US" sz="2400" dirty="0">
                <a:latin typeface="+mj-ea"/>
              </a:rPr>
              <a:t>に限り</a:t>
            </a:r>
            <a:r>
              <a:rPr lang="ja-JP" altLang="en-US" sz="2400" dirty="0" smtClean="0">
                <a:latin typeface="+mj-ea"/>
              </a:rPr>
              <a:t>加算</a:t>
            </a:r>
            <a:endParaRPr lang="ja-JP" altLang="en-US" sz="2400" dirty="0">
              <a:latin typeface="+mj-ea"/>
            </a:endParaRPr>
          </a:p>
          <a:p>
            <a:pPr lvl="1" algn="just">
              <a:lnSpc>
                <a:spcPct val="90000"/>
              </a:lnSpc>
              <a:buSzPct val="80000"/>
            </a:pPr>
            <a:r>
              <a:rPr lang="ja-JP" altLang="en-US" sz="2400" dirty="0" smtClean="0">
                <a:latin typeface="+mj-ea"/>
              </a:rPr>
              <a:t>実施</a:t>
            </a:r>
            <a:r>
              <a:rPr lang="ja-JP" altLang="en-US" sz="2400" dirty="0">
                <a:latin typeface="+mj-ea"/>
              </a:rPr>
              <a:t>した嚥下造影または内視鏡下嚥下機能評価検査の費用は所定点数に</a:t>
            </a:r>
            <a:r>
              <a:rPr lang="ja-JP" altLang="en-US" sz="2400" dirty="0" smtClean="0">
                <a:latin typeface="+mj-ea"/>
              </a:rPr>
              <a:t>含まれる</a:t>
            </a:r>
            <a:endParaRPr lang="ja-JP" altLang="en-US"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手　　術</a:t>
            </a: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3600" dirty="0" smtClean="0">
                <a:solidFill>
                  <a:srgbClr val="FFFF66"/>
                </a:solidFill>
              </a:rPr>
              <a:t>経口摂取回復促進加算（新設）</a:t>
            </a:r>
            <a:endParaRPr lang="ja-JP" altLang="en-US" sz="360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616694527"/>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156</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施設基準</a:t>
            </a:r>
            <a:endParaRPr lang="en-US" altLang="ja-JP" sz="2800" dirty="0">
              <a:latin typeface="+mj-ea"/>
            </a:endParaRPr>
          </a:p>
          <a:p>
            <a:pPr lvl="1" algn="just">
              <a:lnSpc>
                <a:spcPct val="90000"/>
              </a:lnSpc>
              <a:buSzPct val="80000"/>
            </a:pPr>
            <a:r>
              <a:rPr lang="ja-JP" altLang="en-US" sz="2400" dirty="0" smtClean="0">
                <a:latin typeface="+mj-ea"/>
              </a:rPr>
              <a:t>新規</a:t>
            </a:r>
            <a:r>
              <a:rPr lang="ja-JP" altLang="en-US" sz="2400" dirty="0">
                <a:latin typeface="+mj-ea"/>
              </a:rPr>
              <a:t>の胃瘻造設患者と他の保険医療機関から受け入れた胃瘻造設患者が合わせて</a:t>
            </a:r>
            <a:r>
              <a:rPr lang="ja-JP" altLang="en-US" sz="2400" dirty="0" smtClean="0">
                <a:latin typeface="+mj-ea"/>
              </a:rPr>
              <a:t>年間２名以上</a:t>
            </a:r>
            <a:endParaRPr lang="ja-JP" altLang="en-US" sz="2400" dirty="0">
              <a:latin typeface="+mj-ea"/>
            </a:endParaRPr>
          </a:p>
          <a:p>
            <a:pPr lvl="1" algn="just">
              <a:lnSpc>
                <a:spcPct val="90000"/>
              </a:lnSpc>
              <a:buSzPct val="80000"/>
            </a:pPr>
            <a:r>
              <a:rPr lang="ja-JP" altLang="en-US" sz="2400" dirty="0" smtClean="0">
                <a:latin typeface="+mj-ea"/>
              </a:rPr>
              <a:t>経口</a:t>
            </a:r>
            <a:r>
              <a:rPr lang="ja-JP" altLang="en-US" sz="2400" dirty="0">
                <a:latin typeface="+mj-ea"/>
              </a:rPr>
              <a:t>摂取以外の栄養方法を使用している患者であって、以下</a:t>
            </a:r>
            <a:r>
              <a:rPr lang="ja-JP" altLang="en-US" sz="2400" dirty="0" smtClean="0">
                <a:latin typeface="+mj-ea"/>
              </a:rPr>
              <a:t>のいずれかに</a:t>
            </a:r>
            <a:r>
              <a:rPr lang="ja-JP" altLang="en-US" sz="2400" dirty="0">
                <a:latin typeface="+mj-ea"/>
              </a:rPr>
              <a:t>該当する患者（転院又は退院した患者を</a:t>
            </a:r>
            <a:r>
              <a:rPr lang="ja-JP" altLang="en-US" sz="2400" dirty="0" smtClean="0">
                <a:latin typeface="+mj-ea"/>
              </a:rPr>
              <a:t>含む）</a:t>
            </a:r>
            <a:r>
              <a:rPr lang="ja-JP" altLang="en-US" sz="2400" dirty="0">
                <a:latin typeface="+mj-ea"/>
              </a:rPr>
              <a:t>の合計数</a:t>
            </a:r>
            <a:r>
              <a:rPr lang="ja-JP" altLang="en-US" sz="2400" dirty="0" smtClean="0">
                <a:latin typeface="+mj-ea"/>
              </a:rPr>
              <a:t>の３５％</a:t>
            </a:r>
            <a:r>
              <a:rPr lang="ja-JP" altLang="en-US" sz="2400" dirty="0">
                <a:latin typeface="+mj-ea"/>
              </a:rPr>
              <a:t>以上について、１年以内に経口摂取のみの栄養方法に回復させて</a:t>
            </a:r>
            <a:r>
              <a:rPr lang="ja-JP" altLang="en-US" sz="2400" dirty="0" smtClean="0">
                <a:latin typeface="+mj-ea"/>
              </a:rPr>
              <a:t>いる</a:t>
            </a:r>
            <a:endParaRPr lang="ja-JP" altLang="en-US" sz="2400" dirty="0">
              <a:latin typeface="+mj-ea"/>
            </a:endParaRPr>
          </a:p>
          <a:p>
            <a:pPr lvl="2" algn="just">
              <a:lnSpc>
                <a:spcPct val="90000"/>
              </a:lnSpc>
              <a:buSzPct val="80000"/>
            </a:pPr>
            <a:r>
              <a:rPr lang="ja-JP" altLang="en-US" dirty="0" smtClean="0">
                <a:latin typeface="+mj-ea"/>
              </a:rPr>
              <a:t>新規</a:t>
            </a:r>
            <a:r>
              <a:rPr lang="ja-JP" altLang="en-US" dirty="0">
                <a:latin typeface="+mj-ea"/>
              </a:rPr>
              <a:t>に受け入れた患者で、鼻腔栄養又は胃瘻を使用している者</a:t>
            </a:r>
          </a:p>
          <a:p>
            <a:pPr lvl="2" algn="just">
              <a:lnSpc>
                <a:spcPct val="90000"/>
              </a:lnSpc>
              <a:buSzPct val="80000"/>
            </a:pPr>
            <a:r>
              <a:rPr lang="ja-JP" altLang="en-US" dirty="0" smtClean="0">
                <a:latin typeface="+mj-ea"/>
              </a:rPr>
              <a:t>当該</a:t>
            </a:r>
            <a:r>
              <a:rPr lang="ja-JP" altLang="en-US" dirty="0">
                <a:latin typeface="+mj-ea"/>
              </a:rPr>
              <a:t>保険医療機関で新たに鼻腔栄養又は胃瘻を導入した患者</a:t>
            </a:r>
          </a:p>
          <a:p>
            <a:pPr lvl="1" algn="just">
              <a:lnSpc>
                <a:spcPct val="90000"/>
              </a:lnSpc>
              <a:buSzPct val="80000"/>
            </a:pPr>
            <a:r>
              <a:rPr lang="ja-JP" altLang="en-US" sz="2400" dirty="0" smtClean="0">
                <a:latin typeface="+mj-ea"/>
              </a:rPr>
              <a:t>摂食</a:t>
            </a:r>
            <a:r>
              <a:rPr lang="ja-JP" altLang="en-US" sz="2400" dirty="0">
                <a:latin typeface="+mj-ea"/>
              </a:rPr>
              <a:t>機能療法に専従の言語</a:t>
            </a:r>
            <a:r>
              <a:rPr lang="ja-JP" altLang="en-US" sz="2400" dirty="0" smtClean="0">
                <a:latin typeface="+mj-ea"/>
              </a:rPr>
              <a:t>聴覚士</a:t>
            </a:r>
            <a:r>
              <a:rPr lang="ja-JP" altLang="en-US" dirty="0">
                <a:latin typeface="+mj-ea"/>
              </a:rPr>
              <a:t>を</a:t>
            </a:r>
            <a:r>
              <a:rPr lang="ja-JP" altLang="en-US" sz="2400" dirty="0" smtClean="0">
                <a:latin typeface="+mj-ea"/>
              </a:rPr>
              <a:t>１名</a:t>
            </a:r>
            <a:r>
              <a:rPr lang="ja-JP" altLang="en-US" sz="2400" dirty="0">
                <a:latin typeface="+mj-ea"/>
              </a:rPr>
              <a:t>以上</a:t>
            </a:r>
            <a:r>
              <a:rPr lang="ja-JP" altLang="en-US" sz="2400" dirty="0" smtClean="0">
                <a:latin typeface="+mj-ea"/>
              </a:rPr>
              <a:t>配置</a:t>
            </a:r>
            <a:endParaRPr lang="ja-JP" altLang="en-US" sz="2400" dirty="0">
              <a:latin typeface="+mj-ea"/>
            </a:endParaRPr>
          </a:p>
          <a:p>
            <a:pPr lvl="1" algn="just">
              <a:lnSpc>
                <a:spcPct val="90000"/>
              </a:lnSpc>
              <a:buSzPct val="80000"/>
            </a:pPr>
            <a:r>
              <a:rPr lang="ja-JP" altLang="en-US" sz="2400" dirty="0" smtClean="0">
                <a:latin typeface="+mj-ea"/>
              </a:rPr>
              <a:t>基準</a:t>
            </a:r>
            <a:r>
              <a:rPr lang="ja-JP" altLang="en-US" sz="2400" dirty="0">
                <a:latin typeface="+mj-ea"/>
              </a:rPr>
              <a:t>について、新規に届出を行う場合は、届出</a:t>
            </a:r>
            <a:r>
              <a:rPr lang="ja-JP" altLang="en-US" sz="2400" dirty="0" smtClean="0">
                <a:latin typeface="+mj-ea"/>
              </a:rPr>
              <a:t>前２月</a:t>
            </a:r>
            <a:r>
              <a:rPr lang="ja-JP" altLang="en-US" sz="2400" dirty="0">
                <a:latin typeface="+mj-ea"/>
              </a:rPr>
              <a:t>の実績をもって施設基準の適合性を判断</a:t>
            </a:r>
            <a:r>
              <a:rPr lang="ja-JP" altLang="en-US" sz="2400" dirty="0" smtClean="0">
                <a:latin typeface="+mj-ea"/>
              </a:rPr>
              <a:t>する</a:t>
            </a:r>
            <a:endParaRPr lang="ja-JP" altLang="en-US"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手　　術</a:t>
            </a: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3600" dirty="0">
                <a:solidFill>
                  <a:srgbClr val="FFFF66"/>
                </a:solidFill>
              </a:rPr>
              <a:t>経口摂取回復促進加算（新設）</a:t>
            </a: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800558"/>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157</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創傷</a:t>
            </a:r>
            <a:r>
              <a:rPr lang="ja-JP" altLang="en-US" sz="2800" dirty="0">
                <a:latin typeface="+mj-ea"/>
              </a:rPr>
              <a:t>処理・小児創傷</a:t>
            </a:r>
            <a:r>
              <a:rPr lang="ja-JP" altLang="en-US" sz="2800" dirty="0" smtClean="0">
                <a:latin typeface="+mj-ea"/>
              </a:rPr>
              <a:t>処理（</a:t>
            </a:r>
            <a:r>
              <a:rPr lang="ja-JP" altLang="en-US" sz="2800" dirty="0">
                <a:latin typeface="+mj-ea"/>
              </a:rPr>
              <a:t>６歳未満</a:t>
            </a:r>
            <a:r>
              <a:rPr lang="ja-JP" altLang="en-US" sz="2800" dirty="0" smtClean="0">
                <a:latin typeface="+mj-ea"/>
              </a:rPr>
              <a:t>）</a:t>
            </a:r>
            <a:endParaRPr lang="en-US" altLang="ja-JP" sz="2800" dirty="0">
              <a:latin typeface="+mj-ea"/>
            </a:endParaRPr>
          </a:p>
          <a:p>
            <a:pPr lvl="1" algn="just">
              <a:lnSpc>
                <a:spcPct val="90000"/>
              </a:lnSpc>
              <a:buSzPct val="80000"/>
            </a:pPr>
            <a:r>
              <a:rPr lang="ja-JP" altLang="en-US" sz="2400" dirty="0">
                <a:latin typeface="+mj-ea"/>
              </a:rPr>
              <a:t>創傷処理とは、切・刺・割創又は挫創に対して切除、結紮又は縫合を行う場合の第１回治療のことであり、第２診以後の手術創に対する処置はＪ</a:t>
            </a:r>
            <a:r>
              <a:rPr lang="en-US" altLang="ja-JP" sz="2400" dirty="0">
                <a:latin typeface="+mj-ea"/>
              </a:rPr>
              <a:t>000</a:t>
            </a:r>
            <a:r>
              <a:rPr lang="ja-JP" altLang="en-US" sz="2400" dirty="0">
                <a:latin typeface="+mj-ea"/>
              </a:rPr>
              <a:t>創傷処置により算定する。</a:t>
            </a:r>
            <a:r>
              <a:rPr lang="ja-JP" altLang="en-US" sz="2400" b="1" u="sng" dirty="0">
                <a:latin typeface="+mj-ea"/>
              </a:rPr>
              <a:t>なお、ここで筋肉、臓器に達するものとは、単に創傷の深さを指すものではなく、筋肉、臓器に何らかの処理を行った場合をいう</a:t>
            </a:r>
            <a:r>
              <a:rPr lang="ja-JP" altLang="en-US" sz="2400" b="1" u="sng" dirty="0" smtClean="0">
                <a:latin typeface="+mj-ea"/>
              </a:rPr>
              <a:t>。</a:t>
            </a:r>
            <a:endParaRPr lang="ja-JP" altLang="en-US" sz="2400" b="1" u="sng"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手　　術</a:t>
            </a: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その他</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134772428"/>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158</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関節脱臼非観血的整復術</a:t>
            </a:r>
            <a:endParaRPr lang="en-US" altLang="ja-JP" sz="2800" dirty="0">
              <a:latin typeface="+mj-ea"/>
            </a:endParaRPr>
          </a:p>
          <a:p>
            <a:pPr lvl="1" algn="just">
              <a:lnSpc>
                <a:spcPct val="90000"/>
              </a:lnSpc>
              <a:buSzPct val="80000"/>
            </a:pPr>
            <a:r>
              <a:rPr lang="ja-JP" altLang="en-US" dirty="0" smtClean="0">
                <a:latin typeface="+mj-ea"/>
              </a:rPr>
              <a:t>肩、股、膝</a:t>
            </a:r>
            <a:r>
              <a:rPr lang="en-US" altLang="ja-JP" dirty="0" smtClean="0">
                <a:latin typeface="+mj-ea"/>
              </a:rPr>
              <a:t>			</a:t>
            </a:r>
            <a:r>
              <a:rPr lang="ja-JP" altLang="en-US" dirty="0" smtClean="0">
                <a:latin typeface="+mj-ea"/>
              </a:rPr>
              <a:t>　　１</a:t>
            </a:r>
            <a:r>
              <a:rPr lang="en-US" altLang="ja-JP" dirty="0" smtClean="0">
                <a:latin typeface="+mj-ea"/>
              </a:rPr>
              <a:t>､</a:t>
            </a:r>
            <a:r>
              <a:rPr lang="ja-JP" altLang="en-US" dirty="0" smtClean="0">
                <a:latin typeface="+mj-ea"/>
              </a:rPr>
              <a:t>５８０点　⇒　１</a:t>
            </a:r>
            <a:r>
              <a:rPr lang="en-US" altLang="ja-JP" dirty="0" smtClean="0">
                <a:latin typeface="+mj-ea"/>
              </a:rPr>
              <a:t>､</a:t>
            </a:r>
            <a:r>
              <a:rPr lang="ja-JP" altLang="en-US" dirty="0" smtClean="0">
                <a:latin typeface="+mj-ea"/>
              </a:rPr>
              <a:t>５００点</a:t>
            </a:r>
            <a:endParaRPr lang="en-US" altLang="ja-JP" dirty="0" smtClean="0">
              <a:latin typeface="+mj-ea"/>
            </a:endParaRPr>
          </a:p>
          <a:p>
            <a:pPr algn="just">
              <a:lnSpc>
                <a:spcPct val="90000"/>
              </a:lnSpc>
              <a:buSzPct val="80000"/>
            </a:pPr>
            <a:r>
              <a:rPr lang="ja-JP" altLang="en-US" dirty="0">
                <a:latin typeface="+mj-ea"/>
              </a:rPr>
              <a:t>関節</a:t>
            </a:r>
            <a:r>
              <a:rPr lang="ja-JP" altLang="en-US" dirty="0" smtClean="0">
                <a:latin typeface="+mj-ea"/>
              </a:rPr>
              <a:t>鏡下半月板切除術</a:t>
            </a:r>
            <a:endParaRPr lang="en-US" altLang="ja-JP" dirty="0" smtClean="0">
              <a:latin typeface="+mj-ea"/>
            </a:endParaRPr>
          </a:p>
          <a:p>
            <a:pPr marL="0" indent="0" algn="just">
              <a:lnSpc>
                <a:spcPct val="90000"/>
              </a:lnSpc>
              <a:buSzPct val="80000"/>
              <a:buNone/>
            </a:pPr>
            <a:r>
              <a:rPr lang="en-US" altLang="ja-JP" dirty="0">
                <a:latin typeface="+mj-ea"/>
              </a:rPr>
              <a:t>	</a:t>
            </a:r>
            <a:r>
              <a:rPr lang="en-US" altLang="ja-JP" dirty="0" smtClean="0">
                <a:latin typeface="+mj-ea"/>
              </a:rPr>
              <a:t>			</a:t>
            </a:r>
            <a:r>
              <a:rPr lang="ja-JP" altLang="en-US" dirty="0" smtClean="0">
                <a:latin typeface="+mj-ea"/>
              </a:rPr>
              <a:t>　１６</a:t>
            </a:r>
            <a:r>
              <a:rPr lang="en-US" altLang="ja-JP" dirty="0" smtClean="0">
                <a:latin typeface="+mj-ea"/>
              </a:rPr>
              <a:t>､</a:t>
            </a:r>
            <a:r>
              <a:rPr lang="ja-JP" altLang="en-US" dirty="0" smtClean="0">
                <a:latin typeface="+mj-ea"/>
              </a:rPr>
              <a:t>３９０点　⇒　１５</a:t>
            </a:r>
            <a:r>
              <a:rPr lang="en-US" altLang="ja-JP" dirty="0" smtClean="0">
                <a:latin typeface="+mj-ea"/>
              </a:rPr>
              <a:t>､</a:t>
            </a:r>
            <a:r>
              <a:rPr lang="ja-JP" altLang="en-US" dirty="0" smtClean="0">
                <a:latin typeface="+mj-ea"/>
              </a:rPr>
              <a:t>０９０点</a:t>
            </a:r>
            <a:endParaRPr lang="en-US" altLang="ja-JP" dirty="0" smtClean="0">
              <a:latin typeface="+mj-ea"/>
            </a:endParaRPr>
          </a:p>
          <a:p>
            <a:pPr algn="just">
              <a:lnSpc>
                <a:spcPct val="90000"/>
              </a:lnSpc>
              <a:buSzPct val="80000"/>
            </a:pPr>
            <a:r>
              <a:rPr lang="ja-JP" altLang="en-US" dirty="0" smtClean="0">
                <a:latin typeface="+mj-ea"/>
              </a:rPr>
              <a:t>瞼板切除術（巨大霰粒腫摘出）</a:t>
            </a:r>
            <a:endParaRPr lang="en-US" altLang="ja-JP" dirty="0" smtClean="0">
              <a:latin typeface="+mj-ea"/>
            </a:endParaRPr>
          </a:p>
          <a:p>
            <a:pPr marL="0" indent="0" algn="just">
              <a:lnSpc>
                <a:spcPct val="90000"/>
              </a:lnSpc>
              <a:buSzPct val="80000"/>
              <a:buNone/>
            </a:pPr>
            <a:r>
              <a:rPr lang="en-US" altLang="ja-JP" dirty="0">
                <a:latin typeface="+mj-ea"/>
              </a:rPr>
              <a:t>	</a:t>
            </a:r>
            <a:r>
              <a:rPr lang="en-US" altLang="ja-JP" dirty="0" smtClean="0">
                <a:latin typeface="+mj-ea"/>
              </a:rPr>
              <a:t>			</a:t>
            </a:r>
            <a:r>
              <a:rPr lang="ja-JP" altLang="en-US" dirty="0" smtClean="0">
                <a:latin typeface="+mj-ea"/>
              </a:rPr>
              <a:t>　　　１</a:t>
            </a:r>
            <a:r>
              <a:rPr lang="en-US" altLang="ja-JP" dirty="0" smtClean="0">
                <a:latin typeface="+mj-ea"/>
              </a:rPr>
              <a:t>､</a:t>
            </a:r>
            <a:r>
              <a:rPr lang="ja-JP" altLang="en-US" dirty="0" smtClean="0">
                <a:latin typeface="+mj-ea"/>
              </a:rPr>
              <a:t>５８０点　⇒　１</a:t>
            </a:r>
            <a:r>
              <a:rPr lang="en-US" altLang="ja-JP" dirty="0" smtClean="0">
                <a:latin typeface="+mj-ea"/>
              </a:rPr>
              <a:t>､</a:t>
            </a:r>
            <a:r>
              <a:rPr lang="ja-JP" altLang="en-US" dirty="0" smtClean="0">
                <a:latin typeface="+mj-ea"/>
              </a:rPr>
              <a:t>４４０点</a:t>
            </a:r>
            <a:endParaRPr lang="en-US" altLang="ja-JP" dirty="0" smtClean="0">
              <a:latin typeface="+mj-ea"/>
            </a:endParaRPr>
          </a:p>
          <a:p>
            <a:pPr algn="just">
              <a:lnSpc>
                <a:spcPct val="90000"/>
              </a:lnSpc>
              <a:buSzPct val="80000"/>
            </a:pPr>
            <a:r>
              <a:rPr lang="ja-JP" altLang="en-US" dirty="0" smtClean="0">
                <a:latin typeface="+mj-ea"/>
              </a:rPr>
              <a:t>角膜・強膜異物除去術</a:t>
            </a:r>
            <a:r>
              <a:rPr lang="en-US" altLang="ja-JP" dirty="0" smtClean="0">
                <a:latin typeface="+mj-ea"/>
              </a:rPr>
              <a:t>	</a:t>
            </a:r>
            <a:r>
              <a:rPr lang="ja-JP" altLang="en-US" dirty="0" smtClean="0">
                <a:latin typeface="+mj-ea"/>
              </a:rPr>
              <a:t>　６５０点　⇒　　</a:t>
            </a:r>
            <a:r>
              <a:rPr lang="en-US" altLang="ja-JP" dirty="0">
                <a:latin typeface="+mj-ea"/>
              </a:rPr>
              <a:t> </a:t>
            </a:r>
            <a:r>
              <a:rPr lang="ja-JP" altLang="en-US" dirty="0" smtClean="0">
                <a:latin typeface="+mj-ea"/>
              </a:rPr>
              <a:t>６４０点</a:t>
            </a:r>
            <a:endParaRPr lang="en-US" altLang="ja-JP" dirty="0" smtClean="0">
              <a:latin typeface="+mj-ea"/>
            </a:endParaRPr>
          </a:p>
          <a:p>
            <a:pPr algn="just">
              <a:lnSpc>
                <a:spcPct val="90000"/>
              </a:lnSpc>
              <a:buSzPct val="80000"/>
            </a:pPr>
            <a:r>
              <a:rPr lang="ja-JP" altLang="en-US" dirty="0" smtClean="0">
                <a:latin typeface="+mj-ea"/>
              </a:rPr>
              <a:t>虹彩光凝固術</a:t>
            </a:r>
            <a:r>
              <a:rPr lang="en-US" altLang="ja-JP" dirty="0" smtClean="0">
                <a:latin typeface="+mj-ea"/>
              </a:rPr>
              <a:t>		</a:t>
            </a:r>
            <a:r>
              <a:rPr lang="ja-JP" altLang="en-US" dirty="0" smtClean="0">
                <a:latin typeface="+mj-ea"/>
              </a:rPr>
              <a:t>　　　７</a:t>
            </a:r>
            <a:r>
              <a:rPr lang="en-US" altLang="ja-JP" dirty="0" smtClean="0">
                <a:latin typeface="+mj-ea"/>
              </a:rPr>
              <a:t>､</a:t>
            </a:r>
            <a:r>
              <a:rPr lang="ja-JP" altLang="en-US" dirty="0" smtClean="0">
                <a:latin typeface="+mj-ea"/>
              </a:rPr>
              <a:t>７１０点　⇒　６</a:t>
            </a:r>
            <a:r>
              <a:rPr lang="en-US" altLang="ja-JP" dirty="0" smtClean="0">
                <a:latin typeface="+mj-ea"/>
              </a:rPr>
              <a:t>､</a:t>
            </a:r>
            <a:r>
              <a:rPr lang="ja-JP" altLang="en-US" dirty="0" smtClean="0">
                <a:latin typeface="+mj-ea"/>
              </a:rPr>
              <a:t>６２０点</a:t>
            </a:r>
            <a:endParaRPr lang="en-US" altLang="ja-JP" dirty="0" smtClean="0">
              <a:latin typeface="+mj-ea"/>
            </a:endParaRPr>
          </a:p>
          <a:p>
            <a:pPr algn="just">
              <a:lnSpc>
                <a:spcPct val="90000"/>
              </a:lnSpc>
              <a:buSzPct val="80000"/>
            </a:pPr>
            <a:r>
              <a:rPr lang="ja-JP" altLang="en-US" dirty="0" smtClean="0">
                <a:latin typeface="+mj-ea"/>
              </a:rPr>
              <a:t>網膜光凝固術</a:t>
            </a:r>
            <a:endParaRPr lang="en-US" altLang="ja-JP" dirty="0" smtClean="0">
              <a:latin typeface="+mj-ea"/>
            </a:endParaRPr>
          </a:p>
          <a:p>
            <a:pPr lvl="1" algn="just">
              <a:lnSpc>
                <a:spcPct val="90000"/>
              </a:lnSpc>
              <a:buSzPct val="80000"/>
            </a:pPr>
            <a:r>
              <a:rPr lang="ja-JP" altLang="en-US" dirty="0">
                <a:latin typeface="+mj-ea"/>
              </a:rPr>
              <a:t>通常</a:t>
            </a:r>
            <a:r>
              <a:rPr lang="ja-JP" altLang="en-US" dirty="0" smtClean="0">
                <a:latin typeface="+mj-ea"/>
              </a:rPr>
              <a:t>のもの</a:t>
            </a:r>
            <a:r>
              <a:rPr lang="en-US" altLang="ja-JP" dirty="0" smtClean="0">
                <a:latin typeface="+mj-ea"/>
              </a:rPr>
              <a:t>			</a:t>
            </a:r>
            <a:r>
              <a:rPr lang="ja-JP" altLang="en-US" dirty="0" smtClean="0">
                <a:latin typeface="+mj-ea"/>
              </a:rPr>
              <a:t>１１</a:t>
            </a:r>
            <a:r>
              <a:rPr lang="en-US" altLang="ja-JP" dirty="0" smtClean="0">
                <a:latin typeface="+mj-ea"/>
              </a:rPr>
              <a:t>､</a:t>
            </a:r>
            <a:r>
              <a:rPr lang="ja-JP" altLang="en-US" dirty="0" smtClean="0">
                <a:latin typeface="+mj-ea"/>
              </a:rPr>
              <a:t>２００点　⇒　１０</a:t>
            </a:r>
            <a:r>
              <a:rPr lang="en-US" altLang="ja-JP" dirty="0" smtClean="0">
                <a:latin typeface="+mj-ea"/>
              </a:rPr>
              <a:t>､</a:t>
            </a:r>
            <a:r>
              <a:rPr lang="ja-JP" altLang="en-US" dirty="0" smtClean="0">
                <a:latin typeface="+mj-ea"/>
              </a:rPr>
              <a:t>０２０点</a:t>
            </a:r>
            <a:endParaRPr lang="en-US" altLang="ja-JP" dirty="0" smtClean="0">
              <a:latin typeface="+mj-ea"/>
            </a:endParaRPr>
          </a:p>
          <a:p>
            <a:pPr lvl="1" algn="just">
              <a:lnSpc>
                <a:spcPct val="90000"/>
              </a:lnSpc>
              <a:buSzPct val="80000"/>
            </a:pPr>
            <a:r>
              <a:rPr lang="ja-JP" altLang="en-US" dirty="0" smtClean="0">
                <a:latin typeface="+mj-ea"/>
              </a:rPr>
              <a:t>その他特殊なもの</a:t>
            </a:r>
            <a:r>
              <a:rPr lang="en-US" altLang="ja-JP" dirty="0" smtClean="0">
                <a:latin typeface="+mj-ea"/>
              </a:rPr>
              <a:t>		</a:t>
            </a:r>
            <a:r>
              <a:rPr lang="ja-JP" altLang="en-US" dirty="0" smtClean="0">
                <a:latin typeface="+mj-ea"/>
              </a:rPr>
              <a:t>１８</a:t>
            </a:r>
            <a:r>
              <a:rPr lang="en-US" altLang="ja-JP" dirty="0" smtClean="0">
                <a:latin typeface="+mj-ea"/>
              </a:rPr>
              <a:t>､</a:t>
            </a:r>
            <a:r>
              <a:rPr lang="ja-JP" altLang="en-US" dirty="0" smtClean="0">
                <a:latin typeface="+mj-ea"/>
              </a:rPr>
              <a:t>１００点　⇒　１５</a:t>
            </a:r>
            <a:r>
              <a:rPr lang="en-US" altLang="ja-JP" dirty="0" smtClean="0">
                <a:latin typeface="+mj-ea"/>
              </a:rPr>
              <a:t>､</a:t>
            </a:r>
            <a:r>
              <a:rPr lang="ja-JP" altLang="en-US" dirty="0" smtClean="0">
                <a:latin typeface="+mj-ea"/>
              </a:rPr>
              <a:t>９６０点</a:t>
            </a:r>
            <a:endParaRPr lang="en-US" altLang="ja-JP" dirty="0" smtClean="0">
              <a:latin typeface="+mj-ea"/>
            </a:endParaRPr>
          </a:p>
          <a:p>
            <a:pPr algn="just">
              <a:lnSpc>
                <a:spcPct val="90000"/>
              </a:lnSpc>
              <a:buSzPct val="80000"/>
            </a:pPr>
            <a:r>
              <a:rPr lang="ja-JP" altLang="en-US" dirty="0" smtClean="0">
                <a:latin typeface="+mj-ea"/>
              </a:rPr>
              <a:t>後発白内障手術１</a:t>
            </a:r>
            <a:r>
              <a:rPr lang="en-US" altLang="ja-JP" dirty="0" smtClean="0">
                <a:latin typeface="+mj-ea"/>
              </a:rPr>
              <a:t>､</a:t>
            </a:r>
            <a:r>
              <a:rPr lang="ja-JP" altLang="en-US" dirty="0" smtClean="0">
                <a:latin typeface="+mj-ea"/>
              </a:rPr>
              <a:t>５２０点　⇒　１</a:t>
            </a:r>
            <a:r>
              <a:rPr lang="en-US" altLang="ja-JP" dirty="0" smtClean="0">
                <a:latin typeface="+mj-ea"/>
              </a:rPr>
              <a:t>､</a:t>
            </a:r>
            <a:r>
              <a:rPr lang="ja-JP" altLang="en-US" dirty="0" smtClean="0">
                <a:latin typeface="+mj-ea"/>
              </a:rPr>
              <a:t>３８０点</a:t>
            </a:r>
            <a:endParaRPr lang="en-US" altLang="ja-JP" dirty="0" smtClean="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手　　術</a:t>
            </a: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その他（抜粋）</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497381553"/>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159</a:t>
            </a:fld>
            <a:endParaRPr lang="en-US" altLang="ja-JP" sz="1800" smtClean="0"/>
          </a:p>
        </p:txBody>
      </p:sp>
      <p:sp>
        <p:nvSpPr>
          <p:cNvPr id="12291" name="Rectangle 2"/>
          <p:cNvSpPr>
            <a:spLocks noGrp="1" noChangeArrowheads="1"/>
          </p:cNvSpPr>
          <p:nvPr>
            <p:ph type="body" idx="1"/>
          </p:nvPr>
        </p:nvSpPr>
        <p:spPr>
          <a:xfrm>
            <a:off x="609601" y="635202"/>
            <a:ext cx="8534399" cy="6013450"/>
          </a:xfrm>
        </p:spPr>
        <p:txBody>
          <a:bodyPr/>
          <a:lstStyle/>
          <a:p>
            <a:pPr algn="just">
              <a:lnSpc>
                <a:spcPct val="90000"/>
              </a:lnSpc>
              <a:buSzPct val="80000"/>
            </a:pPr>
            <a:r>
              <a:rPr lang="ja-JP" altLang="en-US" dirty="0" smtClean="0">
                <a:latin typeface="+mj-ea"/>
              </a:rPr>
              <a:t>外耳道異物除去術</a:t>
            </a:r>
            <a:endParaRPr lang="en-US" altLang="ja-JP" dirty="0" smtClean="0">
              <a:latin typeface="+mj-ea"/>
            </a:endParaRPr>
          </a:p>
          <a:p>
            <a:pPr lvl="1" algn="just">
              <a:lnSpc>
                <a:spcPct val="90000"/>
              </a:lnSpc>
              <a:buSzPct val="80000"/>
            </a:pPr>
            <a:r>
              <a:rPr lang="ja-JP" altLang="en-US" dirty="0">
                <a:latin typeface="+mj-ea"/>
              </a:rPr>
              <a:t>単純</a:t>
            </a:r>
            <a:r>
              <a:rPr lang="ja-JP" altLang="en-US" dirty="0" smtClean="0">
                <a:latin typeface="+mj-ea"/>
              </a:rPr>
              <a:t>なもの</a:t>
            </a:r>
            <a:r>
              <a:rPr lang="en-US" altLang="ja-JP" dirty="0" smtClean="0">
                <a:latin typeface="+mj-ea"/>
              </a:rPr>
              <a:t>				</a:t>
            </a:r>
            <a:r>
              <a:rPr lang="ja-JP" altLang="en-US" dirty="0" smtClean="0">
                <a:latin typeface="+mj-ea"/>
              </a:rPr>
              <a:t>２２０点　⇒　２２０点</a:t>
            </a:r>
            <a:endParaRPr lang="en-US" altLang="ja-JP" dirty="0" smtClean="0">
              <a:latin typeface="+mj-ea"/>
            </a:endParaRPr>
          </a:p>
          <a:p>
            <a:pPr lvl="1" algn="just">
              <a:lnSpc>
                <a:spcPct val="90000"/>
              </a:lnSpc>
              <a:buSzPct val="80000"/>
            </a:pPr>
            <a:r>
              <a:rPr lang="ja-JP" altLang="en-US" dirty="0">
                <a:latin typeface="+mj-ea"/>
              </a:rPr>
              <a:t>複雑</a:t>
            </a:r>
            <a:r>
              <a:rPr lang="ja-JP" altLang="en-US" dirty="0" smtClean="0">
                <a:latin typeface="+mj-ea"/>
              </a:rPr>
              <a:t>なもの</a:t>
            </a:r>
            <a:r>
              <a:rPr lang="en-US" altLang="ja-JP" dirty="0" smtClean="0">
                <a:latin typeface="+mj-ea"/>
              </a:rPr>
              <a:t>				</a:t>
            </a:r>
            <a:r>
              <a:rPr lang="ja-JP" altLang="en-US" dirty="0" smtClean="0">
                <a:latin typeface="+mj-ea"/>
              </a:rPr>
              <a:t>７９０点　⇒　７１０点</a:t>
            </a:r>
            <a:endParaRPr lang="en-US" altLang="ja-JP" dirty="0" smtClean="0">
              <a:latin typeface="+mj-ea"/>
            </a:endParaRPr>
          </a:p>
          <a:p>
            <a:pPr algn="just">
              <a:lnSpc>
                <a:spcPct val="90000"/>
              </a:lnSpc>
              <a:buSzPct val="80000"/>
            </a:pPr>
            <a:r>
              <a:rPr lang="ja-JP" altLang="en-US" dirty="0">
                <a:latin typeface="+mj-ea"/>
              </a:rPr>
              <a:t>耳</a:t>
            </a:r>
            <a:r>
              <a:rPr lang="ja-JP" altLang="en-US" dirty="0" smtClean="0">
                <a:latin typeface="+mj-ea"/>
              </a:rPr>
              <a:t>介腫瘍摘出術</a:t>
            </a:r>
            <a:r>
              <a:rPr lang="en-US" altLang="ja-JP" dirty="0" smtClean="0">
                <a:latin typeface="+mj-ea"/>
              </a:rPr>
              <a:t>	</a:t>
            </a:r>
            <a:r>
              <a:rPr lang="ja-JP" altLang="en-US" dirty="0" smtClean="0">
                <a:latin typeface="+mj-ea"/>
              </a:rPr>
              <a:t>　　　５</a:t>
            </a:r>
            <a:r>
              <a:rPr lang="en-US" altLang="ja-JP" dirty="0" smtClean="0">
                <a:latin typeface="+mj-ea"/>
              </a:rPr>
              <a:t>､</a:t>
            </a:r>
            <a:r>
              <a:rPr lang="ja-JP" altLang="en-US" dirty="0" smtClean="0">
                <a:latin typeface="+mj-ea"/>
              </a:rPr>
              <a:t>３２０点　⇒　４</a:t>
            </a:r>
            <a:r>
              <a:rPr lang="en-US" altLang="ja-JP" dirty="0" smtClean="0">
                <a:latin typeface="+mj-ea"/>
              </a:rPr>
              <a:t>､</a:t>
            </a:r>
            <a:r>
              <a:rPr lang="ja-JP" altLang="en-US" dirty="0" smtClean="0">
                <a:latin typeface="+mj-ea"/>
              </a:rPr>
              <a:t>７３０点</a:t>
            </a:r>
            <a:endParaRPr lang="en-US" altLang="ja-JP" dirty="0" smtClean="0">
              <a:latin typeface="+mj-ea"/>
            </a:endParaRPr>
          </a:p>
          <a:p>
            <a:pPr algn="just">
              <a:lnSpc>
                <a:spcPct val="90000"/>
              </a:lnSpc>
              <a:buSzPct val="80000"/>
            </a:pPr>
            <a:r>
              <a:rPr lang="ja-JP" altLang="en-US" dirty="0">
                <a:latin typeface="+mj-ea"/>
              </a:rPr>
              <a:t>外耳</a:t>
            </a:r>
            <a:r>
              <a:rPr lang="ja-JP" altLang="en-US" dirty="0" smtClean="0">
                <a:latin typeface="+mj-ea"/>
              </a:rPr>
              <a:t>道腫瘍摘出術</a:t>
            </a:r>
            <a:r>
              <a:rPr lang="en-US" altLang="ja-JP" dirty="0" smtClean="0">
                <a:latin typeface="+mj-ea"/>
              </a:rPr>
              <a:t>	</a:t>
            </a:r>
            <a:r>
              <a:rPr lang="ja-JP" altLang="en-US" dirty="0" smtClean="0">
                <a:latin typeface="+mj-ea"/>
              </a:rPr>
              <a:t>　　　６</a:t>
            </a:r>
            <a:r>
              <a:rPr lang="en-US" altLang="ja-JP" dirty="0" smtClean="0">
                <a:latin typeface="+mj-ea"/>
              </a:rPr>
              <a:t>､</a:t>
            </a:r>
            <a:r>
              <a:rPr lang="ja-JP" altLang="en-US" dirty="0" smtClean="0">
                <a:latin typeface="+mj-ea"/>
              </a:rPr>
              <a:t>５３０点　⇒　６</a:t>
            </a:r>
            <a:r>
              <a:rPr lang="en-US" altLang="ja-JP" dirty="0" smtClean="0">
                <a:latin typeface="+mj-ea"/>
              </a:rPr>
              <a:t>､</a:t>
            </a:r>
            <a:r>
              <a:rPr lang="ja-JP" altLang="en-US" dirty="0" smtClean="0">
                <a:latin typeface="+mj-ea"/>
              </a:rPr>
              <a:t>３３０点</a:t>
            </a:r>
            <a:endParaRPr lang="en-US" altLang="ja-JP" dirty="0" smtClean="0">
              <a:latin typeface="+mj-ea"/>
            </a:endParaRPr>
          </a:p>
          <a:p>
            <a:pPr algn="just">
              <a:lnSpc>
                <a:spcPct val="90000"/>
              </a:lnSpc>
              <a:buSzPct val="80000"/>
            </a:pPr>
            <a:r>
              <a:rPr lang="ja-JP" altLang="en-US" dirty="0">
                <a:latin typeface="+mj-ea"/>
              </a:rPr>
              <a:t>鼻甲</a:t>
            </a:r>
            <a:r>
              <a:rPr lang="ja-JP" altLang="en-US" dirty="0" smtClean="0">
                <a:latin typeface="+mj-ea"/>
              </a:rPr>
              <a:t>介切除術</a:t>
            </a:r>
            <a:endParaRPr lang="en-US" altLang="ja-JP" dirty="0" smtClean="0">
              <a:latin typeface="+mj-ea"/>
            </a:endParaRPr>
          </a:p>
          <a:p>
            <a:pPr lvl="1" algn="just">
              <a:lnSpc>
                <a:spcPct val="90000"/>
              </a:lnSpc>
              <a:buSzPct val="80000"/>
            </a:pPr>
            <a:r>
              <a:rPr lang="ja-JP" altLang="en-US" dirty="0" smtClean="0">
                <a:latin typeface="+mj-ea"/>
              </a:rPr>
              <a:t>高周波電気凝固法</a:t>
            </a:r>
            <a:r>
              <a:rPr lang="en-US" altLang="ja-JP" dirty="0" smtClean="0">
                <a:latin typeface="+mj-ea"/>
              </a:rPr>
              <a:t>			</a:t>
            </a:r>
            <a:r>
              <a:rPr lang="ja-JP" altLang="en-US" dirty="0" smtClean="0">
                <a:latin typeface="+mj-ea"/>
              </a:rPr>
              <a:t>９００点　⇒　９００点</a:t>
            </a:r>
            <a:endParaRPr lang="en-US" altLang="ja-JP" dirty="0" smtClean="0">
              <a:latin typeface="+mj-ea"/>
            </a:endParaRPr>
          </a:p>
          <a:p>
            <a:pPr lvl="1" algn="just">
              <a:lnSpc>
                <a:spcPct val="90000"/>
              </a:lnSpc>
              <a:buSzPct val="80000"/>
            </a:pPr>
            <a:r>
              <a:rPr lang="ja-JP" altLang="en-US" dirty="0">
                <a:latin typeface="+mj-ea"/>
              </a:rPr>
              <a:t>その他の</a:t>
            </a:r>
            <a:r>
              <a:rPr lang="ja-JP" altLang="en-US" dirty="0" smtClean="0">
                <a:latin typeface="+mj-ea"/>
              </a:rPr>
              <a:t>もの</a:t>
            </a:r>
            <a:r>
              <a:rPr lang="en-US" altLang="ja-JP" dirty="0" smtClean="0">
                <a:latin typeface="+mj-ea"/>
              </a:rPr>
              <a:t>			</a:t>
            </a:r>
            <a:r>
              <a:rPr lang="ja-JP" altLang="en-US" dirty="0" smtClean="0">
                <a:latin typeface="+mj-ea"/>
              </a:rPr>
              <a:t>　１</a:t>
            </a:r>
            <a:r>
              <a:rPr lang="en-US" altLang="ja-JP" dirty="0" smtClean="0">
                <a:latin typeface="+mj-ea"/>
              </a:rPr>
              <a:t>､</a:t>
            </a:r>
            <a:r>
              <a:rPr lang="ja-JP" altLang="en-US" dirty="0" smtClean="0">
                <a:latin typeface="+mj-ea"/>
              </a:rPr>
              <a:t>５２０点　⇒　１</a:t>
            </a:r>
            <a:r>
              <a:rPr lang="en-US" altLang="ja-JP" dirty="0" smtClean="0">
                <a:latin typeface="+mj-ea"/>
              </a:rPr>
              <a:t>､</a:t>
            </a:r>
            <a:r>
              <a:rPr lang="ja-JP" altLang="en-US" dirty="0" smtClean="0">
                <a:latin typeface="+mj-ea"/>
              </a:rPr>
              <a:t>８２０点</a:t>
            </a:r>
            <a:endParaRPr lang="en-US" altLang="ja-JP" dirty="0" smtClean="0">
              <a:latin typeface="+mj-ea"/>
            </a:endParaRPr>
          </a:p>
          <a:p>
            <a:pPr algn="just">
              <a:lnSpc>
                <a:spcPct val="90000"/>
              </a:lnSpc>
              <a:buSzPct val="80000"/>
            </a:pPr>
            <a:r>
              <a:rPr lang="ja-JP" altLang="en-US" dirty="0" smtClean="0">
                <a:latin typeface="+mj-ea"/>
              </a:rPr>
              <a:t>粘膜下下鼻甲介骨切除術　２</a:t>
            </a:r>
            <a:r>
              <a:rPr lang="en-US" altLang="ja-JP" dirty="0" smtClean="0">
                <a:latin typeface="+mj-ea"/>
              </a:rPr>
              <a:t>､</a:t>
            </a:r>
            <a:r>
              <a:rPr lang="ja-JP" altLang="en-US" dirty="0" smtClean="0">
                <a:latin typeface="+mj-ea"/>
              </a:rPr>
              <a:t>５９０点　⇒　２</a:t>
            </a:r>
            <a:r>
              <a:rPr lang="en-US" altLang="ja-JP" dirty="0" smtClean="0">
                <a:latin typeface="+mj-ea"/>
              </a:rPr>
              <a:t>､</a:t>
            </a:r>
            <a:r>
              <a:rPr lang="ja-JP" altLang="en-US" dirty="0" smtClean="0">
                <a:latin typeface="+mj-ea"/>
              </a:rPr>
              <a:t>９６０点</a:t>
            </a:r>
            <a:endParaRPr lang="en-US" altLang="ja-JP" dirty="0" smtClean="0">
              <a:latin typeface="+mj-ea"/>
            </a:endParaRPr>
          </a:p>
          <a:p>
            <a:pPr algn="just">
              <a:lnSpc>
                <a:spcPct val="90000"/>
              </a:lnSpc>
              <a:buSzPct val="80000"/>
            </a:pPr>
            <a:r>
              <a:rPr lang="ja-JP" altLang="en-US" dirty="0">
                <a:latin typeface="+mj-ea"/>
              </a:rPr>
              <a:t>鼻</a:t>
            </a:r>
            <a:r>
              <a:rPr lang="ja-JP" altLang="en-US" dirty="0" smtClean="0">
                <a:latin typeface="+mj-ea"/>
              </a:rPr>
              <a:t>茸摘出術</a:t>
            </a:r>
            <a:r>
              <a:rPr lang="en-US" altLang="ja-JP" dirty="0" smtClean="0">
                <a:latin typeface="+mj-ea"/>
              </a:rPr>
              <a:t>		</a:t>
            </a:r>
            <a:r>
              <a:rPr lang="ja-JP" altLang="en-US" dirty="0" smtClean="0">
                <a:latin typeface="+mj-ea"/>
              </a:rPr>
              <a:t>　　　 ２</a:t>
            </a:r>
            <a:r>
              <a:rPr lang="en-US" altLang="ja-JP" dirty="0" smtClean="0">
                <a:latin typeface="+mj-ea"/>
              </a:rPr>
              <a:t>､</a:t>
            </a:r>
            <a:r>
              <a:rPr lang="ja-JP" altLang="en-US" dirty="0" smtClean="0">
                <a:latin typeface="+mj-ea"/>
              </a:rPr>
              <a:t>１８０点　⇒　１</a:t>
            </a:r>
            <a:r>
              <a:rPr lang="en-US" altLang="ja-JP" dirty="0" smtClean="0">
                <a:latin typeface="+mj-ea"/>
              </a:rPr>
              <a:t>､</a:t>
            </a:r>
            <a:r>
              <a:rPr lang="ja-JP" altLang="en-US" dirty="0" smtClean="0">
                <a:latin typeface="+mj-ea"/>
              </a:rPr>
              <a:t>０９０点</a:t>
            </a:r>
            <a:endParaRPr lang="en-US" altLang="ja-JP" dirty="0" smtClean="0">
              <a:latin typeface="+mj-ea"/>
            </a:endParaRPr>
          </a:p>
          <a:p>
            <a:pPr algn="just">
              <a:lnSpc>
                <a:spcPct val="90000"/>
              </a:lnSpc>
              <a:buSzPct val="80000"/>
            </a:pPr>
            <a:r>
              <a:rPr lang="ja-JP" altLang="en-US" dirty="0">
                <a:latin typeface="+mj-ea"/>
              </a:rPr>
              <a:t>上顎</a:t>
            </a:r>
            <a:r>
              <a:rPr lang="ja-JP" altLang="en-US" dirty="0" smtClean="0">
                <a:latin typeface="+mj-ea"/>
              </a:rPr>
              <a:t>洞性後鼻孔ポリープ切除術</a:t>
            </a:r>
            <a:endParaRPr lang="en-US" altLang="ja-JP" dirty="0" smtClean="0">
              <a:latin typeface="+mj-ea"/>
            </a:endParaRPr>
          </a:p>
          <a:p>
            <a:pPr marL="0" indent="0" algn="just">
              <a:lnSpc>
                <a:spcPct val="90000"/>
              </a:lnSpc>
              <a:buSzPct val="80000"/>
              <a:buNone/>
            </a:pPr>
            <a:r>
              <a:rPr lang="en-US" altLang="ja-JP" dirty="0">
                <a:latin typeface="+mj-ea"/>
              </a:rPr>
              <a:t>	</a:t>
            </a:r>
            <a:r>
              <a:rPr lang="en-US" altLang="ja-JP" dirty="0" smtClean="0">
                <a:latin typeface="+mj-ea"/>
              </a:rPr>
              <a:t>			</a:t>
            </a:r>
            <a:r>
              <a:rPr lang="ja-JP" altLang="en-US" dirty="0" smtClean="0">
                <a:latin typeface="+mj-ea"/>
              </a:rPr>
              <a:t>　　　３</a:t>
            </a:r>
            <a:r>
              <a:rPr lang="en-US" altLang="ja-JP" dirty="0" smtClean="0">
                <a:latin typeface="+mj-ea"/>
              </a:rPr>
              <a:t>､</a:t>
            </a:r>
            <a:r>
              <a:rPr lang="ja-JP" altLang="en-US" dirty="0" smtClean="0">
                <a:latin typeface="+mj-ea"/>
              </a:rPr>
              <a:t>０２０点　⇒　１</a:t>
            </a:r>
            <a:r>
              <a:rPr lang="en-US" altLang="ja-JP" dirty="0" smtClean="0">
                <a:latin typeface="+mj-ea"/>
              </a:rPr>
              <a:t>､</a:t>
            </a:r>
            <a:r>
              <a:rPr lang="ja-JP" altLang="en-US" dirty="0" smtClean="0">
                <a:latin typeface="+mj-ea"/>
              </a:rPr>
              <a:t>５１０点</a:t>
            </a:r>
            <a:endParaRPr lang="en-US" altLang="ja-JP" dirty="0" smtClean="0">
              <a:latin typeface="+mj-ea"/>
            </a:endParaRPr>
          </a:p>
          <a:p>
            <a:pPr algn="just">
              <a:lnSpc>
                <a:spcPct val="90000"/>
              </a:lnSpc>
              <a:buSzPct val="80000"/>
            </a:pPr>
            <a:r>
              <a:rPr lang="ja-JP" altLang="en-US" dirty="0" smtClean="0">
                <a:latin typeface="+mj-ea"/>
              </a:rPr>
              <a:t>上顎洞開窓術</a:t>
            </a:r>
            <a:r>
              <a:rPr lang="en-US" altLang="ja-JP" dirty="0" smtClean="0">
                <a:latin typeface="+mj-ea"/>
              </a:rPr>
              <a:t>		</a:t>
            </a:r>
            <a:r>
              <a:rPr lang="ja-JP" altLang="en-US" dirty="0" smtClean="0">
                <a:latin typeface="+mj-ea"/>
              </a:rPr>
              <a:t>　　　２</a:t>
            </a:r>
            <a:r>
              <a:rPr lang="en-US" altLang="ja-JP" dirty="0" smtClean="0">
                <a:latin typeface="+mj-ea"/>
              </a:rPr>
              <a:t>､</a:t>
            </a:r>
            <a:r>
              <a:rPr lang="ja-JP" altLang="en-US" dirty="0" smtClean="0">
                <a:latin typeface="+mj-ea"/>
              </a:rPr>
              <a:t>６００点　⇒　１</a:t>
            </a:r>
            <a:r>
              <a:rPr lang="en-US" altLang="ja-JP" dirty="0" smtClean="0">
                <a:latin typeface="+mj-ea"/>
              </a:rPr>
              <a:t>､</a:t>
            </a:r>
            <a:r>
              <a:rPr lang="ja-JP" altLang="en-US" dirty="0" smtClean="0">
                <a:latin typeface="+mj-ea"/>
              </a:rPr>
              <a:t>３００点</a:t>
            </a:r>
            <a:endParaRPr lang="en-US" altLang="ja-JP" dirty="0" smtClean="0">
              <a:latin typeface="+mj-ea"/>
            </a:endParaRPr>
          </a:p>
          <a:p>
            <a:pPr algn="just">
              <a:lnSpc>
                <a:spcPct val="90000"/>
              </a:lnSpc>
              <a:buSzPct val="80000"/>
            </a:pPr>
            <a:r>
              <a:rPr lang="ja-JP" altLang="en-US" dirty="0" smtClean="0">
                <a:latin typeface="+mj-ea"/>
              </a:rPr>
              <a:t>鼻内上顎洞根治術</a:t>
            </a:r>
            <a:r>
              <a:rPr lang="en-US" altLang="ja-JP" dirty="0" smtClean="0">
                <a:latin typeface="+mj-ea"/>
              </a:rPr>
              <a:t>	</a:t>
            </a:r>
            <a:r>
              <a:rPr lang="ja-JP" altLang="en-US" dirty="0" smtClean="0">
                <a:latin typeface="+mj-ea"/>
              </a:rPr>
              <a:t>　　　８</a:t>
            </a:r>
            <a:r>
              <a:rPr lang="en-US" altLang="ja-JP" dirty="0" smtClean="0">
                <a:latin typeface="+mj-ea"/>
              </a:rPr>
              <a:t>､</a:t>
            </a:r>
            <a:r>
              <a:rPr lang="ja-JP" altLang="en-US" dirty="0" smtClean="0">
                <a:latin typeface="+mj-ea"/>
              </a:rPr>
              <a:t>３３０点　⇒　４</a:t>
            </a:r>
            <a:r>
              <a:rPr lang="en-US" altLang="ja-JP" dirty="0" smtClean="0">
                <a:latin typeface="+mj-ea"/>
              </a:rPr>
              <a:t>､</a:t>
            </a:r>
            <a:r>
              <a:rPr lang="ja-JP" altLang="en-US" dirty="0" smtClean="0">
                <a:latin typeface="+mj-ea"/>
              </a:rPr>
              <a:t>１７０点</a:t>
            </a:r>
            <a:endParaRPr lang="en-US" altLang="ja-JP" dirty="0" smtClean="0">
              <a:latin typeface="+mj-ea"/>
            </a:endParaRPr>
          </a:p>
          <a:p>
            <a:pPr lvl="1" algn="just">
              <a:lnSpc>
                <a:spcPct val="90000"/>
              </a:lnSpc>
              <a:buSzPct val="80000"/>
            </a:pPr>
            <a:endParaRPr lang="ja-JP" altLang="en-US"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手　　術</a:t>
            </a: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その他（抜粋）</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6245267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16</a:t>
            </a:fld>
            <a:endParaRPr lang="en-US" altLang="ja-JP" sz="1800" smtClean="0"/>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前期高齢者の一部負担金の見直し</a:t>
            </a:r>
            <a:endParaRPr lang="ja-JP" altLang="en-US" sz="3600" i="0" dirty="0">
              <a:solidFill>
                <a:srgbClr val="FFFF66"/>
              </a:solidFill>
            </a:endParaRPr>
          </a:p>
        </p:txBody>
      </p:sp>
      <p:sp>
        <p:nvSpPr>
          <p:cNvPr id="10" name="テキスト ボックス 9"/>
          <p:cNvSpPr txBox="1"/>
          <p:nvPr/>
        </p:nvSpPr>
        <p:spPr>
          <a:xfrm>
            <a:off x="4378305" y="2376200"/>
            <a:ext cx="720080" cy="354731"/>
          </a:xfrm>
          <a:prstGeom prst="rect">
            <a:avLst/>
          </a:prstGeom>
          <a:noFill/>
        </p:spPr>
        <p:txBody>
          <a:bodyPr wrap="square" rtlCol="0">
            <a:spAutoFit/>
          </a:bodyPr>
          <a:lstStyle/>
          <a:p>
            <a:endParaRPr kumimoji="1" lang="ja-JP" altLang="en-US" dirty="0"/>
          </a:p>
        </p:txBody>
      </p:sp>
      <p:sp>
        <p:nvSpPr>
          <p:cNvPr id="11" name="正方形/長方形 10"/>
          <p:cNvSpPr/>
          <p:nvPr/>
        </p:nvSpPr>
        <p:spPr>
          <a:xfrm>
            <a:off x="671301" y="2540532"/>
            <a:ext cx="720080" cy="2760739"/>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000" dirty="0" smtClean="0">
                <a:solidFill>
                  <a:schemeClr val="bg1"/>
                </a:solidFill>
                <a:latin typeface="HG丸ｺﾞｼｯｸM-PRO" panose="020F0600000000000000" pitchFamily="50" charset="-128"/>
                <a:ea typeface="HG丸ｺﾞｼｯｸM-PRO" panose="020F0600000000000000" pitchFamily="50" charset="-128"/>
              </a:rPr>
              <a:t>【</a:t>
            </a:r>
            <a:r>
              <a:rPr kumimoji="1" lang="ja-JP" altLang="en-US" sz="1000" dirty="0" smtClean="0">
                <a:solidFill>
                  <a:schemeClr val="bg1"/>
                </a:solidFill>
                <a:latin typeface="HG丸ｺﾞｼｯｸM-PRO" panose="020F0600000000000000" pitchFamily="50" charset="-128"/>
                <a:ea typeface="HG丸ｺﾞｼｯｸM-PRO" panose="020F0600000000000000" pitchFamily="50" charset="-128"/>
              </a:rPr>
              <a:t>１割</a:t>
            </a:r>
            <a:r>
              <a:rPr kumimoji="1" lang="en-US" altLang="ja-JP" sz="1000" dirty="0" smtClean="0">
                <a:solidFill>
                  <a:schemeClr val="bg1"/>
                </a:solidFill>
                <a:latin typeface="HG丸ｺﾞｼｯｸM-PRO" panose="020F0600000000000000" pitchFamily="50" charset="-128"/>
                <a:ea typeface="HG丸ｺﾞｼｯｸM-PRO" panose="020F0600000000000000" pitchFamily="50" charset="-128"/>
              </a:rPr>
              <a:t>】</a:t>
            </a:r>
          </a:p>
          <a:p>
            <a:pPr algn="ctr"/>
            <a:endParaRPr lang="en-US" altLang="ja-JP" sz="1100" dirty="0">
              <a:solidFill>
                <a:schemeClr val="bg1"/>
              </a:solidFill>
              <a:latin typeface="HG丸ｺﾞｼｯｸM-PRO" panose="020F0600000000000000" pitchFamily="50" charset="-128"/>
              <a:ea typeface="HG丸ｺﾞｼｯｸM-PRO" panose="020F0600000000000000" pitchFamily="50" charset="-128"/>
            </a:endParaRPr>
          </a:p>
          <a:p>
            <a:pPr algn="ctr"/>
            <a:endParaRPr kumimoji="1" lang="en-US" altLang="ja-JP" sz="1100" dirty="0" smtClean="0">
              <a:solidFill>
                <a:schemeClr val="bg1"/>
              </a:solidFill>
              <a:latin typeface="HG丸ｺﾞｼｯｸM-PRO" panose="020F0600000000000000" pitchFamily="50" charset="-128"/>
              <a:ea typeface="HG丸ｺﾞｼｯｸM-PRO" panose="020F0600000000000000" pitchFamily="50" charset="-128"/>
            </a:endParaRPr>
          </a:p>
          <a:p>
            <a:pPr algn="ctr"/>
            <a:endParaRPr kumimoji="1" lang="en-US" altLang="ja-JP" sz="1100" dirty="0" smtClean="0">
              <a:solidFill>
                <a:schemeClr val="bg1"/>
              </a:solidFill>
              <a:latin typeface="HG丸ｺﾞｼｯｸM-PRO" panose="020F0600000000000000" pitchFamily="50" charset="-128"/>
              <a:ea typeface="HG丸ｺﾞｼｯｸM-PRO" panose="020F0600000000000000" pitchFamily="50" charset="-128"/>
            </a:endParaRPr>
          </a:p>
          <a:p>
            <a:pPr algn="ctr"/>
            <a:r>
              <a:rPr kumimoji="1" lang="en-US" altLang="ja-JP" sz="1000" dirty="0" smtClean="0">
                <a:solidFill>
                  <a:schemeClr val="bg1"/>
                </a:solidFill>
                <a:latin typeface="HG丸ｺﾞｼｯｸM-PRO" panose="020F0600000000000000" pitchFamily="50" charset="-128"/>
                <a:ea typeface="HG丸ｺﾞｼｯｸM-PRO" panose="020F0600000000000000" pitchFamily="50" charset="-128"/>
              </a:rPr>
              <a:t>【</a:t>
            </a:r>
            <a:r>
              <a:rPr kumimoji="1" lang="ja-JP" altLang="en-US" sz="1000" dirty="0" smtClean="0">
                <a:solidFill>
                  <a:schemeClr val="bg1"/>
                </a:solidFill>
                <a:latin typeface="HG丸ｺﾞｼｯｸM-PRO" panose="020F0600000000000000" pitchFamily="50" charset="-128"/>
                <a:ea typeface="HG丸ｺﾞｼｯｸM-PRO" panose="020F0600000000000000" pitchFamily="50" charset="-128"/>
              </a:rPr>
              <a:t>２割（法定）→１割</a:t>
            </a:r>
            <a:r>
              <a:rPr kumimoji="1" lang="en-US" altLang="ja-JP" sz="1000" dirty="0" smtClean="0">
                <a:solidFill>
                  <a:schemeClr val="bg1"/>
                </a:solidFill>
                <a:latin typeface="HG丸ｺﾞｼｯｸM-PRO" panose="020F0600000000000000" pitchFamily="50" charset="-128"/>
                <a:ea typeface="HG丸ｺﾞｼｯｸM-PRO" panose="020F0600000000000000" pitchFamily="50" charset="-128"/>
              </a:rPr>
              <a:t>】</a:t>
            </a:r>
            <a:r>
              <a:rPr kumimoji="1" lang="ja-JP" altLang="en-US" sz="1000" dirty="0" smtClean="0">
                <a:solidFill>
                  <a:schemeClr val="bg1"/>
                </a:solidFill>
                <a:latin typeface="HG丸ｺﾞｼｯｸM-PRO" panose="020F0600000000000000" pitchFamily="50" charset="-128"/>
                <a:ea typeface="HG丸ｺﾞｼｯｸM-PRO" panose="020F0600000000000000" pitchFamily="50" charset="-128"/>
              </a:rPr>
              <a:t>（予算措置で凍結中）</a:t>
            </a:r>
            <a:endParaRPr kumimoji="1" lang="en-US" altLang="ja-JP" sz="1000" dirty="0" smtClean="0">
              <a:solidFill>
                <a:schemeClr val="bg1"/>
              </a:solidFill>
              <a:latin typeface="HG丸ｺﾞｼｯｸM-PRO" panose="020F0600000000000000" pitchFamily="50" charset="-128"/>
              <a:ea typeface="HG丸ｺﾞｼｯｸM-PRO" panose="020F0600000000000000" pitchFamily="50" charset="-128"/>
            </a:endParaRPr>
          </a:p>
          <a:p>
            <a:pPr algn="ctr"/>
            <a:r>
              <a:rPr kumimoji="1" lang="ja-JP" altLang="en-US" sz="1000" dirty="0" smtClean="0">
                <a:solidFill>
                  <a:schemeClr val="bg1"/>
                </a:solidFill>
                <a:latin typeface="HG丸ｺﾞｼｯｸM-PRO" panose="020F0600000000000000" pitchFamily="50" charset="-128"/>
                <a:ea typeface="HG丸ｺﾞｼｯｸM-PRO" panose="020F0600000000000000" pitchFamily="50" charset="-128"/>
              </a:rPr>
              <a:t>（約</a:t>
            </a:r>
            <a:r>
              <a:rPr kumimoji="1" lang="en-US" altLang="ja-JP" sz="1000" dirty="0" smtClean="0">
                <a:solidFill>
                  <a:schemeClr val="bg1"/>
                </a:solidFill>
                <a:latin typeface="HG丸ｺﾞｼｯｸM-PRO" panose="020F0600000000000000" pitchFamily="50" charset="-128"/>
                <a:ea typeface="HG丸ｺﾞｼｯｸM-PRO" panose="020F0600000000000000" pitchFamily="50" charset="-128"/>
              </a:rPr>
              <a:t>600</a:t>
            </a:r>
            <a:r>
              <a:rPr kumimoji="1" lang="ja-JP" altLang="en-US" sz="1000" dirty="0" smtClean="0">
                <a:solidFill>
                  <a:schemeClr val="bg1"/>
                </a:solidFill>
                <a:latin typeface="HG丸ｺﾞｼｯｸM-PRO" panose="020F0600000000000000" pitchFamily="50" charset="-128"/>
                <a:ea typeface="HG丸ｺﾞｼｯｸM-PRO" panose="020F0600000000000000" pitchFamily="50" charset="-128"/>
              </a:rPr>
              <a:t>万人</a:t>
            </a:r>
            <a:r>
              <a:rPr kumimoji="1" lang="ja-JP" altLang="en-US" sz="1100" dirty="0" smtClean="0">
                <a:solidFill>
                  <a:schemeClr val="bg1"/>
                </a:solidFill>
                <a:latin typeface="HG丸ｺﾞｼｯｸM-PRO" panose="020F0600000000000000" pitchFamily="50" charset="-128"/>
                <a:ea typeface="HG丸ｺﾞｼｯｸM-PRO" panose="020F0600000000000000" pitchFamily="50" charset="-128"/>
              </a:rPr>
              <a:t>）　　　</a:t>
            </a:r>
            <a:endParaRPr kumimoji="1" lang="ja-JP" altLang="en-US" sz="1100" dirty="0">
              <a:solidFill>
                <a:schemeClr val="bg1"/>
              </a:solidFill>
              <a:latin typeface="HG丸ｺﾞｼｯｸM-PRO" panose="020F0600000000000000" pitchFamily="50" charset="-128"/>
              <a:ea typeface="HG丸ｺﾞｼｯｸM-PRO" panose="020F0600000000000000" pitchFamily="50" charset="-128"/>
            </a:endParaRPr>
          </a:p>
        </p:txBody>
      </p:sp>
      <p:sp>
        <p:nvSpPr>
          <p:cNvPr id="12" name="正方形/長方形 11"/>
          <p:cNvSpPr/>
          <p:nvPr/>
        </p:nvSpPr>
        <p:spPr>
          <a:xfrm>
            <a:off x="671301" y="5334701"/>
            <a:ext cx="1008112" cy="822857"/>
          </a:xfrm>
          <a:prstGeom prst="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1000" dirty="0" smtClean="0">
                <a:solidFill>
                  <a:srgbClr val="FFFF00"/>
                </a:solidFill>
                <a:latin typeface="HG丸ｺﾞｼｯｸM-PRO" panose="020F0600000000000000" pitchFamily="50" charset="-128"/>
                <a:ea typeface="HG丸ｺﾞｼｯｸM-PRO" panose="020F0600000000000000" pitchFamily="50" charset="-128"/>
              </a:rPr>
              <a:t>【</a:t>
            </a:r>
            <a:r>
              <a:rPr kumimoji="1" lang="en-US" altLang="ja-JP" sz="1000" b="1" dirty="0" smtClean="0">
                <a:solidFill>
                  <a:srgbClr val="FFFF00"/>
                </a:solidFill>
                <a:latin typeface="HG丸ｺﾞｼｯｸM-PRO" panose="020F0600000000000000" pitchFamily="50" charset="-128"/>
                <a:ea typeface="HG丸ｺﾞｼｯｸM-PRO" panose="020F0600000000000000" pitchFamily="50" charset="-128"/>
              </a:rPr>
              <a:t>3</a:t>
            </a:r>
            <a:r>
              <a:rPr kumimoji="1" lang="ja-JP" altLang="en-US" sz="1000" b="1" dirty="0" smtClean="0">
                <a:solidFill>
                  <a:srgbClr val="FFFF00"/>
                </a:solidFill>
                <a:latin typeface="HG丸ｺﾞｼｯｸM-PRO" panose="020F0600000000000000" pitchFamily="50" charset="-128"/>
                <a:ea typeface="HG丸ｺﾞｼｯｸM-PRO" panose="020F0600000000000000" pitchFamily="50" charset="-128"/>
              </a:rPr>
              <a:t>割</a:t>
            </a:r>
            <a:r>
              <a:rPr kumimoji="1" lang="en-US" altLang="ja-JP" sz="1000" dirty="0" smtClean="0">
                <a:solidFill>
                  <a:srgbClr val="FFFF00"/>
                </a:solidFill>
                <a:latin typeface="HG丸ｺﾞｼｯｸM-PRO" panose="020F0600000000000000" pitchFamily="50" charset="-128"/>
                <a:ea typeface="HG丸ｺﾞｼｯｸM-PRO" panose="020F0600000000000000" pitchFamily="50" charset="-128"/>
              </a:rPr>
              <a:t>】</a:t>
            </a:r>
            <a:endParaRPr kumimoji="1" lang="ja-JP" altLang="en-US" sz="1000" dirty="0">
              <a:solidFill>
                <a:srgbClr val="FFFF00"/>
              </a:solidFill>
              <a:latin typeface="HG丸ｺﾞｼｯｸM-PRO" panose="020F0600000000000000" pitchFamily="50" charset="-128"/>
              <a:ea typeface="HG丸ｺﾞｼｯｸM-PRO" panose="020F0600000000000000" pitchFamily="50" charset="-128"/>
            </a:endParaRPr>
          </a:p>
        </p:txBody>
      </p:sp>
      <p:sp>
        <p:nvSpPr>
          <p:cNvPr id="13" name="正方形/長方形 12"/>
          <p:cNvSpPr/>
          <p:nvPr/>
        </p:nvSpPr>
        <p:spPr>
          <a:xfrm>
            <a:off x="8201276" y="2550098"/>
            <a:ext cx="720080" cy="86096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000" dirty="0" smtClean="0">
                <a:solidFill>
                  <a:schemeClr val="bg1"/>
                </a:solidFill>
                <a:latin typeface="HG丸ｺﾞｼｯｸM-PRO" panose="020F0600000000000000" pitchFamily="50" charset="-128"/>
                <a:ea typeface="HG丸ｺﾞｼｯｸM-PRO" panose="020F0600000000000000" pitchFamily="50" charset="-128"/>
              </a:rPr>
              <a:t>【1</a:t>
            </a:r>
            <a:r>
              <a:rPr kumimoji="1" lang="ja-JP" altLang="en-US" sz="1000" dirty="0" smtClean="0">
                <a:solidFill>
                  <a:schemeClr val="bg1"/>
                </a:solidFill>
                <a:latin typeface="HG丸ｺﾞｼｯｸM-PRO" panose="020F0600000000000000" pitchFamily="50" charset="-128"/>
                <a:ea typeface="HG丸ｺﾞｼｯｸM-PRO" panose="020F0600000000000000" pitchFamily="50" charset="-128"/>
              </a:rPr>
              <a:t>割</a:t>
            </a:r>
            <a:r>
              <a:rPr kumimoji="1" lang="en-US" altLang="ja-JP" sz="1000" dirty="0" smtClean="0">
                <a:solidFill>
                  <a:schemeClr val="bg1"/>
                </a:solidFill>
                <a:latin typeface="HG丸ｺﾞｼｯｸM-PRO" panose="020F0600000000000000" pitchFamily="50" charset="-128"/>
                <a:ea typeface="HG丸ｺﾞｼｯｸM-PRO" panose="020F0600000000000000" pitchFamily="50" charset="-128"/>
              </a:rPr>
              <a:t>】</a:t>
            </a:r>
            <a:endParaRPr kumimoji="1" lang="ja-JP" altLang="en-US" sz="1000" dirty="0">
              <a:solidFill>
                <a:schemeClr val="bg1"/>
              </a:solidFill>
              <a:latin typeface="HG丸ｺﾞｼｯｸM-PRO" panose="020F0600000000000000" pitchFamily="50" charset="-128"/>
              <a:ea typeface="HG丸ｺﾞｼｯｸM-PRO" panose="020F0600000000000000" pitchFamily="50" charset="-128"/>
            </a:endParaRPr>
          </a:p>
        </p:txBody>
      </p:sp>
      <p:sp>
        <p:nvSpPr>
          <p:cNvPr id="14" name="正方形/長方形 13"/>
          <p:cNvSpPr/>
          <p:nvPr/>
        </p:nvSpPr>
        <p:spPr>
          <a:xfrm>
            <a:off x="2722121" y="2540532"/>
            <a:ext cx="720080" cy="242106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000" dirty="0" smtClean="0">
                <a:solidFill>
                  <a:schemeClr val="bg1"/>
                </a:solidFill>
                <a:latin typeface="HG丸ｺﾞｼｯｸM-PRO" panose="020F0600000000000000" pitchFamily="50" charset="-128"/>
                <a:ea typeface="HG丸ｺﾞｼｯｸM-PRO" panose="020F0600000000000000" pitchFamily="50" charset="-128"/>
              </a:rPr>
              <a:t>【</a:t>
            </a:r>
            <a:r>
              <a:rPr lang="ja-JP" altLang="en-US" sz="1000" dirty="0" smtClean="0">
                <a:solidFill>
                  <a:schemeClr val="bg1"/>
                </a:solidFill>
                <a:latin typeface="HG丸ｺﾞｼｯｸM-PRO" panose="020F0600000000000000" pitchFamily="50" charset="-128"/>
                <a:ea typeface="HG丸ｺﾞｼｯｸM-PRO" panose="020F0600000000000000" pitchFamily="50" charset="-128"/>
              </a:rPr>
              <a:t>１割</a:t>
            </a:r>
            <a:r>
              <a:rPr lang="en-US" altLang="ja-JP" sz="1000" dirty="0" smtClean="0">
                <a:solidFill>
                  <a:schemeClr val="bg1"/>
                </a:solidFill>
                <a:latin typeface="HG丸ｺﾞｼｯｸM-PRO" panose="020F0600000000000000" pitchFamily="50" charset="-128"/>
                <a:ea typeface="HG丸ｺﾞｼｯｸM-PRO" panose="020F0600000000000000" pitchFamily="50" charset="-128"/>
              </a:rPr>
              <a:t>】</a:t>
            </a:r>
          </a:p>
          <a:p>
            <a:pPr algn="ctr"/>
            <a:endParaRPr lang="en-US" altLang="ja-JP" sz="1000" dirty="0">
              <a:solidFill>
                <a:schemeClr val="bg1"/>
              </a:solidFill>
              <a:latin typeface="HG丸ｺﾞｼｯｸM-PRO" panose="020F0600000000000000" pitchFamily="50" charset="-128"/>
              <a:ea typeface="HG丸ｺﾞｼｯｸM-PRO" panose="020F0600000000000000" pitchFamily="50" charset="-128"/>
            </a:endParaRPr>
          </a:p>
          <a:p>
            <a:pPr algn="ctr"/>
            <a:endParaRPr lang="en-US" altLang="ja-JP" sz="1000" dirty="0" smtClean="0">
              <a:solidFill>
                <a:schemeClr val="bg1"/>
              </a:solidFill>
              <a:latin typeface="HG丸ｺﾞｼｯｸM-PRO" panose="020F0600000000000000" pitchFamily="50" charset="-128"/>
              <a:ea typeface="HG丸ｺﾞｼｯｸM-PRO" panose="020F0600000000000000" pitchFamily="50" charset="-128"/>
            </a:endParaRPr>
          </a:p>
          <a:p>
            <a:pPr algn="ctr"/>
            <a:endParaRPr lang="en-US" altLang="ja-JP" sz="1000" dirty="0" smtClean="0">
              <a:solidFill>
                <a:schemeClr val="bg1"/>
              </a:solidFill>
              <a:latin typeface="HG丸ｺﾞｼｯｸM-PRO" panose="020F0600000000000000" pitchFamily="50" charset="-128"/>
              <a:ea typeface="HG丸ｺﾞｼｯｸM-PRO" panose="020F0600000000000000" pitchFamily="50" charset="-128"/>
            </a:endParaRPr>
          </a:p>
          <a:p>
            <a:pPr algn="ctr"/>
            <a:endParaRPr lang="en-US" altLang="ja-JP" sz="1000" dirty="0">
              <a:solidFill>
                <a:schemeClr val="bg1"/>
              </a:solidFill>
              <a:latin typeface="HG丸ｺﾞｼｯｸM-PRO" panose="020F0600000000000000" pitchFamily="50" charset="-128"/>
              <a:ea typeface="HG丸ｺﾞｼｯｸM-PRO" panose="020F0600000000000000" pitchFamily="50" charset="-128"/>
            </a:endParaRPr>
          </a:p>
          <a:p>
            <a:pPr algn="ctr"/>
            <a:r>
              <a:rPr lang="en-US" altLang="ja-JP" sz="1000" dirty="0" smtClean="0">
                <a:solidFill>
                  <a:schemeClr val="bg1"/>
                </a:solidFill>
                <a:latin typeface="HG丸ｺﾞｼｯｸM-PRO" panose="020F0600000000000000" pitchFamily="50" charset="-128"/>
                <a:ea typeface="HG丸ｺﾞｼｯｸM-PRO" panose="020F0600000000000000" pitchFamily="50" charset="-128"/>
              </a:rPr>
              <a:t>【</a:t>
            </a:r>
            <a:r>
              <a:rPr lang="ja-JP" altLang="en-US" sz="1000" dirty="0" smtClean="0">
                <a:solidFill>
                  <a:schemeClr val="bg1"/>
                </a:solidFill>
                <a:latin typeface="HG丸ｺﾞｼｯｸM-PRO" panose="020F0600000000000000" pitchFamily="50" charset="-128"/>
                <a:ea typeface="HG丸ｺﾞｼｯｸM-PRO" panose="020F0600000000000000" pitchFamily="50" charset="-128"/>
              </a:rPr>
              <a:t>２割→１割</a:t>
            </a:r>
            <a:r>
              <a:rPr lang="en-US" altLang="ja-JP" sz="1000" dirty="0" smtClean="0">
                <a:solidFill>
                  <a:schemeClr val="bg1"/>
                </a:solidFill>
                <a:latin typeface="HG丸ｺﾞｼｯｸM-PRO" panose="020F0600000000000000" pitchFamily="50" charset="-128"/>
                <a:ea typeface="HG丸ｺﾞｼｯｸM-PRO" panose="020F0600000000000000" pitchFamily="50" charset="-128"/>
              </a:rPr>
              <a:t>】</a:t>
            </a:r>
          </a:p>
          <a:p>
            <a:pPr algn="ctr"/>
            <a:r>
              <a:rPr lang="ja-JP" altLang="en-US" sz="1000" dirty="0" smtClean="0">
                <a:solidFill>
                  <a:schemeClr val="bg1"/>
                </a:solidFill>
                <a:latin typeface="HG丸ｺﾞｼｯｸM-PRO" panose="020F0600000000000000" pitchFamily="50" charset="-128"/>
                <a:ea typeface="HG丸ｺﾞｼｯｸM-PRO" panose="020F0600000000000000" pitchFamily="50" charset="-128"/>
              </a:rPr>
              <a:t>（予算措置で凍結）</a:t>
            </a:r>
            <a:endParaRPr lang="en-US" altLang="ja-JP" sz="1000" dirty="0" smtClean="0">
              <a:solidFill>
                <a:schemeClr val="bg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bg1"/>
              </a:solidFill>
            </a:endParaRPr>
          </a:p>
        </p:txBody>
      </p:sp>
      <p:sp>
        <p:nvSpPr>
          <p:cNvPr id="15" name="正方形/長方形 14"/>
          <p:cNvSpPr/>
          <p:nvPr/>
        </p:nvSpPr>
        <p:spPr>
          <a:xfrm>
            <a:off x="2727362" y="5287437"/>
            <a:ext cx="1018594" cy="870121"/>
          </a:xfrm>
          <a:prstGeom prst="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1000" dirty="0" smtClean="0">
                <a:solidFill>
                  <a:srgbClr val="FFFF00"/>
                </a:solidFill>
                <a:latin typeface="HG丸ｺﾞｼｯｸM-PRO" panose="020F0600000000000000" pitchFamily="50" charset="-128"/>
                <a:ea typeface="HG丸ｺﾞｼｯｸM-PRO" panose="020F0600000000000000" pitchFamily="50" charset="-128"/>
              </a:rPr>
              <a:t>【</a:t>
            </a:r>
            <a:r>
              <a:rPr kumimoji="1" lang="en-US" altLang="ja-JP" sz="1000" b="1" dirty="0" smtClean="0">
                <a:solidFill>
                  <a:srgbClr val="FFFF00"/>
                </a:solidFill>
                <a:latin typeface="HG丸ｺﾞｼｯｸM-PRO" panose="020F0600000000000000" pitchFamily="50" charset="-128"/>
                <a:ea typeface="HG丸ｺﾞｼｯｸM-PRO" panose="020F0600000000000000" pitchFamily="50" charset="-128"/>
              </a:rPr>
              <a:t>3</a:t>
            </a:r>
            <a:r>
              <a:rPr kumimoji="1" lang="ja-JP" altLang="en-US" sz="1000" b="1" dirty="0" smtClean="0">
                <a:solidFill>
                  <a:srgbClr val="FFFF00"/>
                </a:solidFill>
                <a:latin typeface="HG丸ｺﾞｼｯｸM-PRO" panose="020F0600000000000000" pitchFamily="50" charset="-128"/>
                <a:ea typeface="HG丸ｺﾞｼｯｸM-PRO" panose="020F0600000000000000" pitchFamily="50" charset="-128"/>
              </a:rPr>
              <a:t>割</a:t>
            </a:r>
            <a:r>
              <a:rPr kumimoji="1" lang="en-US" altLang="ja-JP" sz="1000" dirty="0" smtClean="0">
                <a:solidFill>
                  <a:srgbClr val="FFFF00"/>
                </a:solidFill>
                <a:latin typeface="HG丸ｺﾞｼｯｸM-PRO" panose="020F0600000000000000" pitchFamily="50" charset="-128"/>
                <a:ea typeface="HG丸ｺﾞｼｯｸM-PRO" panose="020F0600000000000000" pitchFamily="50" charset="-128"/>
              </a:rPr>
              <a:t>】</a:t>
            </a:r>
            <a:endParaRPr kumimoji="1" lang="ja-JP" altLang="en-US" sz="1000" dirty="0">
              <a:solidFill>
                <a:srgbClr val="FFFF00"/>
              </a:solidFill>
              <a:latin typeface="HG丸ｺﾞｼｯｸM-PRO" panose="020F0600000000000000" pitchFamily="50" charset="-128"/>
              <a:ea typeface="HG丸ｺﾞｼｯｸM-PRO" panose="020F0600000000000000" pitchFamily="50" charset="-128"/>
            </a:endParaRPr>
          </a:p>
        </p:txBody>
      </p:sp>
      <p:sp>
        <p:nvSpPr>
          <p:cNvPr id="16" name="正方形/長方形 15"/>
          <p:cNvSpPr/>
          <p:nvPr/>
        </p:nvSpPr>
        <p:spPr>
          <a:xfrm>
            <a:off x="8201276" y="3411063"/>
            <a:ext cx="720080" cy="1890207"/>
          </a:xfrm>
          <a:prstGeom prst="rect">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1000" dirty="0" smtClean="0">
                <a:solidFill>
                  <a:schemeClr val="bg1"/>
                </a:solidFill>
                <a:latin typeface="HG丸ｺﾞｼｯｸM-PRO" panose="020F0600000000000000" pitchFamily="50" charset="-128"/>
                <a:ea typeface="HG丸ｺﾞｼｯｸM-PRO" panose="020F0600000000000000" pitchFamily="50" charset="-128"/>
              </a:rPr>
              <a:t>【</a:t>
            </a:r>
            <a:r>
              <a:rPr kumimoji="1" lang="en-US" altLang="ja-JP" sz="1000" b="1" dirty="0" smtClean="0">
                <a:solidFill>
                  <a:schemeClr val="bg1"/>
                </a:solidFill>
                <a:latin typeface="HG丸ｺﾞｼｯｸM-PRO" panose="020F0600000000000000" pitchFamily="50" charset="-128"/>
                <a:ea typeface="HG丸ｺﾞｼｯｸM-PRO" panose="020F0600000000000000" pitchFamily="50" charset="-128"/>
              </a:rPr>
              <a:t>2</a:t>
            </a:r>
            <a:r>
              <a:rPr kumimoji="1" lang="ja-JP" altLang="en-US" sz="1000" b="1" dirty="0" smtClean="0">
                <a:solidFill>
                  <a:schemeClr val="bg1"/>
                </a:solidFill>
                <a:latin typeface="HG丸ｺﾞｼｯｸM-PRO" panose="020F0600000000000000" pitchFamily="50" charset="-128"/>
                <a:ea typeface="HG丸ｺﾞｼｯｸM-PRO" panose="020F0600000000000000" pitchFamily="50" charset="-128"/>
              </a:rPr>
              <a:t>割</a:t>
            </a:r>
            <a:r>
              <a:rPr kumimoji="1" lang="en-US" altLang="ja-JP" sz="1000" dirty="0" smtClean="0">
                <a:solidFill>
                  <a:schemeClr val="bg1"/>
                </a:solidFill>
                <a:latin typeface="HG丸ｺﾞｼｯｸM-PRO" panose="020F0600000000000000" pitchFamily="50" charset="-128"/>
                <a:ea typeface="HG丸ｺﾞｼｯｸM-PRO" panose="020F0600000000000000" pitchFamily="50" charset="-128"/>
              </a:rPr>
              <a:t>】</a:t>
            </a:r>
            <a:endParaRPr kumimoji="1" lang="ja-JP" altLang="en-US" sz="1000" dirty="0">
              <a:solidFill>
                <a:schemeClr val="bg1"/>
              </a:solidFill>
              <a:latin typeface="HG丸ｺﾞｼｯｸM-PRO" panose="020F0600000000000000" pitchFamily="50" charset="-128"/>
              <a:ea typeface="HG丸ｺﾞｼｯｸM-PRO" panose="020F0600000000000000" pitchFamily="50" charset="-128"/>
            </a:endParaRPr>
          </a:p>
        </p:txBody>
      </p:sp>
      <p:sp>
        <p:nvSpPr>
          <p:cNvPr id="17" name="正方形/長方形 16"/>
          <p:cNvSpPr/>
          <p:nvPr/>
        </p:nvSpPr>
        <p:spPr>
          <a:xfrm>
            <a:off x="8200536" y="5287437"/>
            <a:ext cx="979236" cy="870122"/>
          </a:xfrm>
          <a:prstGeom prst="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1000" dirty="0" smtClean="0">
                <a:solidFill>
                  <a:srgbClr val="FFFF00"/>
                </a:solidFill>
                <a:latin typeface="HG丸ｺﾞｼｯｸM-PRO" panose="020F0600000000000000" pitchFamily="50" charset="-128"/>
                <a:ea typeface="HG丸ｺﾞｼｯｸM-PRO" panose="020F0600000000000000" pitchFamily="50" charset="-128"/>
              </a:rPr>
              <a:t>【</a:t>
            </a:r>
            <a:r>
              <a:rPr kumimoji="1" lang="en-US" altLang="ja-JP" sz="1000" b="1" dirty="0" smtClean="0">
                <a:solidFill>
                  <a:srgbClr val="FFFF00"/>
                </a:solidFill>
                <a:latin typeface="HG丸ｺﾞｼｯｸM-PRO" panose="020F0600000000000000" pitchFamily="50" charset="-128"/>
                <a:ea typeface="HG丸ｺﾞｼｯｸM-PRO" panose="020F0600000000000000" pitchFamily="50" charset="-128"/>
              </a:rPr>
              <a:t>3</a:t>
            </a:r>
            <a:r>
              <a:rPr kumimoji="1" lang="ja-JP" altLang="en-US" sz="1000" b="1" dirty="0" smtClean="0">
                <a:solidFill>
                  <a:srgbClr val="FFFF00"/>
                </a:solidFill>
                <a:latin typeface="HG丸ｺﾞｼｯｸM-PRO" panose="020F0600000000000000" pitchFamily="50" charset="-128"/>
                <a:ea typeface="HG丸ｺﾞｼｯｸM-PRO" panose="020F0600000000000000" pitchFamily="50" charset="-128"/>
              </a:rPr>
              <a:t>割</a:t>
            </a:r>
            <a:r>
              <a:rPr kumimoji="1" lang="en-US" altLang="ja-JP" sz="1000" dirty="0" smtClean="0">
                <a:solidFill>
                  <a:srgbClr val="FFFF00"/>
                </a:solidFill>
                <a:latin typeface="HG丸ｺﾞｼｯｸM-PRO" panose="020F0600000000000000" pitchFamily="50" charset="-128"/>
                <a:ea typeface="HG丸ｺﾞｼｯｸM-PRO" panose="020F0600000000000000" pitchFamily="50" charset="-128"/>
              </a:rPr>
              <a:t>】</a:t>
            </a:r>
            <a:endParaRPr kumimoji="1" lang="ja-JP" altLang="en-US" sz="1000" dirty="0">
              <a:solidFill>
                <a:srgbClr val="FFFF00"/>
              </a:solidFill>
              <a:latin typeface="HG丸ｺﾞｼｯｸM-PRO" panose="020F0600000000000000" pitchFamily="50" charset="-128"/>
              <a:ea typeface="HG丸ｺﾞｼｯｸM-PRO" panose="020F0600000000000000" pitchFamily="50" charset="-128"/>
            </a:endParaRPr>
          </a:p>
        </p:txBody>
      </p:sp>
      <p:sp>
        <p:nvSpPr>
          <p:cNvPr id="18" name="正方形/長方形 17"/>
          <p:cNvSpPr/>
          <p:nvPr/>
        </p:nvSpPr>
        <p:spPr>
          <a:xfrm>
            <a:off x="8921356" y="2550098"/>
            <a:ext cx="259156" cy="2737339"/>
          </a:xfrm>
          <a:prstGeom prst="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000" b="1" dirty="0" smtClean="0">
                <a:solidFill>
                  <a:srgbClr val="FFFF00"/>
                </a:solidFill>
                <a:latin typeface="HG丸ｺﾞｼｯｸM-PRO" panose="020F0600000000000000" pitchFamily="50" charset="-128"/>
                <a:ea typeface="HG丸ｺﾞｼｯｸM-PRO" panose="020F0600000000000000" pitchFamily="50" charset="-128"/>
              </a:rPr>
              <a:t>３割</a:t>
            </a:r>
            <a:endParaRPr kumimoji="1" lang="en-US" altLang="ja-JP" sz="1000" b="1" dirty="0" smtClean="0">
              <a:solidFill>
                <a:srgbClr val="FFFF00"/>
              </a:solidFill>
              <a:latin typeface="HG丸ｺﾞｼｯｸM-PRO" panose="020F0600000000000000" pitchFamily="50" charset="-128"/>
              <a:ea typeface="HG丸ｺﾞｼｯｸM-PRO" panose="020F0600000000000000" pitchFamily="50" charset="-128"/>
            </a:endParaRPr>
          </a:p>
          <a:p>
            <a:pPr algn="ctr"/>
            <a:endParaRPr lang="en-US" altLang="ja-JP" sz="1000" dirty="0">
              <a:solidFill>
                <a:srgbClr val="FFFF00"/>
              </a:solidFill>
              <a:latin typeface="HG丸ｺﾞｼｯｸM-PRO" panose="020F0600000000000000" pitchFamily="50" charset="-128"/>
              <a:ea typeface="HG丸ｺﾞｼｯｸM-PRO" panose="020F0600000000000000" pitchFamily="50" charset="-128"/>
            </a:endParaRPr>
          </a:p>
          <a:p>
            <a:pPr algn="ctr"/>
            <a:endParaRPr kumimoji="1" lang="en-US" altLang="ja-JP" sz="1000" dirty="0" smtClean="0">
              <a:solidFill>
                <a:srgbClr val="FFFF00"/>
              </a:solidFill>
              <a:latin typeface="HG丸ｺﾞｼｯｸM-PRO" panose="020F0600000000000000" pitchFamily="50" charset="-128"/>
              <a:ea typeface="HG丸ｺﾞｼｯｸM-PRO" panose="020F0600000000000000" pitchFamily="50" charset="-128"/>
            </a:endParaRPr>
          </a:p>
          <a:p>
            <a:pPr algn="ctr"/>
            <a:endParaRPr lang="en-US" altLang="ja-JP" sz="1000" dirty="0">
              <a:solidFill>
                <a:srgbClr val="FFFF00"/>
              </a:solidFill>
              <a:latin typeface="HG丸ｺﾞｼｯｸM-PRO" panose="020F0600000000000000" pitchFamily="50" charset="-128"/>
              <a:ea typeface="HG丸ｺﾞｼｯｸM-PRO" panose="020F0600000000000000" pitchFamily="50" charset="-128"/>
            </a:endParaRPr>
          </a:p>
          <a:p>
            <a:pPr algn="ctr"/>
            <a:endParaRPr kumimoji="1" lang="en-US" altLang="ja-JP" sz="1000" dirty="0" smtClean="0">
              <a:solidFill>
                <a:srgbClr val="FFFF00"/>
              </a:solidFill>
              <a:latin typeface="HG丸ｺﾞｼｯｸM-PRO" panose="020F0600000000000000" pitchFamily="50" charset="-128"/>
              <a:ea typeface="HG丸ｺﾞｼｯｸM-PRO" panose="020F0600000000000000" pitchFamily="50" charset="-128"/>
            </a:endParaRPr>
          </a:p>
          <a:p>
            <a:pPr algn="ctr"/>
            <a:endParaRPr lang="en-US" altLang="ja-JP" sz="1000" dirty="0">
              <a:solidFill>
                <a:srgbClr val="FFFF00"/>
              </a:solidFill>
              <a:latin typeface="HG丸ｺﾞｼｯｸM-PRO" panose="020F0600000000000000" pitchFamily="50" charset="-128"/>
              <a:ea typeface="HG丸ｺﾞｼｯｸM-PRO" panose="020F0600000000000000" pitchFamily="50" charset="-128"/>
            </a:endParaRPr>
          </a:p>
          <a:p>
            <a:pPr algn="ctr"/>
            <a:endParaRPr kumimoji="1" lang="en-US" altLang="ja-JP" sz="1000" dirty="0" smtClean="0">
              <a:solidFill>
                <a:srgbClr val="FFFF00"/>
              </a:solidFill>
              <a:latin typeface="HG丸ｺﾞｼｯｸM-PRO" panose="020F0600000000000000" pitchFamily="50" charset="-128"/>
              <a:ea typeface="HG丸ｺﾞｼｯｸM-PRO" panose="020F0600000000000000" pitchFamily="50" charset="-128"/>
            </a:endParaRPr>
          </a:p>
          <a:p>
            <a:pPr algn="ctr"/>
            <a:r>
              <a:rPr lang="ja-JP" altLang="en-US" sz="1000" b="1" dirty="0" smtClean="0">
                <a:solidFill>
                  <a:srgbClr val="FFFF00"/>
                </a:solidFill>
                <a:latin typeface="HG丸ｺﾞｼｯｸM-PRO" panose="020F0600000000000000" pitchFamily="50" charset="-128"/>
                <a:ea typeface="HG丸ｺﾞｼｯｸM-PRO" panose="020F0600000000000000" pitchFamily="50" charset="-128"/>
              </a:rPr>
              <a:t>３割</a:t>
            </a:r>
            <a:endParaRPr lang="en-US" altLang="ja-JP" sz="1000" b="1" dirty="0">
              <a:solidFill>
                <a:srgbClr val="FFFF00"/>
              </a:solidFill>
              <a:latin typeface="HG丸ｺﾞｼｯｸM-PRO" panose="020F0600000000000000" pitchFamily="50" charset="-128"/>
              <a:ea typeface="HG丸ｺﾞｼｯｸM-PRO" panose="020F0600000000000000" pitchFamily="50" charset="-128"/>
            </a:endParaRPr>
          </a:p>
          <a:p>
            <a:pPr algn="ctr"/>
            <a:endParaRPr kumimoji="1" lang="en-US" altLang="ja-JP" sz="1100" dirty="0" smtClean="0">
              <a:solidFill>
                <a:srgbClr val="FFFF00"/>
              </a:solidFill>
              <a:latin typeface="HG丸ｺﾞｼｯｸM-PRO" panose="020F0600000000000000" pitchFamily="50" charset="-128"/>
              <a:ea typeface="HG丸ｺﾞｼｯｸM-PRO" panose="020F0600000000000000" pitchFamily="50" charset="-128"/>
            </a:endParaRPr>
          </a:p>
          <a:p>
            <a:pPr algn="ctr"/>
            <a:endParaRPr lang="en-US" altLang="ja-JP" sz="1100" dirty="0">
              <a:solidFill>
                <a:srgbClr val="FFFF00"/>
              </a:solidFill>
              <a:latin typeface="HG丸ｺﾞｼｯｸM-PRO" panose="020F0600000000000000" pitchFamily="50" charset="-128"/>
              <a:ea typeface="HG丸ｺﾞｼｯｸM-PRO" panose="020F0600000000000000" pitchFamily="50" charset="-128"/>
            </a:endParaRPr>
          </a:p>
          <a:p>
            <a:pPr algn="ctr"/>
            <a:endParaRPr kumimoji="1" lang="en-US" altLang="ja-JP" sz="1100" dirty="0" smtClean="0">
              <a:solidFill>
                <a:srgbClr val="FFFF00"/>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rgbClr val="FFFF00"/>
              </a:solidFill>
              <a:latin typeface="HG丸ｺﾞｼｯｸM-PRO" panose="020F0600000000000000" pitchFamily="50" charset="-128"/>
              <a:ea typeface="HG丸ｺﾞｼｯｸM-PRO" panose="020F0600000000000000" pitchFamily="50" charset="-128"/>
            </a:endParaRPr>
          </a:p>
        </p:txBody>
      </p:sp>
      <p:sp>
        <p:nvSpPr>
          <p:cNvPr id="19" name="正方形/長方形 18"/>
          <p:cNvSpPr/>
          <p:nvPr/>
        </p:nvSpPr>
        <p:spPr>
          <a:xfrm>
            <a:off x="5530432" y="2540533"/>
            <a:ext cx="479144" cy="163718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endParaRPr kumimoji="1" lang="en-US" altLang="ja-JP" sz="500" dirty="0" smtClean="0">
              <a:solidFill>
                <a:schemeClr val="bg1"/>
              </a:solidFill>
              <a:latin typeface="HG丸ｺﾞｼｯｸM-PRO" panose="020F0600000000000000" pitchFamily="50" charset="-128"/>
              <a:ea typeface="HG丸ｺﾞｼｯｸM-PRO" panose="020F0600000000000000" pitchFamily="50" charset="-128"/>
            </a:endParaRPr>
          </a:p>
          <a:p>
            <a:pPr algn="ctr"/>
            <a:r>
              <a:rPr kumimoji="1" lang="en-US" altLang="ja-JP" sz="800" dirty="0" smtClean="0">
                <a:solidFill>
                  <a:schemeClr val="bg1"/>
                </a:solidFill>
                <a:latin typeface="HG丸ｺﾞｼｯｸM-PRO" panose="020F0600000000000000" pitchFamily="50" charset="-128"/>
                <a:ea typeface="HG丸ｺﾞｼｯｸM-PRO" panose="020F0600000000000000" pitchFamily="50" charset="-128"/>
              </a:rPr>
              <a:t>【1</a:t>
            </a:r>
            <a:r>
              <a:rPr kumimoji="1" lang="ja-JP" altLang="en-US" sz="800" dirty="0" smtClean="0">
                <a:solidFill>
                  <a:schemeClr val="bg1"/>
                </a:solidFill>
                <a:latin typeface="HG丸ｺﾞｼｯｸM-PRO" panose="020F0600000000000000" pitchFamily="50" charset="-128"/>
                <a:ea typeface="HG丸ｺﾞｼｯｸM-PRO" panose="020F0600000000000000" pitchFamily="50" charset="-128"/>
              </a:rPr>
              <a:t>割</a:t>
            </a:r>
            <a:r>
              <a:rPr kumimoji="1" lang="en-US" altLang="ja-JP" sz="800" dirty="0" smtClean="0">
                <a:solidFill>
                  <a:schemeClr val="bg1"/>
                </a:solidFill>
                <a:latin typeface="HG丸ｺﾞｼｯｸM-PRO" panose="020F0600000000000000" pitchFamily="50" charset="-128"/>
                <a:ea typeface="HG丸ｺﾞｼｯｸM-PRO" panose="020F0600000000000000" pitchFamily="50" charset="-128"/>
              </a:rPr>
              <a:t>】</a:t>
            </a:r>
          </a:p>
          <a:p>
            <a:pPr algn="ctr"/>
            <a:endParaRPr lang="en-US" altLang="ja-JP" sz="500" dirty="0" smtClean="0">
              <a:solidFill>
                <a:schemeClr val="bg1"/>
              </a:solidFill>
              <a:latin typeface="HG丸ｺﾞｼｯｸM-PRO" panose="020F0600000000000000" pitchFamily="50" charset="-128"/>
              <a:ea typeface="HG丸ｺﾞｼｯｸM-PRO" panose="020F0600000000000000" pitchFamily="50" charset="-128"/>
            </a:endParaRPr>
          </a:p>
          <a:p>
            <a:pPr algn="ctr"/>
            <a:endParaRPr lang="en-US" altLang="ja-JP" sz="500" dirty="0">
              <a:solidFill>
                <a:schemeClr val="bg1"/>
              </a:solidFill>
              <a:latin typeface="HG丸ｺﾞｼｯｸM-PRO" panose="020F0600000000000000" pitchFamily="50" charset="-128"/>
              <a:ea typeface="HG丸ｺﾞｼｯｸM-PRO" panose="020F0600000000000000" pitchFamily="50" charset="-128"/>
            </a:endParaRPr>
          </a:p>
          <a:p>
            <a:pPr algn="ctr"/>
            <a:endParaRPr lang="en-US" altLang="ja-JP" sz="500" dirty="0" smtClean="0">
              <a:solidFill>
                <a:schemeClr val="bg1"/>
              </a:solidFill>
              <a:latin typeface="HG丸ｺﾞｼｯｸM-PRO" panose="020F0600000000000000" pitchFamily="50" charset="-128"/>
              <a:ea typeface="HG丸ｺﾞｼｯｸM-PRO" panose="020F0600000000000000" pitchFamily="50" charset="-128"/>
            </a:endParaRPr>
          </a:p>
          <a:p>
            <a:pPr algn="ctr"/>
            <a:endParaRPr lang="en-US" altLang="ja-JP" sz="500" dirty="0">
              <a:solidFill>
                <a:schemeClr val="bg1"/>
              </a:solidFill>
              <a:latin typeface="HG丸ｺﾞｼｯｸM-PRO" panose="020F0600000000000000" pitchFamily="50" charset="-128"/>
              <a:ea typeface="HG丸ｺﾞｼｯｸM-PRO" panose="020F0600000000000000" pitchFamily="50" charset="-128"/>
            </a:endParaRPr>
          </a:p>
          <a:p>
            <a:pPr algn="ctr"/>
            <a:endParaRPr lang="en-US" altLang="ja-JP" sz="500" dirty="0" smtClean="0">
              <a:solidFill>
                <a:schemeClr val="bg1"/>
              </a:solidFill>
              <a:latin typeface="HG丸ｺﾞｼｯｸM-PRO" panose="020F0600000000000000" pitchFamily="50" charset="-128"/>
              <a:ea typeface="HG丸ｺﾞｼｯｸM-PRO" panose="020F0600000000000000" pitchFamily="50" charset="-128"/>
            </a:endParaRPr>
          </a:p>
          <a:p>
            <a:pPr algn="ctr"/>
            <a:endParaRPr lang="en-US" altLang="ja-JP" sz="500" dirty="0" smtClean="0">
              <a:solidFill>
                <a:schemeClr val="bg1"/>
              </a:solidFill>
              <a:latin typeface="HG丸ｺﾞｼｯｸM-PRO" panose="020F0600000000000000" pitchFamily="50" charset="-128"/>
              <a:ea typeface="HG丸ｺﾞｼｯｸM-PRO" panose="020F0600000000000000" pitchFamily="50" charset="-128"/>
            </a:endParaRPr>
          </a:p>
          <a:p>
            <a:pPr algn="ctr"/>
            <a:endParaRPr lang="en-US" altLang="ja-JP" sz="500" dirty="0">
              <a:solidFill>
                <a:schemeClr val="bg1"/>
              </a:solidFill>
              <a:latin typeface="HG丸ｺﾞｼｯｸM-PRO" panose="020F0600000000000000" pitchFamily="50" charset="-128"/>
              <a:ea typeface="HG丸ｺﾞｼｯｸM-PRO" panose="020F0600000000000000" pitchFamily="50" charset="-128"/>
            </a:endParaRPr>
          </a:p>
          <a:p>
            <a:pPr algn="ctr"/>
            <a:endParaRPr lang="en-US" altLang="ja-JP" sz="500" dirty="0" smtClean="0">
              <a:solidFill>
                <a:schemeClr val="bg1"/>
              </a:solidFill>
              <a:latin typeface="HG丸ｺﾞｼｯｸM-PRO" panose="020F0600000000000000" pitchFamily="50" charset="-128"/>
              <a:ea typeface="HG丸ｺﾞｼｯｸM-PRO" panose="020F0600000000000000" pitchFamily="50" charset="-128"/>
            </a:endParaRPr>
          </a:p>
          <a:p>
            <a:pPr algn="ctr"/>
            <a:r>
              <a:rPr lang="en-US" altLang="ja-JP" sz="800" dirty="0" smtClean="0">
                <a:solidFill>
                  <a:schemeClr val="bg1"/>
                </a:solidFill>
                <a:latin typeface="HG丸ｺﾞｼｯｸM-PRO" panose="020F0600000000000000" pitchFamily="50" charset="-128"/>
                <a:ea typeface="HG丸ｺﾞｼｯｸM-PRO" panose="020F0600000000000000" pitchFamily="50" charset="-128"/>
              </a:rPr>
              <a:t>【1</a:t>
            </a:r>
            <a:r>
              <a:rPr lang="ja-JP" altLang="en-US" sz="800" dirty="0" smtClean="0">
                <a:solidFill>
                  <a:schemeClr val="bg1"/>
                </a:solidFill>
                <a:latin typeface="HG丸ｺﾞｼｯｸM-PRO" panose="020F0600000000000000" pitchFamily="50" charset="-128"/>
                <a:ea typeface="HG丸ｺﾞｼｯｸM-PRO" panose="020F0600000000000000" pitchFamily="50" charset="-128"/>
              </a:rPr>
              <a:t>割</a:t>
            </a:r>
            <a:r>
              <a:rPr lang="en-US" altLang="ja-JP" sz="800" dirty="0" smtClean="0">
                <a:solidFill>
                  <a:schemeClr val="bg1"/>
                </a:solidFill>
                <a:latin typeface="HG丸ｺﾞｼｯｸM-PRO" panose="020F0600000000000000" pitchFamily="50" charset="-128"/>
                <a:ea typeface="HG丸ｺﾞｼｯｸM-PRO" panose="020F0600000000000000" pitchFamily="50" charset="-128"/>
              </a:rPr>
              <a:t>】</a:t>
            </a:r>
            <a:endParaRPr lang="en-US" altLang="ja-JP" sz="800" dirty="0">
              <a:solidFill>
                <a:schemeClr val="bg1"/>
              </a:solidFill>
              <a:latin typeface="HG丸ｺﾞｼｯｸM-PRO" panose="020F0600000000000000" pitchFamily="50" charset="-128"/>
              <a:ea typeface="HG丸ｺﾞｼｯｸM-PRO" panose="020F0600000000000000" pitchFamily="50" charset="-128"/>
            </a:endParaRPr>
          </a:p>
          <a:p>
            <a:pPr algn="ctr"/>
            <a:endParaRPr kumimoji="1" lang="en-US" altLang="ja-JP" sz="500" dirty="0" smtClean="0">
              <a:solidFill>
                <a:schemeClr val="bg1"/>
              </a:solidFill>
              <a:latin typeface="HG丸ｺﾞｼｯｸM-PRO" panose="020F0600000000000000" pitchFamily="50" charset="-128"/>
              <a:ea typeface="HG丸ｺﾞｼｯｸM-PRO" panose="020F0600000000000000" pitchFamily="50" charset="-128"/>
            </a:endParaRPr>
          </a:p>
        </p:txBody>
      </p:sp>
      <p:sp>
        <p:nvSpPr>
          <p:cNvPr id="20" name="正方形/長方形 19"/>
          <p:cNvSpPr/>
          <p:nvPr/>
        </p:nvSpPr>
        <p:spPr>
          <a:xfrm>
            <a:off x="6843301" y="2540532"/>
            <a:ext cx="451822" cy="126647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endParaRPr kumimoji="1" lang="en-US" altLang="ja-JP" sz="500" b="1" dirty="0" smtClean="0">
              <a:solidFill>
                <a:schemeClr val="bg1"/>
              </a:solidFill>
              <a:latin typeface="HG丸ｺﾞｼｯｸM-PRO" panose="020F0600000000000000" pitchFamily="50" charset="-128"/>
              <a:ea typeface="HG丸ｺﾞｼｯｸM-PRO" panose="020F0600000000000000" pitchFamily="50" charset="-128"/>
            </a:endParaRPr>
          </a:p>
          <a:p>
            <a:pPr algn="ctr"/>
            <a:endParaRPr lang="en-US" altLang="ja-JP" sz="500" dirty="0">
              <a:solidFill>
                <a:schemeClr val="bg1"/>
              </a:solidFill>
              <a:latin typeface="HG丸ｺﾞｼｯｸM-PRO" panose="020F0600000000000000" pitchFamily="50" charset="-128"/>
              <a:ea typeface="HG丸ｺﾞｼｯｸM-PRO" panose="020F0600000000000000" pitchFamily="50" charset="-128"/>
            </a:endParaRPr>
          </a:p>
          <a:p>
            <a:pPr algn="ctr"/>
            <a:r>
              <a:rPr kumimoji="1" lang="en-US" altLang="ja-JP" sz="800" dirty="0" smtClean="0">
                <a:solidFill>
                  <a:schemeClr val="bg1"/>
                </a:solidFill>
                <a:latin typeface="HG丸ｺﾞｼｯｸM-PRO" panose="020F0600000000000000" pitchFamily="50" charset="-128"/>
                <a:ea typeface="HG丸ｺﾞｼｯｸM-PRO" panose="020F0600000000000000" pitchFamily="50" charset="-128"/>
              </a:rPr>
              <a:t>【</a:t>
            </a:r>
            <a:r>
              <a:rPr kumimoji="1" lang="ja-JP" altLang="en-US" sz="800" dirty="0" smtClean="0">
                <a:solidFill>
                  <a:schemeClr val="bg1"/>
                </a:solidFill>
                <a:latin typeface="HG丸ｺﾞｼｯｸM-PRO" panose="020F0600000000000000" pitchFamily="50" charset="-128"/>
                <a:ea typeface="HG丸ｺﾞｼｯｸM-PRO" panose="020F0600000000000000" pitchFamily="50" charset="-128"/>
              </a:rPr>
              <a:t>１割</a:t>
            </a:r>
            <a:r>
              <a:rPr kumimoji="1" lang="en-US" altLang="ja-JP" sz="800" b="1" dirty="0" smtClean="0">
                <a:solidFill>
                  <a:schemeClr val="bg1"/>
                </a:solidFill>
                <a:latin typeface="HG丸ｺﾞｼｯｸM-PRO" panose="020F0600000000000000" pitchFamily="50" charset="-128"/>
                <a:ea typeface="HG丸ｺﾞｼｯｸM-PRO" panose="020F0600000000000000" pitchFamily="50" charset="-128"/>
              </a:rPr>
              <a:t>】</a:t>
            </a:r>
          </a:p>
          <a:p>
            <a:pPr algn="ctr"/>
            <a:endParaRPr lang="en-US" altLang="ja-JP" sz="500" b="1" dirty="0" smtClean="0">
              <a:solidFill>
                <a:schemeClr val="bg1"/>
              </a:solidFill>
              <a:latin typeface="HG丸ｺﾞｼｯｸM-PRO" panose="020F0600000000000000" pitchFamily="50" charset="-128"/>
              <a:ea typeface="HG丸ｺﾞｼｯｸM-PRO" panose="020F0600000000000000" pitchFamily="50" charset="-128"/>
            </a:endParaRPr>
          </a:p>
          <a:p>
            <a:pPr algn="ctr"/>
            <a:endParaRPr lang="en-US" altLang="ja-JP" sz="500" b="1" dirty="0">
              <a:solidFill>
                <a:schemeClr val="bg1"/>
              </a:solidFill>
              <a:latin typeface="HG丸ｺﾞｼｯｸM-PRO" panose="020F0600000000000000" pitchFamily="50" charset="-128"/>
              <a:ea typeface="HG丸ｺﾞｼｯｸM-PRO" panose="020F0600000000000000" pitchFamily="50" charset="-128"/>
            </a:endParaRPr>
          </a:p>
          <a:p>
            <a:pPr algn="ctr"/>
            <a:endParaRPr kumimoji="1" lang="en-US" altLang="ja-JP" sz="500" b="1" dirty="0" smtClean="0">
              <a:solidFill>
                <a:schemeClr val="bg1"/>
              </a:solidFill>
              <a:latin typeface="HG丸ｺﾞｼｯｸM-PRO" panose="020F0600000000000000" pitchFamily="50" charset="-128"/>
              <a:ea typeface="HG丸ｺﾞｼｯｸM-PRO" panose="020F0600000000000000" pitchFamily="50" charset="-128"/>
            </a:endParaRPr>
          </a:p>
          <a:p>
            <a:pPr algn="ctr"/>
            <a:endParaRPr lang="en-US" altLang="ja-JP" sz="500" b="1" dirty="0">
              <a:solidFill>
                <a:schemeClr val="bg1"/>
              </a:solidFill>
              <a:latin typeface="HG丸ｺﾞｼｯｸM-PRO" panose="020F0600000000000000" pitchFamily="50" charset="-128"/>
              <a:ea typeface="HG丸ｺﾞｼｯｸM-PRO" panose="020F0600000000000000" pitchFamily="50" charset="-128"/>
            </a:endParaRPr>
          </a:p>
          <a:p>
            <a:pPr algn="ctr"/>
            <a:endParaRPr kumimoji="1" lang="en-US" altLang="ja-JP" sz="500" b="1" dirty="0" smtClean="0">
              <a:solidFill>
                <a:schemeClr val="bg1"/>
              </a:solidFill>
              <a:latin typeface="HG丸ｺﾞｼｯｸM-PRO" panose="020F0600000000000000" pitchFamily="50" charset="-128"/>
              <a:ea typeface="HG丸ｺﾞｼｯｸM-PRO" panose="020F0600000000000000" pitchFamily="50" charset="-128"/>
            </a:endParaRPr>
          </a:p>
          <a:p>
            <a:pPr algn="ctr"/>
            <a:endParaRPr lang="en-US" altLang="ja-JP" sz="500" b="1" dirty="0" smtClean="0">
              <a:solidFill>
                <a:schemeClr val="bg1"/>
              </a:solidFill>
              <a:latin typeface="HG丸ｺﾞｼｯｸM-PRO" panose="020F0600000000000000" pitchFamily="50" charset="-128"/>
              <a:ea typeface="HG丸ｺﾞｼｯｸM-PRO" panose="020F0600000000000000" pitchFamily="50" charset="-128"/>
            </a:endParaRPr>
          </a:p>
          <a:p>
            <a:pPr algn="ctr"/>
            <a:r>
              <a:rPr lang="en-US" altLang="ja-JP" sz="800" dirty="0" smtClean="0">
                <a:solidFill>
                  <a:schemeClr val="bg1"/>
                </a:solidFill>
                <a:latin typeface="HG丸ｺﾞｼｯｸM-PRO" panose="020F0600000000000000" pitchFamily="50" charset="-128"/>
                <a:ea typeface="HG丸ｺﾞｼｯｸM-PRO" panose="020F0600000000000000" pitchFamily="50" charset="-128"/>
              </a:rPr>
              <a:t>【1</a:t>
            </a:r>
            <a:r>
              <a:rPr lang="ja-JP" altLang="en-US" sz="800" dirty="0" smtClean="0">
                <a:solidFill>
                  <a:schemeClr val="bg1"/>
                </a:solidFill>
                <a:latin typeface="HG丸ｺﾞｼｯｸM-PRO" panose="020F0600000000000000" pitchFamily="50" charset="-128"/>
                <a:ea typeface="HG丸ｺﾞｼｯｸM-PRO" panose="020F0600000000000000" pitchFamily="50" charset="-128"/>
              </a:rPr>
              <a:t>割</a:t>
            </a:r>
            <a:r>
              <a:rPr lang="en-US" altLang="ja-JP" sz="800" dirty="0" smtClean="0">
                <a:solidFill>
                  <a:schemeClr val="bg1"/>
                </a:solidFill>
                <a:latin typeface="HG丸ｺﾞｼｯｸM-PRO" panose="020F0600000000000000" pitchFamily="50" charset="-128"/>
                <a:ea typeface="HG丸ｺﾞｼｯｸM-PRO" panose="020F0600000000000000" pitchFamily="50" charset="-128"/>
              </a:rPr>
              <a:t>】</a:t>
            </a:r>
            <a:endParaRPr lang="en-US" altLang="ja-JP" sz="800" dirty="0">
              <a:solidFill>
                <a:schemeClr val="bg1"/>
              </a:solidFill>
              <a:latin typeface="HG丸ｺﾞｼｯｸM-PRO" panose="020F0600000000000000" pitchFamily="50" charset="-128"/>
              <a:ea typeface="HG丸ｺﾞｼｯｸM-PRO" panose="020F0600000000000000" pitchFamily="50" charset="-128"/>
            </a:endParaRPr>
          </a:p>
        </p:txBody>
      </p:sp>
      <p:sp>
        <p:nvSpPr>
          <p:cNvPr id="21" name="正方形/長方形 20"/>
          <p:cNvSpPr/>
          <p:nvPr/>
        </p:nvSpPr>
        <p:spPr>
          <a:xfrm>
            <a:off x="4201880" y="5287437"/>
            <a:ext cx="825583" cy="895698"/>
          </a:xfrm>
          <a:prstGeom prst="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1000" dirty="0" smtClean="0">
                <a:solidFill>
                  <a:srgbClr val="FFFF00"/>
                </a:solidFill>
                <a:latin typeface="HG丸ｺﾞｼｯｸM-PRO" panose="020F0600000000000000" pitchFamily="50" charset="-128"/>
                <a:ea typeface="HG丸ｺﾞｼｯｸM-PRO" panose="020F0600000000000000" pitchFamily="50" charset="-128"/>
              </a:rPr>
              <a:t>【</a:t>
            </a:r>
            <a:r>
              <a:rPr kumimoji="1" lang="en-US" altLang="ja-JP" sz="1000" b="1" dirty="0" smtClean="0">
                <a:solidFill>
                  <a:srgbClr val="FFFF00"/>
                </a:solidFill>
                <a:latin typeface="HG丸ｺﾞｼｯｸM-PRO" panose="020F0600000000000000" pitchFamily="50" charset="-128"/>
                <a:ea typeface="HG丸ｺﾞｼｯｸM-PRO" panose="020F0600000000000000" pitchFamily="50" charset="-128"/>
              </a:rPr>
              <a:t>3</a:t>
            </a:r>
            <a:r>
              <a:rPr kumimoji="1" lang="ja-JP" altLang="en-US" sz="1000" b="1" dirty="0" smtClean="0">
                <a:solidFill>
                  <a:srgbClr val="FFFF00"/>
                </a:solidFill>
                <a:latin typeface="HG丸ｺﾞｼｯｸM-PRO" panose="020F0600000000000000" pitchFamily="50" charset="-128"/>
                <a:ea typeface="HG丸ｺﾞｼｯｸM-PRO" panose="020F0600000000000000" pitchFamily="50" charset="-128"/>
              </a:rPr>
              <a:t>割</a:t>
            </a:r>
            <a:r>
              <a:rPr kumimoji="1" lang="en-US" altLang="ja-JP" sz="1000" dirty="0" smtClean="0">
                <a:solidFill>
                  <a:srgbClr val="FFFF00"/>
                </a:solidFill>
                <a:latin typeface="HG丸ｺﾞｼｯｸM-PRO" panose="020F0600000000000000" pitchFamily="50" charset="-128"/>
                <a:ea typeface="HG丸ｺﾞｼｯｸM-PRO" panose="020F0600000000000000" pitchFamily="50" charset="-128"/>
              </a:rPr>
              <a:t>】</a:t>
            </a:r>
            <a:endParaRPr kumimoji="1" lang="ja-JP" altLang="en-US" sz="1000" dirty="0">
              <a:solidFill>
                <a:srgbClr val="FFFF00"/>
              </a:solidFill>
              <a:latin typeface="HG丸ｺﾞｼｯｸM-PRO" panose="020F0600000000000000" pitchFamily="50" charset="-128"/>
              <a:ea typeface="HG丸ｺﾞｼｯｸM-PRO" panose="020F0600000000000000" pitchFamily="50" charset="-128"/>
            </a:endParaRPr>
          </a:p>
        </p:txBody>
      </p:sp>
      <p:sp>
        <p:nvSpPr>
          <p:cNvPr id="22" name="正方形/長方形 21"/>
          <p:cNvSpPr/>
          <p:nvPr/>
        </p:nvSpPr>
        <p:spPr>
          <a:xfrm>
            <a:off x="5530431" y="5301271"/>
            <a:ext cx="834293" cy="881864"/>
          </a:xfrm>
          <a:prstGeom prst="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1000" dirty="0" smtClean="0">
                <a:solidFill>
                  <a:srgbClr val="FFFF00"/>
                </a:solidFill>
                <a:latin typeface="HG丸ｺﾞｼｯｸM-PRO" panose="020F0600000000000000" pitchFamily="50" charset="-128"/>
                <a:ea typeface="HG丸ｺﾞｼｯｸM-PRO" panose="020F0600000000000000" pitchFamily="50" charset="-128"/>
              </a:rPr>
              <a:t>【</a:t>
            </a:r>
            <a:r>
              <a:rPr kumimoji="1" lang="en-US" altLang="ja-JP" sz="1000" b="1" dirty="0" smtClean="0">
                <a:solidFill>
                  <a:srgbClr val="FFFF00"/>
                </a:solidFill>
                <a:latin typeface="HG丸ｺﾞｼｯｸM-PRO" panose="020F0600000000000000" pitchFamily="50" charset="-128"/>
                <a:ea typeface="HG丸ｺﾞｼｯｸM-PRO" panose="020F0600000000000000" pitchFamily="50" charset="-128"/>
              </a:rPr>
              <a:t>3</a:t>
            </a:r>
            <a:r>
              <a:rPr kumimoji="1" lang="ja-JP" altLang="en-US" sz="1000" b="1" dirty="0" smtClean="0">
                <a:solidFill>
                  <a:srgbClr val="FFFF00"/>
                </a:solidFill>
                <a:latin typeface="HG丸ｺﾞｼｯｸM-PRO" panose="020F0600000000000000" pitchFamily="50" charset="-128"/>
                <a:ea typeface="HG丸ｺﾞｼｯｸM-PRO" panose="020F0600000000000000" pitchFamily="50" charset="-128"/>
              </a:rPr>
              <a:t>割</a:t>
            </a:r>
            <a:r>
              <a:rPr kumimoji="1" lang="en-US" altLang="ja-JP" sz="1000" dirty="0" smtClean="0">
                <a:solidFill>
                  <a:srgbClr val="FFFF00"/>
                </a:solidFill>
                <a:latin typeface="HG丸ｺﾞｼｯｸM-PRO" panose="020F0600000000000000" pitchFamily="50" charset="-128"/>
                <a:ea typeface="HG丸ｺﾞｼｯｸM-PRO" panose="020F0600000000000000" pitchFamily="50" charset="-128"/>
              </a:rPr>
              <a:t>】</a:t>
            </a:r>
            <a:endParaRPr kumimoji="1" lang="ja-JP" altLang="en-US" sz="1000" dirty="0">
              <a:solidFill>
                <a:srgbClr val="FFFF00"/>
              </a:solidFill>
              <a:latin typeface="HG丸ｺﾞｼｯｸM-PRO" panose="020F0600000000000000" pitchFamily="50" charset="-128"/>
              <a:ea typeface="HG丸ｺﾞｼｯｸM-PRO" panose="020F0600000000000000" pitchFamily="50" charset="-128"/>
            </a:endParaRPr>
          </a:p>
        </p:txBody>
      </p:sp>
      <p:sp>
        <p:nvSpPr>
          <p:cNvPr id="23" name="正方形/長方形 22"/>
          <p:cNvSpPr/>
          <p:nvPr/>
        </p:nvSpPr>
        <p:spPr>
          <a:xfrm>
            <a:off x="6843301" y="5287437"/>
            <a:ext cx="811862" cy="891610"/>
          </a:xfrm>
          <a:prstGeom prst="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sz="1000" dirty="0" smtClean="0">
                <a:solidFill>
                  <a:srgbClr val="FFFF00"/>
                </a:solidFill>
                <a:latin typeface="HG丸ｺﾞｼｯｸM-PRO" panose="020F0600000000000000" pitchFamily="50" charset="-128"/>
                <a:ea typeface="HG丸ｺﾞｼｯｸM-PRO" panose="020F0600000000000000" pitchFamily="50" charset="-128"/>
              </a:rPr>
              <a:t>【</a:t>
            </a:r>
            <a:r>
              <a:rPr kumimoji="1" lang="en-US" altLang="ja-JP" sz="1000" b="1" dirty="0" smtClean="0">
                <a:solidFill>
                  <a:srgbClr val="FFFF00"/>
                </a:solidFill>
                <a:latin typeface="HG丸ｺﾞｼｯｸM-PRO" panose="020F0600000000000000" pitchFamily="50" charset="-128"/>
                <a:ea typeface="HG丸ｺﾞｼｯｸM-PRO" panose="020F0600000000000000" pitchFamily="50" charset="-128"/>
              </a:rPr>
              <a:t>3</a:t>
            </a:r>
            <a:r>
              <a:rPr kumimoji="1" lang="ja-JP" altLang="en-US" sz="1000" b="1" dirty="0" smtClean="0">
                <a:solidFill>
                  <a:srgbClr val="FFFF00"/>
                </a:solidFill>
                <a:latin typeface="HG丸ｺﾞｼｯｸM-PRO" panose="020F0600000000000000" pitchFamily="50" charset="-128"/>
                <a:ea typeface="HG丸ｺﾞｼｯｸM-PRO" panose="020F0600000000000000" pitchFamily="50" charset="-128"/>
              </a:rPr>
              <a:t>割</a:t>
            </a:r>
            <a:r>
              <a:rPr kumimoji="1" lang="en-US" altLang="ja-JP" sz="1000" dirty="0" smtClean="0">
                <a:solidFill>
                  <a:srgbClr val="FFFF00"/>
                </a:solidFill>
                <a:latin typeface="HG丸ｺﾞｼｯｸM-PRO" panose="020F0600000000000000" pitchFamily="50" charset="-128"/>
                <a:ea typeface="HG丸ｺﾞｼｯｸM-PRO" panose="020F0600000000000000" pitchFamily="50" charset="-128"/>
              </a:rPr>
              <a:t>】</a:t>
            </a:r>
            <a:endParaRPr kumimoji="1" lang="ja-JP" altLang="en-US" sz="1000" dirty="0">
              <a:solidFill>
                <a:srgbClr val="FFFF00"/>
              </a:solidFill>
              <a:latin typeface="HG丸ｺﾞｼｯｸM-PRO" panose="020F0600000000000000" pitchFamily="50" charset="-128"/>
              <a:ea typeface="HG丸ｺﾞｼｯｸM-PRO" panose="020F0600000000000000" pitchFamily="50" charset="-128"/>
            </a:endParaRPr>
          </a:p>
        </p:txBody>
      </p:sp>
      <p:sp>
        <p:nvSpPr>
          <p:cNvPr id="24" name="正方形/長方形 23"/>
          <p:cNvSpPr/>
          <p:nvPr/>
        </p:nvSpPr>
        <p:spPr>
          <a:xfrm rot="10800000" flipV="1">
            <a:off x="2722121" y="4945051"/>
            <a:ext cx="720080" cy="365400"/>
          </a:xfrm>
          <a:prstGeom prst="rect">
            <a:avLst/>
          </a:prstGeom>
          <a:solidFill>
            <a:srgbClr val="00B0F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000" dirty="0" smtClean="0">
                <a:solidFill>
                  <a:schemeClr val="bg1"/>
                </a:solidFill>
                <a:latin typeface="HG丸ｺﾞｼｯｸM-PRO" panose="020F0600000000000000" pitchFamily="50" charset="-128"/>
                <a:ea typeface="HG丸ｺﾞｼｯｸM-PRO" panose="020F0600000000000000" pitchFamily="50" charset="-128"/>
              </a:rPr>
              <a:t>【</a:t>
            </a:r>
            <a:r>
              <a:rPr kumimoji="1" lang="ja-JP" altLang="en-US" sz="1000" b="1" dirty="0" smtClean="0">
                <a:solidFill>
                  <a:schemeClr val="bg1"/>
                </a:solidFill>
                <a:latin typeface="HG丸ｺﾞｼｯｸM-PRO" panose="020F0600000000000000" pitchFamily="50" charset="-128"/>
                <a:ea typeface="HG丸ｺﾞｼｯｸM-PRO" panose="020F0600000000000000" pitchFamily="50" charset="-128"/>
              </a:rPr>
              <a:t>２割</a:t>
            </a:r>
            <a:r>
              <a:rPr kumimoji="1" lang="en-US" altLang="ja-JP" sz="1000" dirty="0" smtClean="0">
                <a:solidFill>
                  <a:schemeClr val="bg1"/>
                </a:solidFill>
                <a:latin typeface="HG丸ｺﾞｼｯｸM-PRO" panose="020F0600000000000000" pitchFamily="50" charset="-128"/>
                <a:ea typeface="HG丸ｺﾞｼｯｸM-PRO" panose="020F0600000000000000" pitchFamily="50" charset="-128"/>
              </a:rPr>
              <a:t>】</a:t>
            </a:r>
            <a:endParaRPr kumimoji="1" lang="ja-JP" altLang="en-US" sz="1000" dirty="0">
              <a:solidFill>
                <a:schemeClr val="bg1"/>
              </a:solidFill>
              <a:latin typeface="HG丸ｺﾞｼｯｸM-PRO" panose="020F0600000000000000" pitchFamily="50" charset="-128"/>
              <a:ea typeface="HG丸ｺﾞｼｯｸM-PRO" panose="020F0600000000000000" pitchFamily="50" charset="-128"/>
            </a:endParaRPr>
          </a:p>
        </p:txBody>
      </p:sp>
      <p:sp>
        <p:nvSpPr>
          <p:cNvPr id="25" name="正方形/長方形 24"/>
          <p:cNvSpPr/>
          <p:nvPr/>
        </p:nvSpPr>
        <p:spPr>
          <a:xfrm>
            <a:off x="4201879" y="4697303"/>
            <a:ext cx="449815" cy="613148"/>
          </a:xfrm>
          <a:prstGeom prst="rect">
            <a:avLst/>
          </a:prstGeom>
          <a:solidFill>
            <a:srgbClr val="00B0F0"/>
          </a:solidFill>
          <a:ln>
            <a:solidFill>
              <a:schemeClr val="tx1"/>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kumimoji="1" lang="en-US" altLang="ja-JP" sz="800" b="1" dirty="0" smtClean="0">
                <a:solidFill>
                  <a:schemeClr val="bg1"/>
                </a:solidFill>
                <a:latin typeface="HG丸ｺﾞｼｯｸM-PRO" panose="020F0600000000000000" pitchFamily="50" charset="-128"/>
                <a:ea typeface="HG丸ｺﾞｼｯｸM-PRO" panose="020F0600000000000000" pitchFamily="50" charset="-128"/>
              </a:rPr>
              <a:t>【2</a:t>
            </a:r>
            <a:r>
              <a:rPr kumimoji="1" lang="ja-JP" altLang="en-US" sz="800" b="1" dirty="0" smtClean="0">
                <a:solidFill>
                  <a:schemeClr val="bg1"/>
                </a:solidFill>
                <a:latin typeface="HG丸ｺﾞｼｯｸM-PRO" panose="020F0600000000000000" pitchFamily="50" charset="-128"/>
                <a:ea typeface="HG丸ｺﾞｼｯｸM-PRO" panose="020F0600000000000000" pitchFamily="50" charset="-128"/>
              </a:rPr>
              <a:t>割</a:t>
            </a:r>
            <a:r>
              <a:rPr kumimoji="1" lang="en-US" altLang="ja-JP" sz="800" b="1" dirty="0" smtClean="0">
                <a:solidFill>
                  <a:schemeClr val="bg1"/>
                </a:solidFill>
                <a:latin typeface="HG丸ｺﾞｼｯｸM-PRO" panose="020F0600000000000000" pitchFamily="50" charset="-128"/>
                <a:ea typeface="HG丸ｺﾞｼｯｸM-PRO" panose="020F0600000000000000" pitchFamily="50" charset="-128"/>
              </a:rPr>
              <a:t>】</a:t>
            </a:r>
            <a:endParaRPr kumimoji="1" lang="ja-JP" altLang="en-US" sz="5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6" name="正方形/長方形 25"/>
          <p:cNvSpPr/>
          <p:nvPr/>
        </p:nvSpPr>
        <p:spPr>
          <a:xfrm>
            <a:off x="5530433" y="4177713"/>
            <a:ext cx="479144" cy="1123558"/>
          </a:xfrm>
          <a:prstGeom prst="rect">
            <a:avLst/>
          </a:prstGeom>
          <a:solidFill>
            <a:srgbClr val="00B0F0"/>
          </a:solidFill>
          <a:ln>
            <a:solidFill>
              <a:schemeClr val="tx1"/>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kumimoji="1" lang="en-US" altLang="ja-JP" sz="800" dirty="0" smtClean="0">
                <a:solidFill>
                  <a:schemeClr val="bg1"/>
                </a:solidFill>
                <a:latin typeface="HG丸ｺﾞｼｯｸM-PRO" panose="020F0600000000000000" pitchFamily="50" charset="-128"/>
                <a:ea typeface="HG丸ｺﾞｼｯｸM-PRO" panose="020F0600000000000000" pitchFamily="50" charset="-128"/>
              </a:rPr>
              <a:t>【</a:t>
            </a:r>
            <a:r>
              <a:rPr kumimoji="1" lang="en-US" altLang="ja-JP" sz="800" b="1" dirty="0" smtClean="0">
                <a:solidFill>
                  <a:schemeClr val="bg1"/>
                </a:solidFill>
                <a:latin typeface="HG丸ｺﾞｼｯｸM-PRO" panose="020F0600000000000000" pitchFamily="50" charset="-128"/>
                <a:ea typeface="HG丸ｺﾞｼｯｸM-PRO" panose="020F0600000000000000" pitchFamily="50" charset="-128"/>
              </a:rPr>
              <a:t>2</a:t>
            </a:r>
            <a:r>
              <a:rPr kumimoji="1" lang="ja-JP" altLang="en-US" sz="800" b="1" dirty="0" smtClean="0">
                <a:solidFill>
                  <a:schemeClr val="bg1"/>
                </a:solidFill>
                <a:latin typeface="HG丸ｺﾞｼｯｸM-PRO" panose="020F0600000000000000" pitchFamily="50" charset="-128"/>
                <a:ea typeface="HG丸ｺﾞｼｯｸM-PRO" panose="020F0600000000000000" pitchFamily="50" charset="-128"/>
              </a:rPr>
              <a:t>割</a:t>
            </a:r>
            <a:r>
              <a:rPr kumimoji="1" lang="en-US" altLang="ja-JP" sz="800" dirty="0" smtClean="0">
                <a:solidFill>
                  <a:schemeClr val="bg1"/>
                </a:solidFill>
                <a:latin typeface="HG丸ｺﾞｼｯｸM-PRO" panose="020F0600000000000000" pitchFamily="50" charset="-128"/>
                <a:ea typeface="HG丸ｺﾞｼｯｸM-PRO" panose="020F0600000000000000" pitchFamily="50" charset="-128"/>
              </a:rPr>
              <a:t>】</a:t>
            </a:r>
            <a:endParaRPr kumimoji="1" lang="ja-JP" altLang="en-US" sz="800" dirty="0">
              <a:solidFill>
                <a:schemeClr val="bg1"/>
              </a:solidFill>
              <a:latin typeface="HG丸ｺﾞｼｯｸM-PRO" panose="020F0600000000000000" pitchFamily="50" charset="-128"/>
              <a:ea typeface="HG丸ｺﾞｼｯｸM-PRO" panose="020F0600000000000000" pitchFamily="50" charset="-128"/>
            </a:endParaRPr>
          </a:p>
        </p:txBody>
      </p:sp>
      <p:sp>
        <p:nvSpPr>
          <p:cNvPr id="27" name="正方形/長方形 26"/>
          <p:cNvSpPr/>
          <p:nvPr/>
        </p:nvSpPr>
        <p:spPr>
          <a:xfrm>
            <a:off x="6843301" y="3815892"/>
            <a:ext cx="451822" cy="1485379"/>
          </a:xfrm>
          <a:prstGeom prst="rect">
            <a:avLst/>
          </a:prstGeom>
          <a:solidFill>
            <a:srgbClr val="00B0F0"/>
          </a:solidFill>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kumimoji="1" lang="en-US" altLang="ja-JP" sz="800" b="1" dirty="0" smtClean="0">
                <a:solidFill>
                  <a:schemeClr val="bg1"/>
                </a:solidFill>
                <a:latin typeface="HG丸ｺﾞｼｯｸM-PRO" panose="020F0600000000000000" pitchFamily="50" charset="-128"/>
                <a:ea typeface="HG丸ｺﾞｼｯｸM-PRO" panose="020F0600000000000000" pitchFamily="50" charset="-128"/>
              </a:rPr>
              <a:t>【</a:t>
            </a:r>
            <a:r>
              <a:rPr kumimoji="1" lang="ja-JP" altLang="en-US" sz="800" b="1" dirty="0" smtClean="0">
                <a:solidFill>
                  <a:schemeClr val="bg1"/>
                </a:solidFill>
                <a:latin typeface="HG丸ｺﾞｼｯｸM-PRO" panose="020F0600000000000000" pitchFamily="50" charset="-128"/>
                <a:ea typeface="HG丸ｺﾞｼｯｸM-PRO" panose="020F0600000000000000" pitchFamily="50" charset="-128"/>
              </a:rPr>
              <a:t>２割</a:t>
            </a:r>
            <a:r>
              <a:rPr kumimoji="1" lang="en-US" altLang="ja-JP" sz="800" b="1" dirty="0" smtClean="0">
                <a:solidFill>
                  <a:schemeClr val="bg1"/>
                </a:solidFill>
                <a:latin typeface="HG丸ｺﾞｼｯｸM-PRO" panose="020F0600000000000000" pitchFamily="50" charset="-128"/>
                <a:ea typeface="HG丸ｺﾞｼｯｸM-PRO" panose="020F0600000000000000" pitchFamily="50" charset="-128"/>
              </a:rPr>
              <a:t>】</a:t>
            </a:r>
            <a:endParaRPr kumimoji="1" lang="ja-JP" altLang="en-US" sz="8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8" name="正方形/長方形 27"/>
          <p:cNvSpPr/>
          <p:nvPr/>
        </p:nvSpPr>
        <p:spPr>
          <a:xfrm>
            <a:off x="210189" y="3051549"/>
            <a:ext cx="454158" cy="26306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kumimoji="1" lang="ja-JP" altLang="en-US" sz="800" b="1" dirty="0" smtClean="0">
                <a:solidFill>
                  <a:schemeClr val="tx1"/>
                </a:solidFill>
                <a:latin typeface="HG丸ｺﾞｼｯｸM-PRO" panose="020F0600000000000000" pitchFamily="50" charset="-128"/>
                <a:ea typeface="HG丸ｺﾞｼｯｸM-PRO" panose="020F0600000000000000" pitchFamily="50" charset="-128"/>
              </a:rPr>
              <a:t>７５歳</a:t>
            </a:r>
            <a:endParaRPr kumimoji="1" lang="ja-JP" altLang="en-US" sz="8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29" name="正方形/長方形 28"/>
          <p:cNvSpPr/>
          <p:nvPr/>
        </p:nvSpPr>
        <p:spPr>
          <a:xfrm>
            <a:off x="1786017" y="5445224"/>
            <a:ext cx="864096" cy="712334"/>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rPr>
              <a:t>70</a:t>
            </a: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歳に到達する者から段階的に</a:t>
            </a:r>
            <a:r>
              <a:rPr kumimoji="1" lang="en-US" altLang="ja-JP" sz="1000" b="1" dirty="0" smtClean="0">
                <a:solidFill>
                  <a:schemeClr val="tx1"/>
                </a:solidFill>
                <a:latin typeface="HG丸ｺﾞｼｯｸM-PRO" panose="020F0600000000000000" pitchFamily="50" charset="-128"/>
                <a:ea typeface="HG丸ｺﾞｼｯｸM-PRO" panose="020F0600000000000000" pitchFamily="50" charset="-128"/>
              </a:rPr>
              <a:t>2</a:t>
            </a:r>
            <a:r>
              <a:rPr kumimoji="1" lang="ja-JP" altLang="en-US" sz="1000" b="1" dirty="0" smtClean="0">
                <a:solidFill>
                  <a:schemeClr val="tx1"/>
                </a:solidFill>
                <a:latin typeface="HG丸ｺﾞｼｯｸM-PRO" panose="020F0600000000000000" pitchFamily="50" charset="-128"/>
                <a:ea typeface="HG丸ｺﾞｼｯｸM-PRO" panose="020F0600000000000000" pitchFamily="50" charset="-128"/>
              </a:rPr>
              <a:t>割負担</a:t>
            </a:r>
            <a:endParaRPr kumimoji="1" lang="ja-JP" altLang="en-US" sz="10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30" name="正方形/長方形 29"/>
          <p:cNvSpPr/>
          <p:nvPr/>
        </p:nvSpPr>
        <p:spPr>
          <a:xfrm>
            <a:off x="482949" y="1985514"/>
            <a:ext cx="757492" cy="42101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smtClean="0">
                <a:solidFill>
                  <a:schemeClr val="tx1"/>
                </a:solidFill>
                <a:latin typeface="HG丸ｺﾞｼｯｸM-PRO" panose="020F0600000000000000" pitchFamily="50" charset="-128"/>
                <a:ea typeface="HG丸ｺﾞｼｯｸM-PRO" panose="020F0600000000000000" pitchFamily="50" charset="-128"/>
              </a:rPr>
              <a:t>一般・</a:t>
            </a:r>
            <a:endParaRPr kumimoji="1" lang="en-US" altLang="ja-JP" sz="1100" b="1" dirty="0" smtClean="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100" b="1" dirty="0">
                <a:solidFill>
                  <a:schemeClr val="tx1"/>
                </a:solidFill>
                <a:latin typeface="HG丸ｺﾞｼｯｸM-PRO" panose="020F0600000000000000" pitchFamily="50" charset="-128"/>
                <a:ea typeface="HG丸ｺﾞｼｯｸM-PRO" panose="020F0600000000000000" pitchFamily="50" charset="-128"/>
              </a:rPr>
              <a:t>低所得者</a:t>
            </a:r>
            <a:endParaRPr kumimoji="1" lang="ja-JP" altLang="en-US" sz="11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31" name="正方形/長方形 30"/>
          <p:cNvSpPr/>
          <p:nvPr/>
        </p:nvSpPr>
        <p:spPr>
          <a:xfrm>
            <a:off x="2876619" y="2023661"/>
            <a:ext cx="720080" cy="35473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100" b="1" dirty="0" smtClean="0">
                <a:solidFill>
                  <a:schemeClr val="tx1"/>
                </a:solidFill>
                <a:latin typeface="HG丸ｺﾞｼｯｸM-PRO" panose="020F0600000000000000" pitchFamily="50" charset="-128"/>
                <a:ea typeface="HG丸ｺﾞｼｯｸM-PRO" panose="020F0600000000000000" pitchFamily="50" charset="-128"/>
              </a:rPr>
              <a:t>Ｈ２６</a:t>
            </a:r>
            <a:endParaRPr kumimoji="1" lang="ja-JP" altLang="en-US" sz="11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32" name="上矢印 31"/>
          <p:cNvSpPr/>
          <p:nvPr/>
        </p:nvSpPr>
        <p:spPr>
          <a:xfrm flipH="1">
            <a:off x="3815351" y="4698617"/>
            <a:ext cx="288032" cy="612000"/>
          </a:xfrm>
          <a:prstGeom prst="up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上矢印 32"/>
          <p:cNvSpPr/>
          <p:nvPr/>
        </p:nvSpPr>
        <p:spPr>
          <a:xfrm flipH="1">
            <a:off x="2056679" y="4992203"/>
            <a:ext cx="288032" cy="292446"/>
          </a:xfrm>
          <a:prstGeom prst="up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上矢印 33"/>
          <p:cNvSpPr/>
          <p:nvPr/>
        </p:nvSpPr>
        <p:spPr>
          <a:xfrm flipH="1">
            <a:off x="5112453" y="4208864"/>
            <a:ext cx="288032" cy="1080000"/>
          </a:xfrm>
          <a:prstGeom prst="up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上矢印 34"/>
          <p:cNvSpPr/>
          <p:nvPr/>
        </p:nvSpPr>
        <p:spPr>
          <a:xfrm flipH="1">
            <a:off x="6466537" y="3864353"/>
            <a:ext cx="288032" cy="1430643"/>
          </a:xfrm>
          <a:prstGeom prst="up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上矢印 35"/>
          <p:cNvSpPr/>
          <p:nvPr/>
        </p:nvSpPr>
        <p:spPr>
          <a:xfrm flipH="1">
            <a:off x="7762681" y="3416089"/>
            <a:ext cx="288032" cy="1872000"/>
          </a:xfrm>
          <a:prstGeom prst="up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4254631" y="2023660"/>
            <a:ext cx="720080" cy="35473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smtClean="0">
                <a:solidFill>
                  <a:schemeClr val="tx1"/>
                </a:solidFill>
                <a:latin typeface="HG丸ｺﾞｼｯｸM-PRO" panose="020F0600000000000000" pitchFamily="50" charset="-128"/>
                <a:ea typeface="HG丸ｺﾞｼｯｸM-PRO" panose="020F0600000000000000" pitchFamily="50" charset="-128"/>
              </a:rPr>
              <a:t>Ｈ２７</a:t>
            </a:r>
            <a:endParaRPr kumimoji="1" lang="ja-JP" altLang="en-US" sz="11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38" name="正方形/長方形 37"/>
          <p:cNvSpPr/>
          <p:nvPr/>
        </p:nvSpPr>
        <p:spPr>
          <a:xfrm>
            <a:off x="5587537" y="2023661"/>
            <a:ext cx="720080" cy="35473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smtClean="0">
                <a:solidFill>
                  <a:schemeClr val="tx1"/>
                </a:solidFill>
                <a:latin typeface="HG丸ｺﾞｼｯｸM-PRO" panose="020F0600000000000000" pitchFamily="50" charset="-128"/>
                <a:ea typeface="HG丸ｺﾞｼｯｸM-PRO" panose="020F0600000000000000" pitchFamily="50" charset="-128"/>
              </a:rPr>
              <a:t>Ｈ２８</a:t>
            </a:r>
            <a:endParaRPr kumimoji="1" lang="ja-JP" altLang="en-US" sz="11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39" name="正方形/長方形 38"/>
          <p:cNvSpPr/>
          <p:nvPr/>
        </p:nvSpPr>
        <p:spPr>
          <a:xfrm>
            <a:off x="6889192" y="2023661"/>
            <a:ext cx="720080" cy="35473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smtClean="0">
                <a:solidFill>
                  <a:schemeClr val="tx1"/>
                </a:solidFill>
                <a:latin typeface="HG丸ｺﾞｼｯｸM-PRO" panose="020F0600000000000000" pitchFamily="50" charset="-128"/>
                <a:ea typeface="HG丸ｺﾞｼｯｸM-PRO" panose="020F0600000000000000" pitchFamily="50" charset="-128"/>
              </a:rPr>
              <a:t>Ｈ２９</a:t>
            </a:r>
            <a:endParaRPr kumimoji="1" lang="ja-JP" altLang="en-US" sz="11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40" name="正方形/長方形 39"/>
          <p:cNvSpPr/>
          <p:nvPr/>
        </p:nvSpPr>
        <p:spPr>
          <a:xfrm>
            <a:off x="8318963" y="2023661"/>
            <a:ext cx="720080" cy="35473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smtClean="0">
                <a:solidFill>
                  <a:schemeClr val="tx1"/>
                </a:solidFill>
                <a:latin typeface="HG丸ｺﾞｼｯｸM-PRO" panose="020F0600000000000000" pitchFamily="50" charset="-128"/>
                <a:ea typeface="HG丸ｺﾞｼｯｸM-PRO" panose="020F0600000000000000" pitchFamily="50" charset="-128"/>
              </a:rPr>
              <a:t>Ｈ３０</a:t>
            </a:r>
            <a:endParaRPr kumimoji="1" lang="ja-JP" altLang="en-US" sz="11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41" name="正方形/長方形 40"/>
          <p:cNvSpPr/>
          <p:nvPr/>
        </p:nvSpPr>
        <p:spPr>
          <a:xfrm>
            <a:off x="203235" y="4961593"/>
            <a:ext cx="461112" cy="26306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kumimoji="1" lang="ja-JP" altLang="en-US" sz="800" dirty="0" smtClean="0">
                <a:solidFill>
                  <a:schemeClr val="tx1"/>
                </a:solidFill>
                <a:latin typeface="HG丸ｺﾞｼｯｸM-PRO" panose="020F0600000000000000" pitchFamily="50" charset="-128"/>
                <a:ea typeface="HG丸ｺﾞｼｯｸM-PRO" panose="020F0600000000000000" pitchFamily="50" charset="-128"/>
              </a:rPr>
              <a:t>７</a:t>
            </a:r>
            <a:r>
              <a:rPr kumimoji="1" lang="en-US" altLang="ja-JP" sz="800" dirty="0" smtClean="0">
                <a:solidFill>
                  <a:schemeClr val="tx1"/>
                </a:solidFill>
                <a:latin typeface="HG丸ｺﾞｼｯｸM-PRO" panose="020F0600000000000000" pitchFamily="50" charset="-128"/>
                <a:ea typeface="HG丸ｺﾞｼｯｸM-PRO" panose="020F0600000000000000" pitchFamily="50" charset="-128"/>
              </a:rPr>
              <a:t>0</a:t>
            </a:r>
            <a:r>
              <a:rPr kumimoji="1" lang="ja-JP" altLang="en-US" sz="800" dirty="0" smtClean="0">
                <a:solidFill>
                  <a:schemeClr val="tx1"/>
                </a:solidFill>
                <a:latin typeface="HG丸ｺﾞｼｯｸM-PRO" panose="020F0600000000000000" pitchFamily="50" charset="-128"/>
                <a:ea typeface="HG丸ｺﾞｼｯｸM-PRO" panose="020F0600000000000000" pitchFamily="50" charset="-128"/>
              </a:rPr>
              <a:t>歳</a:t>
            </a:r>
            <a:endParaRPr kumimoji="1" lang="ja-JP" altLang="en-US" sz="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2" name="テキスト ボックス 41"/>
          <p:cNvSpPr txBox="1"/>
          <p:nvPr/>
        </p:nvSpPr>
        <p:spPr>
          <a:xfrm>
            <a:off x="1436141" y="1975641"/>
            <a:ext cx="781924" cy="43088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1100" b="1" dirty="0" smtClean="0">
                <a:solidFill>
                  <a:schemeClr val="tx1"/>
                </a:solidFill>
                <a:latin typeface="HG丸ｺﾞｼｯｸM-PRO" panose="020F0600000000000000" pitchFamily="50" charset="-128"/>
                <a:ea typeface="HG丸ｺﾞｼｯｸM-PRO" panose="020F0600000000000000" pitchFamily="50" charset="-128"/>
              </a:rPr>
              <a:t>現役並み所得者</a:t>
            </a:r>
            <a:endParaRPr kumimoji="1" lang="ja-JP" altLang="en-US" sz="11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43" name="正方形/長方形 42"/>
          <p:cNvSpPr/>
          <p:nvPr/>
        </p:nvSpPr>
        <p:spPr>
          <a:xfrm>
            <a:off x="7295123" y="2540532"/>
            <a:ext cx="360040" cy="2760739"/>
          </a:xfrm>
          <a:prstGeom prst="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000" b="1" dirty="0" smtClean="0">
                <a:solidFill>
                  <a:srgbClr val="FFFF00"/>
                </a:solidFill>
                <a:latin typeface="HG丸ｺﾞｼｯｸM-PRO" panose="020F0600000000000000" pitchFamily="50" charset="-128"/>
                <a:ea typeface="HG丸ｺﾞｼｯｸM-PRO" panose="020F0600000000000000" pitchFamily="50" charset="-128"/>
              </a:rPr>
              <a:t>３割</a:t>
            </a:r>
            <a:endParaRPr kumimoji="1" lang="en-US" altLang="ja-JP" sz="1000" b="1" dirty="0" smtClean="0">
              <a:solidFill>
                <a:srgbClr val="FFFF00"/>
              </a:solidFill>
              <a:latin typeface="HG丸ｺﾞｼｯｸM-PRO" panose="020F0600000000000000" pitchFamily="50" charset="-128"/>
              <a:ea typeface="HG丸ｺﾞｼｯｸM-PRO" panose="020F0600000000000000" pitchFamily="50" charset="-128"/>
            </a:endParaRPr>
          </a:p>
          <a:p>
            <a:pPr algn="ctr"/>
            <a:endParaRPr lang="en-US" altLang="ja-JP" sz="1000" dirty="0">
              <a:solidFill>
                <a:srgbClr val="FFFF00"/>
              </a:solidFill>
              <a:latin typeface="HG丸ｺﾞｼｯｸM-PRO" panose="020F0600000000000000" pitchFamily="50" charset="-128"/>
              <a:ea typeface="HG丸ｺﾞｼｯｸM-PRO" panose="020F0600000000000000" pitchFamily="50" charset="-128"/>
            </a:endParaRPr>
          </a:p>
          <a:p>
            <a:pPr algn="ctr"/>
            <a:endParaRPr kumimoji="1" lang="en-US" altLang="ja-JP" sz="1000" dirty="0" smtClean="0">
              <a:solidFill>
                <a:srgbClr val="FFFF00"/>
              </a:solidFill>
              <a:latin typeface="HG丸ｺﾞｼｯｸM-PRO" panose="020F0600000000000000" pitchFamily="50" charset="-128"/>
              <a:ea typeface="HG丸ｺﾞｼｯｸM-PRO" panose="020F0600000000000000" pitchFamily="50" charset="-128"/>
            </a:endParaRPr>
          </a:p>
          <a:p>
            <a:pPr algn="ctr"/>
            <a:endParaRPr lang="en-US" altLang="ja-JP" sz="1000" dirty="0">
              <a:solidFill>
                <a:srgbClr val="FFFF00"/>
              </a:solidFill>
              <a:latin typeface="HG丸ｺﾞｼｯｸM-PRO" panose="020F0600000000000000" pitchFamily="50" charset="-128"/>
              <a:ea typeface="HG丸ｺﾞｼｯｸM-PRO" panose="020F0600000000000000" pitchFamily="50" charset="-128"/>
            </a:endParaRPr>
          </a:p>
          <a:p>
            <a:pPr algn="ctr"/>
            <a:endParaRPr kumimoji="1" lang="en-US" altLang="ja-JP" sz="1000" dirty="0" smtClean="0">
              <a:solidFill>
                <a:srgbClr val="FFFF00"/>
              </a:solidFill>
              <a:latin typeface="HG丸ｺﾞｼｯｸM-PRO" panose="020F0600000000000000" pitchFamily="50" charset="-128"/>
              <a:ea typeface="HG丸ｺﾞｼｯｸM-PRO" panose="020F0600000000000000" pitchFamily="50" charset="-128"/>
            </a:endParaRPr>
          </a:p>
          <a:p>
            <a:pPr algn="ctr"/>
            <a:endParaRPr lang="en-US" altLang="ja-JP" sz="1000" dirty="0">
              <a:solidFill>
                <a:srgbClr val="FFFF00"/>
              </a:solidFill>
              <a:latin typeface="HG丸ｺﾞｼｯｸM-PRO" panose="020F0600000000000000" pitchFamily="50" charset="-128"/>
              <a:ea typeface="HG丸ｺﾞｼｯｸM-PRO" panose="020F0600000000000000" pitchFamily="50" charset="-128"/>
            </a:endParaRPr>
          </a:p>
          <a:p>
            <a:pPr algn="ctr"/>
            <a:endParaRPr kumimoji="1" lang="en-US" altLang="ja-JP" sz="1000" dirty="0" smtClean="0">
              <a:solidFill>
                <a:srgbClr val="FFFF00"/>
              </a:solidFill>
              <a:latin typeface="HG丸ｺﾞｼｯｸM-PRO" panose="020F0600000000000000" pitchFamily="50" charset="-128"/>
              <a:ea typeface="HG丸ｺﾞｼｯｸM-PRO" panose="020F0600000000000000" pitchFamily="50" charset="-128"/>
            </a:endParaRPr>
          </a:p>
          <a:p>
            <a:pPr algn="ctr"/>
            <a:r>
              <a:rPr lang="ja-JP" altLang="en-US" sz="1000" b="1" dirty="0" smtClean="0">
                <a:solidFill>
                  <a:srgbClr val="FFFF00"/>
                </a:solidFill>
                <a:latin typeface="HG丸ｺﾞｼｯｸM-PRO" panose="020F0600000000000000" pitchFamily="50" charset="-128"/>
                <a:ea typeface="HG丸ｺﾞｼｯｸM-PRO" panose="020F0600000000000000" pitchFamily="50" charset="-128"/>
              </a:rPr>
              <a:t>３割</a:t>
            </a:r>
            <a:endParaRPr lang="en-US" altLang="ja-JP" sz="1000" b="1" dirty="0">
              <a:solidFill>
                <a:srgbClr val="FFFF00"/>
              </a:solidFill>
              <a:latin typeface="HG丸ｺﾞｼｯｸM-PRO" panose="020F0600000000000000" pitchFamily="50" charset="-128"/>
              <a:ea typeface="HG丸ｺﾞｼｯｸM-PRO" panose="020F0600000000000000" pitchFamily="50" charset="-128"/>
            </a:endParaRPr>
          </a:p>
          <a:p>
            <a:pPr algn="ctr"/>
            <a:endParaRPr kumimoji="1" lang="en-US" altLang="ja-JP" sz="1100" dirty="0" smtClean="0">
              <a:solidFill>
                <a:srgbClr val="FFFF00"/>
              </a:solidFill>
              <a:latin typeface="HG丸ｺﾞｼｯｸM-PRO" panose="020F0600000000000000" pitchFamily="50" charset="-128"/>
              <a:ea typeface="HG丸ｺﾞｼｯｸM-PRO" panose="020F0600000000000000" pitchFamily="50" charset="-128"/>
            </a:endParaRPr>
          </a:p>
          <a:p>
            <a:pPr algn="ctr"/>
            <a:endParaRPr lang="en-US" altLang="ja-JP" sz="1100" dirty="0">
              <a:solidFill>
                <a:srgbClr val="FFFF00"/>
              </a:solidFill>
              <a:latin typeface="HG丸ｺﾞｼｯｸM-PRO" panose="020F0600000000000000" pitchFamily="50" charset="-128"/>
              <a:ea typeface="HG丸ｺﾞｼｯｸM-PRO" panose="020F0600000000000000" pitchFamily="50" charset="-128"/>
            </a:endParaRPr>
          </a:p>
          <a:p>
            <a:pPr algn="ctr"/>
            <a:endParaRPr kumimoji="1" lang="en-US" altLang="ja-JP" sz="1100" dirty="0" smtClean="0">
              <a:solidFill>
                <a:srgbClr val="FFFF00"/>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rgbClr val="FFFF00"/>
              </a:solidFill>
              <a:latin typeface="HG丸ｺﾞｼｯｸM-PRO" panose="020F0600000000000000" pitchFamily="50" charset="-128"/>
              <a:ea typeface="HG丸ｺﾞｼｯｸM-PRO" panose="020F0600000000000000" pitchFamily="50" charset="-128"/>
            </a:endParaRPr>
          </a:p>
        </p:txBody>
      </p:sp>
      <p:sp>
        <p:nvSpPr>
          <p:cNvPr id="44" name="正方形/長方形 43"/>
          <p:cNvSpPr/>
          <p:nvPr/>
        </p:nvSpPr>
        <p:spPr>
          <a:xfrm>
            <a:off x="6009576" y="2540533"/>
            <a:ext cx="355147" cy="2760738"/>
          </a:xfrm>
          <a:prstGeom prst="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000" dirty="0" smtClean="0">
                <a:solidFill>
                  <a:srgbClr val="FFFF00"/>
                </a:solidFill>
                <a:latin typeface="HG丸ｺﾞｼｯｸM-PRO" panose="020F0600000000000000" pitchFamily="50" charset="-128"/>
                <a:ea typeface="HG丸ｺﾞｼｯｸM-PRO" panose="020F0600000000000000" pitchFamily="50" charset="-128"/>
              </a:rPr>
              <a:t>３割</a:t>
            </a:r>
            <a:endParaRPr kumimoji="1" lang="en-US" altLang="ja-JP" sz="1000" dirty="0" smtClean="0">
              <a:solidFill>
                <a:srgbClr val="FFFF00"/>
              </a:solidFill>
              <a:latin typeface="HG丸ｺﾞｼｯｸM-PRO" panose="020F0600000000000000" pitchFamily="50" charset="-128"/>
              <a:ea typeface="HG丸ｺﾞｼｯｸM-PRO" panose="020F0600000000000000" pitchFamily="50" charset="-128"/>
            </a:endParaRPr>
          </a:p>
          <a:p>
            <a:pPr algn="ctr"/>
            <a:endParaRPr lang="en-US" altLang="ja-JP" sz="1000" dirty="0">
              <a:solidFill>
                <a:srgbClr val="FFFF00"/>
              </a:solidFill>
              <a:latin typeface="HG丸ｺﾞｼｯｸM-PRO" panose="020F0600000000000000" pitchFamily="50" charset="-128"/>
              <a:ea typeface="HG丸ｺﾞｼｯｸM-PRO" panose="020F0600000000000000" pitchFamily="50" charset="-128"/>
            </a:endParaRPr>
          </a:p>
          <a:p>
            <a:pPr algn="ctr"/>
            <a:endParaRPr kumimoji="1" lang="en-US" altLang="ja-JP" sz="1000" dirty="0" smtClean="0">
              <a:solidFill>
                <a:srgbClr val="FFFF00"/>
              </a:solidFill>
              <a:latin typeface="HG丸ｺﾞｼｯｸM-PRO" panose="020F0600000000000000" pitchFamily="50" charset="-128"/>
              <a:ea typeface="HG丸ｺﾞｼｯｸM-PRO" panose="020F0600000000000000" pitchFamily="50" charset="-128"/>
            </a:endParaRPr>
          </a:p>
          <a:p>
            <a:pPr algn="ctr"/>
            <a:endParaRPr lang="en-US" altLang="ja-JP" sz="1000" dirty="0">
              <a:solidFill>
                <a:srgbClr val="FFFF00"/>
              </a:solidFill>
              <a:latin typeface="HG丸ｺﾞｼｯｸM-PRO" panose="020F0600000000000000" pitchFamily="50" charset="-128"/>
              <a:ea typeface="HG丸ｺﾞｼｯｸM-PRO" panose="020F0600000000000000" pitchFamily="50" charset="-128"/>
            </a:endParaRPr>
          </a:p>
          <a:p>
            <a:pPr algn="ctr"/>
            <a:endParaRPr kumimoji="1" lang="en-US" altLang="ja-JP" sz="1000" dirty="0" smtClean="0">
              <a:solidFill>
                <a:srgbClr val="FFFF00"/>
              </a:solidFill>
              <a:latin typeface="HG丸ｺﾞｼｯｸM-PRO" panose="020F0600000000000000" pitchFamily="50" charset="-128"/>
              <a:ea typeface="HG丸ｺﾞｼｯｸM-PRO" panose="020F0600000000000000" pitchFamily="50" charset="-128"/>
            </a:endParaRPr>
          </a:p>
          <a:p>
            <a:pPr algn="ctr"/>
            <a:endParaRPr lang="en-US" altLang="ja-JP" sz="1000" dirty="0">
              <a:solidFill>
                <a:srgbClr val="FFFF00"/>
              </a:solidFill>
              <a:latin typeface="HG丸ｺﾞｼｯｸM-PRO" panose="020F0600000000000000" pitchFamily="50" charset="-128"/>
              <a:ea typeface="HG丸ｺﾞｼｯｸM-PRO" panose="020F0600000000000000" pitchFamily="50" charset="-128"/>
            </a:endParaRPr>
          </a:p>
          <a:p>
            <a:pPr algn="ctr"/>
            <a:endParaRPr kumimoji="1" lang="en-US" altLang="ja-JP" sz="1000" dirty="0" smtClean="0">
              <a:solidFill>
                <a:srgbClr val="FFFF00"/>
              </a:solidFill>
              <a:latin typeface="HG丸ｺﾞｼｯｸM-PRO" panose="020F0600000000000000" pitchFamily="50" charset="-128"/>
              <a:ea typeface="HG丸ｺﾞｼｯｸM-PRO" panose="020F0600000000000000" pitchFamily="50" charset="-128"/>
            </a:endParaRPr>
          </a:p>
          <a:p>
            <a:pPr algn="ctr"/>
            <a:r>
              <a:rPr lang="ja-JP" altLang="en-US" sz="1000" dirty="0" smtClean="0">
                <a:solidFill>
                  <a:srgbClr val="FFFF00"/>
                </a:solidFill>
                <a:latin typeface="HG丸ｺﾞｼｯｸM-PRO" panose="020F0600000000000000" pitchFamily="50" charset="-128"/>
                <a:ea typeface="HG丸ｺﾞｼｯｸM-PRO" panose="020F0600000000000000" pitchFamily="50" charset="-128"/>
              </a:rPr>
              <a:t>３割</a:t>
            </a:r>
            <a:endParaRPr lang="en-US" altLang="ja-JP" sz="1000" dirty="0">
              <a:solidFill>
                <a:srgbClr val="FFFF00"/>
              </a:solidFill>
              <a:latin typeface="HG丸ｺﾞｼｯｸM-PRO" panose="020F0600000000000000" pitchFamily="50" charset="-128"/>
              <a:ea typeface="HG丸ｺﾞｼｯｸM-PRO" panose="020F0600000000000000" pitchFamily="50" charset="-128"/>
            </a:endParaRPr>
          </a:p>
          <a:p>
            <a:pPr algn="ctr"/>
            <a:endParaRPr kumimoji="1" lang="en-US" altLang="ja-JP" sz="1100" dirty="0" smtClean="0">
              <a:solidFill>
                <a:srgbClr val="FFFF00"/>
              </a:solidFill>
              <a:latin typeface="HG丸ｺﾞｼｯｸM-PRO" panose="020F0600000000000000" pitchFamily="50" charset="-128"/>
              <a:ea typeface="HG丸ｺﾞｼｯｸM-PRO" panose="020F0600000000000000" pitchFamily="50" charset="-128"/>
            </a:endParaRPr>
          </a:p>
          <a:p>
            <a:pPr algn="ctr"/>
            <a:endParaRPr lang="en-US" altLang="ja-JP" sz="1100" dirty="0">
              <a:solidFill>
                <a:srgbClr val="FFFF00"/>
              </a:solidFill>
              <a:latin typeface="HG丸ｺﾞｼｯｸM-PRO" panose="020F0600000000000000" pitchFamily="50" charset="-128"/>
              <a:ea typeface="HG丸ｺﾞｼｯｸM-PRO" panose="020F0600000000000000" pitchFamily="50" charset="-128"/>
            </a:endParaRPr>
          </a:p>
          <a:p>
            <a:pPr algn="ctr"/>
            <a:endParaRPr kumimoji="1" lang="en-US" altLang="ja-JP" sz="1100" dirty="0" smtClean="0">
              <a:solidFill>
                <a:srgbClr val="FFFF00"/>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rgbClr val="FFFF00"/>
              </a:solidFill>
              <a:latin typeface="HG丸ｺﾞｼｯｸM-PRO" panose="020F0600000000000000" pitchFamily="50" charset="-128"/>
              <a:ea typeface="HG丸ｺﾞｼｯｸM-PRO" panose="020F0600000000000000" pitchFamily="50" charset="-128"/>
            </a:endParaRPr>
          </a:p>
        </p:txBody>
      </p:sp>
      <p:sp>
        <p:nvSpPr>
          <p:cNvPr id="45" name="正方形/長方形 44"/>
          <p:cNvSpPr/>
          <p:nvPr/>
        </p:nvSpPr>
        <p:spPr>
          <a:xfrm>
            <a:off x="4651694" y="2540532"/>
            <a:ext cx="375770" cy="2760739"/>
          </a:xfrm>
          <a:prstGeom prst="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000" dirty="0" smtClean="0">
                <a:solidFill>
                  <a:srgbClr val="FFFF00"/>
                </a:solidFill>
                <a:latin typeface="HG丸ｺﾞｼｯｸM-PRO" panose="020F0600000000000000" pitchFamily="50" charset="-128"/>
                <a:ea typeface="HG丸ｺﾞｼｯｸM-PRO" panose="020F0600000000000000" pitchFamily="50" charset="-128"/>
              </a:rPr>
              <a:t>３割</a:t>
            </a:r>
            <a:endParaRPr kumimoji="1" lang="en-US" altLang="ja-JP" sz="1000" dirty="0" smtClean="0">
              <a:solidFill>
                <a:srgbClr val="FFFF00"/>
              </a:solidFill>
              <a:latin typeface="HG丸ｺﾞｼｯｸM-PRO" panose="020F0600000000000000" pitchFamily="50" charset="-128"/>
              <a:ea typeface="HG丸ｺﾞｼｯｸM-PRO" panose="020F0600000000000000" pitchFamily="50" charset="-128"/>
            </a:endParaRPr>
          </a:p>
          <a:p>
            <a:pPr algn="ctr"/>
            <a:endParaRPr lang="en-US" altLang="ja-JP" sz="1000" dirty="0">
              <a:solidFill>
                <a:srgbClr val="FFFF00"/>
              </a:solidFill>
              <a:latin typeface="HG丸ｺﾞｼｯｸM-PRO" panose="020F0600000000000000" pitchFamily="50" charset="-128"/>
              <a:ea typeface="HG丸ｺﾞｼｯｸM-PRO" panose="020F0600000000000000" pitchFamily="50" charset="-128"/>
            </a:endParaRPr>
          </a:p>
          <a:p>
            <a:pPr algn="ctr"/>
            <a:endParaRPr kumimoji="1" lang="en-US" altLang="ja-JP" sz="1000" dirty="0" smtClean="0">
              <a:solidFill>
                <a:srgbClr val="FFFF00"/>
              </a:solidFill>
              <a:latin typeface="HG丸ｺﾞｼｯｸM-PRO" panose="020F0600000000000000" pitchFamily="50" charset="-128"/>
              <a:ea typeface="HG丸ｺﾞｼｯｸM-PRO" panose="020F0600000000000000" pitchFamily="50" charset="-128"/>
            </a:endParaRPr>
          </a:p>
          <a:p>
            <a:pPr algn="ctr"/>
            <a:endParaRPr lang="en-US" altLang="ja-JP" sz="1000" dirty="0">
              <a:solidFill>
                <a:srgbClr val="FFFF00"/>
              </a:solidFill>
              <a:latin typeface="HG丸ｺﾞｼｯｸM-PRO" panose="020F0600000000000000" pitchFamily="50" charset="-128"/>
              <a:ea typeface="HG丸ｺﾞｼｯｸM-PRO" panose="020F0600000000000000" pitchFamily="50" charset="-128"/>
            </a:endParaRPr>
          </a:p>
          <a:p>
            <a:pPr algn="ctr"/>
            <a:endParaRPr kumimoji="1" lang="en-US" altLang="ja-JP" sz="1000" dirty="0" smtClean="0">
              <a:solidFill>
                <a:srgbClr val="FFFF00"/>
              </a:solidFill>
              <a:latin typeface="HG丸ｺﾞｼｯｸM-PRO" panose="020F0600000000000000" pitchFamily="50" charset="-128"/>
              <a:ea typeface="HG丸ｺﾞｼｯｸM-PRO" panose="020F0600000000000000" pitchFamily="50" charset="-128"/>
            </a:endParaRPr>
          </a:p>
          <a:p>
            <a:pPr algn="ctr"/>
            <a:endParaRPr lang="en-US" altLang="ja-JP" sz="1000" dirty="0">
              <a:solidFill>
                <a:srgbClr val="FFFF00"/>
              </a:solidFill>
              <a:latin typeface="HG丸ｺﾞｼｯｸM-PRO" panose="020F0600000000000000" pitchFamily="50" charset="-128"/>
              <a:ea typeface="HG丸ｺﾞｼｯｸM-PRO" panose="020F0600000000000000" pitchFamily="50" charset="-128"/>
            </a:endParaRPr>
          </a:p>
          <a:p>
            <a:pPr algn="ctr"/>
            <a:endParaRPr kumimoji="1" lang="en-US" altLang="ja-JP" sz="1000" dirty="0" smtClean="0">
              <a:solidFill>
                <a:srgbClr val="FFFF00"/>
              </a:solidFill>
              <a:latin typeface="HG丸ｺﾞｼｯｸM-PRO" panose="020F0600000000000000" pitchFamily="50" charset="-128"/>
              <a:ea typeface="HG丸ｺﾞｼｯｸM-PRO" panose="020F0600000000000000" pitchFamily="50" charset="-128"/>
            </a:endParaRPr>
          </a:p>
          <a:p>
            <a:pPr algn="ctr"/>
            <a:r>
              <a:rPr lang="ja-JP" altLang="en-US" sz="1000" dirty="0" smtClean="0">
                <a:solidFill>
                  <a:srgbClr val="FFFF00"/>
                </a:solidFill>
                <a:latin typeface="HG丸ｺﾞｼｯｸM-PRO" panose="020F0600000000000000" pitchFamily="50" charset="-128"/>
                <a:ea typeface="HG丸ｺﾞｼｯｸM-PRO" panose="020F0600000000000000" pitchFamily="50" charset="-128"/>
              </a:rPr>
              <a:t>３割</a:t>
            </a:r>
            <a:endParaRPr lang="en-US" altLang="ja-JP" sz="1000" dirty="0">
              <a:solidFill>
                <a:srgbClr val="FFFF00"/>
              </a:solidFill>
              <a:latin typeface="HG丸ｺﾞｼｯｸM-PRO" panose="020F0600000000000000" pitchFamily="50" charset="-128"/>
              <a:ea typeface="HG丸ｺﾞｼｯｸM-PRO" panose="020F0600000000000000" pitchFamily="50" charset="-128"/>
            </a:endParaRPr>
          </a:p>
          <a:p>
            <a:pPr algn="ctr"/>
            <a:endParaRPr kumimoji="1" lang="en-US" altLang="ja-JP" sz="1100" dirty="0" smtClean="0">
              <a:solidFill>
                <a:srgbClr val="FFFF00"/>
              </a:solidFill>
              <a:latin typeface="HG丸ｺﾞｼｯｸM-PRO" panose="020F0600000000000000" pitchFamily="50" charset="-128"/>
              <a:ea typeface="HG丸ｺﾞｼｯｸM-PRO" panose="020F0600000000000000" pitchFamily="50" charset="-128"/>
            </a:endParaRPr>
          </a:p>
          <a:p>
            <a:pPr algn="ctr"/>
            <a:endParaRPr lang="en-US" altLang="ja-JP" sz="1100" dirty="0">
              <a:solidFill>
                <a:srgbClr val="FFFF00"/>
              </a:solidFill>
              <a:latin typeface="HG丸ｺﾞｼｯｸM-PRO" panose="020F0600000000000000" pitchFamily="50" charset="-128"/>
              <a:ea typeface="HG丸ｺﾞｼｯｸM-PRO" panose="020F0600000000000000" pitchFamily="50" charset="-128"/>
            </a:endParaRPr>
          </a:p>
          <a:p>
            <a:pPr algn="ctr"/>
            <a:endParaRPr kumimoji="1" lang="en-US" altLang="ja-JP" sz="1100" dirty="0" smtClean="0">
              <a:solidFill>
                <a:srgbClr val="FFFF00"/>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rgbClr val="FFFF00"/>
              </a:solidFill>
              <a:latin typeface="HG丸ｺﾞｼｯｸM-PRO" panose="020F0600000000000000" pitchFamily="50" charset="-128"/>
              <a:ea typeface="HG丸ｺﾞｼｯｸM-PRO" panose="020F0600000000000000" pitchFamily="50" charset="-128"/>
            </a:endParaRPr>
          </a:p>
        </p:txBody>
      </p:sp>
      <p:sp>
        <p:nvSpPr>
          <p:cNvPr id="46" name="正方形/長方形 45"/>
          <p:cNvSpPr/>
          <p:nvPr/>
        </p:nvSpPr>
        <p:spPr>
          <a:xfrm>
            <a:off x="3442201" y="2540532"/>
            <a:ext cx="303755" cy="2769919"/>
          </a:xfrm>
          <a:prstGeom prst="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000" dirty="0" smtClean="0">
                <a:solidFill>
                  <a:srgbClr val="FFFF00"/>
                </a:solidFill>
                <a:latin typeface="HG丸ｺﾞｼｯｸM-PRO" panose="020F0600000000000000" pitchFamily="50" charset="-128"/>
                <a:ea typeface="HG丸ｺﾞｼｯｸM-PRO" panose="020F0600000000000000" pitchFamily="50" charset="-128"/>
              </a:rPr>
              <a:t>３割</a:t>
            </a:r>
            <a:endParaRPr kumimoji="1" lang="en-US" altLang="ja-JP" sz="1000" dirty="0" smtClean="0">
              <a:solidFill>
                <a:srgbClr val="FFFF00"/>
              </a:solidFill>
              <a:latin typeface="HG丸ｺﾞｼｯｸM-PRO" panose="020F0600000000000000" pitchFamily="50" charset="-128"/>
              <a:ea typeface="HG丸ｺﾞｼｯｸM-PRO" panose="020F0600000000000000" pitchFamily="50" charset="-128"/>
            </a:endParaRPr>
          </a:p>
          <a:p>
            <a:pPr algn="ctr"/>
            <a:endParaRPr lang="en-US" altLang="ja-JP" sz="1000" dirty="0">
              <a:solidFill>
                <a:srgbClr val="FFFF00"/>
              </a:solidFill>
              <a:latin typeface="HG丸ｺﾞｼｯｸM-PRO" panose="020F0600000000000000" pitchFamily="50" charset="-128"/>
              <a:ea typeface="HG丸ｺﾞｼｯｸM-PRO" panose="020F0600000000000000" pitchFamily="50" charset="-128"/>
            </a:endParaRPr>
          </a:p>
          <a:p>
            <a:pPr algn="ctr"/>
            <a:endParaRPr kumimoji="1" lang="en-US" altLang="ja-JP" sz="1000" dirty="0" smtClean="0">
              <a:solidFill>
                <a:srgbClr val="FFFF00"/>
              </a:solidFill>
              <a:latin typeface="HG丸ｺﾞｼｯｸM-PRO" panose="020F0600000000000000" pitchFamily="50" charset="-128"/>
              <a:ea typeface="HG丸ｺﾞｼｯｸM-PRO" panose="020F0600000000000000" pitchFamily="50" charset="-128"/>
            </a:endParaRPr>
          </a:p>
          <a:p>
            <a:pPr algn="ctr"/>
            <a:endParaRPr lang="en-US" altLang="ja-JP" sz="1000" dirty="0">
              <a:solidFill>
                <a:srgbClr val="FFFF00"/>
              </a:solidFill>
              <a:latin typeface="HG丸ｺﾞｼｯｸM-PRO" panose="020F0600000000000000" pitchFamily="50" charset="-128"/>
              <a:ea typeface="HG丸ｺﾞｼｯｸM-PRO" panose="020F0600000000000000" pitchFamily="50" charset="-128"/>
            </a:endParaRPr>
          </a:p>
          <a:p>
            <a:pPr algn="ctr"/>
            <a:endParaRPr kumimoji="1" lang="en-US" altLang="ja-JP" sz="1000" dirty="0" smtClean="0">
              <a:solidFill>
                <a:srgbClr val="FFFF00"/>
              </a:solidFill>
              <a:latin typeface="HG丸ｺﾞｼｯｸM-PRO" panose="020F0600000000000000" pitchFamily="50" charset="-128"/>
              <a:ea typeface="HG丸ｺﾞｼｯｸM-PRO" panose="020F0600000000000000" pitchFamily="50" charset="-128"/>
            </a:endParaRPr>
          </a:p>
          <a:p>
            <a:pPr algn="ctr"/>
            <a:endParaRPr lang="en-US" altLang="ja-JP" sz="1000" dirty="0">
              <a:solidFill>
                <a:srgbClr val="FFFF00"/>
              </a:solidFill>
              <a:latin typeface="HG丸ｺﾞｼｯｸM-PRO" panose="020F0600000000000000" pitchFamily="50" charset="-128"/>
              <a:ea typeface="HG丸ｺﾞｼｯｸM-PRO" panose="020F0600000000000000" pitchFamily="50" charset="-128"/>
            </a:endParaRPr>
          </a:p>
          <a:p>
            <a:pPr algn="ctr"/>
            <a:endParaRPr kumimoji="1" lang="en-US" altLang="ja-JP" sz="1000" dirty="0" smtClean="0">
              <a:solidFill>
                <a:srgbClr val="FFFF00"/>
              </a:solidFill>
              <a:latin typeface="HG丸ｺﾞｼｯｸM-PRO" panose="020F0600000000000000" pitchFamily="50" charset="-128"/>
              <a:ea typeface="HG丸ｺﾞｼｯｸM-PRO" panose="020F0600000000000000" pitchFamily="50" charset="-128"/>
            </a:endParaRPr>
          </a:p>
          <a:p>
            <a:pPr algn="ctr"/>
            <a:r>
              <a:rPr lang="ja-JP" altLang="en-US" sz="1000" dirty="0" smtClean="0">
                <a:solidFill>
                  <a:srgbClr val="FFFF00"/>
                </a:solidFill>
                <a:latin typeface="HG丸ｺﾞｼｯｸM-PRO" panose="020F0600000000000000" pitchFamily="50" charset="-128"/>
                <a:ea typeface="HG丸ｺﾞｼｯｸM-PRO" panose="020F0600000000000000" pitchFamily="50" charset="-128"/>
              </a:rPr>
              <a:t>３割</a:t>
            </a:r>
            <a:endParaRPr lang="en-US" altLang="ja-JP" sz="1000" dirty="0">
              <a:solidFill>
                <a:srgbClr val="FFFF00"/>
              </a:solidFill>
              <a:latin typeface="HG丸ｺﾞｼｯｸM-PRO" panose="020F0600000000000000" pitchFamily="50" charset="-128"/>
              <a:ea typeface="HG丸ｺﾞｼｯｸM-PRO" panose="020F0600000000000000" pitchFamily="50" charset="-128"/>
            </a:endParaRPr>
          </a:p>
          <a:p>
            <a:pPr algn="ctr"/>
            <a:endParaRPr kumimoji="1" lang="en-US" altLang="ja-JP" sz="1100" dirty="0" smtClean="0">
              <a:solidFill>
                <a:srgbClr val="FFFF00"/>
              </a:solidFill>
              <a:latin typeface="HG丸ｺﾞｼｯｸM-PRO" panose="020F0600000000000000" pitchFamily="50" charset="-128"/>
              <a:ea typeface="HG丸ｺﾞｼｯｸM-PRO" panose="020F0600000000000000" pitchFamily="50" charset="-128"/>
            </a:endParaRPr>
          </a:p>
          <a:p>
            <a:pPr algn="ctr"/>
            <a:endParaRPr lang="en-US" altLang="ja-JP" sz="1100" dirty="0">
              <a:solidFill>
                <a:srgbClr val="FFFF00"/>
              </a:solidFill>
              <a:latin typeface="HG丸ｺﾞｼｯｸM-PRO" panose="020F0600000000000000" pitchFamily="50" charset="-128"/>
              <a:ea typeface="HG丸ｺﾞｼｯｸM-PRO" panose="020F0600000000000000" pitchFamily="50" charset="-128"/>
            </a:endParaRPr>
          </a:p>
          <a:p>
            <a:pPr algn="ctr"/>
            <a:endParaRPr kumimoji="1" lang="en-US" altLang="ja-JP" sz="1100" dirty="0" smtClean="0">
              <a:solidFill>
                <a:srgbClr val="FFFF00"/>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rgbClr val="FFFF00"/>
              </a:solidFill>
              <a:latin typeface="HG丸ｺﾞｼｯｸM-PRO" panose="020F0600000000000000" pitchFamily="50" charset="-128"/>
              <a:ea typeface="HG丸ｺﾞｼｯｸM-PRO" panose="020F0600000000000000" pitchFamily="50" charset="-128"/>
            </a:endParaRPr>
          </a:p>
        </p:txBody>
      </p:sp>
      <p:sp>
        <p:nvSpPr>
          <p:cNvPr id="47" name="正方形/長方形 46"/>
          <p:cNvSpPr/>
          <p:nvPr/>
        </p:nvSpPr>
        <p:spPr>
          <a:xfrm>
            <a:off x="1391381" y="2540532"/>
            <a:ext cx="288033" cy="2794170"/>
          </a:xfrm>
          <a:prstGeom prst="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1000" dirty="0" smtClean="0">
                <a:solidFill>
                  <a:srgbClr val="FFFF00"/>
                </a:solidFill>
                <a:latin typeface="HG丸ｺﾞｼｯｸM-PRO" panose="020F0600000000000000" pitchFamily="50" charset="-128"/>
                <a:ea typeface="HG丸ｺﾞｼｯｸM-PRO" panose="020F0600000000000000" pitchFamily="50" charset="-128"/>
              </a:rPr>
              <a:t>３割</a:t>
            </a:r>
            <a:endParaRPr kumimoji="1" lang="en-US" altLang="ja-JP" sz="1000" dirty="0" smtClean="0">
              <a:solidFill>
                <a:srgbClr val="FFFF00"/>
              </a:solidFill>
              <a:latin typeface="HG丸ｺﾞｼｯｸM-PRO" panose="020F0600000000000000" pitchFamily="50" charset="-128"/>
              <a:ea typeface="HG丸ｺﾞｼｯｸM-PRO" panose="020F0600000000000000" pitchFamily="50" charset="-128"/>
            </a:endParaRPr>
          </a:p>
          <a:p>
            <a:pPr algn="ctr"/>
            <a:endParaRPr lang="en-US" altLang="ja-JP" sz="1000" dirty="0">
              <a:solidFill>
                <a:srgbClr val="FFFF00"/>
              </a:solidFill>
              <a:latin typeface="HG丸ｺﾞｼｯｸM-PRO" panose="020F0600000000000000" pitchFamily="50" charset="-128"/>
              <a:ea typeface="HG丸ｺﾞｼｯｸM-PRO" panose="020F0600000000000000" pitchFamily="50" charset="-128"/>
            </a:endParaRPr>
          </a:p>
          <a:p>
            <a:pPr algn="ctr"/>
            <a:endParaRPr kumimoji="1" lang="en-US" altLang="ja-JP" sz="1000" dirty="0" smtClean="0">
              <a:solidFill>
                <a:srgbClr val="FFFF00"/>
              </a:solidFill>
              <a:latin typeface="HG丸ｺﾞｼｯｸM-PRO" panose="020F0600000000000000" pitchFamily="50" charset="-128"/>
              <a:ea typeface="HG丸ｺﾞｼｯｸM-PRO" panose="020F0600000000000000" pitchFamily="50" charset="-128"/>
            </a:endParaRPr>
          </a:p>
          <a:p>
            <a:pPr algn="ctr"/>
            <a:endParaRPr lang="en-US" altLang="ja-JP" sz="1000" dirty="0">
              <a:solidFill>
                <a:srgbClr val="FFFF00"/>
              </a:solidFill>
              <a:latin typeface="HG丸ｺﾞｼｯｸM-PRO" panose="020F0600000000000000" pitchFamily="50" charset="-128"/>
              <a:ea typeface="HG丸ｺﾞｼｯｸM-PRO" panose="020F0600000000000000" pitchFamily="50" charset="-128"/>
            </a:endParaRPr>
          </a:p>
          <a:p>
            <a:pPr algn="ctr"/>
            <a:endParaRPr kumimoji="1" lang="en-US" altLang="ja-JP" sz="1000" dirty="0" smtClean="0">
              <a:solidFill>
                <a:srgbClr val="FFFF00"/>
              </a:solidFill>
              <a:latin typeface="HG丸ｺﾞｼｯｸM-PRO" panose="020F0600000000000000" pitchFamily="50" charset="-128"/>
              <a:ea typeface="HG丸ｺﾞｼｯｸM-PRO" panose="020F0600000000000000" pitchFamily="50" charset="-128"/>
            </a:endParaRPr>
          </a:p>
          <a:p>
            <a:pPr algn="ctr"/>
            <a:endParaRPr lang="en-US" altLang="ja-JP" sz="1000" dirty="0">
              <a:solidFill>
                <a:srgbClr val="FFFF00"/>
              </a:solidFill>
              <a:latin typeface="HG丸ｺﾞｼｯｸM-PRO" panose="020F0600000000000000" pitchFamily="50" charset="-128"/>
              <a:ea typeface="HG丸ｺﾞｼｯｸM-PRO" panose="020F0600000000000000" pitchFamily="50" charset="-128"/>
            </a:endParaRPr>
          </a:p>
          <a:p>
            <a:pPr algn="ctr"/>
            <a:endParaRPr kumimoji="1" lang="en-US" altLang="ja-JP" sz="1000" dirty="0" smtClean="0">
              <a:solidFill>
                <a:srgbClr val="FFFF00"/>
              </a:solidFill>
              <a:latin typeface="HG丸ｺﾞｼｯｸM-PRO" panose="020F0600000000000000" pitchFamily="50" charset="-128"/>
              <a:ea typeface="HG丸ｺﾞｼｯｸM-PRO" panose="020F0600000000000000" pitchFamily="50" charset="-128"/>
            </a:endParaRPr>
          </a:p>
          <a:p>
            <a:pPr algn="ctr"/>
            <a:r>
              <a:rPr lang="ja-JP" altLang="en-US" sz="1000" dirty="0" smtClean="0">
                <a:solidFill>
                  <a:srgbClr val="FFFF00"/>
                </a:solidFill>
                <a:latin typeface="HG丸ｺﾞｼｯｸM-PRO" panose="020F0600000000000000" pitchFamily="50" charset="-128"/>
                <a:ea typeface="HG丸ｺﾞｼｯｸM-PRO" panose="020F0600000000000000" pitchFamily="50" charset="-128"/>
              </a:rPr>
              <a:t>３割</a:t>
            </a:r>
            <a:endParaRPr lang="en-US" altLang="ja-JP" sz="1000" dirty="0">
              <a:solidFill>
                <a:srgbClr val="FFFF00"/>
              </a:solidFill>
              <a:latin typeface="HG丸ｺﾞｼｯｸM-PRO" panose="020F0600000000000000" pitchFamily="50" charset="-128"/>
              <a:ea typeface="HG丸ｺﾞｼｯｸM-PRO" panose="020F0600000000000000" pitchFamily="50" charset="-128"/>
            </a:endParaRPr>
          </a:p>
          <a:p>
            <a:pPr algn="ctr"/>
            <a:endParaRPr kumimoji="1" lang="en-US" altLang="ja-JP" sz="1100" dirty="0" smtClean="0">
              <a:solidFill>
                <a:srgbClr val="FFFF00"/>
              </a:solidFill>
              <a:latin typeface="HG丸ｺﾞｼｯｸM-PRO" panose="020F0600000000000000" pitchFamily="50" charset="-128"/>
              <a:ea typeface="HG丸ｺﾞｼｯｸM-PRO" panose="020F0600000000000000" pitchFamily="50" charset="-128"/>
            </a:endParaRPr>
          </a:p>
          <a:p>
            <a:pPr algn="ctr"/>
            <a:endParaRPr lang="en-US" altLang="ja-JP" sz="1100" dirty="0">
              <a:solidFill>
                <a:srgbClr val="FFFF00"/>
              </a:solidFill>
              <a:latin typeface="HG丸ｺﾞｼｯｸM-PRO" panose="020F0600000000000000" pitchFamily="50" charset="-128"/>
              <a:ea typeface="HG丸ｺﾞｼｯｸM-PRO" panose="020F0600000000000000" pitchFamily="50" charset="-128"/>
            </a:endParaRPr>
          </a:p>
          <a:p>
            <a:pPr algn="ctr"/>
            <a:endParaRPr kumimoji="1" lang="en-US" altLang="ja-JP" sz="1100" dirty="0" smtClean="0">
              <a:solidFill>
                <a:srgbClr val="FFFF00"/>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rgbClr val="FFFF00"/>
              </a:solidFill>
              <a:latin typeface="HG丸ｺﾞｼｯｸM-PRO" panose="020F0600000000000000" pitchFamily="50" charset="-128"/>
              <a:ea typeface="HG丸ｺﾞｼｯｸM-PRO" panose="020F0600000000000000" pitchFamily="50" charset="-128"/>
            </a:endParaRPr>
          </a:p>
        </p:txBody>
      </p:sp>
      <p:sp>
        <p:nvSpPr>
          <p:cNvPr id="48" name="正方形/長方形 47"/>
          <p:cNvSpPr/>
          <p:nvPr/>
        </p:nvSpPr>
        <p:spPr>
          <a:xfrm>
            <a:off x="4201880" y="2540531"/>
            <a:ext cx="449816" cy="215677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ja-JP" altLang="en-US" sz="500" dirty="0" smtClean="0">
                <a:solidFill>
                  <a:schemeClr val="bg1"/>
                </a:solidFill>
                <a:latin typeface="HG丸ｺﾞｼｯｸM-PRO" panose="020F0600000000000000" pitchFamily="50" charset="-128"/>
                <a:ea typeface="HG丸ｺﾞｼｯｸM-PRO" panose="020F0600000000000000" pitchFamily="50" charset="-128"/>
              </a:rPr>
              <a:t>（</a:t>
            </a:r>
            <a:endParaRPr lang="en-US" altLang="ja-JP" sz="500" dirty="0" smtClean="0">
              <a:solidFill>
                <a:schemeClr val="bg1"/>
              </a:solidFill>
              <a:latin typeface="HG丸ｺﾞｼｯｸM-PRO" panose="020F0600000000000000" pitchFamily="50" charset="-128"/>
              <a:ea typeface="HG丸ｺﾞｼｯｸM-PRO" panose="020F0600000000000000" pitchFamily="50" charset="-128"/>
            </a:endParaRPr>
          </a:p>
          <a:p>
            <a:pPr algn="ctr"/>
            <a:endParaRPr lang="en-US" altLang="ja-JP" sz="500" dirty="0">
              <a:solidFill>
                <a:schemeClr val="bg1"/>
              </a:solidFill>
              <a:latin typeface="HG丸ｺﾞｼｯｸM-PRO" panose="020F0600000000000000" pitchFamily="50" charset="-128"/>
              <a:ea typeface="HG丸ｺﾞｼｯｸM-PRO" panose="020F0600000000000000" pitchFamily="50" charset="-128"/>
            </a:endParaRPr>
          </a:p>
          <a:p>
            <a:pPr algn="ctr"/>
            <a:endParaRPr lang="en-US" altLang="ja-JP" sz="500" dirty="0">
              <a:solidFill>
                <a:schemeClr val="bg1"/>
              </a:solidFill>
              <a:latin typeface="HG丸ｺﾞｼｯｸM-PRO" panose="020F0600000000000000" pitchFamily="50" charset="-128"/>
              <a:ea typeface="HG丸ｺﾞｼｯｸM-PRO" panose="020F0600000000000000" pitchFamily="50" charset="-128"/>
            </a:endParaRPr>
          </a:p>
          <a:p>
            <a:pPr algn="ctr"/>
            <a:endParaRPr lang="en-US" altLang="ja-JP" sz="500" dirty="0" smtClean="0">
              <a:solidFill>
                <a:schemeClr val="bg1"/>
              </a:solidFill>
              <a:latin typeface="HG丸ｺﾞｼｯｸM-PRO" panose="020F0600000000000000" pitchFamily="50" charset="-128"/>
              <a:ea typeface="HG丸ｺﾞｼｯｸM-PRO" panose="020F0600000000000000" pitchFamily="50" charset="-128"/>
            </a:endParaRPr>
          </a:p>
          <a:p>
            <a:pPr algn="ctr"/>
            <a:endParaRPr lang="en-US" altLang="ja-JP" sz="500" dirty="0">
              <a:solidFill>
                <a:schemeClr val="bg1"/>
              </a:solidFill>
              <a:latin typeface="HG丸ｺﾞｼｯｸM-PRO" panose="020F0600000000000000" pitchFamily="50" charset="-128"/>
              <a:ea typeface="HG丸ｺﾞｼｯｸM-PRO" panose="020F0600000000000000" pitchFamily="50" charset="-128"/>
            </a:endParaRPr>
          </a:p>
          <a:p>
            <a:pPr algn="ctr"/>
            <a:endParaRPr kumimoji="1" lang="en-US" altLang="ja-JP" sz="500" dirty="0" smtClean="0">
              <a:solidFill>
                <a:schemeClr val="bg1"/>
              </a:solidFill>
              <a:latin typeface="HG丸ｺﾞｼｯｸM-PRO" panose="020F0600000000000000" pitchFamily="50" charset="-128"/>
              <a:ea typeface="HG丸ｺﾞｼｯｸM-PRO" panose="020F0600000000000000" pitchFamily="50" charset="-128"/>
            </a:endParaRPr>
          </a:p>
          <a:p>
            <a:pPr algn="ctr"/>
            <a:r>
              <a:rPr kumimoji="1" lang="en-US" altLang="ja-JP" sz="800" dirty="0" smtClean="0">
                <a:solidFill>
                  <a:schemeClr val="bg1"/>
                </a:solidFill>
                <a:latin typeface="HG丸ｺﾞｼｯｸM-PRO" panose="020F0600000000000000" pitchFamily="50" charset="-128"/>
                <a:ea typeface="HG丸ｺﾞｼｯｸM-PRO" panose="020F0600000000000000" pitchFamily="50" charset="-128"/>
              </a:rPr>
              <a:t>【1</a:t>
            </a:r>
            <a:r>
              <a:rPr kumimoji="1" lang="ja-JP" altLang="en-US" sz="800" dirty="0" smtClean="0">
                <a:solidFill>
                  <a:schemeClr val="bg1"/>
                </a:solidFill>
                <a:latin typeface="HG丸ｺﾞｼｯｸM-PRO" panose="020F0600000000000000" pitchFamily="50" charset="-128"/>
                <a:ea typeface="HG丸ｺﾞｼｯｸM-PRO" panose="020F0600000000000000" pitchFamily="50" charset="-128"/>
              </a:rPr>
              <a:t>割</a:t>
            </a:r>
            <a:r>
              <a:rPr kumimoji="1" lang="en-US" altLang="ja-JP" sz="800" dirty="0" smtClean="0">
                <a:solidFill>
                  <a:schemeClr val="bg1"/>
                </a:solidFill>
                <a:latin typeface="HG丸ｺﾞｼｯｸM-PRO" panose="020F0600000000000000" pitchFamily="50" charset="-128"/>
                <a:ea typeface="HG丸ｺﾞｼｯｸM-PRO" panose="020F0600000000000000" pitchFamily="50" charset="-128"/>
              </a:rPr>
              <a:t>】</a:t>
            </a:r>
          </a:p>
          <a:p>
            <a:pPr algn="ctr"/>
            <a:endParaRPr kumimoji="1" lang="en-US" altLang="ja-JP" sz="500" dirty="0" smtClean="0">
              <a:solidFill>
                <a:schemeClr val="bg1"/>
              </a:solidFill>
              <a:latin typeface="HG丸ｺﾞｼｯｸM-PRO" panose="020F0600000000000000" pitchFamily="50" charset="-128"/>
              <a:ea typeface="HG丸ｺﾞｼｯｸM-PRO" panose="020F0600000000000000" pitchFamily="50" charset="-128"/>
            </a:endParaRPr>
          </a:p>
          <a:p>
            <a:pPr algn="ctr"/>
            <a:endParaRPr lang="en-US" altLang="ja-JP" sz="500" dirty="0" smtClean="0">
              <a:solidFill>
                <a:schemeClr val="bg1"/>
              </a:solidFill>
              <a:latin typeface="HG丸ｺﾞｼｯｸM-PRO" panose="020F0600000000000000" pitchFamily="50" charset="-128"/>
              <a:ea typeface="HG丸ｺﾞｼｯｸM-PRO" panose="020F0600000000000000" pitchFamily="50" charset="-128"/>
            </a:endParaRPr>
          </a:p>
          <a:p>
            <a:pPr algn="ctr"/>
            <a:endParaRPr lang="en-US" altLang="ja-JP" sz="500" dirty="0">
              <a:solidFill>
                <a:schemeClr val="bg1"/>
              </a:solidFill>
              <a:latin typeface="HG丸ｺﾞｼｯｸM-PRO" panose="020F0600000000000000" pitchFamily="50" charset="-128"/>
              <a:ea typeface="HG丸ｺﾞｼｯｸM-PRO" panose="020F0600000000000000" pitchFamily="50" charset="-128"/>
            </a:endParaRPr>
          </a:p>
          <a:p>
            <a:pPr algn="ctr"/>
            <a:endParaRPr kumimoji="1" lang="en-US" altLang="ja-JP" sz="500" dirty="0" smtClean="0">
              <a:solidFill>
                <a:schemeClr val="bg1"/>
              </a:solidFill>
              <a:latin typeface="HG丸ｺﾞｼｯｸM-PRO" panose="020F0600000000000000" pitchFamily="50" charset="-128"/>
              <a:ea typeface="HG丸ｺﾞｼｯｸM-PRO" panose="020F0600000000000000" pitchFamily="50" charset="-128"/>
            </a:endParaRPr>
          </a:p>
          <a:p>
            <a:pPr algn="ctr"/>
            <a:endParaRPr lang="en-US" altLang="ja-JP" sz="500" dirty="0">
              <a:solidFill>
                <a:schemeClr val="bg1"/>
              </a:solidFill>
              <a:latin typeface="HG丸ｺﾞｼｯｸM-PRO" panose="020F0600000000000000" pitchFamily="50" charset="-128"/>
              <a:ea typeface="HG丸ｺﾞｼｯｸM-PRO" panose="020F0600000000000000" pitchFamily="50" charset="-128"/>
            </a:endParaRPr>
          </a:p>
          <a:p>
            <a:pPr algn="ctr"/>
            <a:endParaRPr kumimoji="1" lang="en-US" altLang="ja-JP" sz="500" dirty="0" smtClean="0">
              <a:solidFill>
                <a:schemeClr val="bg1"/>
              </a:solidFill>
              <a:latin typeface="HG丸ｺﾞｼｯｸM-PRO" panose="020F0600000000000000" pitchFamily="50" charset="-128"/>
              <a:ea typeface="HG丸ｺﾞｼｯｸM-PRO" panose="020F0600000000000000" pitchFamily="50" charset="-128"/>
            </a:endParaRPr>
          </a:p>
          <a:p>
            <a:pPr algn="ctr"/>
            <a:endParaRPr lang="en-US" altLang="ja-JP" sz="500" dirty="0">
              <a:solidFill>
                <a:schemeClr val="bg1"/>
              </a:solidFill>
              <a:latin typeface="HG丸ｺﾞｼｯｸM-PRO" panose="020F0600000000000000" pitchFamily="50" charset="-128"/>
              <a:ea typeface="HG丸ｺﾞｼｯｸM-PRO" panose="020F0600000000000000" pitchFamily="50" charset="-128"/>
            </a:endParaRPr>
          </a:p>
          <a:p>
            <a:pPr algn="ctr"/>
            <a:endParaRPr kumimoji="1" lang="en-US" altLang="ja-JP" sz="500" dirty="0" smtClean="0">
              <a:solidFill>
                <a:schemeClr val="bg1"/>
              </a:solidFill>
              <a:latin typeface="HG丸ｺﾞｼｯｸM-PRO" panose="020F0600000000000000" pitchFamily="50" charset="-128"/>
              <a:ea typeface="HG丸ｺﾞｼｯｸM-PRO" panose="020F0600000000000000" pitchFamily="50" charset="-128"/>
            </a:endParaRPr>
          </a:p>
          <a:p>
            <a:pPr algn="ctr"/>
            <a:endParaRPr kumimoji="1" lang="en-US" altLang="ja-JP" sz="500" dirty="0" smtClean="0">
              <a:solidFill>
                <a:schemeClr val="bg1"/>
              </a:solidFill>
              <a:latin typeface="HG丸ｺﾞｼｯｸM-PRO" panose="020F0600000000000000" pitchFamily="50" charset="-128"/>
              <a:ea typeface="HG丸ｺﾞｼｯｸM-PRO" panose="020F0600000000000000" pitchFamily="50" charset="-128"/>
            </a:endParaRPr>
          </a:p>
          <a:p>
            <a:pPr algn="ctr"/>
            <a:endParaRPr lang="en-US" altLang="ja-JP" sz="500" dirty="0">
              <a:solidFill>
                <a:schemeClr val="bg1"/>
              </a:solidFill>
              <a:latin typeface="HG丸ｺﾞｼｯｸM-PRO" panose="020F0600000000000000" pitchFamily="50" charset="-128"/>
              <a:ea typeface="HG丸ｺﾞｼｯｸM-PRO" panose="020F0600000000000000" pitchFamily="50" charset="-128"/>
            </a:endParaRPr>
          </a:p>
          <a:p>
            <a:pPr algn="ctr"/>
            <a:endParaRPr kumimoji="1" lang="en-US" altLang="ja-JP" sz="500" dirty="0" smtClean="0">
              <a:solidFill>
                <a:schemeClr val="bg1"/>
              </a:solidFill>
              <a:latin typeface="HG丸ｺﾞｼｯｸM-PRO" panose="020F0600000000000000" pitchFamily="50" charset="-128"/>
              <a:ea typeface="HG丸ｺﾞｼｯｸM-PRO" panose="020F0600000000000000" pitchFamily="50" charset="-128"/>
            </a:endParaRPr>
          </a:p>
          <a:p>
            <a:pPr algn="ctr"/>
            <a:endParaRPr lang="en-US" altLang="ja-JP" sz="500" dirty="0">
              <a:solidFill>
                <a:schemeClr val="bg1"/>
              </a:solidFill>
              <a:latin typeface="HG丸ｺﾞｼｯｸM-PRO" panose="020F0600000000000000" pitchFamily="50" charset="-128"/>
              <a:ea typeface="HG丸ｺﾞｼｯｸM-PRO" panose="020F0600000000000000" pitchFamily="50" charset="-128"/>
            </a:endParaRPr>
          </a:p>
          <a:p>
            <a:pPr algn="ctr"/>
            <a:r>
              <a:rPr kumimoji="1" lang="en-US" altLang="ja-JP" sz="800" dirty="0" smtClean="0">
                <a:solidFill>
                  <a:schemeClr val="bg1"/>
                </a:solidFill>
                <a:latin typeface="HG丸ｺﾞｼｯｸM-PRO" panose="020F0600000000000000" pitchFamily="50" charset="-128"/>
                <a:ea typeface="HG丸ｺﾞｼｯｸM-PRO" panose="020F0600000000000000" pitchFamily="50" charset="-128"/>
              </a:rPr>
              <a:t>【1</a:t>
            </a:r>
            <a:r>
              <a:rPr kumimoji="1" lang="ja-JP" altLang="en-US" sz="800" dirty="0" smtClean="0">
                <a:solidFill>
                  <a:schemeClr val="bg1"/>
                </a:solidFill>
                <a:latin typeface="HG丸ｺﾞｼｯｸM-PRO" panose="020F0600000000000000" pitchFamily="50" charset="-128"/>
                <a:ea typeface="HG丸ｺﾞｼｯｸM-PRO" panose="020F0600000000000000" pitchFamily="50" charset="-128"/>
              </a:rPr>
              <a:t>割</a:t>
            </a:r>
            <a:r>
              <a:rPr kumimoji="1" lang="en-US" altLang="ja-JP" sz="800" dirty="0" smtClean="0">
                <a:solidFill>
                  <a:schemeClr val="bg1"/>
                </a:solidFill>
                <a:latin typeface="HG丸ｺﾞｼｯｸM-PRO" panose="020F0600000000000000" pitchFamily="50" charset="-128"/>
                <a:ea typeface="HG丸ｺﾞｼｯｸM-PRO" panose="020F0600000000000000" pitchFamily="50" charset="-128"/>
              </a:rPr>
              <a:t>】</a:t>
            </a:r>
          </a:p>
          <a:p>
            <a:pPr algn="ctr"/>
            <a:endParaRPr lang="en-US" altLang="ja-JP" sz="500" dirty="0">
              <a:solidFill>
                <a:schemeClr val="bg1"/>
              </a:solidFill>
              <a:latin typeface="HG丸ｺﾞｼｯｸM-PRO" panose="020F0600000000000000" pitchFamily="50" charset="-128"/>
              <a:ea typeface="HG丸ｺﾞｼｯｸM-PRO" panose="020F0600000000000000" pitchFamily="50" charset="-128"/>
            </a:endParaRPr>
          </a:p>
          <a:p>
            <a:pPr algn="ctr"/>
            <a:endParaRPr kumimoji="1" lang="en-US" altLang="ja-JP" sz="500" dirty="0" smtClean="0">
              <a:solidFill>
                <a:schemeClr val="bg1"/>
              </a:solidFill>
              <a:latin typeface="HG丸ｺﾞｼｯｸM-PRO" panose="020F0600000000000000" pitchFamily="50" charset="-128"/>
              <a:ea typeface="HG丸ｺﾞｼｯｸM-PRO" panose="020F0600000000000000" pitchFamily="50" charset="-128"/>
            </a:endParaRPr>
          </a:p>
          <a:p>
            <a:pPr algn="ctr"/>
            <a:endParaRPr lang="en-US" altLang="ja-JP" sz="500" dirty="0">
              <a:solidFill>
                <a:schemeClr val="bg1"/>
              </a:solidFill>
              <a:latin typeface="HG丸ｺﾞｼｯｸM-PRO" panose="020F0600000000000000" pitchFamily="50" charset="-128"/>
              <a:ea typeface="HG丸ｺﾞｼｯｸM-PRO" panose="020F0600000000000000" pitchFamily="50" charset="-128"/>
            </a:endParaRPr>
          </a:p>
          <a:p>
            <a:pPr algn="ctr"/>
            <a:endParaRPr kumimoji="1" lang="en-US" altLang="ja-JP" sz="500" dirty="0" smtClean="0">
              <a:solidFill>
                <a:schemeClr val="bg1"/>
              </a:solidFill>
              <a:latin typeface="HG丸ｺﾞｼｯｸM-PRO" panose="020F0600000000000000" pitchFamily="50" charset="-128"/>
              <a:ea typeface="HG丸ｺﾞｼｯｸM-PRO" panose="020F0600000000000000" pitchFamily="50" charset="-128"/>
            </a:endParaRPr>
          </a:p>
          <a:p>
            <a:pPr algn="ctr"/>
            <a:endParaRPr lang="en-US" altLang="ja-JP" sz="500" dirty="0">
              <a:solidFill>
                <a:schemeClr val="bg1"/>
              </a:solidFill>
              <a:latin typeface="HG丸ｺﾞｼｯｸM-PRO" panose="020F0600000000000000" pitchFamily="50" charset="-128"/>
              <a:ea typeface="HG丸ｺﾞｼｯｸM-PRO" panose="020F0600000000000000" pitchFamily="50" charset="-128"/>
            </a:endParaRPr>
          </a:p>
          <a:p>
            <a:pPr algn="ctr"/>
            <a:endParaRPr kumimoji="1" lang="en-US" altLang="ja-JP" sz="500" dirty="0" smtClean="0">
              <a:solidFill>
                <a:schemeClr val="bg1"/>
              </a:solidFill>
              <a:latin typeface="HG丸ｺﾞｼｯｸM-PRO" panose="020F0600000000000000" pitchFamily="50" charset="-128"/>
              <a:ea typeface="HG丸ｺﾞｼｯｸM-PRO" panose="020F0600000000000000" pitchFamily="50" charset="-128"/>
            </a:endParaRPr>
          </a:p>
          <a:p>
            <a:pPr algn="ctr"/>
            <a:endParaRPr lang="en-US" altLang="ja-JP" sz="500" dirty="0">
              <a:solidFill>
                <a:schemeClr val="bg1"/>
              </a:solidFill>
              <a:latin typeface="HG丸ｺﾞｼｯｸM-PRO" panose="020F0600000000000000" pitchFamily="50" charset="-128"/>
              <a:ea typeface="HG丸ｺﾞｼｯｸM-PRO" panose="020F0600000000000000" pitchFamily="50" charset="-128"/>
            </a:endParaRPr>
          </a:p>
          <a:p>
            <a:pPr algn="ctr"/>
            <a:endParaRPr kumimoji="1" lang="ja-JP" altLang="en-US" sz="500" dirty="0">
              <a:solidFill>
                <a:schemeClr val="bg1"/>
              </a:solidFill>
              <a:latin typeface="HG丸ｺﾞｼｯｸM-PRO" panose="020F0600000000000000" pitchFamily="50" charset="-128"/>
              <a:ea typeface="HG丸ｺﾞｼｯｸM-PRO" panose="020F0600000000000000" pitchFamily="50" charset="-128"/>
            </a:endParaRPr>
          </a:p>
        </p:txBody>
      </p:sp>
      <p:cxnSp>
        <p:nvCxnSpPr>
          <p:cNvPr id="49" name="直線コネクタ 48"/>
          <p:cNvCxnSpPr/>
          <p:nvPr/>
        </p:nvCxnSpPr>
        <p:spPr>
          <a:xfrm>
            <a:off x="203235" y="3411064"/>
            <a:ext cx="89772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H="1">
            <a:off x="1930033" y="4945051"/>
            <a:ext cx="151216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H="1" flipV="1">
            <a:off x="6466537" y="3821070"/>
            <a:ext cx="828586" cy="61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H="1">
            <a:off x="5098385" y="4177713"/>
            <a:ext cx="91119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flipH="1">
            <a:off x="3815351" y="4698617"/>
            <a:ext cx="83634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1377313" y="2404102"/>
            <a:ext cx="0" cy="291123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3418131" y="2404335"/>
            <a:ext cx="0" cy="291123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4637626" y="2404336"/>
            <a:ext cx="0" cy="291123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5995508" y="2408735"/>
            <a:ext cx="0" cy="291123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7281055" y="2423464"/>
            <a:ext cx="0" cy="291123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8901568" y="2404188"/>
            <a:ext cx="0" cy="291123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396415" y="6309320"/>
            <a:ext cx="2480204" cy="246221"/>
          </a:xfrm>
          <a:prstGeom prst="rect">
            <a:avLst/>
          </a:prstGeom>
          <a:noFill/>
        </p:spPr>
        <p:txBody>
          <a:bodyPr wrap="square" rtlCol="0">
            <a:spAutoFit/>
          </a:bodyPr>
          <a:lstStyle/>
          <a:p>
            <a:r>
              <a:rPr kumimoji="1" lang="ja-JP" altLang="en-US" sz="1000" dirty="0" smtClean="0">
                <a:latin typeface="HG丸ｺﾞｼｯｸM-PRO" panose="020F0600000000000000" pitchFamily="50" charset="-128"/>
                <a:ea typeface="HG丸ｺﾞｼｯｸM-PRO" panose="020F0600000000000000" pitchFamily="50" charset="-128"/>
              </a:rPr>
              <a:t>出所：厚生労働省資料に基づいて作成</a:t>
            </a:r>
            <a:endParaRPr kumimoji="1" lang="ja-JP" altLang="en-US" sz="1000" dirty="0">
              <a:latin typeface="HG丸ｺﾞｼｯｸM-PRO" panose="020F0600000000000000" pitchFamily="50" charset="-128"/>
              <a:ea typeface="HG丸ｺﾞｼｯｸM-PRO" panose="020F0600000000000000" pitchFamily="50" charset="-128"/>
            </a:endParaRPr>
          </a:p>
        </p:txBody>
      </p:sp>
      <p:cxnSp>
        <p:nvCxnSpPr>
          <p:cNvPr id="61" name="直線コネクタ 60"/>
          <p:cNvCxnSpPr/>
          <p:nvPr/>
        </p:nvCxnSpPr>
        <p:spPr>
          <a:xfrm>
            <a:off x="201841" y="5301208"/>
            <a:ext cx="89772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7936747"/>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160</a:t>
            </a:fld>
            <a:endParaRPr lang="en-US" altLang="ja-JP" sz="1800" smtClean="0"/>
          </a:p>
        </p:txBody>
      </p:sp>
      <p:sp>
        <p:nvSpPr>
          <p:cNvPr id="12291" name="Rectangle 2"/>
          <p:cNvSpPr>
            <a:spLocks noGrp="1" noChangeArrowheads="1"/>
          </p:cNvSpPr>
          <p:nvPr>
            <p:ph type="body" idx="1"/>
          </p:nvPr>
        </p:nvSpPr>
        <p:spPr>
          <a:xfrm>
            <a:off x="609601" y="727918"/>
            <a:ext cx="8534399" cy="6013450"/>
          </a:xfrm>
        </p:spPr>
        <p:txBody>
          <a:bodyPr/>
          <a:lstStyle/>
          <a:p>
            <a:pPr algn="just">
              <a:lnSpc>
                <a:spcPct val="90000"/>
              </a:lnSpc>
              <a:buSzPct val="80000"/>
            </a:pPr>
            <a:r>
              <a:rPr lang="ja-JP" altLang="en-US" dirty="0" smtClean="0">
                <a:latin typeface="+mj-ea"/>
              </a:rPr>
              <a:t>内視鏡的胃・十二指腸ステント留置術</a:t>
            </a:r>
            <a:endParaRPr lang="en-US" altLang="ja-JP" dirty="0" smtClean="0">
              <a:latin typeface="+mj-ea"/>
            </a:endParaRPr>
          </a:p>
          <a:p>
            <a:pPr marL="0" indent="0" algn="just">
              <a:lnSpc>
                <a:spcPct val="90000"/>
              </a:lnSpc>
              <a:buSzPct val="80000"/>
              <a:buNone/>
            </a:pPr>
            <a:r>
              <a:rPr lang="en-US" altLang="ja-JP" dirty="0">
                <a:latin typeface="+mj-ea"/>
              </a:rPr>
              <a:t>	</a:t>
            </a:r>
            <a:r>
              <a:rPr lang="en-US" altLang="ja-JP" dirty="0" smtClean="0">
                <a:latin typeface="+mj-ea"/>
              </a:rPr>
              <a:t>			</a:t>
            </a:r>
            <a:r>
              <a:rPr lang="ja-JP" altLang="en-US" dirty="0" smtClean="0">
                <a:latin typeface="+mj-ea"/>
              </a:rPr>
              <a:t>　　７</a:t>
            </a:r>
            <a:r>
              <a:rPr lang="en-US" altLang="ja-JP" dirty="0" smtClean="0">
                <a:latin typeface="+mj-ea"/>
              </a:rPr>
              <a:t>､</a:t>
            </a:r>
            <a:r>
              <a:rPr lang="ja-JP" altLang="en-US" dirty="0" smtClean="0">
                <a:latin typeface="+mj-ea"/>
              </a:rPr>
              <a:t>５９０点　⇒　９</a:t>
            </a:r>
            <a:r>
              <a:rPr lang="en-US" altLang="ja-JP" dirty="0" smtClean="0">
                <a:latin typeface="+mj-ea"/>
              </a:rPr>
              <a:t>､</a:t>
            </a:r>
            <a:r>
              <a:rPr lang="ja-JP" altLang="en-US" dirty="0" smtClean="0">
                <a:latin typeface="+mj-ea"/>
              </a:rPr>
              <a:t>２１０点</a:t>
            </a:r>
            <a:endParaRPr lang="en-US" altLang="ja-JP" dirty="0" smtClean="0">
              <a:latin typeface="+mj-ea"/>
            </a:endParaRPr>
          </a:p>
          <a:p>
            <a:pPr algn="just">
              <a:lnSpc>
                <a:spcPct val="90000"/>
              </a:lnSpc>
              <a:buSzPct val="80000"/>
            </a:pPr>
            <a:r>
              <a:rPr lang="ja-JP" altLang="en-US" dirty="0" smtClean="0">
                <a:latin typeface="+mj-ea"/>
              </a:rPr>
              <a:t>小腸結腸内視鏡的止血術</a:t>
            </a:r>
            <a:endParaRPr lang="en-US" altLang="ja-JP" dirty="0" smtClean="0">
              <a:latin typeface="+mj-ea"/>
            </a:endParaRPr>
          </a:p>
          <a:p>
            <a:pPr marL="0" indent="0" algn="just">
              <a:lnSpc>
                <a:spcPct val="90000"/>
              </a:lnSpc>
              <a:buSzPct val="80000"/>
              <a:buNone/>
            </a:pPr>
            <a:r>
              <a:rPr lang="en-US" altLang="ja-JP" dirty="0">
                <a:latin typeface="+mj-ea"/>
              </a:rPr>
              <a:t>	</a:t>
            </a:r>
            <a:r>
              <a:rPr lang="en-US" altLang="ja-JP" dirty="0" smtClean="0">
                <a:latin typeface="+mj-ea"/>
              </a:rPr>
              <a:t>			</a:t>
            </a:r>
            <a:r>
              <a:rPr lang="ja-JP" altLang="en-US" dirty="0" smtClean="0">
                <a:latin typeface="+mj-ea"/>
              </a:rPr>
              <a:t>１１</a:t>
            </a:r>
            <a:r>
              <a:rPr lang="en-US" altLang="ja-JP" dirty="0" smtClean="0">
                <a:latin typeface="+mj-ea"/>
              </a:rPr>
              <a:t>､</a:t>
            </a:r>
            <a:r>
              <a:rPr lang="ja-JP" altLang="en-US" dirty="0" smtClean="0">
                <a:latin typeface="+mj-ea"/>
              </a:rPr>
              <a:t>６４０点　⇒　１０</a:t>
            </a:r>
            <a:r>
              <a:rPr lang="en-US" altLang="ja-JP" dirty="0" smtClean="0">
                <a:latin typeface="+mj-ea"/>
              </a:rPr>
              <a:t>､</a:t>
            </a:r>
            <a:r>
              <a:rPr lang="ja-JP" altLang="en-US" dirty="0" smtClean="0">
                <a:latin typeface="+mj-ea"/>
              </a:rPr>
              <a:t>３９０点</a:t>
            </a:r>
            <a:endParaRPr lang="en-US" altLang="ja-JP" dirty="0" smtClean="0">
              <a:latin typeface="+mj-ea"/>
            </a:endParaRPr>
          </a:p>
          <a:p>
            <a:pPr algn="just">
              <a:lnSpc>
                <a:spcPct val="90000"/>
              </a:lnSpc>
              <a:buSzPct val="80000"/>
            </a:pPr>
            <a:r>
              <a:rPr lang="ja-JP" altLang="en-US" dirty="0" smtClean="0">
                <a:latin typeface="+mj-ea"/>
              </a:rPr>
              <a:t>直腸周囲膿瘍切開術</a:t>
            </a:r>
            <a:r>
              <a:rPr lang="en-US" altLang="ja-JP" dirty="0" smtClean="0">
                <a:latin typeface="+mj-ea"/>
              </a:rPr>
              <a:t>	</a:t>
            </a:r>
            <a:r>
              <a:rPr lang="ja-JP" altLang="en-US" dirty="0" smtClean="0">
                <a:latin typeface="+mj-ea"/>
              </a:rPr>
              <a:t>　　２</a:t>
            </a:r>
            <a:r>
              <a:rPr lang="en-US" altLang="ja-JP" dirty="0" smtClean="0">
                <a:latin typeface="+mj-ea"/>
              </a:rPr>
              <a:t>､</a:t>
            </a:r>
            <a:r>
              <a:rPr lang="ja-JP" altLang="en-US" dirty="0" smtClean="0">
                <a:latin typeface="+mj-ea"/>
              </a:rPr>
              <a:t>６９０点　⇒　２</a:t>
            </a:r>
            <a:r>
              <a:rPr lang="en-US" altLang="ja-JP" dirty="0" smtClean="0">
                <a:latin typeface="+mj-ea"/>
              </a:rPr>
              <a:t>､</a:t>
            </a:r>
            <a:r>
              <a:rPr lang="ja-JP" altLang="en-US" dirty="0" smtClean="0">
                <a:latin typeface="+mj-ea"/>
              </a:rPr>
              <a:t>６１０点</a:t>
            </a:r>
            <a:endParaRPr lang="en-US" altLang="ja-JP" dirty="0" smtClean="0">
              <a:latin typeface="+mj-ea"/>
            </a:endParaRPr>
          </a:p>
          <a:p>
            <a:pPr algn="just">
              <a:lnSpc>
                <a:spcPct val="90000"/>
              </a:lnSpc>
              <a:buSzPct val="80000"/>
            </a:pPr>
            <a:r>
              <a:rPr lang="ja-JP" altLang="en-US" dirty="0" smtClean="0">
                <a:latin typeface="+mj-ea"/>
              </a:rPr>
              <a:t>痔核手術</a:t>
            </a:r>
            <a:endParaRPr lang="en-US" altLang="ja-JP" dirty="0" smtClean="0">
              <a:latin typeface="+mj-ea"/>
            </a:endParaRPr>
          </a:p>
          <a:p>
            <a:pPr lvl="1" algn="just">
              <a:lnSpc>
                <a:spcPct val="90000"/>
              </a:lnSpc>
              <a:buSzPct val="80000"/>
            </a:pPr>
            <a:r>
              <a:rPr lang="ja-JP" altLang="en-US" dirty="0" smtClean="0">
                <a:latin typeface="+mj-ea"/>
              </a:rPr>
              <a:t>硬化療法</a:t>
            </a:r>
            <a:r>
              <a:rPr lang="en-US" altLang="ja-JP" dirty="0" smtClean="0">
                <a:latin typeface="+mj-ea"/>
              </a:rPr>
              <a:t>			</a:t>
            </a:r>
            <a:r>
              <a:rPr lang="en-US" altLang="ja-JP" dirty="0">
                <a:latin typeface="+mj-ea"/>
              </a:rPr>
              <a:t> </a:t>
            </a:r>
            <a:r>
              <a:rPr lang="ja-JP" altLang="en-US" dirty="0" smtClean="0">
                <a:latin typeface="+mj-ea"/>
              </a:rPr>
              <a:t>　１</a:t>
            </a:r>
            <a:r>
              <a:rPr lang="en-US" altLang="ja-JP" dirty="0" smtClean="0">
                <a:latin typeface="+mj-ea"/>
              </a:rPr>
              <a:t>､</a:t>
            </a:r>
            <a:r>
              <a:rPr lang="ja-JP" altLang="en-US" dirty="0" smtClean="0">
                <a:latin typeface="+mj-ea"/>
              </a:rPr>
              <a:t>３８０点　⇒　</a:t>
            </a:r>
            <a:r>
              <a:rPr lang="ja-JP" altLang="en-US" dirty="0">
                <a:latin typeface="+mj-ea"/>
              </a:rPr>
              <a:t> １</a:t>
            </a:r>
            <a:r>
              <a:rPr lang="en-US" altLang="ja-JP" dirty="0">
                <a:latin typeface="+mj-ea"/>
              </a:rPr>
              <a:t>､</a:t>
            </a:r>
            <a:r>
              <a:rPr lang="ja-JP" altLang="en-US" dirty="0" smtClean="0">
                <a:latin typeface="+mj-ea"/>
              </a:rPr>
              <a:t>３８０点</a:t>
            </a:r>
            <a:endParaRPr lang="en-US" altLang="ja-JP" dirty="0" smtClean="0">
              <a:latin typeface="+mj-ea"/>
            </a:endParaRPr>
          </a:p>
          <a:p>
            <a:pPr lvl="1" algn="just">
              <a:lnSpc>
                <a:spcPct val="90000"/>
              </a:lnSpc>
              <a:buSzPct val="80000"/>
            </a:pPr>
            <a:r>
              <a:rPr lang="ja-JP" altLang="en-US" dirty="0">
                <a:latin typeface="+mj-ea"/>
              </a:rPr>
              <a:t>硬化</a:t>
            </a:r>
            <a:r>
              <a:rPr lang="ja-JP" altLang="en-US" dirty="0" smtClean="0">
                <a:latin typeface="+mj-ea"/>
              </a:rPr>
              <a:t>療法（四段階注射法）</a:t>
            </a:r>
            <a:r>
              <a:rPr lang="en-US" altLang="ja-JP" dirty="0" smtClean="0">
                <a:latin typeface="+mj-ea"/>
              </a:rPr>
              <a:t>	</a:t>
            </a:r>
            <a:r>
              <a:rPr lang="ja-JP" altLang="en-US" dirty="0" smtClean="0">
                <a:latin typeface="+mj-ea"/>
              </a:rPr>
              <a:t>　　４</a:t>
            </a:r>
            <a:r>
              <a:rPr lang="en-US" altLang="ja-JP" dirty="0" smtClean="0">
                <a:latin typeface="+mj-ea"/>
              </a:rPr>
              <a:t>､</a:t>
            </a:r>
            <a:r>
              <a:rPr lang="ja-JP" altLang="en-US" dirty="0" smtClean="0">
                <a:latin typeface="+mj-ea"/>
              </a:rPr>
              <a:t>２２０点　⇒　４</a:t>
            </a:r>
            <a:r>
              <a:rPr lang="en-US" altLang="ja-JP" dirty="0" smtClean="0">
                <a:latin typeface="+mj-ea"/>
              </a:rPr>
              <a:t>､</a:t>
            </a:r>
            <a:r>
              <a:rPr lang="ja-JP" altLang="en-US" dirty="0" smtClean="0">
                <a:latin typeface="+mj-ea"/>
              </a:rPr>
              <a:t>０１０点</a:t>
            </a:r>
            <a:endParaRPr lang="en-US" altLang="ja-JP" dirty="0" smtClean="0">
              <a:latin typeface="+mj-ea"/>
            </a:endParaRPr>
          </a:p>
          <a:p>
            <a:pPr lvl="1" algn="just">
              <a:lnSpc>
                <a:spcPct val="90000"/>
              </a:lnSpc>
              <a:buSzPct val="80000"/>
            </a:pPr>
            <a:r>
              <a:rPr lang="ja-JP" altLang="en-US" dirty="0" smtClean="0">
                <a:latin typeface="+mj-ea"/>
              </a:rPr>
              <a:t>結紮術、焼灼術、血栓摘出術</a:t>
            </a:r>
            <a:r>
              <a:rPr lang="en-US" altLang="ja-JP" dirty="0" smtClean="0">
                <a:latin typeface="+mj-ea"/>
              </a:rPr>
              <a:t>	</a:t>
            </a:r>
            <a:r>
              <a:rPr lang="ja-JP" altLang="en-US" dirty="0" smtClean="0">
                <a:latin typeface="+mj-ea"/>
              </a:rPr>
              <a:t>　　１</a:t>
            </a:r>
            <a:r>
              <a:rPr lang="en-US" altLang="ja-JP" dirty="0" smtClean="0">
                <a:latin typeface="+mj-ea"/>
              </a:rPr>
              <a:t>､</a:t>
            </a:r>
            <a:r>
              <a:rPr lang="ja-JP" altLang="en-US" dirty="0" smtClean="0">
                <a:latin typeface="+mj-ea"/>
              </a:rPr>
              <a:t>３９０点　⇒　１</a:t>
            </a:r>
            <a:r>
              <a:rPr lang="en-US" altLang="ja-JP" dirty="0" smtClean="0">
                <a:latin typeface="+mj-ea"/>
              </a:rPr>
              <a:t>､</a:t>
            </a:r>
            <a:r>
              <a:rPr lang="ja-JP" altLang="en-US" dirty="0" smtClean="0">
                <a:latin typeface="+mj-ea"/>
              </a:rPr>
              <a:t>３９０点</a:t>
            </a:r>
            <a:endParaRPr lang="en-US" altLang="ja-JP" dirty="0" smtClean="0">
              <a:latin typeface="+mj-ea"/>
            </a:endParaRPr>
          </a:p>
          <a:p>
            <a:pPr lvl="1" algn="just">
              <a:lnSpc>
                <a:spcPct val="90000"/>
              </a:lnSpc>
              <a:buSzPct val="80000"/>
            </a:pPr>
            <a:r>
              <a:rPr lang="ja-JP" altLang="en-US" dirty="0" smtClean="0">
                <a:latin typeface="+mj-ea"/>
              </a:rPr>
              <a:t>根治術</a:t>
            </a:r>
            <a:r>
              <a:rPr lang="en-US" altLang="ja-JP" dirty="0" smtClean="0">
                <a:latin typeface="+mj-ea"/>
              </a:rPr>
              <a:t>				</a:t>
            </a:r>
            <a:r>
              <a:rPr lang="ja-JP" altLang="en-US" dirty="0" smtClean="0">
                <a:latin typeface="+mj-ea"/>
              </a:rPr>
              <a:t>　　５</a:t>
            </a:r>
            <a:r>
              <a:rPr lang="en-US" altLang="ja-JP" dirty="0" smtClean="0">
                <a:latin typeface="+mj-ea"/>
              </a:rPr>
              <a:t>､</a:t>
            </a:r>
            <a:r>
              <a:rPr lang="ja-JP" altLang="en-US" dirty="0" smtClean="0">
                <a:latin typeface="+mj-ea"/>
              </a:rPr>
              <a:t>３６０点　⇒　５</a:t>
            </a:r>
            <a:r>
              <a:rPr lang="en-US" altLang="ja-JP" dirty="0" smtClean="0">
                <a:latin typeface="+mj-ea"/>
              </a:rPr>
              <a:t>､</a:t>
            </a:r>
            <a:r>
              <a:rPr lang="ja-JP" altLang="en-US" dirty="0" smtClean="0">
                <a:latin typeface="+mj-ea"/>
              </a:rPr>
              <a:t>１９０点</a:t>
            </a:r>
            <a:endParaRPr lang="en-US" altLang="ja-JP" dirty="0" smtClean="0">
              <a:latin typeface="+mj-ea"/>
            </a:endParaRPr>
          </a:p>
          <a:p>
            <a:pPr lvl="1" algn="just">
              <a:lnSpc>
                <a:spcPct val="90000"/>
              </a:lnSpc>
              <a:buSzPct val="80000"/>
            </a:pPr>
            <a:r>
              <a:rPr lang="en-US" altLang="ja-JP" dirty="0" smtClean="0">
                <a:latin typeface="+mj-ea"/>
              </a:rPr>
              <a:t>PPH				</a:t>
            </a:r>
            <a:r>
              <a:rPr lang="ja-JP" altLang="en-US" dirty="0" smtClean="0">
                <a:latin typeface="+mj-ea"/>
              </a:rPr>
              <a:t>１１</a:t>
            </a:r>
            <a:r>
              <a:rPr lang="en-US" altLang="ja-JP" dirty="0" smtClean="0">
                <a:latin typeface="+mj-ea"/>
              </a:rPr>
              <a:t>､</a:t>
            </a:r>
            <a:r>
              <a:rPr lang="ja-JP" altLang="en-US" dirty="0" smtClean="0">
                <a:latin typeface="+mj-ea"/>
              </a:rPr>
              <a:t>２６０点　⇒　１１</a:t>
            </a:r>
            <a:r>
              <a:rPr lang="en-US" altLang="ja-JP" dirty="0" smtClean="0">
                <a:latin typeface="+mj-ea"/>
              </a:rPr>
              <a:t>｡</a:t>
            </a:r>
            <a:r>
              <a:rPr lang="ja-JP" altLang="en-US" dirty="0" smtClean="0">
                <a:latin typeface="+mj-ea"/>
              </a:rPr>
              <a:t>２６０点</a:t>
            </a:r>
            <a:endParaRPr lang="en-US" altLang="ja-JP" dirty="0" smtClean="0">
              <a:latin typeface="+mj-ea"/>
            </a:endParaRPr>
          </a:p>
          <a:p>
            <a:pPr algn="just">
              <a:lnSpc>
                <a:spcPct val="90000"/>
              </a:lnSpc>
              <a:buSzPct val="80000"/>
            </a:pPr>
            <a:r>
              <a:rPr lang="ja-JP" altLang="en-US" dirty="0" smtClean="0">
                <a:latin typeface="+mj-ea"/>
              </a:rPr>
              <a:t>痔瘻根治術</a:t>
            </a:r>
            <a:endParaRPr lang="en-US" altLang="ja-JP" dirty="0" smtClean="0">
              <a:latin typeface="+mj-ea"/>
            </a:endParaRPr>
          </a:p>
          <a:p>
            <a:pPr lvl="1" algn="just">
              <a:lnSpc>
                <a:spcPct val="90000"/>
              </a:lnSpc>
              <a:buSzPct val="80000"/>
            </a:pPr>
            <a:r>
              <a:rPr lang="ja-JP" altLang="en-US" dirty="0">
                <a:latin typeface="+mj-ea"/>
              </a:rPr>
              <a:t>単純な</a:t>
            </a:r>
            <a:r>
              <a:rPr lang="ja-JP" altLang="en-US" dirty="0" smtClean="0">
                <a:latin typeface="+mj-ea"/>
              </a:rPr>
              <a:t>もの</a:t>
            </a:r>
            <a:r>
              <a:rPr lang="en-US" altLang="ja-JP" dirty="0" smtClean="0">
                <a:latin typeface="+mj-ea"/>
              </a:rPr>
              <a:t>			</a:t>
            </a:r>
            <a:r>
              <a:rPr lang="ja-JP" altLang="en-US" dirty="0" smtClean="0">
                <a:latin typeface="+mj-ea"/>
              </a:rPr>
              <a:t>　　３</a:t>
            </a:r>
            <a:r>
              <a:rPr lang="en-US" altLang="ja-JP" dirty="0" smtClean="0">
                <a:latin typeface="+mj-ea"/>
              </a:rPr>
              <a:t>､</a:t>
            </a:r>
            <a:r>
              <a:rPr lang="ja-JP" altLang="en-US" dirty="0" smtClean="0">
                <a:latin typeface="+mj-ea"/>
              </a:rPr>
              <a:t>７５０点　⇒　３</a:t>
            </a:r>
            <a:r>
              <a:rPr lang="en-US" altLang="ja-JP" dirty="0" smtClean="0">
                <a:latin typeface="+mj-ea"/>
              </a:rPr>
              <a:t>､</a:t>
            </a:r>
            <a:r>
              <a:rPr lang="ja-JP" altLang="en-US" dirty="0" smtClean="0">
                <a:latin typeface="+mj-ea"/>
              </a:rPr>
              <a:t>７５０点</a:t>
            </a:r>
            <a:endParaRPr lang="en-US" altLang="ja-JP" dirty="0" smtClean="0">
              <a:latin typeface="+mj-ea"/>
            </a:endParaRPr>
          </a:p>
          <a:p>
            <a:pPr lvl="1" algn="just">
              <a:lnSpc>
                <a:spcPct val="90000"/>
              </a:lnSpc>
              <a:buSzPct val="80000"/>
            </a:pPr>
            <a:r>
              <a:rPr lang="ja-JP" altLang="en-US" dirty="0">
                <a:latin typeface="+mj-ea"/>
              </a:rPr>
              <a:t>複雑な</a:t>
            </a:r>
            <a:r>
              <a:rPr lang="ja-JP" altLang="en-US" dirty="0" smtClean="0">
                <a:latin typeface="+mj-ea"/>
              </a:rPr>
              <a:t>もの</a:t>
            </a:r>
            <a:r>
              <a:rPr lang="en-US" altLang="ja-JP" dirty="0" smtClean="0">
                <a:latin typeface="+mj-ea"/>
              </a:rPr>
              <a:t>			</a:t>
            </a:r>
            <a:r>
              <a:rPr lang="ja-JP" altLang="en-US" dirty="0" smtClean="0">
                <a:latin typeface="+mj-ea"/>
              </a:rPr>
              <a:t>　　８</a:t>
            </a:r>
            <a:r>
              <a:rPr lang="en-US" altLang="ja-JP" dirty="0" smtClean="0">
                <a:latin typeface="+mj-ea"/>
              </a:rPr>
              <a:t>､</a:t>
            </a:r>
            <a:r>
              <a:rPr lang="ja-JP" altLang="en-US" dirty="0" smtClean="0">
                <a:latin typeface="+mj-ea"/>
              </a:rPr>
              <a:t>１２０点　⇒　７</a:t>
            </a:r>
            <a:r>
              <a:rPr lang="en-US" altLang="ja-JP" dirty="0" smtClean="0">
                <a:latin typeface="+mj-ea"/>
              </a:rPr>
              <a:t>､</a:t>
            </a:r>
            <a:r>
              <a:rPr lang="ja-JP" altLang="en-US" dirty="0" smtClean="0">
                <a:latin typeface="+mj-ea"/>
              </a:rPr>
              <a:t>４７０点</a:t>
            </a:r>
            <a:endParaRPr lang="en-US" altLang="ja-JP" dirty="0" smtClean="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手　　術</a:t>
            </a: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その他（抜粋）</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059405190"/>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dirty="0" smtClean="0"/>
              <a:t>精神科専門療法</a:t>
            </a:r>
            <a:endParaRPr lang="en-US" altLang="ja-JP" sz="4000" dirty="0" smtClean="0"/>
          </a:p>
        </p:txBody>
      </p:sp>
    </p:spTree>
    <p:extLst>
      <p:ext uri="{BB962C8B-B14F-4D97-AF65-F5344CB8AC3E}">
        <p14:creationId xmlns:p14="http://schemas.microsoft.com/office/powerpoint/2010/main" val="392838169"/>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162</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dirty="0" smtClean="0">
                <a:latin typeface="+mj-ea"/>
              </a:rPr>
              <a:t>１回</a:t>
            </a:r>
            <a:r>
              <a:rPr lang="ja-JP" altLang="en-US" dirty="0">
                <a:latin typeface="+mj-ea"/>
              </a:rPr>
              <a:t>の処方において以下の投与の場合の要件に注意</a:t>
            </a:r>
          </a:p>
          <a:p>
            <a:pPr lvl="2" algn="just">
              <a:lnSpc>
                <a:spcPct val="90000"/>
              </a:lnSpc>
              <a:buSzPct val="80000"/>
            </a:pPr>
            <a:r>
              <a:rPr lang="ja-JP" altLang="en-US" dirty="0">
                <a:latin typeface="+mj-ea"/>
              </a:rPr>
              <a:t>３剤以上の抗不安薬、３剤以上の睡眠薬、４剤以上の抗うつ薬、４剤以上の抗精神病薬</a:t>
            </a:r>
          </a:p>
          <a:p>
            <a:pPr lvl="1" algn="just">
              <a:lnSpc>
                <a:spcPct val="90000"/>
              </a:lnSpc>
              <a:buSzPct val="80000"/>
            </a:pPr>
            <a:r>
              <a:rPr lang="ja-JP" altLang="en-US" dirty="0" smtClean="0">
                <a:latin typeface="+mj-ea"/>
              </a:rPr>
              <a:t>精神科</a:t>
            </a:r>
            <a:r>
              <a:rPr lang="ja-JP" altLang="en-US" dirty="0">
                <a:latin typeface="+mj-ea"/>
              </a:rPr>
              <a:t>継続外来支援・</a:t>
            </a:r>
            <a:r>
              <a:rPr lang="ja-JP" altLang="en-US" dirty="0" smtClean="0">
                <a:latin typeface="+mj-ea"/>
              </a:rPr>
              <a:t>指導料</a:t>
            </a:r>
            <a:endParaRPr lang="en-US" altLang="ja-JP" dirty="0" smtClean="0">
              <a:latin typeface="+mj-ea"/>
            </a:endParaRPr>
          </a:p>
          <a:p>
            <a:pPr lvl="2" algn="just">
              <a:lnSpc>
                <a:spcPct val="90000"/>
              </a:lnSpc>
              <a:buSzPct val="80000"/>
            </a:pPr>
            <a:r>
              <a:rPr lang="ja-JP" altLang="en-US" dirty="0" smtClean="0">
                <a:latin typeface="+mj-ea"/>
              </a:rPr>
              <a:t>２０％</a:t>
            </a:r>
            <a:r>
              <a:rPr lang="ja-JP" altLang="en-US" dirty="0">
                <a:latin typeface="+mj-ea"/>
              </a:rPr>
              <a:t>減算から算定不可へ</a:t>
            </a:r>
          </a:p>
          <a:p>
            <a:pPr lvl="1" algn="just">
              <a:lnSpc>
                <a:spcPct val="90000"/>
              </a:lnSpc>
              <a:buSzPct val="80000"/>
            </a:pPr>
            <a:r>
              <a:rPr lang="ja-JP" altLang="en-US" dirty="0" smtClean="0">
                <a:latin typeface="+mj-ea"/>
              </a:rPr>
              <a:t>処方料</a:t>
            </a:r>
            <a:endParaRPr lang="en-US" altLang="ja-JP" dirty="0" smtClean="0">
              <a:latin typeface="+mj-ea"/>
            </a:endParaRPr>
          </a:p>
          <a:p>
            <a:pPr lvl="2" algn="just">
              <a:lnSpc>
                <a:spcPct val="90000"/>
              </a:lnSpc>
              <a:buSzPct val="80000"/>
            </a:pPr>
            <a:r>
              <a:rPr lang="ja-JP" altLang="en-US" dirty="0" smtClean="0">
                <a:latin typeface="+mj-ea"/>
              </a:rPr>
              <a:t>２０点</a:t>
            </a:r>
            <a:r>
              <a:rPr lang="ja-JP" altLang="en-US" dirty="0">
                <a:latin typeface="+mj-ea"/>
              </a:rPr>
              <a:t>に減額</a:t>
            </a:r>
          </a:p>
          <a:p>
            <a:pPr lvl="1" algn="just">
              <a:lnSpc>
                <a:spcPct val="90000"/>
              </a:lnSpc>
              <a:buSzPct val="80000"/>
            </a:pPr>
            <a:r>
              <a:rPr lang="ja-JP" altLang="en-US" dirty="0" smtClean="0">
                <a:latin typeface="+mj-ea"/>
              </a:rPr>
              <a:t>処方せん料</a:t>
            </a:r>
            <a:endParaRPr lang="en-US" altLang="ja-JP" dirty="0" smtClean="0">
              <a:latin typeface="+mj-ea"/>
            </a:endParaRPr>
          </a:p>
          <a:p>
            <a:pPr lvl="2" algn="just">
              <a:lnSpc>
                <a:spcPct val="90000"/>
              </a:lnSpc>
              <a:buSzPct val="80000"/>
            </a:pPr>
            <a:r>
              <a:rPr lang="ja-JP" altLang="en-US" dirty="0" smtClean="0">
                <a:latin typeface="+mj-ea"/>
              </a:rPr>
              <a:t>３０点</a:t>
            </a:r>
            <a:r>
              <a:rPr lang="ja-JP" altLang="en-US" dirty="0">
                <a:latin typeface="+mj-ea"/>
              </a:rPr>
              <a:t>に減額</a:t>
            </a:r>
          </a:p>
          <a:p>
            <a:pPr lvl="1" algn="just">
              <a:lnSpc>
                <a:spcPct val="90000"/>
              </a:lnSpc>
              <a:buSzPct val="80000"/>
            </a:pPr>
            <a:r>
              <a:rPr lang="ja-JP" altLang="en-US" dirty="0" smtClean="0">
                <a:latin typeface="+mj-ea"/>
              </a:rPr>
              <a:t>薬剤料</a:t>
            </a:r>
            <a:endParaRPr lang="en-US" altLang="ja-JP" dirty="0" smtClean="0">
              <a:latin typeface="+mj-ea"/>
            </a:endParaRPr>
          </a:p>
          <a:p>
            <a:pPr lvl="2" algn="just">
              <a:lnSpc>
                <a:spcPct val="90000"/>
              </a:lnSpc>
              <a:buSzPct val="80000"/>
            </a:pPr>
            <a:r>
              <a:rPr lang="ja-JP" altLang="en-US" dirty="0" smtClean="0">
                <a:latin typeface="+mj-ea"/>
              </a:rPr>
              <a:t>所定</a:t>
            </a:r>
            <a:r>
              <a:rPr lang="ja-JP" altLang="en-US" dirty="0">
                <a:latin typeface="+mj-ea"/>
              </a:rPr>
              <a:t>点数の８０／</a:t>
            </a:r>
            <a:r>
              <a:rPr lang="ja-JP" altLang="en-US" dirty="0" smtClean="0">
                <a:latin typeface="+mj-ea"/>
              </a:rPr>
              <a:t>１００に減額</a:t>
            </a:r>
            <a:endParaRPr lang="ja-JP" altLang="en-US"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精神科専門療法</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薬剤使用の適正化</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484777237"/>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163</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lvl="1" algn="just">
              <a:lnSpc>
                <a:spcPct val="90000"/>
              </a:lnSpc>
              <a:buSzPct val="80000"/>
            </a:pPr>
            <a:endParaRPr lang="ja-JP" altLang="en-US" dirty="0">
              <a:latin typeface="+mj-ea"/>
            </a:endParaRPr>
          </a:p>
          <a:p>
            <a:pPr algn="just">
              <a:lnSpc>
                <a:spcPct val="90000"/>
              </a:lnSpc>
              <a:buSzPct val="80000"/>
            </a:pPr>
            <a:r>
              <a:rPr lang="ja-JP" altLang="en-US" dirty="0" smtClean="0">
                <a:latin typeface="+mj-ea"/>
              </a:rPr>
              <a:t>経過措置等</a:t>
            </a:r>
            <a:endParaRPr lang="ja-JP" altLang="en-US" dirty="0">
              <a:latin typeface="+mj-ea"/>
            </a:endParaRPr>
          </a:p>
          <a:p>
            <a:pPr lvl="1" algn="just">
              <a:lnSpc>
                <a:spcPct val="90000"/>
              </a:lnSpc>
              <a:buSzPct val="80000"/>
            </a:pPr>
            <a:r>
              <a:rPr lang="ja-JP" altLang="en-US" dirty="0">
                <a:latin typeface="+mj-ea"/>
              </a:rPr>
              <a:t>抗不安薬・睡眠薬、抗うつ薬、抗精神病薬の多剤処方にかかる見直しについては、減薬に必要な期間を設けるため平成２６年１０月１日より実施</a:t>
            </a:r>
          </a:p>
          <a:p>
            <a:pPr algn="just">
              <a:lnSpc>
                <a:spcPct val="90000"/>
              </a:lnSpc>
              <a:buSzPct val="80000"/>
            </a:pPr>
            <a:endParaRPr lang="ja-JP" altLang="en-US" dirty="0">
              <a:latin typeface="+mj-ea"/>
            </a:endParaRPr>
          </a:p>
          <a:p>
            <a:pPr lvl="1" algn="just">
              <a:lnSpc>
                <a:spcPct val="90000"/>
              </a:lnSpc>
              <a:buSzPct val="80000"/>
            </a:pPr>
            <a:r>
              <a:rPr lang="ja-JP" altLang="en-US" dirty="0" smtClean="0">
                <a:latin typeface="+mj-ea"/>
              </a:rPr>
              <a:t>抗不安薬・睡眠薬、抗うつ薬、抗精神病薬の多剤処方による減算の除外項目については、他院で多剤処方された患者が受診した場合の一定期間、薬剤を切り替える際の一定期間等とする</a:t>
            </a:r>
            <a:endParaRPr lang="ja-JP" altLang="en-US" dirty="0">
              <a:latin typeface="+mj-ea"/>
            </a:endParaRPr>
          </a:p>
          <a:p>
            <a:pPr algn="just">
              <a:lnSpc>
                <a:spcPct val="90000"/>
              </a:lnSpc>
              <a:buSzPct val="80000"/>
            </a:pPr>
            <a:endParaRPr lang="ja-JP" altLang="en-US"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精神科専門療法</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薬剤使用の適正化</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878410031"/>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164</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通院</a:t>
            </a:r>
            <a:r>
              <a:rPr lang="ja-JP" altLang="en-US" sz="2800" dirty="0">
                <a:latin typeface="+mj-ea"/>
              </a:rPr>
              <a:t>・在宅精神</a:t>
            </a:r>
            <a:r>
              <a:rPr lang="ja-JP" altLang="en-US" sz="2800" dirty="0" smtClean="0">
                <a:latin typeface="+mj-ea"/>
              </a:rPr>
              <a:t>療法の注</a:t>
            </a:r>
            <a:r>
              <a:rPr lang="ja-JP" altLang="en-US" sz="2800" dirty="0">
                <a:latin typeface="+mj-ea"/>
              </a:rPr>
              <a:t>３</a:t>
            </a:r>
            <a:r>
              <a:rPr lang="ja-JP" altLang="en-US" sz="2800" dirty="0" smtClean="0">
                <a:latin typeface="+mj-ea"/>
              </a:rPr>
              <a:t>加算</a:t>
            </a:r>
            <a:endParaRPr lang="en-US" altLang="ja-JP" sz="2800" dirty="0" smtClean="0">
              <a:latin typeface="+mj-ea"/>
            </a:endParaRPr>
          </a:p>
          <a:p>
            <a:pPr marL="0" indent="0" algn="just">
              <a:lnSpc>
                <a:spcPct val="90000"/>
              </a:lnSpc>
              <a:buSzPct val="80000"/>
              <a:buNone/>
            </a:pPr>
            <a:r>
              <a:rPr lang="en-US" altLang="ja-JP" dirty="0">
                <a:latin typeface="+mj-ea"/>
              </a:rPr>
              <a:t>	</a:t>
            </a:r>
            <a:r>
              <a:rPr lang="en-US" altLang="ja-JP" dirty="0" smtClean="0">
                <a:latin typeface="+mj-ea"/>
              </a:rPr>
              <a:t>				</a:t>
            </a:r>
            <a:r>
              <a:rPr lang="ja-JP" altLang="en-US" dirty="0" smtClean="0">
                <a:latin typeface="+mj-ea"/>
              </a:rPr>
              <a:t>　　２００点　⇒　３５０点</a:t>
            </a:r>
            <a:endParaRPr lang="en-US" altLang="ja-JP" sz="2800" dirty="0">
              <a:latin typeface="+mj-ea"/>
            </a:endParaRPr>
          </a:p>
          <a:p>
            <a:pPr lvl="1" algn="just">
              <a:lnSpc>
                <a:spcPct val="90000"/>
              </a:lnSpc>
              <a:buSzPct val="80000"/>
            </a:pPr>
            <a:r>
              <a:rPr lang="ja-JP" altLang="en-US" sz="2400" dirty="0" smtClean="0">
                <a:latin typeface="+mj-ea"/>
              </a:rPr>
              <a:t>算定要件</a:t>
            </a:r>
            <a:endParaRPr lang="ja-JP" altLang="en-US" sz="2400" dirty="0">
              <a:latin typeface="+mj-ea"/>
            </a:endParaRPr>
          </a:p>
          <a:p>
            <a:pPr lvl="2" algn="just">
              <a:lnSpc>
                <a:spcPct val="90000"/>
              </a:lnSpc>
              <a:buSzPct val="80000"/>
            </a:pPr>
            <a:r>
              <a:rPr lang="ja-JP" altLang="en-US" dirty="0">
                <a:latin typeface="+mj-ea"/>
              </a:rPr>
              <a:t>２０</a:t>
            </a:r>
            <a:r>
              <a:rPr lang="ja-JP" altLang="en-US" dirty="0" smtClean="0">
                <a:latin typeface="+mj-ea"/>
              </a:rPr>
              <a:t>歳</a:t>
            </a:r>
            <a:r>
              <a:rPr lang="ja-JP" altLang="en-US" dirty="0">
                <a:latin typeface="+mj-ea"/>
              </a:rPr>
              <a:t>未満の患者に対して、</a:t>
            </a:r>
            <a:r>
              <a:rPr lang="ja-JP" altLang="en-US" b="1" u="sng" dirty="0">
                <a:latin typeface="+mj-ea"/>
              </a:rPr>
              <a:t>必要に応じて児童相談所等との連携や保護者等への指導を行った上で、</a:t>
            </a:r>
            <a:r>
              <a:rPr lang="ja-JP" altLang="en-US" dirty="0">
                <a:latin typeface="+mj-ea"/>
              </a:rPr>
              <a:t>通院・在宅精神療法を行った場合に算定する。</a:t>
            </a:r>
          </a:p>
          <a:p>
            <a:pPr algn="just">
              <a:lnSpc>
                <a:spcPct val="90000"/>
              </a:lnSpc>
              <a:buSzPct val="80000"/>
            </a:pPr>
            <a:endParaRPr lang="ja-JP" altLang="en-US" sz="2800" dirty="0">
              <a:latin typeface="+mj-ea"/>
            </a:endParaRPr>
          </a:p>
          <a:p>
            <a:pPr algn="just">
              <a:lnSpc>
                <a:spcPct val="90000"/>
              </a:lnSpc>
              <a:buSzPct val="80000"/>
            </a:pPr>
            <a:r>
              <a:rPr lang="ja-JP" altLang="en-US" sz="2800" dirty="0" smtClean="0">
                <a:latin typeface="+mj-ea"/>
              </a:rPr>
              <a:t>心身</a:t>
            </a:r>
            <a:r>
              <a:rPr lang="ja-JP" altLang="en-US" sz="2800" dirty="0">
                <a:latin typeface="+mj-ea"/>
              </a:rPr>
              <a:t>医学</a:t>
            </a:r>
            <a:r>
              <a:rPr lang="ja-JP" altLang="en-US" sz="2800" dirty="0" smtClean="0">
                <a:latin typeface="+mj-ea"/>
              </a:rPr>
              <a:t>療法　注</a:t>
            </a:r>
            <a:r>
              <a:rPr lang="ja-JP" altLang="en-US" sz="2800" dirty="0">
                <a:latin typeface="+mj-ea"/>
              </a:rPr>
              <a:t>５</a:t>
            </a:r>
            <a:r>
              <a:rPr lang="ja-JP" altLang="en-US" sz="2800" dirty="0" smtClean="0">
                <a:latin typeface="+mj-ea"/>
              </a:rPr>
              <a:t>加算</a:t>
            </a:r>
            <a:endParaRPr lang="en-US" altLang="ja-JP" sz="2800" dirty="0" smtClean="0">
              <a:latin typeface="+mj-ea"/>
            </a:endParaRPr>
          </a:p>
          <a:p>
            <a:pPr marL="0" indent="0" algn="just">
              <a:lnSpc>
                <a:spcPct val="90000"/>
              </a:lnSpc>
              <a:buSzPct val="80000"/>
              <a:buNone/>
            </a:pPr>
            <a:r>
              <a:rPr lang="en-US" altLang="ja-JP" dirty="0">
                <a:latin typeface="+mj-ea"/>
              </a:rPr>
              <a:t>	</a:t>
            </a:r>
            <a:r>
              <a:rPr lang="en-US" altLang="ja-JP" dirty="0" smtClean="0">
                <a:latin typeface="+mj-ea"/>
              </a:rPr>
              <a:t>			</a:t>
            </a:r>
            <a:r>
              <a:rPr lang="ja-JP" altLang="en-US" dirty="0" smtClean="0">
                <a:latin typeface="+mj-ea"/>
              </a:rPr>
              <a:t>１００／１００　⇒　２００／１００</a:t>
            </a:r>
            <a:endParaRPr lang="en-US" altLang="ja-JP" sz="2800" dirty="0">
              <a:latin typeface="+mj-ea"/>
            </a:endParaRPr>
          </a:p>
          <a:p>
            <a:pPr lvl="1" algn="just">
              <a:lnSpc>
                <a:spcPct val="90000"/>
              </a:lnSpc>
              <a:buSzPct val="80000"/>
            </a:pPr>
            <a:r>
              <a:rPr lang="ja-JP" altLang="en-US" sz="2400" dirty="0" smtClean="0">
                <a:latin typeface="+mj-ea"/>
              </a:rPr>
              <a:t>算定要件</a:t>
            </a:r>
            <a:endParaRPr lang="ja-JP" altLang="en-US" sz="2400" dirty="0">
              <a:latin typeface="+mj-ea"/>
            </a:endParaRPr>
          </a:p>
          <a:p>
            <a:pPr lvl="2" algn="just">
              <a:lnSpc>
                <a:spcPct val="90000"/>
              </a:lnSpc>
              <a:buSzPct val="80000"/>
            </a:pPr>
            <a:r>
              <a:rPr lang="en-US" altLang="ja-JP" dirty="0">
                <a:latin typeface="+mj-ea"/>
              </a:rPr>
              <a:t>20</a:t>
            </a:r>
            <a:r>
              <a:rPr lang="ja-JP" altLang="en-US" dirty="0">
                <a:latin typeface="+mj-ea"/>
              </a:rPr>
              <a:t>歳未満の患者に対して、</a:t>
            </a:r>
            <a:r>
              <a:rPr lang="ja-JP" altLang="en-US" b="1" u="sng" dirty="0">
                <a:latin typeface="+mj-ea"/>
              </a:rPr>
              <a:t>必要に応じて児童相談所等との連携や保護者等への指導を行った上で、</a:t>
            </a:r>
            <a:r>
              <a:rPr lang="ja-JP" altLang="en-US" dirty="0">
                <a:latin typeface="+mj-ea"/>
              </a:rPr>
              <a:t>心身医学療法を行った場合に、算定する。</a:t>
            </a:r>
          </a:p>
          <a:p>
            <a:pPr algn="just">
              <a:lnSpc>
                <a:spcPct val="90000"/>
              </a:lnSpc>
              <a:buSzPct val="80000"/>
            </a:pPr>
            <a:endParaRPr lang="ja-JP" altLang="en-US" sz="28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精神科専門療法</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a:solidFill>
                  <a:srgbClr val="FFFF66"/>
                </a:solidFill>
              </a:rPr>
              <a:t>２０</a:t>
            </a:r>
            <a:r>
              <a:rPr lang="ja-JP" altLang="en-US" sz="3600" i="0" dirty="0" smtClean="0">
                <a:solidFill>
                  <a:srgbClr val="FFFF66"/>
                </a:solidFill>
              </a:rPr>
              <a:t>歳未満加算の再評価</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84479325"/>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165</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通院</a:t>
            </a:r>
            <a:r>
              <a:rPr lang="ja-JP" altLang="en-US" sz="2800" dirty="0">
                <a:latin typeface="+mj-ea"/>
              </a:rPr>
              <a:t>・在宅精神</a:t>
            </a:r>
            <a:r>
              <a:rPr lang="ja-JP" altLang="en-US" sz="2800" dirty="0" smtClean="0">
                <a:latin typeface="+mj-ea"/>
              </a:rPr>
              <a:t>療法　注</a:t>
            </a:r>
            <a:r>
              <a:rPr lang="ja-JP" altLang="en-US" sz="2800" dirty="0">
                <a:latin typeface="+mj-ea"/>
              </a:rPr>
              <a:t>３加算</a:t>
            </a:r>
          </a:p>
          <a:p>
            <a:pPr lvl="1" algn="just">
              <a:lnSpc>
                <a:spcPct val="90000"/>
              </a:lnSpc>
              <a:buSzPct val="80000"/>
            </a:pPr>
            <a:r>
              <a:rPr lang="ja-JP" altLang="en-US" sz="2400" dirty="0" smtClean="0">
                <a:latin typeface="+mj-ea"/>
              </a:rPr>
              <a:t>算定要件</a:t>
            </a:r>
            <a:endParaRPr lang="ja-JP" altLang="en-US" sz="2400" dirty="0">
              <a:latin typeface="+mj-ea"/>
            </a:endParaRPr>
          </a:p>
          <a:p>
            <a:pPr lvl="2" algn="just">
              <a:lnSpc>
                <a:spcPct val="90000"/>
              </a:lnSpc>
              <a:buSzPct val="80000"/>
            </a:pPr>
            <a:r>
              <a:rPr lang="ja-JP" altLang="en-US" dirty="0">
                <a:latin typeface="+mj-ea"/>
              </a:rPr>
              <a:t>２０</a:t>
            </a:r>
            <a:r>
              <a:rPr lang="ja-JP" altLang="en-US" dirty="0" smtClean="0">
                <a:latin typeface="+mj-ea"/>
              </a:rPr>
              <a:t>歳</a:t>
            </a:r>
            <a:r>
              <a:rPr lang="ja-JP" altLang="en-US" dirty="0">
                <a:latin typeface="+mj-ea"/>
              </a:rPr>
              <a:t>未満の患者に対して通院・在宅精神療法を行った場合（</a:t>
            </a:r>
            <a:r>
              <a:rPr lang="ja-JP" altLang="en-US" b="1" u="sng" dirty="0">
                <a:latin typeface="+mj-ea"/>
              </a:rPr>
              <a:t>当該保険医療機関の精神科を初めて受診した日から</a:t>
            </a:r>
            <a:r>
              <a:rPr lang="ja-JP" altLang="en-US" dirty="0">
                <a:latin typeface="+mj-ea"/>
              </a:rPr>
              <a:t>起算して１年以内</a:t>
            </a:r>
            <a:r>
              <a:rPr lang="ja-JP" altLang="en-US" dirty="0" smtClean="0">
                <a:latin typeface="+mj-ea"/>
              </a:rPr>
              <a:t>（児童</a:t>
            </a:r>
            <a:r>
              <a:rPr lang="ja-JP" altLang="en-US" dirty="0">
                <a:latin typeface="+mj-ea"/>
              </a:rPr>
              <a:t>・思春期精神科入院医療管理料に係る届出を行った保険医療機関において</a:t>
            </a:r>
            <a:r>
              <a:rPr lang="ja-JP" altLang="en-US" dirty="0" smtClean="0">
                <a:latin typeface="+mj-ea"/>
              </a:rPr>
              <a:t>、</a:t>
            </a:r>
            <a:r>
              <a:rPr lang="ja-JP" altLang="en-US" dirty="0">
                <a:latin typeface="+mj-ea"/>
              </a:rPr>
              <a:t>１６</a:t>
            </a:r>
            <a:r>
              <a:rPr lang="ja-JP" altLang="en-US" dirty="0" smtClean="0">
                <a:latin typeface="+mj-ea"/>
              </a:rPr>
              <a:t>歳</a:t>
            </a:r>
            <a:r>
              <a:rPr lang="ja-JP" altLang="en-US" dirty="0">
                <a:latin typeface="+mj-ea"/>
              </a:rPr>
              <a:t>未満の患者に対して行った場合は２年以内）の期間に行った場合に</a:t>
            </a:r>
            <a:r>
              <a:rPr lang="ja-JP" altLang="en-US" dirty="0" smtClean="0">
                <a:latin typeface="+mj-ea"/>
              </a:rPr>
              <a:t>限る）</a:t>
            </a:r>
            <a:r>
              <a:rPr lang="ja-JP" altLang="en-US" dirty="0">
                <a:latin typeface="+mj-ea"/>
              </a:rPr>
              <a:t>は所定点数</a:t>
            </a:r>
            <a:r>
              <a:rPr lang="ja-JP" altLang="en-US" dirty="0" smtClean="0">
                <a:latin typeface="+mj-ea"/>
              </a:rPr>
              <a:t>に２００点</a:t>
            </a:r>
            <a:r>
              <a:rPr lang="ja-JP" altLang="en-US" dirty="0">
                <a:latin typeface="+mj-ea"/>
              </a:rPr>
              <a:t>を加算する</a:t>
            </a:r>
          </a:p>
          <a:p>
            <a:pPr algn="just">
              <a:lnSpc>
                <a:spcPct val="90000"/>
              </a:lnSpc>
              <a:buSzPct val="80000"/>
            </a:pPr>
            <a:endParaRPr lang="ja-JP" altLang="en-US" sz="28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精神科専門療法</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a:solidFill>
                  <a:srgbClr val="FFFF66"/>
                </a:solidFill>
              </a:rPr>
              <a:t>２０</a:t>
            </a:r>
            <a:r>
              <a:rPr lang="ja-JP" altLang="en-US" sz="3600" i="0" dirty="0" smtClean="0">
                <a:solidFill>
                  <a:srgbClr val="FFFF66"/>
                </a:solidFill>
              </a:rPr>
              <a:t>歳未満加算の再評価</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210825906"/>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166</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通院</a:t>
            </a:r>
            <a:r>
              <a:rPr lang="ja-JP" altLang="en-US" sz="2800" dirty="0">
                <a:latin typeface="+mj-ea"/>
              </a:rPr>
              <a:t>・在宅精神</a:t>
            </a:r>
            <a:r>
              <a:rPr lang="ja-JP" altLang="en-US" sz="2800" dirty="0" smtClean="0">
                <a:latin typeface="+mj-ea"/>
              </a:rPr>
              <a:t>療法（</a:t>
            </a:r>
            <a:r>
              <a:rPr lang="ja-JP" altLang="en-US" sz="2800" dirty="0">
                <a:latin typeface="+mj-ea"/>
              </a:rPr>
              <a:t>１回につき</a:t>
            </a:r>
            <a:r>
              <a:rPr lang="ja-JP" altLang="en-US" sz="2800" dirty="0" smtClean="0">
                <a:latin typeface="+mj-ea"/>
              </a:rPr>
              <a:t>）の項目分割</a:t>
            </a:r>
            <a:endParaRPr lang="en-US" altLang="ja-JP" sz="2800" dirty="0" smtClean="0">
              <a:latin typeface="+mj-ea"/>
            </a:endParaRPr>
          </a:p>
          <a:p>
            <a:pPr lvl="1" algn="just">
              <a:lnSpc>
                <a:spcPct val="90000"/>
              </a:lnSpc>
              <a:buSzPct val="80000"/>
            </a:pPr>
            <a:r>
              <a:rPr lang="ja-JP" altLang="en-US" dirty="0">
                <a:latin typeface="+mj-ea"/>
              </a:rPr>
              <a:t>通院</a:t>
            </a:r>
            <a:r>
              <a:rPr lang="ja-JP" altLang="en-US" dirty="0" smtClean="0">
                <a:latin typeface="+mj-ea"/>
              </a:rPr>
              <a:t>精神療法（精神保健指定医等）　 </a:t>
            </a:r>
            <a:r>
              <a:rPr lang="ja-JP" altLang="en-US" dirty="0">
                <a:latin typeface="+mj-ea"/>
              </a:rPr>
              <a:t>７００点　⇒　</a:t>
            </a:r>
            <a:r>
              <a:rPr lang="ja-JP" altLang="en-US" dirty="0" smtClean="0">
                <a:latin typeface="+mj-ea"/>
              </a:rPr>
              <a:t>６００点</a:t>
            </a:r>
            <a:endParaRPr lang="en-US" altLang="ja-JP" dirty="0" smtClean="0">
              <a:latin typeface="+mj-ea"/>
            </a:endParaRPr>
          </a:p>
          <a:p>
            <a:pPr lvl="1" algn="just">
              <a:lnSpc>
                <a:spcPct val="90000"/>
              </a:lnSpc>
              <a:buSzPct val="80000"/>
            </a:pPr>
            <a:endParaRPr lang="ja-JP" altLang="en-US" sz="2400" dirty="0">
              <a:latin typeface="+mj-ea"/>
            </a:endParaRPr>
          </a:p>
          <a:p>
            <a:pPr lvl="1" algn="just">
              <a:lnSpc>
                <a:spcPct val="90000"/>
              </a:lnSpc>
              <a:buSzPct val="80000"/>
            </a:pPr>
            <a:r>
              <a:rPr lang="ja-JP" altLang="en-US" sz="2400" dirty="0" smtClean="0">
                <a:latin typeface="+mj-ea"/>
              </a:rPr>
              <a:t>在宅</a:t>
            </a:r>
            <a:r>
              <a:rPr lang="ja-JP" altLang="en-US" sz="2400" dirty="0">
                <a:latin typeface="+mj-ea"/>
              </a:rPr>
              <a:t>精神</a:t>
            </a:r>
            <a:r>
              <a:rPr lang="ja-JP" altLang="en-US" sz="2400" dirty="0" smtClean="0">
                <a:latin typeface="+mj-ea"/>
              </a:rPr>
              <a:t>療法を分割</a:t>
            </a:r>
            <a:endParaRPr lang="ja-JP" altLang="en-US" sz="2400" dirty="0">
              <a:latin typeface="+mj-ea"/>
            </a:endParaRPr>
          </a:p>
          <a:p>
            <a:pPr lvl="2" algn="just">
              <a:lnSpc>
                <a:spcPct val="90000"/>
              </a:lnSpc>
              <a:buSzPct val="80000"/>
            </a:pPr>
            <a:r>
              <a:rPr lang="ja-JP" altLang="en-US" dirty="0" smtClean="0">
                <a:latin typeface="+mj-ea"/>
              </a:rPr>
              <a:t>イ．区分</a:t>
            </a:r>
            <a:r>
              <a:rPr lang="ja-JP" altLang="en-US" dirty="0">
                <a:latin typeface="+mj-ea"/>
              </a:rPr>
              <a:t>番号Ａ</a:t>
            </a:r>
            <a:r>
              <a:rPr lang="en-US" altLang="ja-JP" dirty="0">
                <a:latin typeface="+mj-ea"/>
              </a:rPr>
              <a:t>000</a:t>
            </a:r>
            <a:r>
              <a:rPr lang="ja-JP" altLang="en-US" dirty="0">
                <a:latin typeface="+mj-ea"/>
              </a:rPr>
              <a:t>に掲げる初診料を算定する初診の日において、地域の精神科救急医療体制を確保するために必要な協力等を行っている精神保健指定医等が在宅精神療法を行った</a:t>
            </a:r>
            <a:r>
              <a:rPr lang="ja-JP" altLang="en-US" dirty="0" smtClean="0">
                <a:latin typeface="+mj-ea"/>
              </a:rPr>
              <a:t>場合　　　　　　　７００点　⇒　６００点</a:t>
            </a:r>
            <a:endParaRPr lang="en-US" altLang="ja-JP" dirty="0" smtClean="0">
              <a:latin typeface="+mj-ea"/>
            </a:endParaRPr>
          </a:p>
          <a:p>
            <a:pPr lvl="2" algn="just">
              <a:lnSpc>
                <a:spcPct val="90000"/>
              </a:lnSpc>
              <a:buSzPct val="80000"/>
            </a:pPr>
            <a:endParaRPr lang="ja-JP" altLang="en-US" sz="1000" dirty="0">
              <a:latin typeface="+mj-ea"/>
            </a:endParaRPr>
          </a:p>
          <a:p>
            <a:pPr lvl="2" algn="just">
              <a:lnSpc>
                <a:spcPct val="90000"/>
              </a:lnSpc>
              <a:buSzPct val="80000"/>
            </a:pPr>
            <a:r>
              <a:rPr lang="ja-JP" altLang="en-US" dirty="0" smtClean="0">
                <a:latin typeface="+mj-ea"/>
              </a:rPr>
              <a:t>ロ．イ</a:t>
            </a:r>
            <a:r>
              <a:rPr lang="ja-JP" altLang="en-US" dirty="0">
                <a:latin typeface="+mj-ea"/>
              </a:rPr>
              <a:t>以外の場合で、地域の精神科救急医療体制を確保するために必要な協力等を行っている精神保健指定医等が在宅精神療法を行った場合</a:t>
            </a:r>
            <a:r>
              <a:rPr lang="ja-JP" altLang="en-US" dirty="0" smtClean="0">
                <a:latin typeface="+mj-ea"/>
              </a:rPr>
              <a:t>（</a:t>
            </a:r>
            <a:r>
              <a:rPr lang="ja-JP" altLang="en-US" dirty="0">
                <a:latin typeface="+mj-ea"/>
              </a:rPr>
              <a:t>６０</a:t>
            </a:r>
            <a:r>
              <a:rPr lang="ja-JP" altLang="en-US" dirty="0" smtClean="0">
                <a:latin typeface="+mj-ea"/>
              </a:rPr>
              <a:t>分</a:t>
            </a:r>
            <a:r>
              <a:rPr lang="ja-JP" altLang="en-US" dirty="0">
                <a:latin typeface="+mj-ea"/>
              </a:rPr>
              <a:t>以上の場合に限る</a:t>
            </a:r>
            <a:r>
              <a:rPr lang="ja-JP" altLang="en-US" dirty="0" smtClean="0">
                <a:latin typeface="+mj-ea"/>
              </a:rPr>
              <a:t>）</a:t>
            </a:r>
            <a:r>
              <a:rPr lang="en-US" altLang="ja-JP" dirty="0" smtClean="0">
                <a:latin typeface="+mj-ea"/>
              </a:rPr>
              <a:t>					</a:t>
            </a:r>
            <a:r>
              <a:rPr lang="ja-JP" altLang="en-US" dirty="0" smtClean="0">
                <a:latin typeface="+mj-ea"/>
              </a:rPr>
              <a:t>５４０点（新設）</a:t>
            </a:r>
            <a:endParaRPr lang="en-US" altLang="ja-JP" dirty="0">
              <a:latin typeface="+mj-ea"/>
            </a:endParaRPr>
          </a:p>
          <a:p>
            <a:pPr lvl="2" algn="just">
              <a:lnSpc>
                <a:spcPct val="90000"/>
              </a:lnSpc>
              <a:buSzPct val="80000"/>
            </a:pPr>
            <a:endParaRPr lang="en-US" altLang="ja-JP" sz="1000" dirty="0" smtClean="0">
              <a:latin typeface="+mj-ea"/>
            </a:endParaRPr>
          </a:p>
          <a:p>
            <a:pPr lvl="2" algn="just">
              <a:lnSpc>
                <a:spcPct val="90000"/>
              </a:lnSpc>
              <a:buSzPct val="80000"/>
            </a:pPr>
            <a:r>
              <a:rPr lang="ja-JP" altLang="en-US" dirty="0" smtClean="0">
                <a:latin typeface="+mj-ea"/>
              </a:rPr>
              <a:t>ハ．イ</a:t>
            </a:r>
            <a:r>
              <a:rPr lang="ja-JP" altLang="en-US" dirty="0">
                <a:latin typeface="+mj-ea"/>
              </a:rPr>
              <a:t>、ロ以外の場合</a:t>
            </a:r>
          </a:p>
          <a:p>
            <a:pPr lvl="3" algn="just">
              <a:lnSpc>
                <a:spcPct val="90000"/>
              </a:lnSpc>
              <a:buSzPct val="80000"/>
            </a:pPr>
            <a:r>
              <a:rPr lang="en-US" altLang="ja-JP" sz="2400" dirty="0">
                <a:latin typeface="+mj-ea"/>
              </a:rPr>
              <a:t>(1) 30</a:t>
            </a:r>
            <a:r>
              <a:rPr lang="ja-JP" altLang="en-US" sz="2400" dirty="0">
                <a:latin typeface="+mj-ea"/>
              </a:rPr>
              <a:t>分以上の</a:t>
            </a:r>
            <a:r>
              <a:rPr lang="ja-JP" altLang="en-US" sz="2400" dirty="0" smtClean="0">
                <a:latin typeface="+mj-ea"/>
              </a:rPr>
              <a:t>場合</a:t>
            </a:r>
            <a:r>
              <a:rPr lang="en-US" altLang="ja-JP" sz="2400" dirty="0" smtClean="0">
                <a:latin typeface="+mj-ea"/>
              </a:rPr>
              <a:t>				</a:t>
            </a:r>
            <a:r>
              <a:rPr lang="ja-JP" altLang="en-US" sz="2400" dirty="0" smtClean="0">
                <a:latin typeface="+mj-ea"/>
              </a:rPr>
              <a:t>４００点</a:t>
            </a:r>
            <a:endParaRPr lang="ja-JP" altLang="en-US" sz="2400" dirty="0">
              <a:latin typeface="+mj-ea"/>
            </a:endParaRPr>
          </a:p>
          <a:p>
            <a:pPr lvl="3" algn="just">
              <a:lnSpc>
                <a:spcPct val="90000"/>
              </a:lnSpc>
              <a:buSzPct val="80000"/>
            </a:pPr>
            <a:r>
              <a:rPr lang="en-US" altLang="ja-JP" sz="2400" dirty="0">
                <a:latin typeface="+mj-ea"/>
              </a:rPr>
              <a:t>(2) 30</a:t>
            </a:r>
            <a:r>
              <a:rPr lang="ja-JP" altLang="en-US" sz="2400" dirty="0">
                <a:latin typeface="+mj-ea"/>
              </a:rPr>
              <a:t>分未満の</a:t>
            </a:r>
            <a:r>
              <a:rPr lang="ja-JP" altLang="en-US" sz="2400" dirty="0" smtClean="0">
                <a:latin typeface="+mj-ea"/>
              </a:rPr>
              <a:t>場合</a:t>
            </a:r>
            <a:r>
              <a:rPr lang="en-US" altLang="ja-JP" sz="2400" dirty="0" smtClean="0">
                <a:latin typeface="+mj-ea"/>
              </a:rPr>
              <a:t>				</a:t>
            </a:r>
            <a:r>
              <a:rPr lang="ja-JP" altLang="en-US" sz="2400" dirty="0" smtClean="0">
                <a:latin typeface="+mj-ea"/>
              </a:rPr>
              <a:t>３３０点</a:t>
            </a:r>
            <a:endParaRPr lang="ja-JP" altLang="en-US" sz="2400" dirty="0">
              <a:latin typeface="+mj-ea"/>
            </a:endParaRPr>
          </a:p>
          <a:p>
            <a:pPr algn="just">
              <a:lnSpc>
                <a:spcPct val="90000"/>
              </a:lnSpc>
              <a:buSzPct val="80000"/>
            </a:pPr>
            <a:endParaRPr lang="ja-JP" altLang="en-US" sz="28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精神科専門療法</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長時間診療の評価</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45231770"/>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167</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精神科</a:t>
            </a:r>
            <a:r>
              <a:rPr lang="ja-JP" altLang="en-US" sz="2800" dirty="0">
                <a:latin typeface="+mj-ea"/>
              </a:rPr>
              <a:t>重症患者早期集中支援管理料（月１回）</a:t>
            </a:r>
          </a:p>
          <a:p>
            <a:pPr lvl="1" algn="just">
              <a:lnSpc>
                <a:spcPct val="90000"/>
              </a:lnSpc>
              <a:buSzPct val="80000"/>
            </a:pPr>
            <a:r>
              <a:rPr lang="ja-JP" altLang="en-US" sz="2400" dirty="0" smtClean="0">
                <a:latin typeface="+mj-ea"/>
              </a:rPr>
              <a:t>保険</a:t>
            </a:r>
            <a:r>
              <a:rPr lang="ja-JP" altLang="en-US" sz="2400" dirty="0">
                <a:latin typeface="+mj-ea"/>
              </a:rPr>
              <a:t>医療機関が単独で実施する場合</a:t>
            </a:r>
          </a:p>
          <a:p>
            <a:pPr lvl="2" algn="just">
              <a:lnSpc>
                <a:spcPct val="90000"/>
              </a:lnSpc>
              <a:buSzPct val="80000"/>
            </a:pPr>
            <a:r>
              <a:rPr lang="ja-JP" altLang="en-US" dirty="0" smtClean="0">
                <a:latin typeface="+mj-ea"/>
              </a:rPr>
              <a:t>同一</a:t>
            </a:r>
            <a:r>
              <a:rPr lang="ja-JP" altLang="en-US" dirty="0">
                <a:latin typeface="+mj-ea"/>
              </a:rPr>
              <a:t>建物居住者</a:t>
            </a:r>
            <a:r>
              <a:rPr lang="ja-JP" altLang="en-US" dirty="0" smtClean="0">
                <a:latin typeface="+mj-ea"/>
              </a:rPr>
              <a:t>以外</a:t>
            </a:r>
            <a:r>
              <a:rPr lang="en-US" altLang="ja-JP" dirty="0" smtClean="0">
                <a:latin typeface="+mj-ea"/>
              </a:rPr>
              <a:t>	</a:t>
            </a:r>
            <a:r>
              <a:rPr lang="ja-JP" altLang="en-US" dirty="0" smtClean="0">
                <a:latin typeface="+mj-ea"/>
              </a:rPr>
              <a:t>　　　１</a:t>
            </a:r>
            <a:r>
              <a:rPr lang="en-US" altLang="ja-JP" dirty="0" smtClean="0">
                <a:latin typeface="+mj-ea"/>
              </a:rPr>
              <a:t>､</a:t>
            </a:r>
            <a:r>
              <a:rPr lang="ja-JP" altLang="en-US" dirty="0" smtClean="0">
                <a:latin typeface="+mj-ea"/>
              </a:rPr>
              <a:t>８００点</a:t>
            </a:r>
            <a:endParaRPr lang="ja-JP" altLang="en-US" dirty="0">
              <a:latin typeface="+mj-ea"/>
            </a:endParaRPr>
          </a:p>
          <a:p>
            <a:pPr lvl="2" algn="just">
              <a:lnSpc>
                <a:spcPct val="90000"/>
              </a:lnSpc>
              <a:buSzPct val="80000"/>
            </a:pPr>
            <a:r>
              <a:rPr lang="ja-JP" altLang="en-US" dirty="0" smtClean="0">
                <a:latin typeface="+mj-ea"/>
              </a:rPr>
              <a:t>同一</a:t>
            </a:r>
            <a:r>
              <a:rPr lang="ja-JP" altLang="en-US" dirty="0">
                <a:latin typeface="+mj-ea"/>
              </a:rPr>
              <a:t>建物</a:t>
            </a:r>
            <a:r>
              <a:rPr lang="ja-JP" altLang="en-US" dirty="0" smtClean="0">
                <a:latin typeface="+mj-ea"/>
              </a:rPr>
              <a:t>居住者</a:t>
            </a:r>
            <a:endParaRPr lang="ja-JP" altLang="en-US" dirty="0">
              <a:latin typeface="+mj-ea"/>
            </a:endParaRPr>
          </a:p>
          <a:p>
            <a:pPr lvl="3" algn="just">
              <a:lnSpc>
                <a:spcPct val="90000"/>
              </a:lnSpc>
              <a:buSzPct val="80000"/>
            </a:pPr>
            <a:r>
              <a:rPr lang="ja-JP" altLang="en-US" sz="2400" dirty="0" smtClean="0">
                <a:latin typeface="+mj-ea"/>
              </a:rPr>
              <a:t>特定</a:t>
            </a:r>
            <a:r>
              <a:rPr lang="ja-JP" altLang="en-US" sz="2400" dirty="0">
                <a:latin typeface="+mj-ea"/>
              </a:rPr>
              <a:t>施設</a:t>
            </a:r>
            <a:r>
              <a:rPr lang="ja-JP" altLang="en-US" sz="2400" dirty="0" smtClean="0">
                <a:latin typeface="+mj-ea"/>
              </a:rPr>
              <a:t>等入所者</a:t>
            </a:r>
            <a:r>
              <a:rPr lang="en-US" altLang="ja-JP" sz="2400" dirty="0" smtClean="0">
                <a:latin typeface="+mj-ea"/>
              </a:rPr>
              <a:t>		</a:t>
            </a:r>
            <a:r>
              <a:rPr lang="ja-JP" altLang="en-US" sz="2400" dirty="0" smtClean="0">
                <a:latin typeface="+mj-ea"/>
              </a:rPr>
              <a:t>９００点</a:t>
            </a:r>
            <a:endParaRPr lang="ja-JP" altLang="en-US" sz="2400" dirty="0">
              <a:latin typeface="+mj-ea"/>
            </a:endParaRPr>
          </a:p>
          <a:p>
            <a:pPr lvl="3" algn="just">
              <a:lnSpc>
                <a:spcPct val="90000"/>
              </a:lnSpc>
              <a:buSzPct val="80000"/>
            </a:pPr>
            <a:r>
              <a:rPr lang="ja-JP" altLang="en-US" sz="2400" dirty="0">
                <a:latin typeface="+mj-ea"/>
              </a:rPr>
              <a:t>上記</a:t>
            </a:r>
            <a:r>
              <a:rPr lang="ja-JP" altLang="en-US" sz="2400" dirty="0" smtClean="0">
                <a:latin typeface="+mj-ea"/>
              </a:rPr>
              <a:t>以外</a:t>
            </a:r>
            <a:r>
              <a:rPr lang="ja-JP" altLang="en-US" sz="2400" dirty="0">
                <a:latin typeface="+mj-ea"/>
              </a:rPr>
              <a:t>の</a:t>
            </a:r>
            <a:r>
              <a:rPr lang="ja-JP" altLang="en-US" sz="2400" dirty="0" smtClean="0">
                <a:latin typeface="+mj-ea"/>
              </a:rPr>
              <a:t>場合</a:t>
            </a:r>
            <a:r>
              <a:rPr lang="en-US" altLang="ja-JP" sz="2400" dirty="0" smtClean="0">
                <a:latin typeface="+mj-ea"/>
              </a:rPr>
              <a:t>		</a:t>
            </a:r>
            <a:r>
              <a:rPr lang="ja-JP" altLang="en-US" sz="2400" dirty="0" smtClean="0">
                <a:latin typeface="+mj-ea"/>
              </a:rPr>
              <a:t>４５０点</a:t>
            </a:r>
            <a:endParaRPr lang="ja-JP" altLang="en-US" sz="2400" dirty="0">
              <a:latin typeface="+mj-ea"/>
            </a:endParaRPr>
          </a:p>
          <a:p>
            <a:pPr lvl="1" algn="just">
              <a:lnSpc>
                <a:spcPct val="90000"/>
              </a:lnSpc>
              <a:buSzPct val="80000"/>
            </a:pPr>
            <a:r>
              <a:rPr lang="ja-JP" altLang="en-US" sz="2400" dirty="0" smtClean="0">
                <a:latin typeface="+mj-ea"/>
              </a:rPr>
              <a:t>訪問</a:t>
            </a:r>
            <a:r>
              <a:rPr lang="ja-JP" altLang="en-US" sz="2400" dirty="0">
                <a:latin typeface="+mj-ea"/>
              </a:rPr>
              <a:t>看護ステーションと連携して実施する場合</a:t>
            </a:r>
          </a:p>
          <a:p>
            <a:pPr lvl="2" algn="just">
              <a:lnSpc>
                <a:spcPct val="90000"/>
              </a:lnSpc>
              <a:buSzPct val="80000"/>
            </a:pPr>
            <a:r>
              <a:rPr lang="ja-JP" altLang="en-US" dirty="0" smtClean="0">
                <a:latin typeface="+mj-ea"/>
              </a:rPr>
              <a:t>同一</a:t>
            </a:r>
            <a:r>
              <a:rPr lang="ja-JP" altLang="en-US" dirty="0">
                <a:latin typeface="+mj-ea"/>
              </a:rPr>
              <a:t>建物居住</a:t>
            </a:r>
            <a:r>
              <a:rPr lang="ja-JP" altLang="en-US" dirty="0" smtClean="0">
                <a:latin typeface="+mj-ea"/>
              </a:rPr>
              <a:t>者以外</a:t>
            </a:r>
            <a:r>
              <a:rPr lang="en-US" altLang="ja-JP" dirty="0" smtClean="0">
                <a:latin typeface="+mj-ea"/>
              </a:rPr>
              <a:t>	</a:t>
            </a:r>
            <a:r>
              <a:rPr lang="ja-JP" altLang="en-US" dirty="0" smtClean="0">
                <a:latin typeface="+mj-ea"/>
              </a:rPr>
              <a:t>　　　１</a:t>
            </a:r>
            <a:r>
              <a:rPr lang="en-US" altLang="ja-JP" dirty="0" smtClean="0">
                <a:latin typeface="+mj-ea"/>
              </a:rPr>
              <a:t>､</a:t>
            </a:r>
            <a:r>
              <a:rPr lang="ja-JP" altLang="en-US" dirty="0" smtClean="0">
                <a:latin typeface="+mj-ea"/>
              </a:rPr>
              <a:t>４８０点</a:t>
            </a:r>
            <a:endParaRPr lang="ja-JP" altLang="en-US" dirty="0">
              <a:latin typeface="+mj-ea"/>
            </a:endParaRPr>
          </a:p>
          <a:p>
            <a:pPr lvl="2" algn="just">
              <a:lnSpc>
                <a:spcPct val="90000"/>
              </a:lnSpc>
              <a:buSzPct val="80000"/>
            </a:pPr>
            <a:r>
              <a:rPr lang="ja-JP" altLang="en-US" dirty="0" smtClean="0">
                <a:latin typeface="+mj-ea"/>
              </a:rPr>
              <a:t>同一</a:t>
            </a:r>
            <a:r>
              <a:rPr lang="ja-JP" altLang="en-US" dirty="0">
                <a:latin typeface="+mj-ea"/>
              </a:rPr>
              <a:t>建物</a:t>
            </a:r>
            <a:r>
              <a:rPr lang="ja-JP" altLang="en-US" dirty="0" smtClean="0">
                <a:latin typeface="+mj-ea"/>
              </a:rPr>
              <a:t>居住者</a:t>
            </a:r>
            <a:endParaRPr lang="ja-JP" altLang="en-US" dirty="0">
              <a:latin typeface="+mj-ea"/>
            </a:endParaRPr>
          </a:p>
          <a:p>
            <a:pPr lvl="3" algn="just">
              <a:lnSpc>
                <a:spcPct val="90000"/>
              </a:lnSpc>
              <a:buSzPct val="80000"/>
            </a:pPr>
            <a:r>
              <a:rPr lang="ja-JP" altLang="en-US" sz="2400" dirty="0" smtClean="0">
                <a:latin typeface="+mj-ea"/>
              </a:rPr>
              <a:t>特定</a:t>
            </a:r>
            <a:r>
              <a:rPr lang="ja-JP" altLang="en-US" sz="2400" dirty="0">
                <a:latin typeface="+mj-ea"/>
              </a:rPr>
              <a:t>施設</a:t>
            </a:r>
            <a:r>
              <a:rPr lang="ja-JP" altLang="en-US" sz="2400" dirty="0" smtClean="0">
                <a:latin typeface="+mj-ea"/>
              </a:rPr>
              <a:t>等入所者</a:t>
            </a:r>
            <a:r>
              <a:rPr lang="en-US" altLang="ja-JP" sz="2400" dirty="0" smtClean="0">
                <a:latin typeface="+mj-ea"/>
              </a:rPr>
              <a:t>		</a:t>
            </a:r>
            <a:r>
              <a:rPr lang="ja-JP" altLang="en-US" sz="2400" dirty="0" smtClean="0">
                <a:latin typeface="+mj-ea"/>
              </a:rPr>
              <a:t>７４０点</a:t>
            </a:r>
            <a:endParaRPr lang="ja-JP" altLang="en-US" sz="2400" dirty="0">
              <a:latin typeface="+mj-ea"/>
            </a:endParaRPr>
          </a:p>
          <a:p>
            <a:pPr lvl="3" algn="just">
              <a:lnSpc>
                <a:spcPct val="90000"/>
              </a:lnSpc>
              <a:buSzPct val="80000"/>
            </a:pPr>
            <a:r>
              <a:rPr lang="ja-JP" altLang="en-US" sz="2400" dirty="0">
                <a:latin typeface="+mj-ea"/>
              </a:rPr>
              <a:t>上記</a:t>
            </a:r>
            <a:r>
              <a:rPr lang="ja-JP" altLang="en-US" sz="2400" dirty="0" smtClean="0">
                <a:latin typeface="+mj-ea"/>
              </a:rPr>
              <a:t>以外</a:t>
            </a:r>
            <a:r>
              <a:rPr lang="ja-JP" altLang="en-US" sz="2400" dirty="0">
                <a:latin typeface="+mj-ea"/>
              </a:rPr>
              <a:t>の</a:t>
            </a:r>
            <a:r>
              <a:rPr lang="ja-JP" altLang="en-US" sz="2400" dirty="0" smtClean="0">
                <a:latin typeface="+mj-ea"/>
              </a:rPr>
              <a:t>場合</a:t>
            </a:r>
            <a:r>
              <a:rPr lang="en-US" altLang="ja-JP" sz="2400" dirty="0" smtClean="0">
                <a:latin typeface="+mj-ea"/>
              </a:rPr>
              <a:t>		</a:t>
            </a:r>
            <a:r>
              <a:rPr lang="ja-JP" altLang="en-US" sz="2400" dirty="0" smtClean="0">
                <a:latin typeface="+mj-ea"/>
              </a:rPr>
              <a:t>３７０点</a:t>
            </a:r>
            <a:endParaRPr lang="ja-JP" altLang="en-US"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精神科専門療法</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精神科重症患者早期集中支援管理料（新）</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91188628"/>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168</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対象患者は以下の全てを満たす者</a:t>
            </a:r>
            <a:endParaRPr lang="ja-JP" altLang="en-US" sz="2400" dirty="0">
              <a:latin typeface="+mj-ea"/>
            </a:endParaRPr>
          </a:p>
          <a:p>
            <a:pPr lvl="1" algn="just">
              <a:lnSpc>
                <a:spcPct val="90000"/>
              </a:lnSpc>
              <a:buSzPct val="80000"/>
            </a:pPr>
            <a:r>
              <a:rPr lang="ja-JP" altLang="en-US" sz="2400" dirty="0" smtClean="0">
                <a:latin typeface="+mj-ea"/>
              </a:rPr>
              <a:t>訪問</a:t>
            </a:r>
            <a:r>
              <a:rPr lang="ja-JP" altLang="en-US" sz="2400" dirty="0">
                <a:latin typeface="+mj-ea"/>
              </a:rPr>
              <a:t>診療を</a:t>
            </a:r>
            <a:r>
              <a:rPr lang="ja-JP" altLang="en-US" sz="2400" dirty="0" smtClean="0">
                <a:latin typeface="+mj-ea"/>
              </a:rPr>
              <a:t>月１回</a:t>
            </a:r>
            <a:r>
              <a:rPr lang="ja-JP" altLang="en-US" sz="2400" dirty="0">
                <a:latin typeface="+mj-ea"/>
              </a:rPr>
              <a:t>以上及び精神科訪問看護を</a:t>
            </a:r>
            <a:r>
              <a:rPr lang="ja-JP" altLang="en-US" sz="2400" dirty="0" smtClean="0">
                <a:latin typeface="+mj-ea"/>
              </a:rPr>
              <a:t>週２回</a:t>
            </a:r>
            <a:r>
              <a:rPr lang="ja-JP" altLang="en-US" sz="2400" dirty="0">
                <a:latin typeface="+mj-ea"/>
              </a:rPr>
              <a:t>以上（</a:t>
            </a:r>
            <a:r>
              <a:rPr lang="ja-JP" altLang="en-US" sz="2400" dirty="0" smtClean="0">
                <a:latin typeface="+mj-ea"/>
              </a:rPr>
              <a:t>うち月２回</a:t>
            </a:r>
            <a:r>
              <a:rPr lang="ja-JP" altLang="en-US" sz="2400" dirty="0">
                <a:latin typeface="+mj-ea"/>
              </a:rPr>
              <a:t>以上は精神保健福祉士又は作業療法士が訪問）実施している患者に対し、退院した日から起算</a:t>
            </a:r>
            <a:r>
              <a:rPr lang="ja-JP" altLang="en-US" sz="2400" dirty="0" smtClean="0">
                <a:latin typeface="+mj-ea"/>
              </a:rPr>
              <a:t>して</a:t>
            </a:r>
            <a:r>
              <a:rPr lang="ja-JP" altLang="en-US" dirty="0" smtClean="0">
                <a:latin typeface="+mj-ea"/>
              </a:rPr>
              <a:t>６ヶ月</a:t>
            </a:r>
            <a:r>
              <a:rPr lang="ja-JP" altLang="en-US" sz="2400" dirty="0" smtClean="0">
                <a:latin typeface="+mj-ea"/>
              </a:rPr>
              <a:t>以内</a:t>
            </a:r>
            <a:r>
              <a:rPr lang="ja-JP" altLang="en-US" sz="2400" dirty="0">
                <a:latin typeface="+mj-ea"/>
              </a:rPr>
              <a:t>の期間に限り</a:t>
            </a:r>
            <a:r>
              <a:rPr lang="ja-JP" altLang="en-US" sz="2400" dirty="0" smtClean="0">
                <a:latin typeface="+mj-ea"/>
              </a:rPr>
              <a:t>算定</a:t>
            </a:r>
            <a:endParaRPr lang="ja-JP" altLang="en-US" sz="2400" dirty="0">
              <a:latin typeface="+mj-ea"/>
            </a:endParaRPr>
          </a:p>
          <a:p>
            <a:pPr lvl="1" algn="just">
              <a:lnSpc>
                <a:spcPct val="90000"/>
              </a:lnSpc>
              <a:buSzPct val="80000"/>
            </a:pPr>
            <a:r>
              <a:rPr lang="ja-JP" altLang="en-US" sz="2400" dirty="0" smtClean="0">
                <a:latin typeface="+mj-ea"/>
              </a:rPr>
              <a:t>１年</a:t>
            </a:r>
            <a:r>
              <a:rPr lang="ja-JP" altLang="en-US" sz="2400" dirty="0">
                <a:latin typeface="+mj-ea"/>
              </a:rPr>
              <a:t>以上精神病床に入院して退院した者又は入退院を繰り返す</a:t>
            </a:r>
            <a:r>
              <a:rPr lang="ja-JP" altLang="en-US" sz="2400" dirty="0" smtClean="0">
                <a:latin typeface="+mj-ea"/>
              </a:rPr>
              <a:t>者</a:t>
            </a:r>
            <a:endParaRPr lang="ja-JP" altLang="en-US" sz="2400" dirty="0">
              <a:latin typeface="+mj-ea"/>
            </a:endParaRPr>
          </a:p>
          <a:p>
            <a:pPr lvl="2" algn="just">
              <a:lnSpc>
                <a:spcPct val="90000"/>
              </a:lnSpc>
              <a:buSzPct val="80000"/>
            </a:pPr>
            <a:r>
              <a:rPr lang="ja-JP" altLang="en-US" dirty="0" smtClean="0">
                <a:latin typeface="+mj-ea"/>
              </a:rPr>
              <a:t>直</a:t>
            </a:r>
            <a:r>
              <a:rPr lang="ja-JP" altLang="en-US" dirty="0">
                <a:latin typeface="+mj-ea"/>
              </a:rPr>
              <a:t>近の入院が、措置入院、緊急措置入院又は医療保護入院であり、かつ当該入院の入院日より起算して過去</a:t>
            </a:r>
            <a:r>
              <a:rPr lang="en-US" altLang="ja-JP" dirty="0">
                <a:latin typeface="+mj-ea"/>
              </a:rPr>
              <a:t>3</a:t>
            </a:r>
            <a:r>
              <a:rPr lang="ja-JP" altLang="en-US" dirty="0">
                <a:latin typeface="+mj-ea"/>
              </a:rPr>
              <a:t>月以内に措置入院、緊急措置入院又は医療保護入院をしたことのある</a:t>
            </a:r>
            <a:r>
              <a:rPr lang="ja-JP" altLang="en-US" dirty="0" smtClean="0">
                <a:latin typeface="+mj-ea"/>
              </a:rPr>
              <a:t>者</a:t>
            </a:r>
            <a:endParaRPr lang="ja-JP" altLang="en-US" dirty="0">
              <a:latin typeface="+mj-ea"/>
            </a:endParaRPr>
          </a:p>
          <a:p>
            <a:pPr lvl="1" algn="just">
              <a:lnSpc>
                <a:spcPct val="90000"/>
              </a:lnSpc>
              <a:buSzPct val="80000"/>
            </a:pPr>
            <a:r>
              <a:rPr lang="ja-JP" altLang="en-US" sz="2400" dirty="0" smtClean="0">
                <a:latin typeface="+mj-ea"/>
              </a:rPr>
              <a:t>統合</a:t>
            </a:r>
            <a:r>
              <a:rPr lang="ja-JP" altLang="en-US" sz="2400" dirty="0">
                <a:latin typeface="+mj-ea"/>
              </a:rPr>
              <a:t>失調症、気分障害又は重度認知症の患者で、退院時</a:t>
            </a:r>
            <a:r>
              <a:rPr lang="ja-JP" altLang="en-US" sz="2400" dirty="0" smtClean="0">
                <a:latin typeface="+mj-ea"/>
              </a:rPr>
              <a:t>のＧＡＦ４０以下</a:t>
            </a:r>
            <a:r>
              <a:rPr lang="ja-JP" altLang="en-US" sz="2400" dirty="0">
                <a:latin typeface="+mj-ea"/>
              </a:rPr>
              <a:t>の</a:t>
            </a:r>
            <a:r>
              <a:rPr lang="ja-JP" altLang="en-US" sz="2400" dirty="0" smtClean="0">
                <a:latin typeface="+mj-ea"/>
              </a:rPr>
              <a:t>者</a:t>
            </a:r>
            <a:endParaRPr lang="ja-JP" altLang="en-US" sz="2400" dirty="0">
              <a:latin typeface="+mj-ea"/>
            </a:endParaRPr>
          </a:p>
          <a:p>
            <a:pPr lvl="1" algn="just">
              <a:lnSpc>
                <a:spcPct val="90000"/>
              </a:lnSpc>
              <a:buSzPct val="80000"/>
            </a:pPr>
            <a:r>
              <a:rPr lang="ja-JP" altLang="en-US" sz="2400" dirty="0" smtClean="0">
                <a:latin typeface="+mj-ea"/>
              </a:rPr>
              <a:t>精神科</a:t>
            </a:r>
            <a:r>
              <a:rPr lang="ja-JP" altLang="en-US" sz="2400" dirty="0">
                <a:latin typeface="+mj-ea"/>
              </a:rPr>
              <a:t>を標榜する保険医療機関への通院が困難な</a:t>
            </a:r>
            <a:r>
              <a:rPr lang="ja-JP" altLang="en-US" sz="2400" dirty="0" smtClean="0">
                <a:latin typeface="+mj-ea"/>
              </a:rPr>
              <a:t>者</a:t>
            </a:r>
            <a:endParaRPr lang="ja-JP" altLang="en-US" sz="2400" dirty="0">
              <a:latin typeface="+mj-ea"/>
            </a:endParaRPr>
          </a:p>
          <a:p>
            <a:pPr lvl="1" algn="just">
              <a:lnSpc>
                <a:spcPct val="90000"/>
              </a:lnSpc>
              <a:buSzPct val="80000"/>
            </a:pPr>
            <a:r>
              <a:rPr lang="ja-JP" altLang="en-US" sz="2400" dirty="0" smtClean="0">
                <a:latin typeface="+mj-ea"/>
              </a:rPr>
              <a:t>障害</a:t>
            </a:r>
            <a:r>
              <a:rPr lang="ja-JP" altLang="en-US" sz="2400" dirty="0">
                <a:latin typeface="+mj-ea"/>
              </a:rPr>
              <a:t>福祉サービスを利用していない</a:t>
            </a:r>
            <a:r>
              <a:rPr lang="ja-JP" altLang="en-US" sz="2400" dirty="0" smtClean="0">
                <a:latin typeface="+mj-ea"/>
              </a:rPr>
              <a:t>者</a:t>
            </a:r>
            <a:endParaRPr lang="ja-JP" altLang="en-US"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精神科専門療法</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3600" dirty="0">
                <a:solidFill>
                  <a:srgbClr val="FFFF66"/>
                </a:solidFill>
              </a:rPr>
              <a:t>精神科重症患者早期集中支援管理料（新）</a:t>
            </a: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639870645"/>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169</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施設基準</a:t>
            </a:r>
            <a:endParaRPr lang="en-US" altLang="ja-JP" sz="2800" dirty="0">
              <a:latin typeface="+mj-ea"/>
            </a:endParaRPr>
          </a:p>
          <a:p>
            <a:pPr lvl="1" algn="just">
              <a:lnSpc>
                <a:spcPct val="90000"/>
              </a:lnSpc>
              <a:buSzPct val="80000"/>
            </a:pPr>
            <a:r>
              <a:rPr lang="ja-JP" altLang="en-US" sz="2400" dirty="0" smtClean="0">
                <a:latin typeface="+mj-ea"/>
              </a:rPr>
              <a:t>当該</a:t>
            </a:r>
            <a:r>
              <a:rPr lang="ja-JP" altLang="en-US" sz="2400" dirty="0">
                <a:latin typeface="+mj-ea"/>
              </a:rPr>
              <a:t>保険医療機関内（訪問看護ステーションと連携した場合は連携する訪問看護ステーションを含む）に常勤精神保健指定医、常勤看護師又は常勤保健師、常勤精神保健福祉士及び常勤作業療法士の４名から構成される専任のチームが設置されていること。また、いずれ</a:t>
            </a:r>
            <a:r>
              <a:rPr lang="ja-JP" altLang="en-US" sz="2400" dirty="0" smtClean="0">
                <a:latin typeface="+mj-ea"/>
              </a:rPr>
              <a:t>か１人</a:t>
            </a:r>
            <a:r>
              <a:rPr lang="ja-JP" altLang="en-US" sz="2400" dirty="0">
                <a:latin typeface="+mj-ea"/>
              </a:rPr>
              <a:t>は</a:t>
            </a:r>
            <a:r>
              <a:rPr lang="ja-JP" altLang="en-US" sz="2400" dirty="0" smtClean="0">
                <a:latin typeface="+mj-ea"/>
              </a:rPr>
              <a:t>専従</a:t>
            </a:r>
            <a:endParaRPr lang="ja-JP" altLang="en-US" sz="2400" dirty="0">
              <a:latin typeface="+mj-ea"/>
            </a:endParaRPr>
          </a:p>
          <a:p>
            <a:pPr lvl="1" algn="just">
              <a:lnSpc>
                <a:spcPct val="90000"/>
              </a:lnSpc>
              <a:buSzPct val="80000"/>
            </a:pPr>
            <a:r>
              <a:rPr lang="ja-JP" altLang="en-US" sz="2400" dirty="0" smtClean="0">
                <a:latin typeface="+mj-ea"/>
              </a:rPr>
              <a:t>上記</a:t>
            </a:r>
            <a:r>
              <a:rPr lang="ja-JP" altLang="en-US" sz="2400" dirty="0">
                <a:latin typeface="+mj-ea"/>
              </a:rPr>
              <a:t>４名を含む多職種会議を</a:t>
            </a:r>
            <a:r>
              <a:rPr lang="ja-JP" altLang="en-US" sz="2400" dirty="0" smtClean="0">
                <a:latin typeface="+mj-ea"/>
              </a:rPr>
              <a:t>週１回</a:t>
            </a:r>
            <a:r>
              <a:rPr lang="ja-JP" altLang="en-US" sz="2400" dirty="0">
                <a:latin typeface="+mj-ea"/>
              </a:rPr>
              <a:t>以上開催すること。うち、</a:t>
            </a:r>
            <a:r>
              <a:rPr lang="ja-JP" altLang="en-US" sz="2400" dirty="0" smtClean="0">
                <a:latin typeface="+mj-ea"/>
              </a:rPr>
              <a:t>月１回</a:t>
            </a:r>
            <a:r>
              <a:rPr lang="ja-JP" altLang="en-US" sz="2400" dirty="0">
                <a:latin typeface="+mj-ea"/>
              </a:rPr>
              <a:t>以上は保健所又は精神保健福祉センター等と共同して会議を開催</a:t>
            </a:r>
            <a:r>
              <a:rPr lang="ja-JP" altLang="en-US" sz="2400" dirty="0" smtClean="0">
                <a:latin typeface="+mj-ea"/>
              </a:rPr>
              <a:t>する</a:t>
            </a:r>
            <a:endParaRPr lang="ja-JP" altLang="en-US" sz="2400" dirty="0">
              <a:latin typeface="+mj-ea"/>
            </a:endParaRPr>
          </a:p>
          <a:p>
            <a:pPr lvl="1" algn="just">
              <a:lnSpc>
                <a:spcPct val="90000"/>
              </a:lnSpc>
              <a:buSzPct val="80000"/>
            </a:pPr>
            <a:r>
              <a:rPr lang="ja-JP" altLang="en-US" dirty="0">
                <a:latin typeface="+mj-ea"/>
              </a:rPr>
              <a:t>２４</a:t>
            </a:r>
            <a:r>
              <a:rPr lang="ja-JP" altLang="en-US" sz="2400" dirty="0" smtClean="0">
                <a:latin typeface="+mj-ea"/>
              </a:rPr>
              <a:t>時間</a:t>
            </a:r>
            <a:r>
              <a:rPr lang="ja-JP" altLang="en-US" sz="2400" dirty="0">
                <a:latin typeface="+mj-ea"/>
              </a:rPr>
              <a:t>往診及び看護師又は保健師による訪問看護が可能な体制を確保して</a:t>
            </a:r>
            <a:r>
              <a:rPr lang="ja-JP" altLang="en-US" sz="2400" dirty="0" smtClean="0">
                <a:latin typeface="+mj-ea"/>
              </a:rPr>
              <a:t>いる</a:t>
            </a:r>
            <a:endParaRPr lang="ja-JP" altLang="en-US"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精神科専門療法</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3600" dirty="0">
                <a:solidFill>
                  <a:srgbClr val="FFFF66"/>
                </a:solidFill>
              </a:rPr>
              <a:t>精神科重症患者早期集中支援管理料（新）</a:t>
            </a: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8344549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dirty="0"/>
              <a:t>療養担当規則</a:t>
            </a:r>
            <a:endParaRPr lang="en-US" altLang="ja-JP" sz="4000" dirty="0" smtClean="0"/>
          </a:p>
        </p:txBody>
      </p:sp>
    </p:spTree>
    <p:extLst>
      <p:ext uri="{BB962C8B-B14F-4D97-AF65-F5344CB8AC3E}">
        <p14:creationId xmlns:p14="http://schemas.microsoft.com/office/powerpoint/2010/main" val="1585984309"/>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170</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施設基準は以下のア、イ、ウを全て満たす</a:t>
            </a:r>
            <a:endParaRPr lang="ja-JP" altLang="en-US" sz="2400" dirty="0">
              <a:latin typeface="+mj-ea"/>
            </a:endParaRPr>
          </a:p>
          <a:p>
            <a:pPr lvl="2" algn="just">
              <a:lnSpc>
                <a:spcPct val="90000"/>
              </a:lnSpc>
              <a:buSzPct val="80000"/>
            </a:pPr>
            <a:r>
              <a:rPr lang="ja-JP" altLang="en-US" sz="2000" dirty="0">
                <a:latin typeface="+mj-ea"/>
              </a:rPr>
              <a:t>ア</a:t>
            </a:r>
            <a:r>
              <a:rPr lang="en-US" altLang="ja-JP" sz="2000" dirty="0">
                <a:latin typeface="+mj-ea"/>
              </a:rPr>
              <a:t>) </a:t>
            </a:r>
            <a:r>
              <a:rPr lang="ja-JP" altLang="en-US" sz="2000" dirty="0">
                <a:latin typeface="+mj-ea"/>
              </a:rPr>
              <a:t>精神保健福祉法上の精神保健指定医の公務員としての業務（措置診察等）について都道府県に積極的に協力し、診察業務等を</a:t>
            </a:r>
            <a:r>
              <a:rPr lang="ja-JP" altLang="en-US" sz="2000" dirty="0" smtClean="0">
                <a:latin typeface="+mj-ea"/>
              </a:rPr>
              <a:t>年１回</a:t>
            </a:r>
            <a:r>
              <a:rPr lang="ja-JP" altLang="en-US" sz="2000" dirty="0">
                <a:latin typeface="+mj-ea"/>
              </a:rPr>
              <a:t>以上</a:t>
            </a:r>
            <a:r>
              <a:rPr lang="ja-JP" altLang="en-US" sz="2000" dirty="0" smtClean="0">
                <a:latin typeface="+mj-ea"/>
              </a:rPr>
              <a:t>行う</a:t>
            </a:r>
            <a:endParaRPr lang="ja-JP" altLang="en-US" sz="2000" dirty="0">
              <a:latin typeface="+mj-ea"/>
            </a:endParaRPr>
          </a:p>
          <a:p>
            <a:pPr lvl="2" algn="just">
              <a:lnSpc>
                <a:spcPct val="90000"/>
              </a:lnSpc>
              <a:buSzPct val="80000"/>
            </a:pPr>
            <a:r>
              <a:rPr lang="ja-JP" altLang="en-US" dirty="0">
                <a:latin typeface="+mj-ea"/>
              </a:rPr>
              <a:t>イ</a:t>
            </a:r>
            <a:r>
              <a:rPr lang="en-US" altLang="ja-JP" dirty="0">
                <a:latin typeface="+mj-ea"/>
              </a:rPr>
              <a:t>) </a:t>
            </a:r>
            <a:r>
              <a:rPr lang="ja-JP" altLang="en-US" dirty="0">
                <a:latin typeface="+mj-ea"/>
              </a:rPr>
              <a:t>都道府県や医療機関等の要請に応じて、地域の精神科救急医療体制の確保への協力等を行っていること</a:t>
            </a:r>
            <a:r>
              <a:rPr lang="ja-JP" altLang="en-US" dirty="0" smtClean="0">
                <a:latin typeface="+mj-ea"/>
              </a:rPr>
              <a:t>。</a:t>
            </a:r>
            <a:r>
              <a:rPr lang="ja-JP" altLang="en-US" dirty="0">
                <a:latin typeface="+mj-ea"/>
              </a:rPr>
              <a:t>以下の</a:t>
            </a:r>
            <a:r>
              <a:rPr lang="en-US" altLang="ja-JP" dirty="0" smtClean="0">
                <a:latin typeface="+mj-ea"/>
              </a:rPr>
              <a:t>a</a:t>
            </a:r>
            <a:r>
              <a:rPr lang="ja-JP" altLang="en-US" dirty="0">
                <a:latin typeface="+mj-ea"/>
              </a:rPr>
              <a:t>から</a:t>
            </a:r>
            <a:r>
              <a:rPr lang="en-US" altLang="ja-JP" dirty="0">
                <a:latin typeface="+mj-ea"/>
              </a:rPr>
              <a:t>c</a:t>
            </a:r>
            <a:r>
              <a:rPr lang="ja-JP" altLang="en-US" dirty="0" err="1">
                <a:latin typeface="+mj-ea"/>
              </a:rPr>
              <a:t>までの</a:t>
            </a:r>
            <a:r>
              <a:rPr lang="ja-JP" altLang="en-US" dirty="0">
                <a:latin typeface="+mj-ea"/>
              </a:rPr>
              <a:t>要件を合計して</a:t>
            </a:r>
            <a:r>
              <a:rPr lang="ja-JP" altLang="en-US" dirty="0" smtClean="0">
                <a:latin typeface="+mj-ea"/>
              </a:rPr>
              <a:t>年６回</a:t>
            </a:r>
            <a:r>
              <a:rPr lang="ja-JP" altLang="en-US" dirty="0">
                <a:latin typeface="+mj-ea"/>
              </a:rPr>
              <a:t>以上</a:t>
            </a:r>
            <a:r>
              <a:rPr lang="ja-JP" altLang="en-US" dirty="0" smtClean="0">
                <a:latin typeface="+mj-ea"/>
              </a:rPr>
              <a:t>行う</a:t>
            </a:r>
            <a:endParaRPr lang="ja-JP" altLang="en-US" dirty="0">
              <a:latin typeface="+mj-ea"/>
            </a:endParaRPr>
          </a:p>
          <a:p>
            <a:pPr lvl="3" algn="just">
              <a:lnSpc>
                <a:spcPct val="90000"/>
              </a:lnSpc>
              <a:buSzPct val="80000"/>
            </a:pPr>
            <a:r>
              <a:rPr lang="en-US" altLang="ja-JP" sz="2400" dirty="0">
                <a:latin typeface="+mj-ea"/>
              </a:rPr>
              <a:t>a. </a:t>
            </a:r>
            <a:r>
              <a:rPr lang="ja-JP" altLang="en-US" sz="2400" dirty="0">
                <a:latin typeface="+mj-ea"/>
              </a:rPr>
              <a:t>時間外、休日又は深夜における救急患者への対応に関し、精神科救急情報センター等の相談員からの問合せに対応する。</a:t>
            </a:r>
          </a:p>
          <a:p>
            <a:pPr lvl="3" algn="just">
              <a:lnSpc>
                <a:spcPct val="90000"/>
              </a:lnSpc>
              <a:buSzPct val="80000"/>
            </a:pPr>
            <a:r>
              <a:rPr lang="en-US" altLang="ja-JP" sz="2400" dirty="0">
                <a:latin typeface="+mj-ea"/>
              </a:rPr>
              <a:t>b. </a:t>
            </a:r>
            <a:r>
              <a:rPr lang="ja-JP" altLang="en-US" sz="2400" dirty="0">
                <a:latin typeface="+mj-ea"/>
              </a:rPr>
              <a:t>時間外、休日又は深夜における外来対応施設での外来診療や、救急医療機関への診療協力（外来、当直又は対診）を行う。</a:t>
            </a:r>
          </a:p>
          <a:p>
            <a:pPr lvl="3" algn="just">
              <a:lnSpc>
                <a:spcPct val="90000"/>
              </a:lnSpc>
              <a:buSzPct val="80000"/>
            </a:pPr>
            <a:r>
              <a:rPr lang="en-US" altLang="ja-JP" sz="2400" dirty="0">
                <a:latin typeface="+mj-ea"/>
              </a:rPr>
              <a:t>c. </a:t>
            </a:r>
            <a:r>
              <a:rPr lang="ja-JP" altLang="en-US" sz="2400" dirty="0">
                <a:latin typeface="+mj-ea"/>
              </a:rPr>
              <a:t>所属する医療機関が精神科救急医療体制整備事業に参加し、当該精神保健指定医が当直又はオンコール等に参加していること</a:t>
            </a:r>
            <a:r>
              <a:rPr lang="ja-JP" altLang="en-US" sz="2400" dirty="0" smtClean="0">
                <a:latin typeface="+mj-ea"/>
              </a:rPr>
              <a:t>。</a:t>
            </a:r>
            <a:endParaRPr lang="ja-JP" altLang="en-US"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精神科専門療法</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3600" dirty="0">
                <a:solidFill>
                  <a:srgbClr val="FFFF66"/>
                </a:solidFill>
              </a:rPr>
              <a:t>精神科重症患者早期集中支援管理料（新）</a:t>
            </a: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022557088"/>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171</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施設基準</a:t>
            </a:r>
            <a:endParaRPr lang="ja-JP" altLang="en-US" sz="2400" dirty="0">
              <a:latin typeface="+mj-ea"/>
            </a:endParaRPr>
          </a:p>
          <a:p>
            <a:pPr lvl="2" algn="just">
              <a:lnSpc>
                <a:spcPct val="90000"/>
              </a:lnSpc>
              <a:buSzPct val="80000"/>
            </a:pPr>
            <a:r>
              <a:rPr lang="ja-JP" altLang="en-US" dirty="0" smtClean="0">
                <a:latin typeface="+mj-ea"/>
              </a:rPr>
              <a:t>ウ</a:t>
            </a:r>
            <a:r>
              <a:rPr lang="en-US" altLang="ja-JP" dirty="0">
                <a:latin typeface="+mj-ea"/>
              </a:rPr>
              <a:t>) </a:t>
            </a:r>
            <a:r>
              <a:rPr lang="ja-JP" altLang="en-US" dirty="0">
                <a:latin typeface="+mj-ea"/>
              </a:rPr>
              <a:t>標榜時間外において、所属する保険医療機関を継続的に受診している患者に関する電話等の問合せに応じる体制を整備するとともに、必要に応じてあらかじめ連携している保険医療機関に紹介できる体制を有していること。具体的には、</a:t>
            </a:r>
            <a:r>
              <a:rPr lang="en-US" altLang="ja-JP" dirty="0">
                <a:latin typeface="+mj-ea"/>
              </a:rPr>
              <a:t>a</a:t>
            </a:r>
            <a:r>
              <a:rPr lang="ja-JP" altLang="en-US" dirty="0">
                <a:latin typeface="+mj-ea"/>
              </a:rPr>
              <a:t>又は</a:t>
            </a:r>
            <a:r>
              <a:rPr lang="en-US" altLang="ja-JP" dirty="0">
                <a:latin typeface="+mj-ea"/>
              </a:rPr>
              <a:t>b</a:t>
            </a:r>
            <a:r>
              <a:rPr lang="ja-JP" altLang="en-US" dirty="0">
                <a:latin typeface="+mj-ea"/>
              </a:rPr>
              <a:t>のいずれかの要件を満たす。</a:t>
            </a:r>
          </a:p>
          <a:p>
            <a:pPr lvl="3" algn="just">
              <a:lnSpc>
                <a:spcPct val="90000"/>
              </a:lnSpc>
              <a:buSzPct val="80000"/>
            </a:pPr>
            <a:r>
              <a:rPr lang="en-US" altLang="ja-JP" sz="2400" dirty="0">
                <a:latin typeface="+mj-ea"/>
              </a:rPr>
              <a:t>a. </a:t>
            </a:r>
            <a:r>
              <a:rPr lang="ja-JP" altLang="en-US" sz="2400" dirty="0">
                <a:latin typeface="+mj-ea"/>
              </a:rPr>
              <a:t>時間外対応加算１の届出を行っている。</a:t>
            </a:r>
          </a:p>
          <a:p>
            <a:pPr lvl="3" algn="just">
              <a:lnSpc>
                <a:spcPct val="90000"/>
              </a:lnSpc>
              <a:buSzPct val="80000"/>
            </a:pPr>
            <a:r>
              <a:rPr lang="en-US" altLang="ja-JP" sz="2400" dirty="0">
                <a:latin typeface="+mj-ea"/>
              </a:rPr>
              <a:t>b. </a:t>
            </a:r>
            <a:r>
              <a:rPr lang="ja-JP" altLang="en-US" sz="2400" dirty="0">
                <a:latin typeface="+mj-ea"/>
              </a:rPr>
              <a:t>精神科救急情報センター、都道府県、市町村、保健所、警察、消防（救急車）、救命救急センター、一般医療機関等からの患者に関する問合せ等に対し、原則として当該保険医療機関において、常時対応できる体制がとられている。</a:t>
            </a: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精神科専門療法</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3600" dirty="0">
                <a:solidFill>
                  <a:srgbClr val="FFFF66"/>
                </a:solidFill>
              </a:rPr>
              <a:t>精神科重症患者早期集中支援管理料（新）</a:t>
            </a: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657768373"/>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172</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精神科</a:t>
            </a:r>
            <a:r>
              <a:rPr lang="ja-JP" altLang="en-US" sz="2800" dirty="0">
                <a:latin typeface="+mj-ea"/>
              </a:rPr>
              <a:t>ショート・ケア、精神科デイ・ケア、精神科ナイト・ケア、精神科デイ・ナイト・</a:t>
            </a:r>
            <a:r>
              <a:rPr lang="ja-JP" altLang="en-US" sz="2800" dirty="0" smtClean="0">
                <a:latin typeface="+mj-ea"/>
              </a:rPr>
              <a:t>ケア（</a:t>
            </a:r>
            <a:r>
              <a:rPr lang="ja-JP" altLang="en-US" sz="2800" dirty="0">
                <a:latin typeface="+mj-ea"/>
              </a:rPr>
              <a:t>１日につき）</a:t>
            </a:r>
          </a:p>
          <a:p>
            <a:pPr lvl="1" algn="just">
              <a:lnSpc>
                <a:spcPct val="90000"/>
              </a:lnSpc>
              <a:buSzPct val="80000"/>
            </a:pPr>
            <a:r>
              <a:rPr lang="ja-JP" altLang="en-US" sz="2400" dirty="0" smtClean="0">
                <a:latin typeface="+mj-ea"/>
              </a:rPr>
              <a:t>算定要件</a:t>
            </a:r>
            <a:endParaRPr lang="ja-JP" altLang="en-US" sz="2400" dirty="0">
              <a:latin typeface="+mj-ea"/>
            </a:endParaRPr>
          </a:p>
          <a:p>
            <a:pPr lvl="2" algn="just">
              <a:lnSpc>
                <a:spcPct val="90000"/>
              </a:lnSpc>
              <a:buSzPct val="80000"/>
            </a:pPr>
            <a:r>
              <a:rPr lang="ja-JP" altLang="en-US" dirty="0" smtClean="0">
                <a:latin typeface="+mj-ea"/>
              </a:rPr>
              <a:t>いずれ</a:t>
            </a:r>
            <a:r>
              <a:rPr lang="ja-JP" altLang="en-US" dirty="0">
                <a:latin typeface="+mj-ea"/>
              </a:rPr>
              <a:t>かを最初に算定した日から起算</a:t>
            </a:r>
            <a:r>
              <a:rPr lang="ja-JP" altLang="en-US" dirty="0" smtClean="0">
                <a:latin typeface="+mj-ea"/>
              </a:rPr>
              <a:t>して１年</a:t>
            </a:r>
            <a:r>
              <a:rPr lang="ja-JP" altLang="en-US" dirty="0">
                <a:latin typeface="+mj-ea"/>
              </a:rPr>
              <a:t>を超える期間に行われる</a:t>
            </a:r>
            <a:r>
              <a:rPr lang="ja-JP" altLang="en-US" dirty="0" smtClean="0">
                <a:latin typeface="+mj-ea"/>
              </a:rPr>
              <a:t>場合は</a:t>
            </a:r>
            <a:r>
              <a:rPr lang="ja-JP" altLang="en-US" dirty="0">
                <a:latin typeface="+mj-ea"/>
              </a:rPr>
              <a:t>、週５日を限度として</a:t>
            </a:r>
            <a:r>
              <a:rPr lang="ja-JP" altLang="en-US" dirty="0" smtClean="0">
                <a:latin typeface="+mj-ea"/>
              </a:rPr>
              <a:t>算定</a:t>
            </a:r>
            <a:endParaRPr lang="en-US" altLang="ja-JP" dirty="0">
              <a:latin typeface="+mj-ea"/>
            </a:endParaRPr>
          </a:p>
          <a:p>
            <a:pPr lvl="3" algn="just">
              <a:lnSpc>
                <a:spcPct val="90000"/>
              </a:lnSpc>
              <a:buSzPct val="80000"/>
            </a:pPr>
            <a:r>
              <a:rPr lang="ja-JP" altLang="en-US" sz="2400" dirty="0" smtClean="0">
                <a:latin typeface="+mj-ea"/>
              </a:rPr>
              <a:t>精神科</a:t>
            </a:r>
            <a:r>
              <a:rPr lang="ja-JP" altLang="en-US" sz="2400" dirty="0">
                <a:latin typeface="+mj-ea"/>
              </a:rPr>
              <a:t>デイ・ケア等を一定期間以上利用している患者は、手段的日常生活動作（</a:t>
            </a:r>
            <a:r>
              <a:rPr lang="en-US" altLang="ja-JP" sz="2400" dirty="0">
                <a:latin typeface="+mj-ea"/>
              </a:rPr>
              <a:t>IADL</a:t>
            </a:r>
            <a:r>
              <a:rPr lang="ja-JP" altLang="en-US" sz="2400" dirty="0">
                <a:latin typeface="+mj-ea"/>
              </a:rPr>
              <a:t>）がほぼ横ばいとなること</a:t>
            </a:r>
            <a:r>
              <a:rPr lang="ja-JP" altLang="en-US" sz="2400" dirty="0" smtClean="0">
                <a:latin typeface="+mj-ea"/>
              </a:rPr>
              <a:t>から</a:t>
            </a:r>
            <a:endParaRPr lang="en-US" altLang="ja-JP" sz="2400" dirty="0" smtClean="0">
              <a:latin typeface="+mj-ea"/>
            </a:endParaRPr>
          </a:p>
          <a:p>
            <a:pPr lvl="1" algn="just">
              <a:lnSpc>
                <a:spcPct val="90000"/>
              </a:lnSpc>
              <a:buSzPct val="80000"/>
            </a:pPr>
            <a:r>
              <a:rPr lang="ja-JP" altLang="en-US" dirty="0">
                <a:latin typeface="+mj-ea"/>
              </a:rPr>
              <a:t>早期</a:t>
            </a:r>
            <a:r>
              <a:rPr lang="ja-JP" altLang="en-US" dirty="0" smtClean="0">
                <a:latin typeface="+mj-ea"/>
              </a:rPr>
              <a:t>加算</a:t>
            </a:r>
            <a:endParaRPr lang="en-US" altLang="ja-JP" dirty="0" smtClean="0">
              <a:latin typeface="+mj-ea"/>
            </a:endParaRPr>
          </a:p>
          <a:p>
            <a:pPr lvl="2" algn="just">
              <a:lnSpc>
                <a:spcPct val="90000"/>
              </a:lnSpc>
              <a:buSzPct val="80000"/>
            </a:pPr>
            <a:r>
              <a:rPr lang="ja-JP" altLang="en-US" dirty="0">
                <a:latin typeface="+mj-ea"/>
              </a:rPr>
              <a:t>いずれかを最初に算定した日から起算して</a:t>
            </a:r>
            <a:r>
              <a:rPr lang="ja-JP" altLang="en-US" dirty="0" smtClean="0">
                <a:latin typeface="+mj-ea"/>
              </a:rPr>
              <a:t>１年以内</a:t>
            </a:r>
            <a:endParaRPr lang="en-US" altLang="ja-JP" dirty="0" smtClean="0">
              <a:latin typeface="+mj-ea"/>
            </a:endParaRPr>
          </a:p>
          <a:p>
            <a:pPr lvl="2" algn="just">
              <a:lnSpc>
                <a:spcPct val="90000"/>
              </a:lnSpc>
              <a:buSzPct val="80000"/>
            </a:pPr>
            <a:endParaRPr lang="en-US" altLang="ja-JP" sz="800" dirty="0">
              <a:latin typeface="+mj-ea"/>
            </a:endParaRPr>
          </a:p>
          <a:p>
            <a:pPr algn="just">
              <a:lnSpc>
                <a:spcPct val="90000"/>
              </a:lnSpc>
              <a:buSzPct val="80000"/>
            </a:pPr>
            <a:r>
              <a:rPr lang="ja-JP" altLang="en-US" dirty="0" smtClean="0">
                <a:latin typeface="+mj-ea"/>
              </a:rPr>
              <a:t>精神科訪問看護・指導料</a:t>
            </a:r>
            <a:endParaRPr lang="en-US" altLang="ja-JP" dirty="0" smtClean="0">
              <a:latin typeface="+mj-ea"/>
            </a:endParaRPr>
          </a:p>
          <a:p>
            <a:pPr lvl="1" algn="just">
              <a:lnSpc>
                <a:spcPct val="90000"/>
              </a:lnSpc>
              <a:buSzPct val="80000"/>
            </a:pPr>
            <a:r>
              <a:rPr lang="ja-JP" altLang="en-US" dirty="0" smtClean="0">
                <a:latin typeface="+mj-ea"/>
              </a:rPr>
              <a:t>精神科</a:t>
            </a:r>
            <a:r>
              <a:rPr lang="ja-JP" altLang="en-US" dirty="0">
                <a:latin typeface="+mj-ea"/>
              </a:rPr>
              <a:t>重症患者早期集中支援管理料を算定する患者に対して、１日に２回又は３回以上の訪問看護を行った</a:t>
            </a:r>
            <a:r>
              <a:rPr lang="ja-JP" altLang="en-US" dirty="0" smtClean="0">
                <a:latin typeface="+mj-ea"/>
              </a:rPr>
              <a:t>場合</a:t>
            </a:r>
            <a:endParaRPr lang="ja-JP" altLang="en-US" dirty="0">
              <a:latin typeface="+mj-ea"/>
            </a:endParaRPr>
          </a:p>
          <a:p>
            <a:pPr lvl="1" algn="just">
              <a:lnSpc>
                <a:spcPct val="90000"/>
              </a:lnSpc>
              <a:buSzPct val="80000"/>
            </a:pPr>
            <a:r>
              <a:rPr lang="ja-JP" altLang="en-US" dirty="0" smtClean="0">
                <a:latin typeface="+mj-ea"/>
              </a:rPr>
              <a:t>精神科</a:t>
            </a:r>
            <a:r>
              <a:rPr lang="ja-JP" altLang="en-US" dirty="0">
                <a:latin typeface="+mj-ea"/>
              </a:rPr>
              <a:t>複数回訪問</a:t>
            </a:r>
            <a:r>
              <a:rPr lang="ja-JP" altLang="en-US" dirty="0" smtClean="0">
                <a:latin typeface="+mj-ea"/>
              </a:rPr>
              <a:t>加算</a:t>
            </a:r>
            <a:r>
              <a:rPr lang="ja-JP" altLang="en-US" dirty="0">
                <a:latin typeface="+mj-ea"/>
              </a:rPr>
              <a:t>（</a:t>
            </a:r>
            <a:r>
              <a:rPr lang="en-US" altLang="ja-JP" dirty="0">
                <a:latin typeface="+mj-ea"/>
              </a:rPr>
              <a:t>1</a:t>
            </a:r>
            <a:r>
              <a:rPr lang="ja-JP" altLang="en-US" dirty="0">
                <a:latin typeface="+mj-ea"/>
              </a:rPr>
              <a:t>日に２回</a:t>
            </a:r>
            <a:r>
              <a:rPr lang="ja-JP" altLang="en-US" dirty="0" smtClean="0">
                <a:latin typeface="+mj-ea"/>
              </a:rPr>
              <a:t>）</a:t>
            </a:r>
            <a:r>
              <a:rPr lang="en-US" altLang="ja-JP" dirty="0" smtClean="0">
                <a:latin typeface="+mj-ea"/>
              </a:rPr>
              <a:t>		</a:t>
            </a:r>
            <a:r>
              <a:rPr lang="ja-JP" altLang="en-US" dirty="0" smtClean="0">
                <a:latin typeface="+mj-ea"/>
              </a:rPr>
              <a:t>４５０点（新設）</a:t>
            </a:r>
            <a:endParaRPr lang="ja-JP" altLang="en-US" dirty="0">
              <a:latin typeface="+mj-ea"/>
            </a:endParaRPr>
          </a:p>
          <a:p>
            <a:pPr lvl="1" algn="just">
              <a:lnSpc>
                <a:spcPct val="90000"/>
              </a:lnSpc>
              <a:buSzPct val="80000"/>
            </a:pPr>
            <a:r>
              <a:rPr lang="ja-JP" altLang="en-US" dirty="0" smtClean="0">
                <a:latin typeface="+mj-ea"/>
              </a:rPr>
              <a:t>精神科</a:t>
            </a:r>
            <a:r>
              <a:rPr lang="ja-JP" altLang="en-US" dirty="0">
                <a:latin typeface="+mj-ea"/>
              </a:rPr>
              <a:t>複数回訪問</a:t>
            </a:r>
            <a:r>
              <a:rPr lang="ja-JP" altLang="en-US" dirty="0" smtClean="0">
                <a:latin typeface="+mj-ea"/>
              </a:rPr>
              <a:t>加算</a:t>
            </a:r>
            <a:r>
              <a:rPr lang="ja-JP" altLang="en-US" dirty="0">
                <a:latin typeface="+mj-ea"/>
              </a:rPr>
              <a:t>（</a:t>
            </a:r>
            <a:r>
              <a:rPr lang="en-US" altLang="ja-JP" dirty="0">
                <a:latin typeface="+mj-ea"/>
              </a:rPr>
              <a:t>1</a:t>
            </a:r>
            <a:r>
              <a:rPr lang="ja-JP" altLang="en-US" dirty="0">
                <a:latin typeface="+mj-ea"/>
              </a:rPr>
              <a:t>日に３回以上）　</a:t>
            </a:r>
            <a:r>
              <a:rPr lang="ja-JP" altLang="en-US" dirty="0" smtClean="0">
                <a:latin typeface="+mj-ea"/>
              </a:rPr>
              <a:t>　８００点（新設）</a:t>
            </a:r>
            <a:endParaRPr lang="en-US" altLang="ja-JP" dirty="0" smtClean="0">
              <a:latin typeface="+mj-ea"/>
            </a:endParaRPr>
          </a:p>
          <a:p>
            <a:pPr lvl="1" algn="just">
              <a:lnSpc>
                <a:spcPct val="90000"/>
              </a:lnSpc>
              <a:buSzPct val="80000"/>
            </a:pPr>
            <a:endParaRPr lang="ja-JP" altLang="en-US" dirty="0">
              <a:latin typeface="+mj-ea"/>
            </a:endParaRPr>
          </a:p>
          <a:p>
            <a:pPr lvl="1" algn="just">
              <a:lnSpc>
                <a:spcPct val="90000"/>
              </a:lnSpc>
              <a:buSzPct val="80000"/>
            </a:pPr>
            <a:endParaRPr lang="ja-JP" altLang="en-US" sz="2400" dirty="0">
              <a:latin typeface="+mj-ea"/>
            </a:endParaRPr>
          </a:p>
          <a:p>
            <a:pPr algn="just">
              <a:lnSpc>
                <a:spcPct val="90000"/>
              </a:lnSpc>
              <a:buSzPct val="80000"/>
            </a:pPr>
            <a:endParaRPr lang="ja-JP" altLang="en-US" sz="28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精神科専門療法</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その他</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411791777"/>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dirty="0" smtClean="0"/>
              <a:t>医療法改定について</a:t>
            </a:r>
            <a:endParaRPr lang="en-US" altLang="ja-JP" sz="4000" dirty="0" smtClean="0"/>
          </a:p>
        </p:txBody>
      </p:sp>
    </p:spTree>
    <p:extLst>
      <p:ext uri="{BB962C8B-B14F-4D97-AF65-F5344CB8AC3E}">
        <p14:creationId xmlns:p14="http://schemas.microsoft.com/office/powerpoint/2010/main" val="4142278757"/>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174</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a:solidFill>
                  <a:schemeClr val="tx1"/>
                </a:solidFill>
                <a:latin typeface="+mj-ea"/>
                <a:ea typeface="+mj-ea"/>
              </a:rPr>
              <a:t>病床の機能分化・連携の推進</a:t>
            </a:r>
          </a:p>
          <a:p>
            <a:pPr algn="just" eaLnBrk="1" hangingPunct="1">
              <a:lnSpc>
                <a:spcPct val="90000"/>
              </a:lnSpc>
            </a:pPr>
            <a:r>
              <a:rPr lang="ja-JP" altLang="en-US" sz="2800" dirty="0">
                <a:solidFill>
                  <a:schemeClr val="tx1"/>
                </a:solidFill>
                <a:latin typeface="+mj-ea"/>
                <a:ea typeface="+mj-ea"/>
              </a:rPr>
              <a:t>在宅医療の推進</a:t>
            </a:r>
          </a:p>
          <a:p>
            <a:pPr algn="just" eaLnBrk="1" hangingPunct="1">
              <a:lnSpc>
                <a:spcPct val="90000"/>
              </a:lnSpc>
            </a:pPr>
            <a:r>
              <a:rPr lang="ja-JP" altLang="en-US" sz="2800" dirty="0">
                <a:solidFill>
                  <a:schemeClr val="tx1"/>
                </a:solidFill>
                <a:latin typeface="+mj-ea"/>
                <a:ea typeface="+mj-ea"/>
              </a:rPr>
              <a:t>特定機能病院の承認の更新制の導入</a:t>
            </a:r>
          </a:p>
          <a:p>
            <a:pPr algn="just" eaLnBrk="1" hangingPunct="1">
              <a:lnSpc>
                <a:spcPct val="90000"/>
              </a:lnSpc>
            </a:pPr>
            <a:r>
              <a:rPr lang="ja-JP" altLang="en-US" sz="2800" dirty="0">
                <a:solidFill>
                  <a:schemeClr val="tx1"/>
                </a:solidFill>
                <a:latin typeface="+mj-ea"/>
                <a:ea typeface="+mj-ea"/>
              </a:rPr>
              <a:t>医師確保対策（地域医療支援センター（仮称）の設置）</a:t>
            </a:r>
          </a:p>
          <a:p>
            <a:pPr algn="just" eaLnBrk="1" hangingPunct="1">
              <a:lnSpc>
                <a:spcPct val="90000"/>
              </a:lnSpc>
            </a:pPr>
            <a:r>
              <a:rPr lang="ja-JP" altLang="en-US" sz="2800" dirty="0">
                <a:solidFill>
                  <a:schemeClr val="tx1"/>
                </a:solidFill>
                <a:latin typeface="+mj-ea"/>
                <a:ea typeface="+mj-ea"/>
              </a:rPr>
              <a:t>看護職員確保対策</a:t>
            </a:r>
          </a:p>
          <a:p>
            <a:pPr algn="just" eaLnBrk="1" hangingPunct="1">
              <a:lnSpc>
                <a:spcPct val="90000"/>
              </a:lnSpc>
            </a:pPr>
            <a:r>
              <a:rPr lang="ja-JP" altLang="en-US" sz="2800" dirty="0">
                <a:solidFill>
                  <a:schemeClr val="tx1"/>
                </a:solidFill>
                <a:latin typeface="+mj-ea"/>
                <a:ea typeface="+mj-ea"/>
              </a:rPr>
              <a:t>医療機関における勤務環境の改善</a:t>
            </a:r>
          </a:p>
          <a:p>
            <a:pPr algn="just" eaLnBrk="1" hangingPunct="1">
              <a:lnSpc>
                <a:spcPct val="90000"/>
              </a:lnSpc>
            </a:pPr>
            <a:r>
              <a:rPr lang="ja-JP" altLang="en-US" sz="2800" dirty="0">
                <a:solidFill>
                  <a:schemeClr val="tx1"/>
                </a:solidFill>
                <a:latin typeface="+mj-ea"/>
                <a:ea typeface="+mj-ea"/>
              </a:rPr>
              <a:t>チーム医療の推進</a:t>
            </a:r>
          </a:p>
          <a:p>
            <a:pPr algn="just" eaLnBrk="1" hangingPunct="1">
              <a:lnSpc>
                <a:spcPct val="90000"/>
              </a:lnSpc>
            </a:pPr>
            <a:r>
              <a:rPr lang="ja-JP" altLang="en-US" sz="2800" dirty="0">
                <a:solidFill>
                  <a:schemeClr val="tx1"/>
                </a:solidFill>
                <a:latin typeface="+mj-ea"/>
                <a:ea typeface="+mj-ea"/>
              </a:rPr>
              <a:t>医療事故に係る調査の仕組み等の整備</a:t>
            </a:r>
          </a:p>
          <a:p>
            <a:pPr algn="just" eaLnBrk="1" hangingPunct="1">
              <a:lnSpc>
                <a:spcPct val="90000"/>
              </a:lnSpc>
            </a:pPr>
            <a:r>
              <a:rPr lang="ja-JP" altLang="en-US" sz="2800" dirty="0">
                <a:solidFill>
                  <a:schemeClr val="tx1"/>
                </a:solidFill>
                <a:latin typeface="+mj-ea"/>
                <a:ea typeface="+mj-ea"/>
              </a:rPr>
              <a:t>臨床研究の推進</a:t>
            </a:r>
          </a:p>
          <a:p>
            <a:pPr algn="just" eaLnBrk="1" hangingPunct="1">
              <a:lnSpc>
                <a:spcPct val="90000"/>
              </a:lnSpc>
            </a:pPr>
            <a:r>
              <a:rPr lang="ja-JP" altLang="en-US" sz="2800" dirty="0">
                <a:solidFill>
                  <a:schemeClr val="tx1"/>
                </a:solidFill>
                <a:latin typeface="+mj-ea"/>
                <a:ea typeface="+mj-ea"/>
              </a:rPr>
              <a:t>外国医師等の臨床修練制度の見直し</a:t>
            </a:r>
          </a:p>
          <a:p>
            <a:pPr algn="just" eaLnBrk="1" hangingPunct="1">
              <a:lnSpc>
                <a:spcPct val="90000"/>
              </a:lnSpc>
            </a:pPr>
            <a:r>
              <a:rPr lang="ja-JP" altLang="en-US" sz="2800" dirty="0">
                <a:solidFill>
                  <a:schemeClr val="tx1"/>
                </a:solidFill>
                <a:latin typeface="+mj-ea"/>
                <a:ea typeface="+mj-ea"/>
              </a:rPr>
              <a:t>歯科技工士国家試験の見直し</a:t>
            </a:r>
          </a:p>
          <a:p>
            <a:pPr algn="just" eaLnBrk="1" hangingPunct="1">
              <a:lnSpc>
                <a:spcPct val="90000"/>
              </a:lnSpc>
            </a:pPr>
            <a:r>
              <a:rPr lang="ja-JP" altLang="en-US" sz="2800" dirty="0">
                <a:solidFill>
                  <a:schemeClr val="tx1"/>
                </a:solidFill>
                <a:latin typeface="+mj-ea"/>
                <a:ea typeface="+mj-ea"/>
              </a:rPr>
              <a:t>持分なし医療法人への移行の促進</a:t>
            </a: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医療法改定について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医療法改定のポイント</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731372205"/>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175</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医療機能の分化・連携の推進</a:t>
            </a:r>
            <a:endParaRPr lang="en-US" altLang="ja-JP" sz="2800" dirty="0" smtClean="0">
              <a:latin typeface="+mj-ea"/>
              <a:ea typeface="+mj-ea"/>
            </a:endParaRPr>
          </a:p>
          <a:p>
            <a:pPr lvl="1" algn="just" eaLnBrk="1" hangingPunct="1">
              <a:lnSpc>
                <a:spcPct val="90000"/>
              </a:lnSpc>
            </a:pPr>
            <a:r>
              <a:rPr lang="ja-JP" altLang="en-US" sz="2400" dirty="0" smtClean="0">
                <a:latin typeface="+mj-ea"/>
                <a:ea typeface="+mj-ea"/>
              </a:rPr>
              <a:t>各医療</a:t>
            </a:r>
            <a:r>
              <a:rPr lang="ja-JP" altLang="en-US" sz="2400" dirty="0">
                <a:latin typeface="+mj-ea"/>
                <a:ea typeface="+mj-ea"/>
              </a:rPr>
              <a:t>機関が、その有する病床の医療機能（急性期、亜急性期、回復期等）を都道府県知事に報告する仕組みを創設。</a:t>
            </a:r>
          </a:p>
          <a:p>
            <a:pPr lvl="1" algn="just" eaLnBrk="1" hangingPunct="1">
              <a:lnSpc>
                <a:spcPct val="90000"/>
              </a:lnSpc>
            </a:pPr>
            <a:r>
              <a:rPr lang="ja-JP" altLang="en-US" sz="2400" dirty="0" smtClean="0">
                <a:latin typeface="+mj-ea"/>
                <a:ea typeface="+mj-ea"/>
              </a:rPr>
              <a:t>都道府県</a:t>
            </a:r>
            <a:r>
              <a:rPr lang="ja-JP" altLang="en-US" sz="2400" dirty="0">
                <a:latin typeface="+mj-ea"/>
                <a:ea typeface="+mj-ea"/>
              </a:rPr>
              <a:t>が、医療計画の一部として、地域の医療需要の将来推計や、医療機関から報告された情報等を活用して、二次医療圏等ごとに各医療機能の必要量等を含む地域の医療提供体制の将来の目指すべき姿（地域医療ビジョン）を策定。</a:t>
            </a:r>
          </a:p>
          <a:p>
            <a:pPr lvl="1" algn="just" eaLnBrk="1" hangingPunct="1">
              <a:lnSpc>
                <a:spcPct val="90000"/>
              </a:lnSpc>
            </a:pPr>
            <a:r>
              <a:rPr lang="ja-JP" altLang="en-US" sz="2400" dirty="0" smtClean="0">
                <a:latin typeface="+mj-ea"/>
                <a:ea typeface="+mj-ea"/>
              </a:rPr>
              <a:t>上記</a:t>
            </a:r>
            <a:r>
              <a:rPr lang="ja-JP" altLang="en-US" sz="2400" dirty="0">
                <a:latin typeface="+mj-ea"/>
                <a:ea typeface="+mj-ea"/>
              </a:rPr>
              <a:t>と併せて、国・都道府県・病院・有床診療所の役割や、国民・患者の責務を規定。</a:t>
            </a:r>
          </a:p>
          <a:p>
            <a:pPr algn="just" eaLnBrk="1" hangingPunct="1">
              <a:lnSpc>
                <a:spcPct val="90000"/>
              </a:lnSpc>
            </a:pPr>
            <a:endParaRPr lang="ja-JP" altLang="en-US" sz="2800" dirty="0">
              <a:latin typeface="+mj-ea"/>
              <a:ea typeface="+mj-ea"/>
            </a:endParaRPr>
          </a:p>
          <a:p>
            <a:pPr algn="just" eaLnBrk="1" hangingPunct="1">
              <a:lnSpc>
                <a:spcPct val="90000"/>
              </a:lnSpc>
            </a:pPr>
            <a:r>
              <a:rPr lang="ja-JP" altLang="en-US" sz="2800" dirty="0" smtClean="0">
                <a:latin typeface="+mj-ea"/>
                <a:ea typeface="+mj-ea"/>
              </a:rPr>
              <a:t>在宅</a:t>
            </a:r>
            <a:r>
              <a:rPr lang="ja-JP" altLang="en-US" sz="2800" dirty="0">
                <a:latin typeface="+mj-ea"/>
                <a:ea typeface="+mj-ea"/>
              </a:rPr>
              <a:t>医療の</a:t>
            </a:r>
            <a:r>
              <a:rPr lang="ja-JP" altLang="en-US" sz="2800" dirty="0" smtClean="0">
                <a:latin typeface="+mj-ea"/>
                <a:ea typeface="+mj-ea"/>
              </a:rPr>
              <a:t>推進</a:t>
            </a:r>
            <a:endParaRPr lang="ja-JP" altLang="en-US" sz="2800" dirty="0">
              <a:latin typeface="+mj-ea"/>
              <a:ea typeface="+mj-ea"/>
            </a:endParaRPr>
          </a:p>
          <a:p>
            <a:pPr lvl="1" algn="just" eaLnBrk="1" hangingPunct="1">
              <a:lnSpc>
                <a:spcPct val="90000"/>
              </a:lnSpc>
            </a:pPr>
            <a:r>
              <a:rPr lang="ja-JP" altLang="en-US" sz="2400" dirty="0" smtClean="0">
                <a:latin typeface="+mj-ea"/>
                <a:ea typeface="+mj-ea"/>
              </a:rPr>
              <a:t>医療</a:t>
            </a:r>
            <a:r>
              <a:rPr lang="ja-JP" altLang="en-US" sz="2400" dirty="0">
                <a:latin typeface="+mj-ea"/>
                <a:ea typeface="+mj-ea"/>
              </a:rPr>
              <a:t>計画において、在宅医療についても５疾病５事業と同様、達成すべき目標や医療連携体制に関する事項の記載を義務づけ</a:t>
            </a:r>
            <a:r>
              <a:rPr lang="ja-JP" altLang="en-US" sz="2400" dirty="0" smtClean="0">
                <a:latin typeface="+mj-ea"/>
                <a:ea typeface="+mj-ea"/>
              </a:rPr>
              <a:t>。</a:t>
            </a:r>
            <a:endParaRPr lang="ja-JP" altLang="en-US" sz="2400"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医療法改定について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医療法改定の概要１</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911708268"/>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176</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特定</a:t>
            </a:r>
            <a:r>
              <a:rPr lang="ja-JP" altLang="en-US" sz="2800" dirty="0">
                <a:latin typeface="+mj-ea"/>
                <a:ea typeface="+mj-ea"/>
              </a:rPr>
              <a:t>機能病院の承認の更新制の</a:t>
            </a:r>
            <a:r>
              <a:rPr lang="ja-JP" altLang="en-US" sz="2800" dirty="0" smtClean="0">
                <a:latin typeface="+mj-ea"/>
                <a:ea typeface="+mj-ea"/>
              </a:rPr>
              <a:t>導入</a:t>
            </a:r>
            <a:endParaRPr lang="ja-JP" altLang="en-US" sz="2800" dirty="0">
              <a:latin typeface="+mj-ea"/>
              <a:ea typeface="+mj-ea"/>
            </a:endParaRPr>
          </a:p>
          <a:p>
            <a:pPr lvl="1" algn="just" eaLnBrk="1" hangingPunct="1">
              <a:lnSpc>
                <a:spcPct val="90000"/>
              </a:lnSpc>
            </a:pPr>
            <a:r>
              <a:rPr lang="ja-JP" altLang="en-US" sz="2400" dirty="0" smtClean="0">
                <a:latin typeface="+mj-ea"/>
                <a:ea typeface="+mj-ea"/>
              </a:rPr>
              <a:t>高度</a:t>
            </a:r>
            <a:r>
              <a:rPr lang="ja-JP" altLang="en-US" sz="2400" dirty="0">
                <a:latin typeface="+mj-ea"/>
                <a:ea typeface="+mj-ea"/>
              </a:rPr>
              <a:t>の医療の提供等を担う特定機能病院について、その質を継続的に確保するため、更新制を導入。</a:t>
            </a:r>
          </a:p>
          <a:p>
            <a:pPr algn="just" eaLnBrk="1" hangingPunct="1">
              <a:lnSpc>
                <a:spcPct val="90000"/>
              </a:lnSpc>
            </a:pPr>
            <a:endParaRPr lang="ja-JP" altLang="en-US" sz="2800" dirty="0">
              <a:latin typeface="+mj-ea"/>
              <a:ea typeface="+mj-ea"/>
            </a:endParaRPr>
          </a:p>
          <a:p>
            <a:pPr algn="just" eaLnBrk="1" hangingPunct="1">
              <a:lnSpc>
                <a:spcPct val="90000"/>
              </a:lnSpc>
            </a:pPr>
            <a:r>
              <a:rPr lang="ja-JP" altLang="en-US" sz="2800" dirty="0" smtClean="0">
                <a:latin typeface="+mj-ea"/>
                <a:ea typeface="+mj-ea"/>
              </a:rPr>
              <a:t>医師</a:t>
            </a:r>
            <a:r>
              <a:rPr lang="ja-JP" altLang="en-US" sz="2800" dirty="0">
                <a:latin typeface="+mj-ea"/>
                <a:ea typeface="+mj-ea"/>
              </a:rPr>
              <a:t>確保対策（地域医療支援センター（仮称）の設置</a:t>
            </a:r>
            <a:r>
              <a:rPr lang="ja-JP" altLang="en-US" sz="2800" dirty="0" smtClean="0">
                <a:latin typeface="+mj-ea"/>
                <a:ea typeface="+mj-ea"/>
              </a:rPr>
              <a:t>）</a:t>
            </a:r>
            <a:endParaRPr lang="ja-JP" altLang="en-US" sz="2800" dirty="0">
              <a:latin typeface="+mj-ea"/>
              <a:ea typeface="+mj-ea"/>
            </a:endParaRPr>
          </a:p>
          <a:p>
            <a:pPr lvl="1" algn="just" eaLnBrk="1" hangingPunct="1">
              <a:lnSpc>
                <a:spcPct val="90000"/>
              </a:lnSpc>
            </a:pPr>
            <a:r>
              <a:rPr lang="ja-JP" altLang="en-US" sz="2400" dirty="0" smtClean="0">
                <a:latin typeface="+mj-ea"/>
                <a:ea typeface="+mj-ea"/>
              </a:rPr>
              <a:t>都道府県</a:t>
            </a:r>
            <a:r>
              <a:rPr lang="ja-JP" altLang="en-US" sz="2400" dirty="0">
                <a:latin typeface="+mj-ea"/>
                <a:ea typeface="+mj-ea"/>
              </a:rPr>
              <a:t>に対して、キャリア形成支援と一体となって医師不足病院の医師確保の支援等を行う地域医療支援センター（仮称）の設置の努力義務規定を創設。</a:t>
            </a:r>
          </a:p>
          <a:p>
            <a:pPr algn="just" eaLnBrk="1" hangingPunct="1">
              <a:lnSpc>
                <a:spcPct val="90000"/>
              </a:lnSpc>
            </a:pPr>
            <a:endParaRPr lang="ja-JP" altLang="en-US" sz="2800" dirty="0">
              <a:latin typeface="+mj-ea"/>
              <a:ea typeface="+mj-ea"/>
            </a:endParaRPr>
          </a:p>
          <a:p>
            <a:pPr algn="just" eaLnBrk="1" hangingPunct="1">
              <a:lnSpc>
                <a:spcPct val="90000"/>
              </a:lnSpc>
            </a:pPr>
            <a:r>
              <a:rPr lang="ja-JP" altLang="en-US" sz="2800" dirty="0" smtClean="0">
                <a:latin typeface="+mj-ea"/>
                <a:ea typeface="+mj-ea"/>
              </a:rPr>
              <a:t>看護</a:t>
            </a:r>
            <a:r>
              <a:rPr lang="ja-JP" altLang="en-US" sz="2800" dirty="0">
                <a:latin typeface="+mj-ea"/>
                <a:ea typeface="+mj-ea"/>
              </a:rPr>
              <a:t>職員確保対策（看護師等確保促進法関係）</a:t>
            </a:r>
          </a:p>
          <a:p>
            <a:pPr lvl="1" algn="just" eaLnBrk="1" hangingPunct="1">
              <a:lnSpc>
                <a:spcPct val="90000"/>
              </a:lnSpc>
            </a:pPr>
            <a:r>
              <a:rPr lang="ja-JP" altLang="en-US" sz="2400" dirty="0" smtClean="0">
                <a:latin typeface="+mj-ea"/>
                <a:ea typeface="+mj-ea"/>
              </a:rPr>
              <a:t>看護</a:t>
            </a:r>
            <a:r>
              <a:rPr lang="ja-JP" altLang="en-US" sz="2400" dirty="0">
                <a:latin typeface="+mj-ea"/>
                <a:ea typeface="+mj-ea"/>
              </a:rPr>
              <a:t>職員の復職を効果的に支援する観点から、看護師免許等の保持者について、都道府県ナースセンターへの届出制度を</a:t>
            </a:r>
            <a:r>
              <a:rPr lang="ja-JP" altLang="en-US" sz="2400" dirty="0" smtClean="0">
                <a:latin typeface="+mj-ea"/>
                <a:ea typeface="+mj-ea"/>
              </a:rPr>
              <a:t>創設</a:t>
            </a:r>
            <a:endParaRPr lang="ja-JP" altLang="en-US" sz="2400"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医療法改定について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医療法改定の概要２</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503314934"/>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177</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医療</a:t>
            </a:r>
            <a:r>
              <a:rPr lang="ja-JP" altLang="en-US" sz="2800" dirty="0">
                <a:latin typeface="+mj-ea"/>
                <a:ea typeface="+mj-ea"/>
              </a:rPr>
              <a:t>機関における勤務環境の</a:t>
            </a:r>
            <a:r>
              <a:rPr lang="ja-JP" altLang="en-US" sz="2800" dirty="0" smtClean="0">
                <a:latin typeface="+mj-ea"/>
                <a:ea typeface="+mj-ea"/>
              </a:rPr>
              <a:t>改善</a:t>
            </a:r>
            <a:endParaRPr lang="ja-JP" altLang="en-US" sz="2800" dirty="0">
              <a:latin typeface="+mj-ea"/>
              <a:ea typeface="+mj-ea"/>
            </a:endParaRPr>
          </a:p>
          <a:p>
            <a:pPr lvl="1" algn="just" eaLnBrk="1" hangingPunct="1">
              <a:lnSpc>
                <a:spcPct val="90000"/>
              </a:lnSpc>
            </a:pPr>
            <a:r>
              <a:rPr lang="ja-JP" altLang="en-US" sz="2400" dirty="0" smtClean="0">
                <a:latin typeface="+mj-ea"/>
                <a:ea typeface="+mj-ea"/>
              </a:rPr>
              <a:t>国</a:t>
            </a:r>
            <a:r>
              <a:rPr lang="ja-JP" altLang="en-US" sz="2400" dirty="0">
                <a:latin typeface="+mj-ea"/>
                <a:ea typeface="+mj-ea"/>
              </a:rPr>
              <a:t>における指針の策定など医療機関の勤務環境改善のための自主的なマネジメントシステムを創設するとともに、都道府県ごとに、こうした取組を支援する医療勤務環境改善支援センター（仮称）の設置等を規定。</a:t>
            </a:r>
          </a:p>
          <a:p>
            <a:pPr algn="just" eaLnBrk="1" hangingPunct="1">
              <a:lnSpc>
                <a:spcPct val="90000"/>
              </a:lnSpc>
            </a:pPr>
            <a:endParaRPr lang="ja-JP" altLang="en-US" sz="2800" dirty="0">
              <a:latin typeface="+mj-ea"/>
              <a:ea typeface="+mj-ea"/>
            </a:endParaRPr>
          </a:p>
          <a:p>
            <a:pPr algn="just" eaLnBrk="1" hangingPunct="1">
              <a:lnSpc>
                <a:spcPct val="90000"/>
              </a:lnSpc>
            </a:pPr>
            <a:r>
              <a:rPr lang="ja-JP" altLang="en-US" sz="2800" dirty="0" smtClean="0">
                <a:latin typeface="+mj-ea"/>
                <a:ea typeface="+mj-ea"/>
              </a:rPr>
              <a:t>チーム</a:t>
            </a:r>
            <a:r>
              <a:rPr lang="ja-JP" altLang="en-US" sz="2800" dirty="0">
                <a:latin typeface="+mj-ea"/>
                <a:ea typeface="+mj-ea"/>
              </a:rPr>
              <a:t>医療の推進</a:t>
            </a:r>
          </a:p>
          <a:p>
            <a:pPr lvl="1" algn="just" eaLnBrk="1" hangingPunct="1">
              <a:lnSpc>
                <a:spcPct val="90000"/>
              </a:lnSpc>
            </a:pPr>
            <a:r>
              <a:rPr lang="ja-JP" altLang="en-US" sz="2400" dirty="0" smtClean="0">
                <a:latin typeface="+mj-ea"/>
                <a:ea typeface="+mj-ea"/>
              </a:rPr>
              <a:t>診療</a:t>
            </a:r>
            <a:r>
              <a:rPr lang="ja-JP" altLang="en-US" sz="2400" dirty="0">
                <a:latin typeface="+mj-ea"/>
                <a:ea typeface="+mj-ea"/>
              </a:rPr>
              <a:t>の補助のうち高い専門知識と技能等が必要となる行為を明確化するとともに、医師又は歯科医師の指示の下、プロトコール（手順書）に基づきその行為を実施する看護師に対する研修の仕組みを創設。（保健師助産師看護師法関係）</a:t>
            </a:r>
          </a:p>
          <a:p>
            <a:pPr lvl="1" algn="just" eaLnBrk="1" hangingPunct="1">
              <a:lnSpc>
                <a:spcPct val="90000"/>
              </a:lnSpc>
            </a:pPr>
            <a:r>
              <a:rPr lang="ja-JP" altLang="en-US" sz="2400" dirty="0" smtClean="0">
                <a:latin typeface="+mj-ea"/>
                <a:ea typeface="+mj-ea"/>
              </a:rPr>
              <a:t>診療</a:t>
            </a:r>
            <a:r>
              <a:rPr lang="ja-JP" altLang="en-US" sz="2400" dirty="0">
                <a:latin typeface="+mj-ea"/>
                <a:ea typeface="+mj-ea"/>
              </a:rPr>
              <a:t>放射線技師の業務範囲を拡大（診療放射線技師法関係）</a:t>
            </a:r>
          </a:p>
          <a:p>
            <a:pPr lvl="1" algn="just" eaLnBrk="1" hangingPunct="1">
              <a:lnSpc>
                <a:spcPct val="90000"/>
              </a:lnSpc>
            </a:pPr>
            <a:r>
              <a:rPr lang="ja-JP" altLang="en-US" sz="2400" dirty="0" smtClean="0">
                <a:latin typeface="+mj-ea"/>
                <a:ea typeface="+mj-ea"/>
              </a:rPr>
              <a:t>歯科</a:t>
            </a:r>
            <a:r>
              <a:rPr lang="ja-JP" altLang="en-US" sz="2400" dirty="0">
                <a:latin typeface="+mj-ea"/>
                <a:ea typeface="+mj-ea"/>
              </a:rPr>
              <a:t>衛生士の業務実施態勢を見直し（歯科衛生士法関係</a:t>
            </a:r>
            <a:r>
              <a:rPr lang="ja-JP" altLang="en-US" sz="2400" dirty="0" smtClean="0">
                <a:latin typeface="+mj-ea"/>
                <a:ea typeface="+mj-ea"/>
              </a:rPr>
              <a:t>）</a:t>
            </a:r>
            <a:endParaRPr lang="ja-JP" altLang="en-US" sz="2400"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医療法改定について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医療法改定の概要３</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821244970"/>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178</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医療</a:t>
            </a:r>
            <a:r>
              <a:rPr lang="ja-JP" altLang="en-US" sz="2800" dirty="0">
                <a:latin typeface="+mj-ea"/>
                <a:ea typeface="+mj-ea"/>
              </a:rPr>
              <a:t>事故に係る調査の仕組み等の</a:t>
            </a:r>
            <a:r>
              <a:rPr lang="ja-JP" altLang="en-US" sz="2800" dirty="0" smtClean="0">
                <a:latin typeface="+mj-ea"/>
                <a:ea typeface="+mj-ea"/>
              </a:rPr>
              <a:t>整備</a:t>
            </a:r>
            <a:endParaRPr lang="ja-JP" altLang="en-US" sz="2800" dirty="0">
              <a:latin typeface="+mj-ea"/>
              <a:ea typeface="+mj-ea"/>
            </a:endParaRPr>
          </a:p>
          <a:p>
            <a:pPr lvl="1" algn="just" eaLnBrk="1" hangingPunct="1">
              <a:lnSpc>
                <a:spcPct val="90000"/>
              </a:lnSpc>
            </a:pPr>
            <a:r>
              <a:rPr lang="ja-JP" altLang="en-US" sz="2400" dirty="0" smtClean="0">
                <a:latin typeface="+mj-ea"/>
                <a:ea typeface="+mj-ea"/>
              </a:rPr>
              <a:t>医療</a:t>
            </a:r>
            <a:r>
              <a:rPr lang="ja-JP" altLang="en-US" sz="2400" dirty="0">
                <a:latin typeface="+mj-ea"/>
                <a:ea typeface="+mj-ea"/>
              </a:rPr>
              <a:t>事故の原因究明及び再発防止を図るため、医療機関に対する院内調査の実施を義務付け、各医療機関から報告のあった調査結果の分析や再発防止策に係る普及・啓発を行うとともに、遺族又は医療機関の求めに応じて医療事故に係る調査を行う第三者機関の設置等を規定。</a:t>
            </a:r>
          </a:p>
          <a:p>
            <a:pPr algn="just" eaLnBrk="1" hangingPunct="1">
              <a:lnSpc>
                <a:spcPct val="90000"/>
              </a:lnSpc>
            </a:pPr>
            <a:endParaRPr lang="ja-JP" altLang="en-US" sz="2800" dirty="0">
              <a:latin typeface="+mj-ea"/>
              <a:ea typeface="+mj-ea"/>
            </a:endParaRPr>
          </a:p>
          <a:p>
            <a:pPr algn="just" eaLnBrk="1" hangingPunct="1">
              <a:lnSpc>
                <a:spcPct val="90000"/>
              </a:lnSpc>
            </a:pPr>
            <a:r>
              <a:rPr lang="ja-JP" altLang="en-US" sz="2800" dirty="0" smtClean="0">
                <a:latin typeface="+mj-ea"/>
                <a:ea typeface="+mj-ea"/>
              </a:rPr>
              <a:t>臨床</a:t>
            </a:r>
            <a:r>
              <a:rPr lang="ja-JP" altLang="en-US" sz="2800" dirty="0">
                <a:latin typeface="+mj-ea"/>
                <a:ea typeface="+mj-ea"/>
              </a:rPr>
              <a:t>研究の</a:t>
            </a:r>
            <a:r>
              <a:rPr lang="ja-JP" altLang="en-US" sz="2800" dirty="0" smtClean="0">
                <a:latin typeface="+mj-ea"/>
                <a:ea typeface="+mj-ea"/>
              </a:rPr>
              <a:t>推進</a:t>
            </a:r>
            <a:endParaRPr lang="ja-JP" altLang="en-US" sz="2800" dirty="0">
              <a:latin typeface="+mj-ea"/>
              <a:ea typeface="+mj-ea"/>
            </a:endParaRPr>
          </a:p>
          <a:p>
            <a:pPr lvl="1" algn="just" eaLnBrk="1" hangingPunct="1">
              <a:lnSpc>
                <a:spcPct val="90000"/>
              </a:lnSpc>
            </a:pPr>
            <a:r>
              <a:rPr lang="ja-JP" altLang="en-US" sz="2400" dirty="0" smtClean="0">
                <a:latin typeface="+mj-ea"/>
                <a:ea typeface="+mj-ea"/>
              </a:rPr>
              <a:t>日本発</a:t>
            </a:r>
            <a:r>
              <a:rPr lang="ja-JP" altLang="en-US" sz="2400" dirty="0">
                <a:latin typeface="+mj-ea"/>
                <a:ea typeface="+mj-ea"/>
              </a:rPr>
              <a:t>の革新的医薬品・医療機器の開発などに必要となる質の高い臨床研究を推進するため、国際水準の臨床研究や医師主導治験の中心的役割を担う病院を臨床研究中核病院（仮称）として位置づける</a:t>
            </a:r>
            <a:r>
              <a:rPr lang="ja-JP" altLang="en-US" sz="2400" dirty="0" smtClean="0">
                <a:latin typeface="+mj-ea"/>
                <a:ea typeface="+mj-ea"/>
              </a:rPr>
              <a:t>。</a:t>
            </a:r>
            <a:endParaRPr lang="ja-JP" altLang="en-US" sz="2400"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医療法改定について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医療法改定の概要４</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4242346673"/>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179</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外国</a:t>
            </a:r>
            <a:r>
              <a:rPr lang="ja-JP" altLang="en-US" sz="2800" dirty="0">
                <a:latin typeface="+mj-ea"/>
                <a:ea typeface="+mj-ea"/>
              </a:rPr>
              <a:t>医師等の臨床修練制度の見直し（外国医師等が行う臨床修練に係る医師法第十七条等の特例等に関する法律関係）</a:t>
            </a:r>
          </a:p>
          <a:p>
            <a:pPr lvl="1" algn="just" eaLnBrk="1" hangingPunct="1">
              <a:lnSpc>
                <a:spcPct val="90000"/>
              </a:lnSpc>
            </a:pPr>
            <a:r>
              <a:rPr lang="ja-JP" altLang="en-US" sz="2400" dirty="0" smtClean="0">
                <a:latin typeface="+mj-ea"/>
                <a:ea typeface="+mj-ea"/>
              </a:rPr>
              <a:t>臨床</a:t>
            </a:r>
            <a:r>
              <a:rPr lang="ja-JP" altLang="en-US" sz="2400" dirty="0">
                <a:latin typeface="+mj-ea"/>
                <a:ea typeface="+mj-ea"/>
              </a:rPr>
              <a:t>修練制度について、手続・要件の簡素化を行うとともに、研修目的に加えて、教授・臨床研究目的の場合における診療行為を新たに認める。</a:t>
            </a:r>
          </a:p>
          <a:p>
            <a:pPr algn="just" eaLnBrk="1" hangingPunct="1">
              <a:lnSpc>
                <a:spcPct val="90000"/>
              </a:lnSpc>
            </a:pPr>
            <a:endParaRPr lang="ja-JP" altLang="en-US" sz="2800" dirty="0">
              <a:latin typeface="+mj-ea"/>
              <a:ea typeface="+mj-ea"/>
            </a:endParaRPr>
          </a:p>
          <a:p>
            <a:pPr algn="just" eaLnBrk="1" hangingPunct="1">
              <a:lnSpc>
                <a:spcPct val="90000"/>
              </a:lnSpc>
            </a:pPr>
            <a:r>
              <a:rPr lang="ja-JP" altLang="en-US" sz="2800" dirty="0" smtClean="0">
                <a:latin typeface="+mj-ea"/>
                <a:ea typeface="+mj-ea"/>
              </a:rPr>
              <a:t>歯科</a:t>
            </a:r>
            <a:r>
              <a:rPr lang="ja-JP" altLang="en-US" sz="2800" dirty="0">
                <a:latin typeface="+mj-ea"/>
                <a:ea typeface="+mj-ea"/>
              </a:rPr>
              <a:t>技工士国家試験の見直し（歯科技工士法関係）</a:t>
            </a:r>
          </a:p>
          <a:p>
            <a:pPr lvl="1" algn="just" eaLnBrk="1" hangingPunct="1">
              <a:lnSpc>
                <a:spcPct val="90000"/>
              </a:lnSpc>
            </a:pPr>
            <a:r>
              <a:rPr lang="ja-JP" altLang="en-US" sz="2400" dirty="0" smtClean="0">
                <a:latin typeface="+mj-ea"/>
                <a:ea typeface="+mj-ea"/>
              </a:rPr>
              <a:t>現在</a:t>
            </a:r>
            <a:r>
              <a:rPr lang="ja-JP" altLang="en-US" sz="2400" dirty="0">
                <a:latin typeface="+mj-ea"/>
                <a:ea typeface="+mj-ea"/>
              </a:rPr>
              <a:t>都道府県が行っている試験について、国が実施。</a:t>
            </a:r>
          </a:p>
          <a:p>
            <a:pPr algn="just" eaLnBrk="1" hangingPunct="1">
              <a:lnSpc>
                <a:spcPct val="90000"/>
              </a:lnSpc>
            </a:pPr>
            <a:endParaRPr lang="ja-JP" altLang="en-US" sz="2800" dirty="0">
              <a:latin typeface="+mj-ea"/>
              <a:ea typeface="+mj-ea"/>
            </a:endParaRPr>
          </a:p>
          <a:p>
            <a:pPr algn="just" eaLnBrk="1" hangingPunct="1">
              <a:lnSpc>
                <a:spcPct val="90000"/>
              </a:lnSpc>
            </a:pPr>
            <a:r>
              <a:rPr lang="ja-JP" altLang="en-US" sz="2800" dirty="0" smtClean="0">
                <a:latin typeface="+mj-ea"/>
                <a:ea typeface="+mj-ea"/>
              </a:rPr>
              <a:t>持分</a:t>
            </a:r>
            <a:r>
              <a:rPr lang="ja-JP" altLang="en-US" sz="2800" dirty="0">
                <a:latin typeface="+mj-ea"/>
                <a:ea typeface="+mj-ea"/>
              </a:rPr>
              <a:t>なし医療法人への移行の促進（医療法等一部改正法関係）</a:t>
            </a:r>
          </a:p>
          <a:p>
            <a:pPr lvl="1" algn="just" eaLnBrk="1" hangingPunct="1">
              <a:lnSpc>
                <a:spcPct val="90000"/>
              </a:lnSpc>
            </a:pPr>
            <a:r>
              <a:rPr lang="ja-JP" altLang="en-US" sz="2400" dirty="0" smtClean="0">
                <a:latin typeface="+mj-ea"/>
                <a:ea typeface="+mj-ea"/>
              </a:rPr>
              <a:t>持分</a:t>
            </a:r>
            <a:r>
              <a:rPr lang="ja-JP" altLang="en-US" sz="2400" dirty="0">
                <a:latin typeface="+mj-ea"/>
                <a:ea typeface="+mj-ea"/>
              </a:rPr>
              <a:t>あり医療法人が持分なし医療法人に移行するための移行計画を策定し、都道府知事がこれを認定する仕組み等を設ける。</a:t>
            </a:r>
            <a:endParaRPr lang="en-US" altLang="ja-JP" sz="5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医療法改定について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医療法改定の概要５</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6770372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18</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経済的利益の提供禁止項目を新設</a:t>
            </a:r>
          </a:p>
          <a:p>
            <a:pPr marL="457200" lvl="1" indent="0" algn="just">
              <a:lnSpc>
                <a:spcPct val="90000"/>
              </a:lnSpc>
              <a:buSzPct val="80000"/>
              <a:buNone/>
            </a:pPr>
            <a:r>
              <a:rPr lang="ja-JP" altLang="en-US" dirty="0">
                <a:latin typeface="+mj-ea"/>
              </a:rPr>
              <a:t>（ 経済上の利益の提供による誘引の禁止）</a:t>
            </a:r>
          </a:p>
          <a:p>
            <a:pPr marL="457200" lvl="1" indent="0" algn="just">
              <a:lnSpc>
                <a:spcPct val="90000"/>
              </a:lnSpc>
              <a:buSzPct val="80000"/>
              <a:buNone/>
            </a:pPr>
            <a:r>
              <a:rPr lang="ja-JP" altLang="en-US" dirty="0" smtClean="0">
                <a:latin typeface="+mj-ea"/>
              </a:rPr>
              <a:t>　第二条</a:t>
            </a:r>
            <a:r>
              <a:rPr lang="ja-JP" altLang="en-US" dirty="0">
                <a:latin typeface="+mj-ea"/>
              </a:rPr>
              <a:t>の四の二（ 略）</a:t>
            </a:r>
          </a:p>
          <a:p>
            <a:pPr marL="457200" lvl="1" indent="0" algn="just">
              <a:lnSpc>
                <a:spcPct val="90000"/>
              </a:lnSpc>
              <a:buSzPct val="80000"/>
              <a:buNone/>
            </a:pPr>
            <a:r>
              <a:rPr lang="ja-JP" altLang="en-US" dirty="0" smtClean="0">
                <a:latin typeface="+mj-ea"/>
              </a:rPr>
              <a:t>　　２ </a:t>
            </a:r>
            <a:r>
              <a:rPr lang="ja-JP" altLang="en-US" dirty="0">
                <a:latin typeface="+mj-ea"/>
              </a:rPr>
              <a:t>保険医療機関は、事業者又はその従業者に対して、</a:t>
            </a:r>
            <a:r>
              <a:rPr lang="ja-JP" altLang="en-US" dirty="0" smtClean="0">
                <a:latin typeface="+mj-ea"/>
              </a:rPr>
              <a:t>患　　</a:t>
            </a:r>
            <a:endParaRPr lang="en-US" altLang="ja-JP" dirty="0" smtClean="0">
              <a:latin typeface="+mj-ea"/>
            </a:endParaRPr>
          </a:p>
          <a:p>
            <a:pPr marL="457200" lvl="1" indent="0" algn="just">
              <a:lnSpc>
                <a:spcPct val="90000"/>
              </a:lnSpc>
              <a:buSzPct val="80000"/>
              <a:buNone/>
            </a:pPr>
            <a:r>
              <a:rPr lang="ja-JP" altLang="en-US" dirty="0">
                <a:latin typeface="+mj-ea"/>
              </a:rPr>
              <a:t>　</a:t>
            </a:r>
            <a:r>
              <a:rPr lang="ja-JP" altLang="en-US" dirty="0" smtClean="0">
                <a:latin typeface="+mj-ea"/>
              </a:rPr>
              <a:t>　　者</a:t>
            </a:r>
            <a:r>
              <a:rPr lang="ja-JP" altLang="en-US" dirty="0">
                <a:latin typeface="+mj-ea"/>
              </a:rPr>
              <a:t>を紹介する対価と</a:t>
            </a:r>
            <a:r>
              <a:rPr lang="ja-JP" altLang="en-US" dirty="0" smtClean="0">
                <a:latin typeface="+mj-ea"/>
              </a:rPr>
              <a:t>して金品</a:t>
            </a:r>
            <a:r>
              <a:rPr lang="ja-JP" altLang="en-US" dirty="0">
                <a:latin typeface="+mj-ea"/>
              </a:rPr>
              <a:t>又はその他の健康</a:t>
            </a:r>
            <a:r>
              <a:rPr lang="ja-JP" altLang="en-US" dirty="0" smtClean="0">
                <a:latin typeface="+mj-ea"/>
              </a:rPr>
              <a:t>保険事</a:t>
            </a:r>
            <a:endParaRPr lang="en-US" altLang="ja-JP" dirty="0" smtClean="0">
              <a:latin typeface="+mj-ea"/>
            </a:endParaRPr>
          </a:p>
          <a:p>
            <a:pPr marL="457200" lvl="1" indent="0" algn="just">
              <a:lnSpc>
                <a:spcPct val="90000"/>
              </a:lnSpc>
              <a:buSzPct val="80000"/>
              <a:buNone/>
            </a:pPr>
            <a:r>
              <a:rPr lang="ja-JP" altLang="en-US" dirty="0">
                <a:latin typeface="+mj-ea"/>
              </a:rPr>
              <a:t>　</a:t>
            </a:r>
            <a:r>
              <a:rPr lang="ja-JP" altLang="en-US" dirty="0" smtClean="0">
                <a:latin typeface="+mj-ea"/>
              </a:rPr>
              <a:t>　　業</a:t>
            </a:r>
            <a:r>
              <a:rPr lang="ja-JP" altLang="en-US" dirty="0">
                <a:latin typeface="+mj-ea"/>
              </a:rPr>
              <a:t>の健全な運営を損なうおそれのある経済上の</a:t>
            </a:r>
            <a:r>
              <a:rPr lang="ja-JP" altLang="en-US" dirty="0" smtClean="0">
                <a:latin typeface="+mj-ea"/>
              </a:rPr>
              <a:t>利益の</a:t>
            </a:r>
            <a:endParaRPr lang="en-US" altLang="ja-JP" dirty="0" smtClean="0">
              <a:latin typeface="+mj-ea"/>
            </a:endParaRPr>
          </a:p>
          <a:p>
            <a:pPr marL="457200" lvl="1" indent="0" algn="just">
              <a:lnSpc>
                <a:spcPct val="90000"/>
              </a:lnSpc>
              <a:buSzPct val="80000"/>
              <a:buNone/>
            </a:pPr>
            <a:r>
              <a:rPr lang="ja-JP" altLang="en-US" dirty="0">
                <a:latin typeface="+mj-ea"/>
              </a:rPr>
              <a:t>　</a:t>
            </a:r>
            <a:r>
              <a:rPr lang="ja-JP" altLang="en-US" dirty="0" smtClean="0">
                <a:latin typeface="+mj-ea"/>
              </a:rPr>
              <a:t>　　提供</a:t>
            </a:r>
            <a:r>
              <a:rPr lang="ja-JP" altLang="en-US" dirty="0">
                <a:latin typeface="+mj-ea"/>
              </a:rPr>
              <a:t>により、患者が自己の保険医療機関において診療</a:t>
            </a:r>
            <a:r>
              <a:rPr lang="ja-JP" altLang="en-US" dirty="0" smtClean="0">
                <a:latin typeface="+mj-ea"/>
              </a:rPr>
              <a:t>を</a:t>
            </a:r>
            <a:endParaRPr lang="en-US" altLang="ja-JP" dirty="0" smtClean="0">
              <a:latin typeface="+mj-ea"/>
            </a:endParaRPr>
          </a:p>
          <a:p>
            <a:pPr marL="457200" lvl="1" indent="0" algn="just">
              <a:lnSpc>
                <a:spcPct val="90000"/>
              </a:lnSpc>
              <a:buSzPct val="80000"/>
              <a:buNone/>
            </a:pPr>
            <a:r>
              <a:rPr lang="ja-JP" altLang="en-US" dirty="0">
                <a:latin typeface="+mj-ea"/>
              </a:rPr>
              <a:t>　</a:t>
            </a:r>
            <a:r>
              <a:rPr lang="ja-JP" altLang="en-US" dirty="0" smtClean="0">
                <a:latin typeface="+mj-ea"/>
              </a:rPr>
              <a:t>　　受ける</a:t>
            </a:r>
            <a:r>
              <a:rPr lang="ja-JP" altLang="en-US" dirty="0">
                <a:latin typeface="+mj-ea"/>
              </a:rPr>
              <a:t>ように誘引</a:t>
            </a:r>
            <a:r>
              <a:rPr lang="ja-JP" altLang="en-US" dirty="0" smtClean="0">
                <a:latin typeface="+mj-ea"/>
              </a:rPr>
              <a:t>しては</a:t>
            </a:r>
            <a:r>
              <a:rPr lang="ja-JP" altLang="en-US" dirty="0">
                <a:latin typeface="+mj-ea"/>
              </a:rPr>
              <a:t>ならない</a:t>
            </a:r>
            <a:r>
              <a:rPr lang="ja-JP" altLang="en-US" dirty="0" smtClean="0">
                <a:latin typeface="+mj-ea"/>
              </a:rPr>
              <a:t>。</a:t>
            </a:r>
            <a:endParaRPr lang="en-US" altLang="ja-JP" dirty="0" smtClean="0">
              <a:latin typeface="+mj-ea"/>
            </a:endParaRPr>
          </a:p>
          <a:p>
            <a:pPr marL="457200" lvl="1" indent="0" algn="just">
              <a:lnSpc>
                <a:spcPct val="90000"/>
              </a:lnSpc>
              <a:buSzPct val="80000"/>
              <a:buNone/>
            </a:pPr>
            <a:endParaRPr lang="en-US" altLang="ja-JP" sz="2400" dirty="0">
              <a:latin typeface="+mj-ea"/>
            </a:endParaRPr>
          </a:p>
          <a:p>
            <a:pPr marL="457200" lvl="1" indent="0" algn="just">
              <a:lnSpc>
                <a:spcPct val="90000"/>
              </a:lnSpc>
              <a:buSzPct val="80000"/>
              <a:buNone/>
            </a:pPr>
            <a:r>
              <a:rPr lang="ja-JP" altLang="en-US" dirty="0" smtClean="0">
                <a:latin typeface="+mj-ea"/>
              </a:rPr>
              <a:t>（調剤薬局においても同様）</a:t>
            </a:r>
            <a:endParaRPr lang="en-US" altLang="ja-JP" sz="2400" dirty="0" smtClean="0">
              <a:latin typeface="+mj-ea"/>
            </a:endParaRPr>
          </a:p>
          <a:p>
            <a:pPr algn="just">
              <a:lnSpc>
                <a:spcPct val="90000"/>
              </a:lnSpc>
              <a:buSzPct val="80000"/>
            </a:pPr>
            <a:endParaRPr lang="ja-JP" altLang="en-US" sz="28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療養担当規則</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患者紹介ビジネス対策</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042569025"/>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orient="vert" idx="1"/>
          </p:nvPr>
        </p:nvSpPr>
        <p:spPr>
          <a:xfrm>
            <a:off x="395288" y="2780928"/>
            <a:ext cx="8497887" cy="1066800"/>
          </a:xfrm>
        </p:spPr>
        <p:txBody>
          <a:bodyPr vert="horz"/>
          <a:lstStyle/>
          <a:p>
            <a:pPr algn="ctr" eaLnBrk="1" hangingPunct="1">
              <a:buFont typeface="Wingdings" pitchFamily="2" charset="2"/>
              <a:buNone/>
            </a:pPr>
            <a:r>
              <a:rPr lang="ja-JP" altLang="en-US" sz="4000" dirty="0" smtClean="0"/>
              <a:t>平成２６年度診療報酬改定に</a:t>
            </a:r>
            <a:endParaRPr lang="en-US" altLang="ja-JP" sz="4000" dirty="0" smtClean="0"/>
          </a:p>
          <a:p>
            <a:pPr algn="ctr" eaLnBrk="1" hangingPunct="1">
              <a:buFont typeface="Wingdings" pitchFamily="2" charset="2"/>
              <a:buNone/>
            </a:pPr>
            <a:r>
              <a:rPr lang="ja-JP" altLang="en-US" sz="4000" dirty="0" smtClean="0"/>
              <a:t>向けた準備</a:t>
            </a:r>
            <a:endParaRPr lang="en-US" altLang="ja-JP" sz="4000" dirty="0" smtClean="0"/>
          </a:p>
        </p:txBody>
      </p:sp>
    </p:spTree>
    <p:extLst>
      <p:ext uri="{BB962C8B-B14F-4D97-AF65-F5344CB8AC3E}">
        <p14:creationId xmlns:p14="http://schemas.microsoft.com/office/powerpoint/2010/main" val="584456580"/>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181</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endParaRPr lang="en-US" altLang="ja-JP" sz="2800" dirty="0" smtClean="0">
              <a:latin typeface="+mj-ea"/>
              <a:ea typeface="+mj-ea"/>
            </a:endParaRPr>
          </a:p>
          <a:p>
            <a:pPr algn="just" eaLnBrk="1" hangingPunct="1">
              <a:lnSpc>
                <a:spcPct val="90000"/>
              </a:lnSpc>
            </a:pPr>
            <a:r>
              <a:rPr lang="ja-JP" altLang="en-US" sz="2800" dirty="0" smtClean="0">
                <a:latin typeface="+mj-ea"/>
                <a:ea typeface="+mj-ea"/>
              </a:rPr>
              <a:t>平成</a:t>
            </a:r>
            <a:r>
              <a:rPr lang="en-US" altLang="ja-JP" sz="2800" dirty="0" smtClean="0">
                <a:latin typeface="+mj-ea"/>
                <a:ea typeface="+mj-ea"/>
              </a:rPr>
              <a:t>26</a:t>
            </a:r>
            <a:r>
              <a:rPr lang="ja-JP" altLang="en-US" sz="2800" dirty="0" smtClean="0">
                <a:latin typeface="+mj-ea"/>
                <a:ea typeface="+mj-ea"/>
              </a:rPr>
              <a:t>年通常国会は要注意</a:t>
            </a:r>
            <a:endParaRPr lang="en-US" altLang="ja-JP" sz="2800" dirty="0" smtClean="0">
              <a:latin typeface="+mj-ea"/>
              <a:ea typeface="+mj-ea"/>
            </a:endParaRPr>
          </a:p>
          <a:p>
            <a:pPr lvl="1" algn="just" eaLnBrk="1" hangingPunct="1">
              <a:lnSpc>
                <a:spcPct val="90000"/>
              </a:lnSpc>
            </a:pPr>
            <a:r>
              <a:rPr lang="ja-JP" altLang="en-US" dirty="0" smtClean="0">
                <a:latin typeface="+mj-ea"/>
                <a:ea typeface="+mj-ea"/>
              </a:rPr>
              <a:t>医療法をはじめとした様々な改革が目白押し</a:t>
            </a:r>
            <a:endParaRPr lang="en-US" altLang="ja-JP" dirty="0" smtClean="0">
              <a:latin typeface="+mj-ea"/>
              <a:ea typeface="+mj-ea"/>
            </a:endParaRPr>
          </a:p>
          <a:p>
            <a:pPr lvl="1" algn="just" eaLnBrk="1" hangingPunct="1">
              <a:lnSpc>
                <a:spcPct val="90000"/>
              </a:lnSpc>
            </a:pPr>
            <a:r>
              <a:rPr lang="ja-JP" altLang="en-US" dirty="0" smtClean="0">
                <a:latin typeface="+mj-ea"/>
                <a:ea typeface="+mj-ea"/>
              </a:rPr>
              <a:t>病床機能報告制度を念頭においた戦略</a:t>
            </a:r>
            <a:endParaRPr lang="en-US" altLang="ja-JP" dirty="0" smtClean="0">
              <a:latin typeface="+mj-ea"/>
              <a:ea typeface="+mj-ea"/>
            </a:endParaRPr>
          </a:p>
          <a:p>
            <a:pPr lvl="1" algn="just" eaLnBrk="1" hangingPunct="1">
              <a:lnSpc>
                <a:spcPct val="90000"/>
              </a:lnSpc>
            </a:pPr>
            <a:endParaRPr lang="en-US" altLang="ja-JP" sz="1000" dirty="0">
              <a:latin typeface="+mj-ea"/>
              <a:ea typeface="+mj-ea"/>
            </a:endParaRPr>
          </a:p>
          <a:p>
            <a:pPr algn="just" eaLnBrk="1" hangingPunct="1">
              <a:lnSpc>
                <a:spcPct val="90000"/>
              </a:lnSpc>
            </a:pPr>
            <a:r>
              <a:rPr lang="ja-JP" altLang="en-US" sz="2800" dirty="0" smtClean="0">
                <a:latin typeface="+mj-ea"/>
              </a:rPr>
              <a:t>平成</a:t>
            </a:r>
            <a:r>
              <a:rPr lang="en-US" altLang="ja-JP" sz="2800" dirty="0" smtClean="0">
                <a:latin typeface="+mj-ea"/>
              </a:rPr>
              <a:t>30</a:t>
            </a:r>
            <a:r>
              <a:rPr lang="ja-JP" altLang="en-US" sz="2800" dirty="0" smtClean="0">
                <a:latin typeface="+mj-ea"/>
              </a:rPr>
              <a:t>年も要注意</a:t>
            </a:r>
            <a:endParaRPr lang="en-US" altLang="ja-JP" sz="2800" dirty="0" smtClean="0">
              <a:latin typeface="+mj-ea"/>
            </a:endParaRPr>
          </a:p>
          <a:p>
            <a:pPr lvl="1" algn="just" eaLnBrk="1" hangingPunct="1">
              <a:lnSpc>
                <a:spcPct val="90000"/>
              </a:lnSpc>
            </a:pPr>
            <a:r>
              <a:rPr lang="ja-JP" altLang="en-US" dirty="0" smtClean="0">
                <a:latin typeface="+mj-ea"/>
              </a:rPr>
              <a:t>第７期医療計画</a:t>
            </a:r>
            <a:endParaRPr lang="en-US" altLang="ja-JP" dirty="0" smtClean="0">
              <a:latin typeface="+mj-ea"/>
            </a:endParaRPr>
          </a:p>
          <a:p>
            <a:pPr lvl="1" algn="just" eaLnBrk="1" hangingPunct="1">
              <a:lnSpc>
                <a:spcPct val="90000"/>
              </a:lnSpc>
            </a:pPr>
            <a:r>
              <a:rPr lang="ja-JP" altLang="en-US" dirty="0" smtClean="0">
                <a:latin typeface="+mj-ea"/>
              </a:rPr>
              <a:t>第６期介護保険事業支援計画</a:t>
            </a:r>
            <a:endParaRPr lang="en-US" altLang="ja-JP" dirty="0" smtClean="0">
              <a:latin typeface="+mj-ea"/>
            </a:endParaRPr>
          </a:p>
          <a:p>
            <a:pPr lvl="1" algn="just" eaLnBrk="1" hangingPunct="1">
              <a:lnSpc>
                <a:spcPct val="90000"/>
              </a:lnSpc>
            </a:pPr>
            <a:r>
              <a:rPr lang="ja-JP" altLang="en-US" dirty="0" smtClean="0">
                <a:latin typeface="+mj-ea"/>
              </a:rPr>
              <a:t>地域医療ビジョンの本格運用</a:t>
            </a:r>
            <a:endParaRPr lang="en-US" altLang="ja-JP" dirty="0" smtClean="0">
              <a:latin typeface="+mj-ea"/>
            </a:endParaRPr>
          </a:p>
          <a:p>
            <a:pPr lvl="1" algn="just" eaLnBrk="1" hangingPunct="1">
              <a:lnSpc>
                <a:spcPct val="90000"/>
              </a:lnSpc>
            </a:pPr>
            <a:endParaRPr lang="en-US" altLang="ja-JP" sz="1000" dirty="0" smtClean="0">
              <a:latin typeface="+mj-ea"/>
            </a:endParaRPr>
          </a:p>
          <a:p>
            <a:pPr algn="just" eaLnBrk="1" hangingPunct="1">
              <a:lnSpc>
                <a:spcPct val="90000"/>
              </a:lnSpc>
            </a:pPr>
            <a:endParaRPr lang="en-US" altLang="ja-JP" sz="28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診療報酬</a:t>
            </a:r>
            <a:r>
              <a:rPr lang="ja-JP" altLang="en-US" sz="2800" i="0" dirty="0" smtClean="0">
                <a:solidFill>
                  <a:srgbClr val="FFFF66"/>
                </a:solidFill>
              </a:rPr>
              <a:t>改定に</a:t>
            </a:r>
            <a:r>
              <a:rPr lang="ja-JP" altLang="en-US" sz="2800" dirty="0" smtClean="0">
                <a:solidFill>
                  <a:srgbClr val="FFFF66"/>
                </a:solidFill>
              </a:rPr>
              <a:t>向けた準備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長期戦略の必要性</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12295734"/>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182</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「ご当地医療」の推進</a:t>
            </a:r>
            <a:endParaRPr lang="en-US" altLang="ja-JP" sz="2800" dirty="0" smtClean="0">
              <a:latin typeface="+mj-ea"/>
              <a:ea typeface="+mj-ea"/>
            </a:endParaRPr>
          </a:p>
          <a:p>
            <a:pPr lvl="1" algn="just" eaLnBrk="1" hangingPunct="1">
              <a:lnSpc>
                <a:spcPct val="90000"/>
              </a:lnSpc>
            </a:pPr>
            <a:r>
              <a:rPr lang="ja-JP" altLang="en-US" sz="2400" dirty="0">
                <a:latin typeface="+mj-ea"/>
                <a:ea typeface="+mj-ea"/>
              </a:rPr>
              <a:t>その地域にふさわしいバランスのとれた医療機能の分化・連携を進め、医療資源の適正な配分を図る</a:t>
            </a:r>
          </a:p>
          <a:p>
            <a:pPr lvl="1" algn="just" eaLnBrk="1" hangingPunct="1">
              <a:lnSpc>
                <a:spcPct val="90000"/>
              </a:lnSpc>
            </a:pPr>
            <a:r>
              <a:rPr lang="ja-JP" altLang="en-US" sz="2400" dirty="0" smtClean="0">
                <a:latin typeface="+mj-ea"/>
                <a:ea typeface="+mj-ea"/>
              </a:rPr>
              <a:t>医療</a:t>
            </a:r>
            <a:r>
              <a:rPr lang="ja-JP" altLang="en-US" sz="2400" dirty="0">
                <a:latin typeface="+mj-ea"/>
                <a:ea typeface="+mj-ea"/>
              </a:rPr>
              <a:t>需要の将来</a:t>
            </a:r>
            <a:r>
              <a:rPr lang="ja-JP" altLang="en-US" sz="2400" dirty="0" smtClean="0">
                <a:latin typeface="+mj-ea"/>
                <a:ea typeface="+mj-ea"/>
              </a:rPr>
              <a:t>推計等から二次</a:t>
            </a:r>
            <a:r>
              <a:rPr lang="ja-JP" altLang="en-US" sz="2400" dirty="0">
                <a:latin typeface="+mj-ea"/>
                <a:ea typeface="+mj-ea"/>
              </a:rPr>
              <a:t>医療圏等</a:t>
            </a:r>
            <a:r>
              <a:rPr lang="ja-JP" altLang="en-US" sz="2400" dirty="0" smtClean="0">
                <a:latin typeface="+mj-ea"/>
                <a:ea typeface="+mj-ea"/>
              </a:rPr>
              <a:t>ごとの各医療</a:t>
            </a:r>
            <a:r>
              <a:rPr lang="ja-JP" altLang="en-US" sz="2400" dirty="0">
                <a:latin typeface="+mj-ea"/>
                <a:ea typeface="+mj-ea"/>
              </a:rPr>
              <a:t>機能の将来の</a:t>
            </a:r>
            <a:r>
              <a:rPr lang="ja-JP" altLang="en-US" sz="2400" dirty="0" smtClean="0">
                <a:latin typeface="+mj-ea"/>
                <a:ea typeface="+mj-ea"/>
              </a:rPr>
              <a:t>必要量含む将来</a:t>
            </a:r>
            <a:r>
              <a:rPr lang="ja-JP" altLang="en-US" sz="2400" dirty="0">
                <a:latin typeface="+mj-ea"/>
                <a:ea typeface="+mj-ea"/>
              </a:rPr>
              <a:t>の目指すべき姿を示す</a:t>
            </a:r>
            <a:r>
              <a:rPr lang="ja-JP" altLang="en-US" sz="2400" dirty="0" smtClean="0">
                <a:latin typeface="+mj-ea"/>
                <a:ea typeface="+mj-ea"/>
              </a:rPr>
              <a:t>もの</a:t>
            </a:r>
            <a:endParaRPr lang="en-US" altLang="ja-JP" sz="2400" dirty="0" smtClean="0">
              <a:latin typeface="+mj-ea"/>
              <a:ea typeface="+mj-ea"/>
            </a:endParaRPr>
          </a:p>
          <a:p>
            <a:pPr lvl="1" algn="just" eaLnBrk="1" hangingPunct="1">
              <a:lnSpc>
                <a:spcPct val="90000"/>
              </a:lnSpc>
            </a:pPr>
            <a:r>
              <a:rPr lang="ja-JP" altLang="en-US" sz="2400" dirty="0" smtClean="0">
                <a:latin typeface="+mj-ea"/>
                <a:ea typeface="+mj-ea"/>
              </a:rPr>
              <a:t>都道府県</a:t>
            </a:r>
            <a:r>
              <a:rPr lang="ja-JP" altLang="en-US" sz="2400" dirty="0">
                <a:latin typeface="+mj-ea"/>
                <a:ea typeface="+mj-ea"/>
              </a:rPr>
              <a:t>は医療計画の一部として</a:t>
            </a:r>
            <a:r>
              <a:rPr lang="ja-JP" altLang="en-US" sz="2400" dirty="0" smtClean="0">
                <a:latin typeface="+mj-ea"/>
                <a:ea typeface="+mj-ea"/>
              </a:rPr>
              <a:t>策定</a:t>
            </a:r>
            <a:endParaRPr lang="ja-JP" altLang="en-US" sz="2400" dirty="0">
              <a:latin typeface="+mj-ea"/>
              <a:ea typeface="+mj-ea"/>
            </a:endParaRPr>
          </a:p>
          <a:p>
            <a:pPr lvl="1" algn="just" eaLnBrk="1" hangingPunct="1">
              <a:lnSpc>
                <a:spcPct val="90000"/>
              </a:lnSpc>
            </a:pPr>
            <a:endParaRPr lang="ja-JP" altLang="en-US" sz="800" dirty="0">
              <a:latin typeface="+mj-ea"/>
              <a:ea typeface="+mj-ea"/>
            </a:endParaRPr>
          </a:p>
          <a:p>
            <a:pPr algn="just" eaLnBrk="1" hangingPunct="1">
              <a:lnSpc>
                <a:spcPct val="90000"/>
              </a:lnSpc>
            </a:pPr>
            <a:r>
              <a:rPr lang="ja-JP" altLang="en-US" sz="2800" dirty="0" smtClean="0">
                <a:latin typeface="+mj-ea"/>
                <a:ea typeface="+mj-ea"/>
              </a:rPr>
              <a:t>主</a:t>
            </a:r>
            <a:r>
              <a:rPr lang="ja-JP" altLang="en-US" sz="2800" dirty="0">
                <a:latin typeface="+mj-ea"/>
                <a:ea typeface="+mj-ea"/>
              </a:rPr>
              <a:t>に以下の内容について</a:t>
            </a:r>
            <a:r>
              <a:rPr lang="ja-JP" altLang="en-US" sz="2800" dirty="0" smtClean="0">
                <a:latin typeface="+mj-ea"/>
                <a:ea typeface="+mj-ea"/>
              </a:rPr>
              <a:t>定める方向で検討中</a:t>
            </a:r>
            <a:endParaRPr lang="ja-JP" altLang="en-US" sz="2800" dirty="0">
              <a:latin typeface="+mj-ea"/>
              <a:ea typeface="+mj-ea"/>
            </a:endParaRPr>
          </a:p>
          <a:p>
            <a:pPr lvl="1" algn="just" eaLnBrk="1" hangingPunct="1">
              <a:lnSpc>
                <a:spcPct val="90000"/>
              </a:lnSpc>
            </a:pPr>
            <a:r>
              <a:rPr lang="en-US" altLang="ja-JP" sz="2400" dirty="0" smtClean="0">
                <a:latin typeface="+mj-ea"/>
                <a:ea typeface="+mj-ea"/>
              </a:rPr>
              <a:t>2025 </a:t>
            </a:r>
            <a:r>
              <a:rPr lang="ja-JP" altLang="en-US" sz="2400" dirty="0">
                <a:latin typeface="+mj-ea"/>
                <a:ea typeface="+mj-ea"/>
              </a:rPr>
              <a:t>年の医療需要</a:t>
            </a:r>
          </a:p>
          <a:p>
            <a:pPr lvl="2" algn="just" eaLnBrk="1" hangingPunct="1">
              <a:lnSpc>
                <a:spcPct val="90000"/>
              </a:lnSpc>
            </a:pPr>
            <a:r>
              <a:rPr lang="ja-JP" altLang="en-US" dirty="0">
                <a:latin typeface="+mj-ea"/>
                <a:ea typeface="+mj-ea"/>
              </a:rPr>
              <a:t>入院・外来別、疾患別患者数 等</a:t>
            </a:r>
          </a:p>
          <a:p>
            <a:pPr lvl="1" algn="just" eaLnBrk="1" hangingPunct="1">
              <a:lnSpc>
                <a:spcPct val="90000"/>
              </a:lnSpc>
            </a:pPr>
            <a:r>
              <a:rPr lang="en-US" altLang="ja-JP" sz="2400" dirty="0" smtClean="0">
                <a:latin typeface="+mj-ea"/>
                <a:ea typeface="+mj-ea"/>
              </a:rPr>
              <a:t>2025 </a:t>
            </a:r>
            <a:r>
              <a:rPr lang="ja-JP" altLang="en-US" sz="2400" dirty="0">
                <a:latin typeface="+mj-ea"/>
                <a:ea typeface="+mj-ea"/>
              </a:rPr>
              <a:t>年に目指すべき医療提供体制</a:t>
            </a:r>
          </a:p>
          <a:p>
            <a:pPr lvl="2" algn="just" eaLnBrk="1" hangingPunct="1">
              <a:lnSpc>
                <a:spcPct val="90000"/>
              </a:lnSpc>
            </a:pPr>
            <a:r>
              <a:rPr lang="ja-JP" altLang="en-US" dirty="0">
                <a:latin typeface="+mj-ea"/>
                <a:ea typeface="+mj-ea"/>
              </a:rPr>
              <a:t>二次医療圏等（在宅医療については市町村等を単位）ごとの医療機能別の必要量</a:t>
            </a:r>
          </a:p>
          <a:p>
            <a:pPr lvl="1" algn="just" eaLnBrk="1" hangingPunct="1">
              <a:lnSpc>
                <a:spcPct val="90000"/>
              </a:lnSpc>
            </a:pPr>
            <a:r>
              <a:rPr lang="ja-JP" altLang="en-US" sz="2400" dirty="0" smtClean="0">
                <a:latin typeface="+mj-ea"/>
                <a:ea typeface="+mj-ea"/>
              </a:rPr>
              <a:t>目指す</a:t>
            </a:r>
            <a:r>
              <a:rPr lang="ja-JP" altLang="en-US" sz="2400" dirty="0">
                <a:latin typeface="+mj-ea"/>
                <a:ea typeface="+mj-ea"/>
              </a:rPr>
              <a:t>べき医療提供体制を実現するための施策</a:t>
            </a:r>
          </a:p>
          <a:p>
            <a:pPr lvl="2" algn="just" eaLnBrk="1" hangingPunct="1">
              <a:lnSpc>
                <a:spcPct val="90000"/>
              </a:lnSpc>
            </a:pPr>
            <a:r>
              <a:rPr lang="ja-JP" altLang="en-US" dirty="0">
                <a:latin typeface="+mj-ea"/>
                <a:ea typeface="+mj-ea"/>
              </a:rPr>
              <a:t>例）医療機能の分化・連携を進めるための施設整備、医療従事者の確保・養成</a:t>
            </a:r>
            <a:r>
              <a:rPr lang="ja-JP" altLang="en-US" dirty="0" smtClean="0">
                <a:latin typeface="+mj-ea"/>
                <a:ea typeface="+mj-ea"/>
              </a:rPr>
              <a:t>等</a:t>
            </a:r>
            <a:endParaRPr lang="en-US" altLang="ja-JP" dirty="0" smtClean="0">
              <a:latin typeface="+mj-ea"/>
              <a:ea typeface="+mj-ea"/>
            </a:endParaRPr>
          </a:p>
          <a:p>
            <a:pPr lvl="1" algn="just" eaLnBrk="1" hangingPunct="1">
              <a:lnSpc>
                <a:spcPct val="90000"/>
              </a:lnSpc>
            </a:pPr>
            <a:endParaRPr lang="en-US" altLang="ja-JP" dirty="0">
              <a:latin typeface="+mj-ea"/>
              <a:ea typeface="+mj-ea"/>
            </a:endParaRPr>
          </a:p>
          <a:p>
            <a:pPr algn="just" eaLnBrk="1" hangingPunct="1">
              <a:lnSpc>
                <a:spcPct val="90000"/>
              </a:lnSpc>
            </a:pPr>
            <a:endParaRPr lang="en-US" altLang="ja-JP" sz="28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診療報酬</a:t>
            </a:r>
            <a:r>
              <a:rPr lang="ja-JP" altLang="en-US" sz="2800" i="0" dirty="0" smtClean="0">
                <a:solidFill>
                  <a:srgbClr val="FFFF66"/>
                </a:solidFill>
              </a:rPr>
              <a:t>改定に</a:t>
            </a:r>
            <a:r>
              <a:rPr lang="ja-JP" altLang="en-US" sz="2800" dirty="0" smtClean="0">
                <a:solidFill>
                  <a:srgbClr val="FFFF66"/>
                </a:solidFill>
              </a:rPr>
              <a:t>向けた準備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en-US" altLang="ja-JP" sz="3600" i="0" dirty="0" smtClean="0">
                <a:solidFill>
                  <a:srgbClr val="FFFF66"/>
                </a:solidFill>
              </a:rPr>
              <a:t>【</a:t>
            </a:r>
            <a:r>
              <a:rPr lang="ja-JP" altLang="en-US" sz="3600" i="0" dirty="0" smtClean="0">
                <a:solidFill>
                  <a:srgbClr val="FFFF66"/>
                </a:solidFill>
              </a:rPr>
              <a:t>参考</a:t>
            </a:r>
            <a:r>
              <a:rPr lang="en-US" altLang="ja-JP" sz="3600" i="0" dirty="0" smtClean="0">
                <a:solidFill>
                  <a:srgbClr val="FFFF66"/>
                </a:solidFill>
              </a:rPr>
              <a:t>】</a:t>
            </a:r>
            <a:r>
              <a:rPr lang="ja-JP" altLang="en-US" sz="3600" i="0" dirty="0" smtClean="0">
                <a:solidFill>
                  <a:srgbClr val="FFFF66"/>
                </a:solidFill>
              </a:rPr>
              <a:t>地域医療ビジョン</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551817213"/>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183</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endParaRPr lang="en-US" altLang="ja-JP" sz="2800" dirty="0">
              <a:latin typeface="+mj-ea"/>
              <a:ea typeface="+mj-ea"/>
            </a:endParaRPr>
          </a:p>
          <a:p>
            <a:pPr algn="just" eaLnBrk="1" hangingPunct="1">
              <a:lnSpc>
                <a:spcPct val="90000"/>
              </a:lnSpc>
            </a:pPr>
            <a:r>
              <a:rPr lang="ja-JP" altLang="en-US" sz="2800" dirty="0" smtClean="0">
                <a:latin typeface="+mj-ea"/>
                <a:ea typeface="+mj-ea"/>
              </a:rPr>
              <a:t>運用の要は病床機能報告制度</a:t>
            </a:r>
            <a:endParaRPr lang="en-US" altLang="ja-JP" sz="2800" dirty="0" smtClean="0">
              <a:latin typeface="+mj-ea"/>
              <a:ea typeface="+mj-ea"/>
            </a:endParaRPr>
          </a:p>
          <a:p>
            <a:pPr lvl="1" algn="just" eaLnBrk="1" hangingPunct="1">
              <a:lnSpc>
                <a:spcPct val="90000"/>
              </a:lnSpc>
            </a:pPr>
            <a:r>
              <a:rPr lang="ja-JP" altLang="en-US" sz="2400" dirty="0" smtClean="0">
                <a:latin typeface="+mj-ea"/>
                <a:ea typeface="+mj-ea"/>
              </a:rPr>
              <a:t>高度急性期、一般急性期、回復期、慢性期の４区分</a:t>
            </a:r>
            <a:endParaRPr lang="en-US" altLang="ja-JP" sz="2400" dirty="0" smtClean="0">
              <a:latin typeface="+mj-ea"/>
              <a:ea typeface="+mj-ea"/>
            </a:endParaRPr>
          </a:p>
          <a:p>
            <a:pPr lvl="2" algn="just" eaLnBrk="1" hangingPunct="1">
              <a:lnSpc>
                <a:spcPct val="90000"/>
              </a:lnSpc>
            </a:pPr>
            <a:r>
              <a:rPr lang="ja-JP" altLang="en-US" dirty="0">
                <a:latin typeface="+mj-ea"/>
                <a:ea typeface="+mj-ea"/>
              </a:rPr>
              <a:t>病棟</a:t>
            </a:r>
            <a:r>
              <a:rPr lang="ja-JP" altLang="en-US" dirty="0" smtClean="0">
                <a:latin typeface="+mj-ea"/>
                <a:ea typeface="+mj-ea"/>
              </a:rPr>
              <a:t>単位で届出</a:t>
            </a:r>
            <a:endParaRPr lang="en-US" altLang="ja-JP" dirty="0" smtClean="0">
              <a:latin typeface="+mj-ea"/>
              <a:ea typeface="+mj-ea"/>
            </a:endParaRPr>
          </a:p>
          <a:p>
            <a:pPr lvl="1" algn="just" eaLnBrk="1" hangingPunct="1">
              <a:lnSpc>
                <a:spcPct val="90000"/>
              </a:lnSpc>
            </a:pPr>
            <a:r>
              <a:rPr lang="ja-JP" altLang="en-US" sz="2400" dirty="0">
                <a:latin typeface="+mj-ea"/>
              </a:rPr>
              <a:t>医療機能の基準病床数を</a:t>
            </a:r>
            <a:r>
              <a:rPr lang="ja-JP" altLang="en-US" sz="2400" dirty="0" smtClean="0">
                <a:latin typeface="+mj-ea"/>
              </a:rPr>
              <a:t>定めるイメージ</a:t>
            </a:r>
            <a:endParaRPr lang="en-US" altLang="ja-JP" sz="2400" dirty="0" smtClean="0">
              <a:latin typeface="+mj-ea"/>
              <a:ea typeface="+mj-ea"/>
            </a:endParaRPr>
          </a:p>
          <a:p>
            <a:pPr lvl="1" algn="just" eaLnBrk="1" hangingPunct="1">
              <a:lnSpc>
                <a:spcPct val="90000"/>
              </a:lnSpc>
            </a:pPr>
            <a:r>
              <a:rPr lang="ja-JP" altLang="en-US" sz="2400" dirty="0" smtClean="0">
                <a:latin typeface="+mj-ea"/>
                <a:ea typeface="+mj-ea"/>
              </a:rPr>
              <a:t>亜急性期が無くなる？</a:t>
            </a:r>
            <a:endParaRPr lang="en-US" altLang="ja-JP" sz="2400" dirty="0" smtClean="0">
              <a:latin typeface="+mj-ea"/>
              <a:ea typeface="+mj-ea"/>
            </a:endParaRPr>
          </a:p>
          <a:p>
            <a:pPr lvl="2" algn="just" eaLnBrk="1" hangingPunct="1">
              <a:lnSpc>
                <a:spcPct val="90000"/>
              </a:lnSpc>
            </a:pPr>
            <a:r>
              <a:rPr lang="ja-JP" altLang="en-US" dirty="0" smtClean="0">
                <a:latin typeface="+mj-ea"/>
                <a:ea typeface="+mj-ea"/>
              </a:rPr>
              <a:t>ポスト・アキュートとサブ・アキュートという考え方</a:t>
            </a:r>
            <a:endParaRPr lang="en-US" altLang="ja-JP" dirty="0" smtClean="0">
              <a:latin typeface="+mj-ea"/>
              <a:ea typeface="+mj-ea"/>
            </a:endParaRPr>
          </a:p>
          <a:p>
            <a:pPr lvl="1" algn="just" eaLnBrk="1" hangingPunct="1">
              <a:lnSpc>
                <a:spcPct val="90000"/>
              </a:lnSpc>
            </a:pPr>
            <a:r>
              <a:rPr lang="ja-JP" altLang="en-US" sz="2400" dirty="0" smtClean="0">
                <a:latin typeface="+mj-ea"/>
                <a:ea typeface="+mj-ea"/>
              </a:rPr>
              <a:t>有床診療所も関連する</a:t>
            </a:r>
            <a:endParaRPr lang="en-US" altLang="ja-JP" sz="2400" dirty="0" smtClean="0">
              <a:latin typeface="+mj-ea"/>
              <a:ea typeface="+mj-ea"/>
            </a:endParaRPr>
          </a:p>
          <a:p>
            <a:pPr lvl="1" algn="just" eaLnBrk="1" hangingPunct="1">
              <a:lnSpc>
                <a:spcPct val="90000"/>
              </a:lnSpc>
            </a:pPr>
            <a:endParaRPr lang="en-US" altLang="ja-JP" sz="2400" dirty="0" smtClean="0">
              <a:latin typeface="+mj-ea"/>
              <a:ea typeface="+mj-ea"/>
            </a:endParaRPr>
          </a:p>
          <a:p>
            <a:pPr algn="just" eaLnBrk="1" hangingPunct="1">
              <a:lnSpc>
                <a:spcPct val="90000"/>
              </a:lnSpc>
            </a:pPr>
            <a:r>
              <a:rPr lang="ja-JP" altLang="en-US" sz="2800" dirty="0" smtClean="0">
                <a:latin typeface="+mj-ea"/>
              </a:rPr>
              <a:t>病院・有床診療所の再確認</a:t>
            </a:r>
            <a:r>
              <a:rPr lang="ja-JP" altLang="en-US" sz="2800" dirty="0">
                <a:latin typeface="+mj-ea"/>
              </a:rPr>
              <a:t>事項</a:t>
            </a:r>
            <a:endParaRPr lang="en-US" altLang="ja-JP" sz="2800" dirty="0">
              <a:latin typeface="+mj-ea"/>
            </a:endParaRPr>
          </a:p>
          <a:p>
            <a:pPr lvl="1" algn="just" eaLnBrk="1" hangingPunct="1">
              <a:lnSpc>
                <a:spcPct val="90000"/>
              </a:lnSpc>
            </a:pPr>
            <a:r>
              <a:rPr lang="ja-JP" altLang="en-US" sz="2400" dirty="0">
                <a:latin typeface="+mj-ea"/>
              </a:rPr>
              <a:t>地域における自院の役割・診療機能</a:t>
            </a:r>
            <a:endParaRPr lang="en-US" altLang="ja-JP" sz="2400" dirty="0">
              <a:latin typeface="+mj-ea"/>
            </a:endParaRPr>
          </a:p>
          <a:p>
            <a:pPr lvl="1" algn="just" eaLnBrk="1" hangingPunct="1">
              <a:lnSpc>
                <a:spcPct val="90000"/>
              </a:lnSpc>
            </a:pPr>
            <a:r>
              <a:rPr lang="ja-JP" altLang="en-US" sz="2400" dirty="0">
                <a:latin typeface="+mj-ea"/>
              </a:rPr>
              <a:t>競合状況によっては病床機能の変更を迫られる？</a:t>
            </a:r>
            <a:endParaRPr lang="en-US" altLang="ja-JP" sz="2400" dirty="0">
              <a:latin typeface="+mj-ea"/>
            </a:endParaRPr>
          </a:p>
          <a:p>
            <a:pPr lvl="1" algn="just" eaLnBrk="1" hangingPunct="1">
              <a:lnSpc>
                <a:spcPct val="90000"/>
              </a:lnSpc>
            </a:pPr>
            <a:r>
              <a:rPr lang="ja-JP" altLang="en-US" sz="2400" dirty="0">
                <a:latin typeface="+mj-ea"/>
              </a:rPr>
              <a:t>入院の経路の</a:t>
            </a:r>
            <a:r>
              <a:rPr lang="ja-JP" altLang="en-US" sz="2400" dirty="0" smtClean="0">
                <a:latin typeface="+mj-ea"/>
              </a:rPr>
              <a:t>再確認を！</a:t>
            </a:r>
            <a:endParaRPr lang="en-US" altLang="ja-JP" sz="2400" dirty="0">
              <a:latin typeface="+mj-ea"/>
            </a:endParaRPr>
          </a:p>
          <a:p>
            <a:pPr lvl="1" algn="just" eaLnBrk="1" hangingPunct="1">
              <a:lnSpc>
                <a:spcPct val="90000"/>
              </a:lnSpc>
            </a:pPr>
            <a:endParaRPr lang="en-US" altLang="ja-JP" dirty="0">
              <a:latin typeface="+mj-ea"/>
            </a:endParaRPr>
          </a:p>
          <a:p>
            <a:pPr lvl="1" algn="just" eaLnBrk="1" hangingPunct="1">
              <a:lnSpc>
                <a:spcPct val="90000"/>
              </a:lnSpc>
            </a:pPr>
            <a:endParaRPr lang="en-US" altLang="ja-JP" sz="2400" dirty="0" smtClean="0">
              <a:latin typeface="+mj-ea"/>
              <a:ea typeface="+mj-ea"/>
            </a:endParaRPr>
          </a:p>
          <a:p>
            <a:pPr lvl="1" algn="just" eaLnBrk="1" hangingPunct="1">
              <a:lnSpc>
                <a:spcPct val="90000"/>
              </a:lnSpc>
            </a:pPr>
            <a:endParaRPr lang="en-US" altLang="ja-JP" dirty="0" smtClean="0">
              <a:latin typeface="+mj-ea"/>
              <a:ea typeface="+mj-ea"/>
            </a:endParaRPr>
          </a:p>
          <a:p>
            <a:pPr lvl="1" algn="just" eaLnBrk="1" hangingPunct="1">
              <a:lnSpc>
                <a:spcPct val="90000"/>
              </a:lnSpc>
            </a:pPr>
            <a:endParaRPr lang="en-US" altLang="ja-JP" dirty="0">
              <a:latin typeface="+mj-ea"/>
              <a:ea typeface="+mj-ea"/>
            </a:endParaRPr>
          </a:p>
          <a:p>
            <a:pPr algn="just" eaLnBrk="1" hangingPunct="1">
              <a:lnSpc>
                <a:spcPct val="90000"/>
              </a:lnSpc>
            </a:pPr>
            <a:endParaRPr lang="en-US" altLang="ja-JP" sz="28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診療報酬</a:t>
            </a:r>
            <a:r>
              <a:rPr lang="ja-JP" altLang="en-US" sz="2800" i="0" dirty="0" smtClean="0">
                <a:solidFill>
                  <a:srgbClr val="FFFF66"/>
                </a:solidFill>
              </a:rPr>
              <a:t>改定に</a:t>
            </a:r>
            <a:r>
              <a:rPr lang="ja-JP" altLang="en-US" sz="2800" dirty="0" smtClean="0">
                <a:solidFill>
                  <a:srgbClr val="FFFF66"/>
                </a:solidFill>
              </a:rPr>
              <a:t>向けた準備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en-US" altLang="ja-JP" sz="3600" i="0" dirty="0" smtClean="0">
                <a:solidFill>
                  <a:srgbClr val="FFFF66"/>
                </a:solidFill>
              </a:rPr>
              <a:t>【</a:t>
            </a:r>
            <a:r>
              <a:rPr lang="ja-JP" altLang="en-US" sz="3600" i="0" dirty="0" smtClean="0">
                <a:solidFill>
                  <a:srgbClr val="FFFF66"/>
                </a:solidFill>
              </a:rPr>
              <a:t>参考</a:t>
            </a:r>
            <a:r>
              <a:rPr lang="en-US" altLang="ja-JP" sz="3600" i="0" dirty="0" smtClean="0">
                <a:solidFill>
                  <a:srgbClr val="FFFF66"/>
                </a:solidFill>
              </a:rPr>
              <a:t>】</a:t>
            </a:r>
            <a:r>
              <a:rPr lang="ja-JP" altLang="en-US" sz="3600" i="0" dirty="0" smtClean="0">
                <a:solidFill>
                  <a:srgbClr val="FFFF66"/>
                </a:solidFill>
              </a:rPr>
              <a:t>地域医療ビジョン</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404482657"/>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184</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endParaRPr lang="en-US" altLang="ja-JP" sz="1000" dirty="0">
              <a:latin typeface="+mj-ea"/>
              <a:ea typeface="+mj-ea"/>
            </a:endParaRPr>
          </a:p>
          <a:p>
            <a:pPr algn="just" eaLnBrk="1" hangingPunct="1">
              <a:lnSpc>
                <a:spcPct val="90000"/>
              </a:lnSpc>
            </a:pPr>
            <a:r>
              <a:rPr lang="ja-JP" altLang="en-US" sz="2800" dirty="0" smtClean="0">
                <a:latin typeface="+mj-ea"/>
                <a:ea typeface="+mj-ea"/>
              </a:rPr>
              <a:t>地域における連携の再確認</a:t>
            </a:r>
            <a:endParaRPr lang="en-US" altLang="ja-JP" sz="2800" dirty="0" smtClean="0">
              <a:latin typeface="+mj-ea"/>
              <a:ea typeface="+mj-ea"/>
            </a:endParaRPr>
          </a:p>
          <a:p>
            <a:pPr lvl="1" algn="just" eaLnBrk="1" hangingPunct="1">
              <a:lnSpc>
                <a:spcPct val="90000"/>
              </a:lnSpc>
            </a:pPr>
            <a:r>
              <a:rPr lang="ja-JP" altLang="en-US" sz="2400" dirty="0">
                <a:latin typeface="+mj-ea"/>
                <a:ea typeface="+mj-ea"/>
              </a:rPr>
              <a:t>在宅療養支援</a:t>
            </a:r>
            <a:r>
              <a:rPr lang="ja-JP" altLang="en-US" sz="2400" dirty="0" smtClean="0">
                <a:latin typeface="+mj-ea"/>
                <a:ea typeface="+mj-ea"/>
              </a:rPr>
              <a:t>診療所・在宅療養支援病院の届出</a:t>
            </a:r>
            <a:endParaRPr lang="en-US" altLang="ja-JP" sz="2400" dirty="0" smtClean="0">
              <a:latin typeface="+mj-ea"/>
              <a:ea typeface="+mj-ea"/>
            </a:endParaRPr>
          </a:p>
          <a:p>
            <a:pPr lvl="1" algn="just" eaLnBrk="1" hangingPunct="1">
              <a:lnSpc>
                <a:spcPct val="90000"/>
              </a:lnSpc>
            </a:pPr>
            <a:r>
              <a:rPr lang="ja-JP" altLang="en-US" sz="2400" dirty="0">
                <a:latin typeface="+mj-ea"/>
                <a:ea typeface="+mj-ea"/>
              </a:rPr>
              <a:t>連携先</a:t>
            </a:r>
            <a:r>
              <a:rPr lang="ja-JP" altLang="en-US" sz="2400" dirty="0" smtClean="0">
                <a:latin typeface="+mj-ea"/>
                <a:ea typeface="+mj-ea"/>
              </a:rPr>
              <a:t>の再確認</a:t>
            </a:r>
            <a:endParaRPr lang="en-US" altLang="ja-JP" sz="2400" dirty="0" smtClean="0">
              <a:latin typeface="+mj-ea"/>
              <a:ea typeface="+mj-ea"/>
            </a:endParaRPr>
          </a:p>
          <a:p>
            <a:pPr lvl="2" algn="just" eaLnBrk="1" hangingPunct="1">
              <a:lnSpc>
                <a:spcPct val="90000"/>
              </a:lnSpc>
            </a:pPr>
            <a:r>
              <a:rPr lang="ja-JP" altLang="en-US" dirty="0" smtClean="0">
                <a:latin typeface="+mj-ea"/>
                <a:ea typeface="+mj-ea"/>
              </a:rPr>
              <a:t>病院・診療所のみならず介護や歯科、訪問看護ステーション　等</a:t>
            </a:r>
            <a:endParaRPr lang="en-US" altLang="ja-JP" dirty="0" smtClean="0">
              <a:latin typeface="+mj-ea"/>
              <a:ea typeface="+mj-ea"/>
            </a:endParaRPr>
          </a:p>
          <a:p>
            <a:pPr algn="just" eaLnBrk="1" hangingPunct="1">
              <a:lnSpc>
                <a:spcPct val="90000"/>
              </a:lnSpc>
            </a:pPr>
            <a:endParaRPr lang="en-US" altLang="ja-JP" sz="1000" dirty="0">
              <a:latin typeface="+mj-ea"/>
              <a:ea typeface="+mj-ea"/>
            </a:endParaRPr>
          </a:p>
          <a:p>
            <a:pPr algn="just" eaLnBrk="1" hangingPunct="1">
              <a:lnSpc>
                <a:spcPct val="90000"/>
              </a:lnSpc>
            </a:pPr>
            <a:r>
              <a:rPr lang="ja-JP" altLang="en-US" sz="2800" dirty="0" smtClean="0">
                <a:latin typeface="+mj-ea"/>
                <a:ea typeface="+mj-ea"/>
              </a:rPr>
              <a:t>患者層の再確認</a:t>
            </a:r>
            <a:endParaRPr lang="en-US" altLang="ja-JP" sz="2800" dirty="0" smtClean="0">
              <a:latin typeface="+mj-ea"/>
              <a:ea typeface="+mj-ea"/>
            </a:endParaRPr>
          </a:p>
          <a:p>
            <a:pPr lvl="1" algn="just" eaLnBrk="1" hangingPunct="1">
              <a:lnSpc>
                <a:spcPct val="90000"/>
              </a:lnSpc>
            </a:pPr>
            <a:r>
              <a:rPr lang="ja-JP" altLang="en-US" sz="2400" dirty="0" smtClean="0">
                <a:latin typeface="+mj-ea"/>
                <a:ea typeface="+mj-ea"/>
              </a:rPr>
              <a:t>脳血管疾患等・運動器リハビリテーションの経過措置は今回は延期されたが将来的には？</a:t>
            </a:r>
            <a:endParaRPr lang="en-US" altLang="ja-JP" sz="2400" dirty="0" smtClean="0">
              <a:latin typeface="+mj-ea"/>
              <a:ea typeface="+mj-ea"/>
            </a:endParaRPr>
          </a:p>
          <a:p>
            <a:pPr lvl="1" algn="just" eaLnBrk="1" hangingPunct="1">
              <a:lnSpc>
                <a:spcPct val="90000"/>
              </a:lnSpc>
            </a:pPr>
            <a:r>
              <a:rPr lang="ja-JP" altLang="en-US" sz="2400" dirty="0" smtClean="0">
                <a:latin typeface="+mj-ea"/>
                <a:ea typeface="+mj-ea"/>
              </a:rPr>
              <a:t>１０年後の平均患者像を想定した対策</a:t>
            </a:r>
            <a:endParaRPr lang="en-US" altLang="ja-JP" sz="2400" dirty="0" smtClean="0">
              <a:latin typeface="+mj-ea"/>
              <a:ea typeface="+mj-ea"/>
            </a:endParaRPr>
          </a:p>
          <a:p>
            <a:pPr lvl="1" algn="just" eaLnBrk="1" hangingPunct="1">
              <a:lnSpc>
                <a:spcPct val="90000"/>
              </a:lnSpc>
            </a:pPr>
            <a:r>
              <a:rPr lang="ja-JP" altLang="en-US" sz="2400" dirty="0" smtClean="0">
                <a:latin typeface="+mj-ea"/>
                <a:ea typeface="+mj-ea"/>
              </a:rPr>
              <a:t>院内アメニティの見直しも必要になるかもしれない</a:t>
            </a:r>
            <a:endParaRPr lang="ja-JP" altLang="en-US" dirty="0">
              <a:latin typeface="+mj-ea"/>
              <a:ea typeface="+mj-ea"/>
            </a:endParaRPr>
          </a:p>
          <a:p>
            <a:pPr algn="just" eaLnBrk="1" hangingPunct="1">
              <a:lnSpc>
                <a:spcPct val="90000"/>
              </a:lnSpc>
            </a:pPr>
            <a:endParaRPr lang="en-US" altLang="ja-JP" sz="28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診療報酬</a:t>
            </a:r>
            <a:r>
              <a:rPr lang="ja-JP" altLang="en-US" sz="2800" i="0" dirty="0" smtClean="0">
                <a:solidFill>
                  <a:srgbClr val="FFFF66"/>
                </a:solidFill>
              </a:rPr>
              <a:t>改定に</a:t>
            </a:r>
            <a:r>
              <a:rPr lang="ja-JP" altLang="en-US" sz="2800" dirty="0" smtClean="0">
                <a:solidFill>
                  <a:srgbClr val="FFFF66"/>
                </a:solidFill>
              </a:rPr>
              <a:t>向けた準備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smtClean="0">
                <a:solidFill>
                  <a:srgbClr val="FFFF66"/>
                </a:solidFill>
              </a:rPr>
              <a:t>自院の環境の再確認</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987727693"/>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185</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endParaRPr lang="en-US" altLang="ja-JP" sz="5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診療報酬</a:t>
            </a:r>
            <a:r>
              <a:rPr lang="ja-JP" altLang="en-US" sz="2800" i="0" dirty="0" smtClean="0">
                <a:solidFill>
                  <a:srgbClr val="FFFF66"/>
                </a:solidFill>
              </a:rPr>
              <a:t>改定に</a:t>
            </a:r>
            <a:r>
              <a:rPr lang="ja-JP" altLang="en-US" sz="2800" dirty="0" smtClean="0">
                <a:solidFill>
                  <a:srgbClr val="FFFF66"/>
                </a:solidFill>
              </a:rPr>
              <a:t>向けた準備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smtClean="0">
                <a:solidFill>
                  <a:srgbClr val="FFFF66"/>
                </a:solidFill>
              </a:rPr>
              <a:t>自院の環境の再確認</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7" cy="6857143"/>
          </a:xfrm>
          <a:prstGeom prst="rect">
            <a:avLst/>
          </a:prstGeom>
        </p:spPr>
      </p:pic>
    </p:spTree>
    <p:extLst>
      <p:ext uri="{BB962C8B-B14F-4D97-AF65-F5344CB8AC3E}">
        <p14:creationId xmlns:p14="http://schemas.microsoft.com/office/powerpoint/2010/main" val="3007661313"/>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186</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endParaRPr lang="en-US" altLang="ja-JP" sz="5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診療報酬</a:t>
            </a:r>
            <a:r>
              <a:rPr lang="ja-JP" altLang="en-US" sz="2800" i="0" dirty="0" smtClean="0">
                <a:solidFill>
                  <a:srgbClr val="FFFF66"/>
                </a:solidFill>
              </a:rPr>
              <a:t>改定に</a:t>
            </a:r>
            <a:r>
              <a:rPr lang="ja-JP" altLang="en-US" sz="2800" dirty="0" smtClean="0">
                <a:solidFill>
                  <a:srgbClr val="FFFF66"/>
                </a:solidFill>
              </a:rPr>
              <a:t>向けた準備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smtClean="0">
                <a:solidFill>
                  <a:srgbClr val="FFFF66"/>
                </a:solidFill>
              </a:rPr>
              <a:t>自院の環境の再確認</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2" y="0"/>
            <a:ext cx="9140535" cy="6858000"/>
          </a:xfrm>
          <a:prstGeom prst="rect">
            <a:avLst/>
          </a:prstGeom>
        </p:spPr>
      </p:pic>
    </p:spTree>
    <p:extLst>
      <p:ext uri="{BB962C8B-B14F-4D97-AF65-F5344CB8AC3E}">
        <p14:creationId xmlns:p14="http://schemas.microsoft.com/office/powerpoint/2010/main" val="1407261314"/>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orient="vert" idx="1"/>
          </p:nvPr>
        </p:nvSpPr>
        <p:spPr>
          <a:xfrm>
            <a:off x="395288" y="2636912"/>
            <a:ext cx="8497887" cy="1066800"/>
          </a:xfrm>
        </p:spPr>
        <p:txBody>
          <a:bodyPr vert="horz"/>
          <a:lstStyle/>
          <a:p>
            <a:pPr algn="ctr" eaLnBrk="1" hangingPunct="1">
              <a:buFont typeface="Wingdings" pitchFamily="2" charset="2"/>
              <a:buNone/>
            </a:pPr>
            <a:r>
              <a:rPr lang="ja-JP" altLang="en-US" sz="4000" dirty="0" smtClean="0"/>
              <a:t>レセプトに関する動向</a:t>
            </a:r>
            <a:endParaRPr lang="en-US" altLang="ja-JP" sz="4000" dirty="0" smtClean="0"/>
          </a:p>
        </p:txBody>
      </p:sp>
    </p:spTree>
    <p:extLst>
      <p:ext uri="{BB962C8B-B14F-4D97-AF65-F5344CB8AC3E}">
        <p14:creationId xmlns:p14="http://schemas.microsoft.com/office/powerpoint/2010/main" val="3143178149"/>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188</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高齢者の一部負担金問題</a:t>
            </a:r>
            <a:endParaRPr lang="en-US" altLang="ja-JP" sz="2800" dirty="0" smtClean="0">
              <a:latin typeface="+mj-ea"/>
              <a:ea typeface="+mj-ea"/>
            </a:endParaRPr>
          </a:p>
          <a:p>
            <a:pPr lvl="1" algn="just" eaLnBrk="1" hangingPunct="1">
              <a:lnSpc>
                <a:spcPct val="90000"/>
              </a:lnSpc>
            </a:pPr>
            <a:r>
              <a:rPr lang="ja-JP" altLang="en-US" sz="2400" dirty="0" smtClean="0">
                <a:latin typeface="+mj-ea"/>
                <a:ea typeface="+mj-ea"/>
              </a:rPr>
              <a:t>１割負担の特例延長</a:t>
            </a:r>
            <a:r>
              <a:rPr lang="ja-JP" altLang="en-US" sz="2400" dirty="0">
                <a:latin typeface="+mj-ea"/>
                <a:ea typeface="+mj-ea"/>
              </a:rPr>
              <a:t>期限</a:t>
            </a:r>
            <a:r>
              <a:rPr lang="ja-JP" altLang="en-US" sz="2400" dirty="0" smtClean="0">
                <a:latin typeface="+mj-ea"/>
                <a:ea typeface="+mj-ea"/>
              </a:rPr>
              <a:t>（平成２６年</a:t>
            </a:r>
            <a:r>
              <a:rPr lang="ja-JP" altLang="en-US" sz="2400" dirty="0">
                <a:latin typeface="+mj-ea"/>
                <a:ea typeface="+mj-ea"/>
              </a:rPr>
              <a:t>３</a:t>
            </a:r>
            <a:r>
              <a:rPr lang="ja-JP" altLang="en-US" sz="2400" dirty="0" smtClean="0">
                <a:latin typeface="+mj-ea"/>
                <a:ea typeface="+mj-ea"/>
              </a:rPr>
              <a:t>月末まで）</a:t>
            </a:r>
            <a:endParaRPr lang="en-US" altLang="ja-JP" sz="2400" dirty="0" smtClean="0">
              <a:latin typeface="+mj-ea"/>
              <a:ea typeface="+mj-ea"/>
            </a:endParaRPr>
          </a:p>
          <a:p>
            <a:pPr lvl="1" algn="just" eaLnBrk="1" hangingPunct="1">
              <a:lnSpc>
                <a:spcPct val="90000"/>
              </a:lnSpc>
            </a:pPr>
            <a:endParaRPr lang="ja-JP" altLang="en-US" sz="900" dirty="0" smtClean="0">
              <a:latin typeface="+mj-ea"/>
              <a:ea typeface="+mj-ea"/>
            </a:endParaRPr>
          </a:p>
          <a:p>
            <a:pPr algn="just" eaLnBrk="1" hangingPunct="1">
              <a:lnSpc>
                <a:spcPct val="90000"/>
              </a:lnSpc>
            </a:pPr>
            <a:r>
              <a:rPr lang="ja-JP" altLang="en-US" sz="2800" dirty="0" smtClean="0">
                <a:latin typeface="+mj-ea"/>
                <a:ea typeface="+mj-ea"/>
              </a:rPr>
              <a:t>「支払基金サービス向上計画」の第</a:t>
            </a:r>
            <a:r>
              <a:rPr lang="en-US" altLang="ja-JP" sz="2800" dirty="0" smtClean="0">
                <a:latin typeface="+mj-ea"/>
                <a:ea typeface="+mj-ea"/>
              </a:rPr>
              <a:t>2</a:t>
            </a:r>
            <a:r>
              <a:rPr lang="ja-JP" altLang="en-US" sz="2800" dirty="0" smtClean="0">
                <a:latin typeface="+mj-ea"/>
                <a:ea typeface="+mj-ea"/>
              </a:rPr>
              <a:t>次フォローアップ（平成</a:t>
            </a:r>
            <a:r>
              <a:rPr lang="en-US" altLang="ja-JP" sz="2800" dirty="0" smtClean="0">
                <a:latin typeface="+mj-ea"/>
                <a:ea typeface="+mj-ea"/>
              </a:rPr>
              <a:t>24</a:t>
            </a:r>
            <a:r>
              <a:rPr lang="ja-JP" altLang="en-US" sz="2800" dirty="0" smtClean="0">
                <a:latin typeface="+mj-ea"/>
                <a:ea typeface="+mj-ea"/>
              </a:rPr>
              <a:t>年度）（抜粋）</a:t>
            </a:r>
          </a:p>
          <a:p>
            <a:pPr lvl="1" algn="just" eaLnBrk="1" hangingPunct="1">
              <a:lnSpc>
                <a:spcPct val="90000"/>
              </a:lnSpc>
            </a:pPr>
            <a:r>
              <a:rPr lang="ja-JP" altLang="en-US" sz="2400" dirty="0" smtClean="0">
                <a:latin typeface="+mj-ea"/>
                <a:ea typeface="+mj-ea"/>
              </a:rPr>
              <a:t>チェックマスタ</a:t>
            </a:r>
            <a:r>
              <a:rPr lang="ja-JP" altLang="en-US" sz="2400" dirty="0">
                <a:latin typeface="+mj-ea"/>
                <a:ea typeface="+mj-ea"/>
              </a:rPr>
              <a:t>を活用したコンピュータチェックの対象品目・項目の拡充</a:t>
            </a:r>
          </a:p>
          <a:p>
            <a:pPr lvl="2" algn="just" eaLnBrk="1" hangingPunct="1">
              <a:lnSpc>
                <a:spcPct val="90000"/>
              </a:lnSpc>
            </a:pPr>
            <a:r>
              <a:rPr lang="en-US" altLang="ja-JP" sz="2400" dirty="0">
                <a:latin typeface="+mj-ea"/>
                <a:ea typeface="+mj-ea"/>
              </a:rPr>
              <a:t>【</a:t>
            </a:r>
            <a:r>
              <a:rPr lang="ja-JP" altLang="en-US" sz="2400" dirty="0">
                <a:latin typeface="+mj-ea"/>
                <a:ea typeface="+mj-ea"/>
              </a:rPr>
              <a:t>例</a:t>
            </a:r>
            <a:r>
              <a:rPr lang="en-US" altLang="ja-JP" sz="2400" dirty="0">
                <a:latin typeface="+mj-ea"/>
                <a:ea typeface="+mj-ea"/>
              </a:rPr>
              <a:t>】</a:t>
            </a:r>
            <a:r>
              <a:rPr lang="ja-JP" altLang="en-US" sz="2400" dirty="0">
                <a:latin typeface="+mj-ea"/>
                <a:ea typeface="+mj-ea"/>
              </a:rPr>
              <a:t>傷病名と医薬品の適応との対応の適否</a:t>
            </a:r>
          </a:p>
          <a:p>
            <a:pPr lvl="2" algn="just" eaLnBrk="1" hangingPunct="1">
              <a:lnSpc>
                <a:spcPct val="90000"/>
              </a:lnSpc>
            </a:pPr>
            <a:r>
              <a:rPr lang="ja-JP" altLang="en-US" sz="2400" dirty="0">
                <a:latin typeface="+mj-ea"/>
                <a:ea typeface="+mj-ea"/>
              </a:rPr>
              <a:t>９２６品目（平成２２年３月審査分）→５，２６２品目（平成２４年９月審査分）</a:t>
            </a:r>
          </a:p>
          <a:p>
            <a:pPr lvl="1" algn="just" eaLnBrk="1" hangingPunct="1">
              <a:lnSpc>
                <a:spcPct val="90000"/>
              </a:lnSpc>
            </a:pPr>
            <a:r>
              <a:rPr lang="ja-JP" altLang="en-US" sz="2400" dirty="0" smtClean="0">
                <a:latin typeface="+mj-ea"/>
                <a:ea typeface="+mj-ea"/>
              </a:rPr>
              <a:t>突合点検・縦覧点検の実施、職員の審査事務能力の向上</a:t>
            </a:r>
            <a:endParaRPr lang="en-US" altLang="ja-JP" sz="2400" dirty="0" smtClean="0">
              <a:latin typeface="+mj-ea"/>
              <a:ea typeface="+mj-ea"/>
            </a:endParaRPr>
          </a:p>
          <a:p>
            <a:pPr lvl="1" algn="just" eaLnBrk="1" hangingPunct="1">
              <a:lnSpc>
                <a:spcPct val="90000"/>
              </a:lnSpc>
            </a:pPr>
            <a:endParaRPr lang="en-US" altLang="ja-JP" sz="2400"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診療報酬改定に向けて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レセプトに関連する動向１</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86075814"/>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189</a:t>
            </a:fld>
            <a:endParaRPr lang="en-US" altLang="ja-JP" sz="1800" smtClean="0"/>
          </a:p>
        </p:txBody>
      </p:sp>
      <p:sp>
        <p:nvSpPr>
          <p:cNvPr id="12291" name="Rectangle 2"/>
          <p:cNvSpPr>
            <a:spLocks noGrp="1" noChangeArrowheads="1"/>
          </p:cNvSpPr>
          <p:nvPr>
            <p:ph type="body" idx="1"/>
          </p:nvPr>
        </p:nvSpPr>
        <p:spPr>
          <a:xfrm>
            <a:off x="827088" y="685800"/>
            <a:ext cx="8316912" cy="6013450"/>
          </a:xfrm>
        </p:spPr>
        <p:txBody>
          <a:bodyPr/>
          <a:lstStyle/>
          <a:p>
            <a:pPr algn="just" eaLnBrk="1" hangingPunct="1">
              <a:lnSpc>
                <a:spcPct val="90000"/>
              </a:lnSpc>
            </a:pPr>
            <a:r>
              <a:rPr lang="ja-JP" altLang="en-US" dirty="0" smtClean="0">
                <a:latin typeface="+mj-ea"/>
                <a:ea typeface="+mj-ea"/>
              </a:rPr>
              <a:t>診療報酬と介護報酬の突合点検の開始</a:t>
            </a:r>
          </a:p>
          <a:p>
            <a:pPr lvl="1" algn="just" eaLnBrk="1" hangingPunct="1">
              <a:lnSpc>
                <a:spcPct val="90000"/>
              </a:lnSpc>
            </a:pPr>
            <a:r>
              <a:rPr lang="ja-JP" altLang="en-US" sz="2800" dirty="0" smtClean="0">
                <a:latin typeface="+mj-ea"/>
                <a:ea typeface="+mj-ea"/>
              </a:rPr>
              <a:t>入院中の患者（受けられない介護サービス）</a:t>
            </a:r>
            <a:endParaRPr lang="en-US" altLang="ja-JP" sz="2800" dirty="0" smtClean="0">
              <a:latin typeface="+mj-ea"/>
              <a:ea typeface="+mj-ea"/>
            </a:endParaRPr>
          </a:p>
          <a:p>
            <a:pPr lvl="1" algn="just" eaLnBrk="1" hangingPunct="1">
              <a:lnSpc>
                <a:spcPct val="90000"/>
              </a:lnSpc>
            </a:pPr>
            <a:r>
              <a:rPr lang="ja-JP" altLang="en-US" sz="2800" dirty="0" smtClean="0">
                <a:latin typeface="+mj-ea"/>
                <a:ea typeface="+mj-ea"/>
              </a:rPr>
              <a:t>医療と介護で同様のサービス</a:t>
            </a:r>
            <a:endParaRPr lang="en-US" altLang="ja-JP" sz="2800" dirty="0" smtClean="0">
              <a:latin typeface="+mj-ea"/>
              <a:ea typeface="+mj-ea"/>
            </a:endParaRPr>
          </a:p>
          <a:p>
            <a:pPr lvl="1" algn="just" eaLnBrk="1" hangingPunct="1">
              <a:lnSpc>
                <a:spcPct val="90000"/>
              </a:lnSpc>
            </a:pPr>
            <a:r>
              <a:rPr lang="ja-JP" altLang="en-US" sz="2800" dirty="0" smtClean="0">
                <a:latin typeface="+mj-ea"/>
                <a:ea typeface="+mj-ea"/>
              </a:rPr>
              <a:t>要介護・要支援者が受けられないサービス</a:t>
            </a:r>
            <a:endParaRPr lang="en-US" altLang="ja-JP" sz="2800" dirty="0" smtClean="0">
              <a:latin typeface="+mj-ea"/>
              <a:ea typeface="+mj-ea"/>
            </a:endParaRPr>
          </a:p>
          <a:p>
            <a:pPr lvl="1" algn="just" eaLnBrk="1" hangingPunct="1">
              <a:lnSpc>
                <a:spcPct val="90000"/>
              </a:lnSpc>
            </a:pPr>
            <a:endParaRPr lang="en-US" altLang="ja-JP" sz="900" dirty="0" smtClean="0">
              <a:latin typeface="+mj-ea"/>
              <a:ea typeface="+mj-ea"/>
            </a:endParaRPr>
          </a:p>
          <a:p>
            <a:pPr algn="just" eaLnBrk="1" hangingPunct="1">
              <a:lnSpc>
                <a:spcPct val="90000"/>
              </a:lnSpc>
            </a:pPr>
            <a:r>
              <a:rPr lang="ja-JP" altLang="en-US" dirty="0">
                <a:latin typeface="+mj-ea"/>
                <a:ea typeface="+mj-ea"/>
              </a:rPr>
              <a:t>注意す</a:t>
            </a:r>
            <a:r>
              <a:rPr lang="ja-JP" altLang="en-US" dirty="0" smtClean="0">
                <a:latin typeface="+mj-ea"/>
                <a:ea typeface="+mj-ea"/>
              </a:rPr>
              <a:t>べき診療報酬</a:t>
            </a:r>
            <a:endParaRPr lang="en-US" altLang="ja-JP" dirty="0">
              <a:latin typeface="+mj-ea"/>
              <a:ea typeface="+mj-ea"/>
            </a:endParaRPr>
          </a:p>
          <a:p>
            <a:pPr lvl="1" algn="just" eaLnBrk="1" hangingPunct="1">
              <a:lnSpc>
                <a:spcPct val="90000"/>
              </a:lnSpc>
            </a:pPr>
            <a:r>
              <a:rPr lang="ja-JP" altLang="en-US" sz="2800" dirty="0" smtClean="0">
                <a:latin typeface="+mj-ea"/>
                <a:ea typeface="+mj-ea"/>
              </a:rPr>
              <a:t>在宅患者訪問リハビリテーション指導管理料</a:t>
            </a:r>
            <a:r>
              <a:rPr lang="ja-JP" altLang="en-US" dirty="0" smtClean="0">
                <a:latin typeface="+mj-ea"/>
                <a:ea typeface="+mj-ea"/>
              </a:rPr>
              <a:t>　</a:t>
            </a:r>
            <a:r>
              <a:rPr lang="ja-JP" altLang="en-US" sz="2800" dirty="0" smtClean="0">
                <a:latin typeface="+mj-ea"/>
                <a:ea typeface="+mj-ea"/>
              </a:rPr>
              <a:t>等</a:t>
            </a:r>
            <a:endParaRPr lang="en-US" altLang="ja-JP" sz="2800" dirty="0" smtClean="0">
              <a:latin typeface="+mj-ea"/>
              <a:ea typeface="+mj-ea"/>
            </a:endParaRPr>
          </a:p>
          <a:p>
            <a:pPr lvl="2" algn="just" eaLnBrk="1" hangingPunct="1">
              <a:lnSpc>
                <a:spcPct val="90000"/>
              </a:lnSpc>
            </a:pPr>
            <a:r>
              <a:rPr lang="ja-JP" altLang="en-US" sz="2400" dirty="0" smtClean="0">
                <a:latin typeface="+mj-ea"/>
                <a:ea typeface="+mj-ea"/>
              </a:rPr>
              <a:t>医療と介護で同様のサービスがある場合</a:t>
            </a:r>
            <a:endParaRPr lang="en-US" altLang="ja-JP" sz="2400" dirty="0" smtClean="0">
              <a:latin typeface="+mj-ea"/>
              <a:ea typeface="+mj-ea"/>
            </a:endParaRPr>
          </a:p>
          <a:p>
            <a:pPr lvl="1" algn="just" eaLnBrk="1" hangingPunct="1">
              <a:lnSpc>
                <a:spcPct val="90000"/>
              </a:lnSpc>
            </a:pPr>
            <a:r>
              <a:rPr lang="ja-JP" altLang="en-US" sz="2800" dirty="0" smtClean="0">
                <a:latin typeface="+mj-ea"/>
                <a:ea typeface="+mj-ea"/>
              </a:rPr>
              <a:t>在宅患者連携指導料</a:t>
            </a:r>
            <a:endParaRPr lang="en-US" altLang="ja-JP" sz="2800" dirty="0" smtClean="0">
              <a:latin typeface="+mj-ea"/>
              <a:ea typeface="+mj-ea"/>
            </a:endParaRPr>
          </a:p>
          <a:p>
            <a:pPr lvl="2" algn="just" eaLnBrk="1" hangingPunct="1">
              <a:lnSpc>
                <a:spcPct val="90000"/>
              </a:lnSpc>
            </a:pPr>
            <a:r>
              <a:rPr lang="ja-JP" altLang="en-US" sz="2400" dirty="0" smtClean="0">
                <a:latin typeface="+mj-ea"/>
                <a:ea typeface="+mj-ea"/>
              </a:rPr>
              <a:t>要介護・要支援者には算定不可</a:t>
            </a:r>
            <a:endParaRPr lang="en-US" altLang="ja-JP" sz="2400" dirty="0" smtClean="0">
              <a:latin typeface="+mj-ea"/>
              <a:ea typeface="+mj-ea"/>
            </a:endParaRPr>
          </a:p>
          <a:p>
            <a:pPr lvl="1" algn="just" eaLnBrk="1" hangingPunct="1">
              <a:lnSpc>
                <a:spcPct val="90000"/>
              </a:lnSpc>
            </a:pPr>
            <a:r>
              <a:rPr lang="ja-JP" altLang="en-US" sz="2800" dirty="0" smtClean="0">
                <a:latin typeface="+mj-ea"/>
                <a:ea typeface="+mj-ea"/>
              </a:rPr>
              <a:t>在宅時医学総合管理料・特定施設入居時等医学総合管理料</a:t>
            </a:r>
            <a:endParaRPr lang="en-US" altLang="ja-JP" sz="2800" dirty="0" smtClean="0">
              <a:latin typeface="+mj-ea"/>
              <a:ea typeface="+mj-ea"/>
            </a:endParaRPr>
          </a:p>
          <a:p>
            <a:pPr lvl="2" algn="just" eaLnBrk="1" hangingPunct="1">
              <a:lnSpc>
                <a:spcPct val="90000"/>
              </a:lnSpc>
            </a:pPr>
            <a:r>
              <a:rPr lang="ja-JP" altLang="en-US" sz="2400" dirty="0" smtClean="0">
                <a:latin typeface="+mj-ea"/>
                <a:ea typeface="+mj-ea"/>
              </a:rPr>
              <a:t>居宅療養管理指導との関係</a:t>
            </a:r>
            <a:endParaRPr lang="en-US" altLang="ja-JP" sz="2400" dirty="0" smtClean="0">
              <a:latin typeface="+mj-ea"/>
              <a:ea typeface="+mj-ea"/>
            </a:endParaRPr>
          </a:p>
          <a:p>
            <a:pPr lvl="1" algn="just" eaLnBrk="1" hangingPunct="1">
              <a:lnSpc>
                <a:spcPct val="90000"/>
              </a:lnSpc>
            </a:pPr>
            <a:endParaRPr lang="en-US" altLang="ja-JP" sz="28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診療報酬改定に向けて</a:t>
            </a: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レセプトに関連する動向４</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400389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19</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患者への情報提供の促進、医療の透明化</a:t>
            </a:r>
          </a:p>
          <a:p>
            <a:pPr lvl="1" algn="just">
              <a:lnSpc>
                <a:spcPct val="90000"/>
              </a:lnSpc>
              <a:buSzPct val="80000"/>
            </a:pPr>
            <a:r>
              <a:rPr lang="en-US" altLang="ja-JP" sz="2400" dirty="0" smtClean="0">
                <a:latin typeface="+mj-ea"/>
              </a:rPr>
              <a:t>400</a:t>
            </a:r>
            <a:r>
              <a:rPr lang="ja-JP" altLang="en-US" sz="2400" dirty="0">
                <a:latin typeface="+mj-ea"/>
              </a:rPr>
              <a:t>床未満の</a:t>
            </a:r>
            <a:r>
              <a:rPr lang="ja-JP" altLang="en-US" sz="2400" dirty="0" smtClean="0">
                <a:latin typeface="+mj-ea"/>
              </a:rPr>
              <a:t>病院（レセプト電子請求している）</a:t>
            </a:r>
            <a:endParaRPr lang="en-US" altLang="ja-JP" sz="2400" dirty="0" smtClean="0">
              <a:latin typeface="+mj-ea"/>
            </a:endParaRPr>
          </a:p>
          <a:p>
            <a:pPr lvl="2" algn="just">
              <a:lnSpc>
                <a:spcPct val="90000"/>
              </a:lnSpc>
              <a:buSzPct val="80000"/>
            </a:pPr>
            <a:r>
              <a:rPr lang="ja-JP" altLang="en-US" dirty="0">
                <a:latin typeface="+mj-ea"/>
              </a:rPr>
              <a:t>「正当な理由」による例外（レセプトコンピュータあるいは自動入金機の改修が必要な場合）を</a:t>
            </a:r>
            <a:r>
              <a:rPr lang="ja-JP" altLang="en-US" dirty="0" smtClean="0">
                <a:latin typeface="+mj-ea"/>
              </a:rPr>
              <a:t>認めない</a:t>
            </a:r>
            <a:endParaRPr lang="en-US" altLang="ja-JP" dirty="0" smtClean="0">
              <a:latin typeface="+mj-ea"/>
            </a:endParaRPr>
          </a:p>
          <a:p>
            <a:pPr lvl="2" algn="just">
              <a:lnSpc>
                <a:spcPct val="90000"/>
              </a:lnSpc>
              <a:buSzPct val="80000"/>
            </a:pPr>
            <a:r>
              <a:rPr lang="ja-JP" altLang="en-US" dirty="0" smtClean="0">
                <a:latin typeface="+mj-ea"/>
              </a:rPr>
              <a:t>平成</a:t>
            </a:r>
            <a:r>
              <a:rPr lang="en-US" altLang="ja-JP" dirty="0">
                <a:latin typeface="+mj-ea"/>
              </a:rPr>
              <a:t>27</a:t>
            </a:r>
            <a:r>
              <a:rPr lang="ja-JP" altLang="en-US" dirty="0">
                <a:latin typeface="+mj-ea"/>
              </a:rPr>
              <a:t>年度末まで２年間の猶予期間を</a:t>
            </a:r>
            <a:r>
              <a:rPr lang="ja-JP" altLang="en-US" dirty="0" smtClean="0">
                <a:latin typeface="+mj-ea"/>
              </a:rPr>
              <a:t>設ける</a:t>
            </a:r>
            <a:endParaRPr lang="ja-JP" altLang="en-US" dirty="0">
              <a:latin typeface="+mj-ea"/>
            </a:endParaRPr>
          </a:p>
          <a:p>
            <a:pPr lvl="1" algn="just">
              <a:lnSpc>
                <a:spcPct val="90000"/>
              </a:lnSpc>
              <a:buSzPct val="80000"/>
            </a:pPr>
            <a:endParaRPr lang="en-US" altLang="ja-JP" sz="2400" dirty="0" smtClean="0">
              <a:latin typeface="+mj-ea"/>
            </a:endParaRPr>
          </a:p>
          <a:p>
            <a:pPr lvl="1" algn="just">
              <a:lnSpc>
                <a:spcPct val="90000"/>
              </a:lnSpc>
              <a:buSzPct val="80000"/>
            </a:pPr>
            <a:r>
              <a:rPr lang="en-US" altLang="ja-JP" sz="2400" dirty="0" smtClean="0">
                <a:latin typeface="+mj-ea"/>
              </a:rPr>
              <a:t>400</a:t>
            </a:r>
            <a:r>
              <a:rPr lang="ja-JP" altLang="en-US" sz="2400" dirty="0">
                <a:latin typeface="+mj-ea"/>
              </a:rPr>
              <a:t>床未満の病院及び</a:t>
            </a:r>
            <a:r>
              <a:rPr lang="ja-JP" altLang="en-US" sz="2400" dirty="0" smtClean="0">
                <a:latin typeface="+mj-ea"/>
              </a:rPr>
              <a:t>診療所</a:t>
            </a:r>
            <a:endParaRPr lang="en-US" altLang="ja-JP" sz="2400" dirty="0" smtClean="0">
              <a:latin typeface="+mj-ea"/>
            </a:endParaRPr>
          </a:p>
          <a:p>
            <a:pPr lvl="2" algn="just">
              <a:lnSpc>
                <a:spcPct val="90000"/>
              </a:lnSpc>
              <a:buSzPct val="80000"/>
            </a:pPr>
            <a:r>
              <a:rPr lang="ja-JP" altLang="en-US" dirty="0" smtClean="0">
                <a:latin typeface="+mj-ea"/>
              </a:rPr>
              <a:t>「</a:t>
            </a:r>
            <a:r>
              <a:rPr lang="ja-JP" altLang="en-US" dirty="0">
                <a:latin typeface="+mj-ea"/>
              </a:rPr>
              <a:t>正当な理由」に該当する保険医療</a:t>
            </a:r>
            <a:r>
              <a:rPr lang="ja-JP" altLang="en-US" dirty="0" smtClean="0">
                <a:latin typeface="+mj-ea"/>
              </a:rPr>
              <a:t>機関</a:t>
            </a:r>
            <a:endParaRPr lang="en-US" altLang="ja-JP" dirty="0" smtClean="0">
              <a:latin typeface="+mj-ea"/>
            </a:endParaRPr>
          </a:p>
          <a:p>
            <a:pPr lvl="3" algn="just">
              <a:lnSpc>
                <a:spcPct val="90000"/>
              </a:lnSpc>
              <a:buSzPct val="80000"/>
            </a:pPr>
            <a:r>
              <a:rPr lang="ja-JP" altLang="en-US" sz="2400" dirty="0" smtClean="0">
                <a:latin typeface="+mj-ea"/>
              </a:rPr>
              <a:t>レセプトコンピュータ</a:t>
            </a:r>
            <a:r>
              <a:rPr lang="ja-JP" altLang="en-US" sz="2400" dirty="0">
                <a:latin typeface="+mj-ea"/>
              </a:rPr>
              <a:t>を改修する時期等を</a:t>
            </a:r>
            <a:r>
              <a:rPr lang="ja-JP" altLang="en-US" sz="2400" dirty="0" smtClean="0">
                <a:latin typeface="+mj-ea"/>
              </a:rPr>
              <a:t>届出</a:t>
            </a:r>
            <a:endParaRPr lang="ja-JP" altLang="en-US" sz="2400" dirty="0">
              <a:latin typeface="+mj-ea"/>
            </a:endParaRPr>
          </a:p>
          <a:p>
            <a:pPr lvl="3" algn="just">
              <a:lnSpc>
                <a:spcPct val="90000"/>
              </a:lnSpc>
              <a:buSzPct val="80000"/>
            </a:pPr>
            <a:r>
              <a:rPr lang="en-US" altLang="ja-JP" sz="2400" dirty="0" smtClean="0">
                <a:latin typeface="+mj-ea"/>
              </a:rPr>
              <a:t>1,000</a:t>
            </a:r>
            <a:r>
              <a:rPr lang="ja-JP" altLang="en-US" sz="2400" dirty="0">
                <a:latin typeface="+mj-ea"/>
              </a:rPr>
              <a:t>円を超える明細書の発行料金を徴収して</a:t>
            </a:r>
            <a:r>
              <a:rPr lang="ja-JP" altLang="en-US" sz="2400" dirty="0" smtClean="0">
                <a:latin typeface="+mj-ea"/>
              </a:rPr>
              <a:t>いる場合は</a:t>
            </a:r>
            <a:r>
              <a:rPr lang="ja-JP" altLang="en-US" sz="2400" dirty="0">
                <a:latin typeface="+mj-ea"/>
              </a:rPr>
              <a:t>、その料金設定の根拠</a:t>
            </a:r>
            <a:r>
              <a:rPr lang="ja-JP" altLang="en-US" sz="2400" dirty="0" smtClean="0">
                <a:latin typeface="+mj-ea"/>
              </a:rPr>
              <a:t>を明確にする</a:t>
            </a:r>
            <a:endParaRPr lang="ja-JP" altLang="en-US" sz="2400" dirty="0">
              <a:latin typeface="+mj-ea"/>
            </a:endParaRPr>
          </a:p>
          <a:p>
            <a:pPr algn="just">
              <a:lnSpc>
                <a:spcPct val="90000"/>
              </a:lnSpc>
              <a:buSzPct val="80000"/>
            </a:pPr>
            <a:endParaRPr lang="ja-JP" altLang="en-US" sz="28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療養担当規則</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明細書無料発行の促進</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201706759"/>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番号プレースホルダー 3"/>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62E6D940-0085-40C5-AA80-57F80FB2FC1D}" type="slidenum">
              <a:rPr lang="en-US" altLang="ja-JP" sz="1800" smtClean="0"/>
              <a:pPr eaLnBrk="1" hangingPunct="1"/>
              <a:t>190</a:t>
            </a:fld>
            <a:endParaRPr lang="en-US" altLang="ja-JP" sz="1800" smtClean="0"/>
          </a:p>
        </p:txBody>
      </p:sp>
      <p:sp>
        <p:nvSpPr>
          <p:cNvPr id="59395" name="Text Box 1026"/>
          <p:cNvSpPr txBox="1">
            <a:spLocks noChangeArrowheads="1"/>
          </p:cNvSpPr>
          <p:nvPr/>
        </p:nvSpPr>
        <p:spPr bwMode="auto">
          <a:xfrm>
            <a:off x="4403725" y="3200400"/>
            <a:ext cx="549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1" hangingPunct="1">
              <a:spcBef>
                <a:spcPct val="50000"/>
              </a:spcBef>
            </a:pPr>
            <a:endParaRPr lang="ja-JP" altLang="ja-JP"/>
          </a:p>
        </p:txBody>
      </p:sp>
      <p:sp>
        <p:nvSpPr>
          <p:cNvPr id="59397" name="Text Box 1029"/>
          <p:cNvSpPr txBox="1">
            <a:spLocks noChangeArrowheads="1"/>
          </p:cNvSpPr>
          <p:nvPr/>
        </p:nvSpPr>
        <p:spPr bwMode="auto">
          <a:xfrm>
            <a:off x="2843213" y="4051300"/>
            <a:ext cx="630078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dirty="0"/>
              <a:t>拙著が、</a:t>
            </a:r>
            <a:r>
              <a:rPr lang="ja-JP" altLang="en-US" dirty="0" err="1"/>
              <a:t>じほう</a:t>
            </a:r>
            <a:r>
              <a:rPr lang="ja-JP" altLang="en-US" dirty="0"/>
              <a:t>社より</a:t>
            </a:r>
            <a:r>
              <a:rPr lang="ja-JP" altLang="en-US" dirty="0" smtClean="0"/>
              <a:t>刊行予定です。</a:t>
            </a:r>
            <a:endParaRPr lang="ja-JP" altLang="en-US" dirty="0"/>
          </a:p>
          <a:p>
            <a:pPr eaLnBrk="1" hangingPunct="1">
              <a:spcBef>
                <a:spcPct val="50000"/>
              </a:spcBef>
            </a:pPr>
            <a:r>
              <a:rPr lang="en-US" altLang="ja-JP" dirty="0"/>
              <a:t>『</a:t>
            </a:r>
            <a:r>
              <a:rPr lang="ja-JP" altLang="en-US" dirty="0"/>
              <a:t>患者さんと共有できる外来点数マニュアル</a:t>
            </a:r>
          </a:p>
          <a:p>
            <a:pPr eaLnBrk="1" hangingPunct="1">
              <a:spcBef>
                <a:spcPct val="50000"/>
              </a:spcBef>
            </a:pPr>
            <a:r>
              <a:rPr lang="ja-JP" altLang="en-US" dirty="0"/>
              <a:t>　　　　　　　　　　　　　　　　　　　</a:t>
            </a:r>
            <a:r>
              <a:rPr lang="ja-JP" altLang="en-US" dirty="0" smtClean="0"/>
              <a:t>２０１４年度版</a:t>
            </a:r>
            <a:r>
              <a:rPr lang="en-US" altLang="ja-JP" dirty="0"/>
              <a:t>』</a:t>
            </a:r>
          </a:p>
        </p:txBody>
      </p:sp>
      <p:pic>
        <p:nvPicPr>
          <p:cNvPr id="5939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455988"/>
            <a:ext cx="226218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27"/>
          <p:cNvSpPr txBox="1">
            <a:spLocks noChangeArrowheads="1"/>
          </p:cNvSpPr>
          <p:nvPr/>
        </p:nvSpPr>
        <p:spPr bwMode="auto">
          <a:xfrm>
            <a:off x="468313" y="980728"/>
            <a:ext cx="8352159"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ctr" eaLnBrk="1" hangingPunct="1">
              <a:spcBef>
                <a:spcPct val="50000"/>
              </a:spcBef>
            </a:pPr>
            <a:r>
              <a:rPr lang="ja-JP" altLang="en-US" sz="4400" dirty="0">
                <a:solidFill>
                  <a:srgbClr val="FFFF00"/>
                </a:solidFill>
              </a:rPr>
              <a:t>ご清聴ありがとう</a:t>
            </a:r>
            <a:r>
              <a:rPr lang="ja-JP" altLang="en-US" sz="4400" dirty="0" smtClean="0">
                <a:solidFill>
                  <a:srgbClr val="FFFF00"/>
                </a:solidFill>
              </a:rPr>
              <a:t>ございました</a:t>
            </a:r>
            <a:endParaRPr lang="en-US" altLang="ja-JP" sz="4400" dirty="0" smtClean="0">
              <a:solidFill>
                <a:srgbClr val="FFFF00"/>
              </a:solidFill>
            </a:endParaRPr>
          </a:p>
          <a:p>
            <a:pPr algn="ctr" eaLnBrk="1" hangingPunct="1">
              <a:spcBef>
                <a:spcPct val="50000"/>
              </a:spcBef>
            </a:pPr>
            <a:endParaRPr lang="en-US" altLang="ja-JP" dirty="0" smtClean="0"/>
          </a:p>
          <a:p>
            <a:pPr algn="ctr" eaLnBrk="1" hangingPunct="1">
              <a:spcBef>
                <a:spcPct val="50000"/>
              </a:spcBef>
            </a:pPr>
            <a:r>
              <a:rPr lang="ja-JP" altLang="en-US" dirty="0" smtClean="0"/>
              <a:t>本日の資料は弊社ホームページよりダウンロードが可能です</a:t>
            </a:r>
            <a:endParaRPr lang="en-US" altLang="ja-JP" dirty="0" smtClean="0"/>
          </a:p>
          <a:p>
            <a:pPr algn="ctr" eaLnBrk="1" hangingPunct="1">
              <a:spcBef>
                <a:spcPct val="50000"/>
              </a:spcBef>
            </a:pPr>
            <a:r>
              <a:rPr lang="en-US" altLang="ja-JP" dirty="0" smtClean="0"/>
              <a:t>http://www.medsus.jp/</a:t>
            </a:r>
            <a:endParaRPr lang="en-US" altLang="ja-JP" dirty="0"/>
          </a:p>
          <a:p>
            <a:pPr algn="ctr" eaLnBrk="1" hangingPunct="1">
              <a:spcBef>
                <a:spcPct val="50000"/>
              </a:spcBef>
            </a:pPr>
            <a:endParaRPr lang="ja-JP" altLang="en-US" dirty="0">
              <a:solidFill>
                <a:srgbClr val="FFFF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orient="vert" idx="1"/>
          </p:nvPr>
        </p:nvSpPr>
        <p:spPr>
          <a:xfrm>
            <a:off x="266034" y="3048000"/>
            <a:ext cx="8641655" cy="1066800"/>
          </a:xfrm>
        </p:spPr>
        <p:txBody>
          <a:bodyPr vert="horz"/>
          <a:lstStyle/>
          <a:p>
            <a:pPr algn="ctr" eaLnBrk="1" hangingPunct="1">
              <a:buFont typeface="Wingdings" pitchFamily="2" charset="2"/>
              <a:buNone/>
            </a:pPr>
            <a:r>
              <a:rPr lang="ja-JP" altLang="en-US" sz="4000" dirty="0" smtClean="0"/>
              <a:t>はじめに</a:t>
            </a:r>
            <a:endParaRPr lang="en-US" altLang="ja-JP" sz="4000" dirty="0" smtClean="0"/>
          </a:p>
        </p:txBody>
      </p:sp>
    </p:spTree>
    <p:extLst>
      <p:ext uri="{BB962C8B-B14F-4D97-AF65-F5344CB8AC3E}">
        <p14:creationId xmlns:p14="http://schemas.microsoft.com/office/powerpoint/2010/main" val="42797482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dirty="0" smtClean="0"/>
              <a:t>基本診療料</a:t>
            </a:r>
            <a:endParaRPr lang="en-US" altLang="ja-JP" sz="4000" dirty="0" smtClean="0"/>
          </a:p>
        </p:txBody>
      </p:sp>
    </p:spTree>
    <p:extLst>
      <p:ext uri="{BB962C8B-B14F-4D97-AF65-F5344CB8AC3E}">
        <p14:creationId xmlns:p14="http://schemas.microsoft.com/office/powerpoint/2010/main" val="705817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21</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イメージ図</a:t>
            </a:r>
          </a:p>
          <a:p>
            <a:pPr lvl="1" algn="just" eaLnBrk="1" hangingPunct="1">
              <a:lnSpc>
                <a:spcPct val="90000"/>
              </a:lnSpc>
            </a:pPr>
            <a:r>
              <a:rPr lang="ja-JP" altLang="en-US" sz="2400" dirty="0" smtClean="0">
                <a:latin typeface="+mj-ea"/>
                <a:ea typeface="+mj-ea"/>
              </a:rPr>
              <a:t>２５．１．２３中医協の資料</a:t>
            </a:r>
            <a:endParaRPr lang="en-US" altLang="ja-JP" sz="2400" dirty="0" smtClean="0">
              <a:latin typeface="+mj-ea"/>
              <a:ea typeface="+mj-ea"/>
            </a:endParaRPr>
          </a:p>
          <a:p>
            <a:pPr algn="just" eaLnBrk="1" hangingPunct="1">
              <a:lnSpc>
                <a:spcPct val="90000"/>
              </a:lnSpc>
            </a:pPr>
            <a:endParaRPr lang="en-US" altLang="ja-JP" sz="2400" dirty="0" smtClean="0">
              <a:latin typeface="+mj-ea"/>
              <a:ea typeface="+mj-ea"/>
            </a:endParaRPr>
          </a:p>
          <a:p>
            <a:pPr lvl="1" algn="just" eaLnBrk="1" hangingPunct="1">
              <a:lnSpc>
                <a:spcPct val="90000"/>
              </a:lnSpc>
            </a:pPr>
            <a:endParaRPr lang="en-US" altLang="ja-JP" sz="9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外来医療について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外来医療の機能分化と連携</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pic>
        <p:nvPicPr>
          <p:cNvPr id="2050" name="Picture 2" descr="C:\Users\HOSOYA-K\Desktop\新しいフォルダー\外来医療役割分担イメージ.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83157"/>
            <a:ext cx="8943506" cy="618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9145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22</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イメージ図</a:t>
            </a:r>
          </a:p>
          <a:p>
            <a:pPr lvl="1" algn="just" eaLnBrk="1" hangingPunct="1">
              <a:lnSpc>
                <a:spcPct val="90000"/>
              </a:lnSpc>
            </a:pPr>
            <a:r>
              <a:rPr lang="ja-JP" altLang="en-US" sz="2400" dirty="0" smtClean="0">
                <a:latin typeface="+mj-ea"/>
                <a:ea typeface="+mj-ea"/>
              </a:rPr>
              <a:t>２５．１．２３中医協の資料</a:t>
            </a:r>
            <a:endParaRPr lang="en-US" altLang="ja-JP" sz="2400" dirty="0" smtClean="0">
              <a:latin typeface="+mj-ea"/>
              <a:ea typeface="+mj-ea"/>
            </a:endParaRPr>
          </a:p>
          <a:p>
            <a:pPr algn="just" eaLnBrk="1" hangingPunct="1">
              <a:lnSpc>
                <a:spcPct val="90000"/>
              </a:lnSpc>
            </a:pPr>
            <a:endParaRPr lang="en-US" altLang="ja-JP" sz="2400" dirty="0" smtClean="0">
              <a:latin typeface="+mj-ea"/>
              <a:ea typeface="+mj-ea"/>
            </a:endParaRPr>
          </a:p>
          <a:p>
            <a:pPr lvl="1" algn="just" eaLnBrk="1" hangingPunct="1">
              <a:lnSpc>
                <a:spcPct val="90000"/>
              </a:lnSpc>
            </a:pPr>
            <a:endParaRPr lang="en-US" altLang="ja-JP" sz="9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外来医療について</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外来医療の機能分化と連携</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pic>
        <p:nvPicPr>
          <p:cNvPr id="3074" name="Picture 2" descr="C:\Users\HOSOYA-K\Desktop\新しいフォルダー\外来医療役割分担イメージ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685721"/>
            <a:ext cx="8911073" cy="6127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7839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23</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endParaRPr lang="en-US" altLang="ja-JP" sz="900" dirty="0">
              <a:latin typeface="+mj-ea"/>
              <a:ea typeface="+mj-ea"/>
            </a:endParaRPr>
          </a:p>
          <a:p>
            <a:pPr algn="just" eaLnBrk="1" hangingPunct="1">
              <a:lnSpc>
                <a:spcPct val="90000"/>
              </a:lnSpc>
            </a:pPr>
            <a:r>
              <a:rPr lang="ja-JP" altLang="en-US" sz="2800" dirty="0" smtClean="0">
                <a:latin typeface="+mj-ea"/>
                <a:ea typeface="+mj-ea"/>
              </a:rPr>
              <a:t>基本</a:t>
            </a:r>
            <a:r>
              <a:rPr lang="ja-JP" altLang="en-US" sz="2800" dirty="0">
                <a:latin typeface="+mj-ea"/>
                <a:ea typeface="+mj-ea"/>
              </a:rPr>
              <a:t>診療料</a:t>
            </a:r>
          </a:p>
          <a:p>
            <a:pPr lvl="1" algn="just" eaLnBrk="1" hangingPunct="1">
              <a:lnSpc>
                <a:spcPct val="90000"/>
              </a:lnSpc>
            </a:pPr>
            <a:r>
              <a:rPr lang="ja-JP" altLang="en-US" sz="2400" dirty="0" smtClean="0">
                <a:latin typeface="+mj-ea"/>
                <a:ea typeface="+mj-ea"/>
              </a:rPr>
              <a:t>初診料　　　　　２７０点　⇒　２８２点</a:t>
            </a:r>
            <a:endParaRPr lang="en-US" altLang="ja-JP" sz="2400" dirty="0" smtClean="0">
              <a:latin typeface="+mj-ea"/>
              <a:ea typeface="+mj-ea"/>
            </a:endParaRPr>
          </a:p>
          <a:p>
            <a:pPr lvl="2" algn="just" eaLnBrk="1" hangingPunct="1">
              <a:lnSpc>
                <a:spcPct val="90000"/>
              </a:lnSpc>
            </a:pPr>
            <a:r>
              <a:rPr lang="ja-JP" altLang="en-US" dirty="0" smtClean="0">
                <a:latin typeface="+mj-ea"/>
                <a:ea typeface="+mj-ea"/>
              </a:rPr>
              <a:t>同日複数科初診　　１３５点　⇒　１４１点</a:t>
            </a:r>
            <a:endParaRPr lang="en-US" altLang="ja-JP" dirty="0" smtClean="0">
              <a:latin typeface="+mj-ea"/>
              <a:ea typeface="+mj-ea"/>
            </a:endParaRPr>
          </a:p>
          <a:p>
            <a:pPr lvl="2" algn="just" eaLnBrk="1" hangingPunct="1">
              <a:lnSpc>
                <a:spcPct val="90000"/>
              </a:lnSpc>
            </a:pPr>
            <a:endParaRPr lang="en-US" altLang="ja-JP" sz="1000" dirty="0" smtClean="0">
              <a:latin typeface="+mj-ea"/>
              <a:ea typeface="+mj-ea"/>
            </a:endParaRPr>
          </a:p>
          <a:p>
            <a:pPr lvl="1" algn="just" eaLnBrk="1" hangingPunct="1">
              <a:lnSpc>
                <a:spcPct val="90000"/>
              </a:lnSpc>
            </a:pPr>
            <a:r>
              <a:rPr lang="ja-JP" altLang="en-US" sz="2400" dirty="0" smtClean="0">
                <a:latin typeface="+mj-ea"/>
                <a:ea typeface="+mj-ea"/>
              </a:rPr>
              <a:t>再診料　　　　　　６９点　⇒　　７２点</a:t>
            </a:r>
            <a:endParaRPr lang="en-US" altLang="ja-JP" sz="2400" dirty="0" smtClean="0">
              <a:latin typeface="+mj-ea"/>
              <a:ea typeface="+mj-ea"/>
            </a:endParaRPr>
          </a:p>
          <a:p>
            <a:pPr lvl="2" algn="just" eaLnBrk="1" hangingPunct="1">
              <a:lnSpc>
                <a:spcPct val="90000"/>
              </a:lnSpc>
            </a:pPr>
            <a:r>
              <a:rPr lang="ja-JP" altLang="en-US" smtClean="0">
                <a:latin typeface="+mj-ea"/>
                <a:ea typeface="+mj-ea"/>
              </a:rPr>
              <a:t>同日複数科</a:t>
            </a:r>
            <a:r>
              <a:rPr lang="ja-JP" altLang="en-US">
                <a:latin typeface="+mj-ea"/>
                <a:ea typeface="+mj-ea"/>
              </a:rPr>
              <a:t>再診</a:t>
            </a:r>
            <a:r>
              <a:rPr lang="ja-JP" altLang="en-US" dirty="0" smtClean="0">
                <a:latin typeface="+mj-ea"/>
                <a:ea typeface="+mj-ea"/>
              </a:rPr>
              <a:t>　　　３４点　⇒　　３６点</a:t>
            </a:r>
            <a:endParaRPr lang="en-US" altLang="ja-JP" dirty="0" smtClean="0">
              <a:latin typeface="+mj-ea"/>
              <a:ea typeface="+mj-ea"/>
            </a:endParaRPr>
          </a:p>
          <a:p>
            <a:pPr lvl="2" algn="just" eaLnBrk="1" hangingPunct="1">
              <a:lnSpc>
                <a:spcPct val="90000"/>
              </a:lnSpc>
            </a:pPr>
            <a:endParaRPr lang="en-US" altLang="ja-JP" dirty="0">
              <a:latin typeface="+mj-ea"/>
              <a:ea typeface="+mj-ea"/>
            </a:endParaRPr>
          </a:p>
          <a:p>
            <a:pPr lvl="1" algn="just" eaLnBrk="1" hangingPunct="1">
              <a:lnSpc>
                <a:spcPct val="90000"/>
              </a:lnSpc>
            </a:pPr>
            <a:r>
              <a:rPr lang="ja-JP" altLang="en-US" dirty="0">
                <a:latin typeface="+mj-ea"/>
                <a:ea typeface="+mj-ea"/>
              </a:rPr>
              <a:t>地域</a:t>
            </a:r>
            <a:r>
              <a:rPr lang="ja-JP" altLang="en-US" dirty="0" smtClean="0">
                <a:latin typeface="+mj-ea"/>
                <a:ea typeface="+mj-ea"/>
              </a:rPr>
              <a:t>包括診療加算（２０点）の新設（別ページにて詳細）</a:t>
            </a:r>
            <a:endParaRPr lang="en-US" altLang="ja-JP" dirty="0" smtClean="0">
              <a:latin typeface="+mj-ea"/>
              <a:ea typeface="+mj-ea"/>
            </a:endParaRPr>
          </a:p>
          <a:p>
            <a:pPr lvl="1" algn="just" eaLnBrk="1" hangingPunct="1">
              <a:lnSpc>
                <a:spcPct val="90000"/>
              </a:lnSpc>
            </a:pPr>
            <a:endParaRPr lang="en-US" altLang="ja-JP" dirty="0">
              <a:latin typeface="+mj-ea"/>
              <a:ea typeface="+mj-ea"/>
            </a:endParaRPr>
          </a:p>
          <a:p>
            <a:pPr algn="just" eaLnBrk="1" hangingPunct="1">
              <a:lnSpc>
                <a:spcPct val="90000"/>
              </a:lnSpc>
            </a:pPr>
            <a:r>
              <a:rPr lang="en-US" altLang="ja-JP" sz="2800" dirty="0" smtClean="0">
                <a:latin typeface="+mj-ea"/>
                <a:ea typeface="+mj-ea"/>
              </a:rPr>
              <a:t>【</a:t>
            </a:r>
            <a:r>
              <a:rPr lang="ja-JP" altLang="en-US" dirty="0">
                <a:latin typeface="+mj-ea"/>
                <a:ea typeface="+mj-ea"/>
              </a:rPr>
              <a:t>参考</a:t>
            </a:r>
            <a:r>
              <a:rPr lang="en-US" altLang="ja-JP" sz="2800" dirty="0" smtClean="0">
                <a:latin typeface="+mj-ea"/>
                <a:ea typeface="+mj-ea"/>
              </a:rPr>
              <a:t>】</a:t>
            </a:r>
            <a:r>
              <a:rPr lang="ja-JP" altLang="en-US" sz="2800" dirty="0" smtClean="0">
                <a:latin typeface="+mj-ea"/>
                <a:ea typeface="+mj-ea"/>
              </a:rPr>
              <a:t>調剤薬局</a:t>
            </a:r>
            <a:endParaRPr lang="ja-JP" altLang="en-US" sz="2800" dirty="0">
              <a:latin typeface="+mj-ea"/>
              <a:ea typeface="+mj-ea"/>
            </a:endParaRPr>
          </a:p>
          <a:p>
            <a:pPr lvl="1" algn="just" eaLnBrk="1" hangingPunct="1">
              <a:lnSpc>
                <a:spcPct val="90000"/>
              </a:lnSpc>
            </a:pPr>
            <a:r>
              <a:rPr lang="ja-JP" altLang="en-US" dirty="0">
                <a:latin typeface="+mj-ea"/>
                <a:ea typeface="+mj-ea"/>
              </a:rPr>
              <a:t>調剤</a:t>
            </a:r>
            <a:r>
              <a:rPr lang="ja-JP" altLang="en-US" dirty="0" smtClean="0">
                <a:latin typeface="+mj-ea"/>
                <a:ea typeface="+mj-ea"/>
              </a:rPr>
              <a:t>基本料　　４０点　⇒　４</a:t>
            </a:r>
            <a:r>
              <a:rPr lang="ja-JP" altLang="en-US" sz="2400" dirty="0" smtClean="0">
                <a:latin typeface="+mj-ea"/>
                <a:ea typeface="+mj-ea"/>
              </a:rPr>
              <a:t>１点</a:t>
            </a:r>
            <a:endParaRPr lang="en-US" altLang="ja-JP" sz="2400" dirty="0" smtClean="0">
              <a:latin typeface="+mj-ea"/>
              <a:ea typeface="+mj-ea"/>
            </a:endParaRPr>
          </a:p>
          <a:p>
            <a:pPr lvl="2" algn="just" eaLnBrk="1" hangingPunct="1">
              <a:lnSpc>
                <a:spcPct val="90000"/>
              </a:lnSpc>
            </a:pPr>
            <a:r>
              <a:rPr lang="ja-JP" altLang="en-US" dirty="0" smtClean="0">
                <a:latin typeface="+mj-ea"/>
                <a:ea typeface="+mj-ea"/>
              </a:rPr>
              <a:t>いわゆる門前薬局　２４点　⇒　２５点</a:t>
            </a:r>
            <a:endParaRPr lang="en-US" altLang="ja-JP" dirty="0" smtClean="0">
              <a:latin typeface="+mj-ea"/>
              <a:ea typeface="+mj-ea"/>
            </a:endParaRPr>
          </a:p>
          <a:p>
            <a:pPr lvl="2" algn="just" eaLnBrk="1" hangingPunct="1">
              <a:lnSpc>
                <a:spcPct val="90000"/>
              </a:lnSpc>
            </a:pPr>
            <a:r>
              <a:rPr lang="ja-JP" altLang="en-US" dirty="0" smtClean="0">
                <a:latin typeface="+mj-ea"/>
                <a:ea typeface="+mj-ea"/>
              </a:rPr>
              <a:t>一</a:t>
            </a:r>
            <a:r>
              <a:rPr lang="ja-JP" altLang="en-US" dirty="0">
                <a:latin typeface="+mj-ea"/>
                <a:ea typeface="+mj-ea"/>
              </a:rPr>
              <a:t>包化</a:t>
            </a:r>
            <a:r>
              <a:rPr lang="ja-JP" altLang="en-US" dirty="0" smtClean="0">
                <a:latin typeface="+mj-ea"/>
                <a:ea typeface="+mj-ea"/>
              </a:rPr>
              <a:t>加算と無菌</a:t>
            </a:r>
            <a:r>
              <a:rPr lang="ja-JP" altLang="en-US" dirty="0">
                <a:latin typeface="+mj-ea"/>
                <a:ea typeface="+mj-ea"/>
              </a:rPr>
              <a:t>製剤処理</a:t>
            </a:r>
            <a:r>
              <a:rPr lang="ja-JP" altLang="en-US" dirty="0" smtClean="0">
                <a:latin typeface="+mj-ea"/>
                <a:ea typeface="+mj-ea"/>
              </a:rPr>
              <a:t>加算を引上げ</a:t>
            </a:r>
            <a:endParaRPr lang="en-US" altLang="ja-JP" dirty="0" smtClean="0">
              <a:latin typeface="+mj-ea"/>
              <a:ea typeface="+mj-ea"/>
            </a:endParaRPr>
          </a:p>
          <a:p>
            <a:pPr marL="914400" lvl="2" indent="0" algn="just" eaLnBrk="1" hangingPunct="1">
              <a:lnSpc>
                <a:spcPct val="90000"/>
              </a:lnSpc>
              <a:buNone/>
            </a:pPr>
            <a:endParaRPr lang="ja-JP" altLang="en-US" dirty="0">
              <a:latin typeface="+mj-ea"/>
              <a:ea typeface="+mj-ea"/>
            </a:endParaRPr>
          </a:p>
          <a:p>
            <a:pPr marL="0" indent="0" algn="just" eaLnBrk="1" hangingPunct="1">
              <a:lnSpc>
                <a:spcPct val="90000"/>
              </a:lnSpc>
              <a:buNone/>
            </a:pPr>
            <a:endParaRPr lang="en-US" altLang="ja-JP" sz="2400" dirty="0" smtClean="0">
              <a:latin typeface="+mj-ea"/>
              <a:ea typeface="+mj-ea"/>
            </a:endParaRPr>
          </a:p>
          <a:p>
            <a:pPr marL="0" indent="0" algn="just" eaLnBrk="1" hangingPunct="1">
              <a:lnSpc>
                <a:spcPct val="90000"/>
              </a:lnSpc>
              <a:buNone/>
            </a:pPr>
            <a:endParaRPr lang="en-US" altLang="ja-JP" sz="2400" dirty="0" smtClean="0">
              <a:latin typeface="+mj-ea"/>
              <a:ea typeface="+mj-ea"/>
            </a:endParaRPr>
          </a:p>
          <a:p>
            <a:pPr lvl="1" algn="just" eaLnBrk="1" hangingPunct="1">
              <a:lnSpc>
                <a:spcPct val="90000"/>
              </a:lnSpc>
            </a:pPr>
            <a:endParaRPr lang="en-US" altLang="ja-JP" sz="9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smtClean="0">
                <a:solidFill>
                  <a:srgbClr val="FFFF66"/>
                </a:solidFill>
              </a:rPr>
              <a:t>基本診療料</a:t>
            </a:r>
            <a:endParaRPr lang="ja-JP" altLang="en-US" sz="280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初診料・再診料</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6467221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5"/>
          <p:cNvSpPr>
            <a:spLocks noGrp="1"/>
          </p:cNvSpPr>
          <p:nvPr>
            <p:ph type="sldNum" sz="quarter" idx="12"/>
          </p:nvPr>
        </p:nvSpPr>
        <p:spPr/>
        <p:txBody>
          <a:bodyPr/>
          <a:lstStyle/>
          <a:p>
            <a:fld id="{FD1E06DE-E019-44D5-96C8-778433889F5F}" type="slidenum">
              <a:rPr lang="ja-JP" altLang="en-US"/>
              <a:pPr/>
              <a:t>24</a:t>
            </a:fld>
            <a:endParaRPr lang="en-US" altLang="ja-JP"/>
          </a:p>
        </p:txBody>
      </p:sp>
      <p:sp>
        <p:nvSpPr>
          <p:cNvPr id="1812482" name="Rectangle 2"/>
          <p:cNvSpPr>
            <a:spLocks noGrp="1" noChangeArrowheads="1"/>
          </p:cNvSpPr>
          <p:nvPr>
            <p:ph type="title" orient="vert"/>
          </p:nvPr>
        </p:nvSpPr>
        <p:spPr>
          <a:xfrm>
            <a:off x="47625" y="796925"/>
            <a:ext cx="533400" cy="5451475"/>
          </a:xfrm>
        </p:spPr>
        <p:txBody>
          <a:bodyPr/>
          <a:lstStyle/>
          <a:p>
            <a:r>
              <a:rPr lang="ja-JP" altLang="en-US" sz="2800" dirty="0">
                <a:solidFill>
                  <a:srgbClr val="FFFF66"/>
                </a:solidFill>
              </a:rPr>
              <a:t>基本診療料</a:t>
            </a:r>
          </a:p>
        </p:txBody>
      </p:sp>
      <p:sp>
        <p:nvSpPr>
          <p:cNvPr id="1812483" name="Rectangle 3"/>
          <p:cNvSpPr>
            <a:spLocks noGrp="1" noChangeArrowheads="1"/>
          </p:cNvSpPr>
          <p:nvPr>
            <p:ph type="body" orient="vert" idx="1"/>
          </p:nvPr>
        </p:nvSpPr>
        <p:spPr>
          <a:xfrm>
            <a:off x="609600" y="762000"/>
            <a:ext cx="8534400" cy="6096000"/>
          </a:xfrm>
        </p:spPr>
        <p:txBody>
          <a:bodyPr vert="horz"/>
          <a:lstStyle/>
          <a:p>
            <a:r>
              <a:rPr lang="ja-JP" altLang="en-US" dirty="0">
                <a:latin typeface="+mj-ea"/>
                <a:ea typeface="+mj-ea"/>
              </a:rPr>
              <a:t>平成元年</a:t>
            </a:r>
            <a:r>
              <a:rPr lang="en-US" altLang="ja-JP" dirty="0">
                <a:latin typeface="+mj-ea"/>
                <a:ea typeface="+mj-ea"/>
              </a:rPr>
              <a:t>(1989</a:t>
            </a:r>
            <a:r>
              <a:rPr lang="ja-JP" altLang="en-US" dirty="0">
                <a:latin typeface="+mj-ea"/>
                <a:ea typeface="+mj-ea"/>
              </a:rPr>
              <a:t>年</a:t>
            </a:r>
            <a:r>
              <a:rPr lang="en-US" altLang="ja-JP" dirty="0">
                <a:latin typeface="+mj-ea"/>
                <a:ea typeface="+mj-ea"/>
              </a:rPr>
              <a:t>)4</a:t>
            </a:r>
            <a:r>
              <a:rPr lang="ja-JP" altLang="en-US" dirty="0">
                <a:latin typeface="+mj-ea"/>
                <a:ea typeface="+mj-ea"/>
              </a:rPr>
              <a:t>月</a:t>
            </a:r>
            <a:r>
              <a:rPr lang="en-US" altLang="ja-JP" dirty="0">
                <a:latin typeface="+mj-ea"/>
                <a:ea typeface="+mj-ea"/>
              </a:rPr>
              <a:t>4</a:t>
            </a:r>
            <a:r>
              <a:rPr lang="ja-JP" altLang="en-US" dirty="0" smtClean="0">
                <a:latin typeface="+mj-ea"/>
                <a:ea typeface="+mj-ea"/>
              </a:rPr>
              <a:t>日</a:t>
            </a:r>
            <a:r>
              <a:rPr lang="ja-JP" altLang="en-US" dirty="0">
                <a:latin typeface="+mj-ea"/>
                <a:ea typeface="+mj-ea"/>
              </a:rPr>
              <a:t> </a:t>
            </a:r>
            <a:r>
              <a:rPr lang="ja-JP" altLang="en-US" dirty="0" smtClean="0">
                <a:latin typeface="+mj-ea"/>
                <a:ea typeface="+mj-ea"/>
              </a:rPr>
              <a:t>消費税創設</a:t>
            </a:r>
            <a:r>
              <a:rPr lang="ja-JP" altLang="en-US" dirty="0">
                <a:latin typeface="+mj-ea"/>
                <a:ea typeface="+mj-ea"/>
              </a:rPr>
              <a:t>　税率</a:t>
            </a:r>
            <a:r>
              <a:rPr lang="en-US" altLang="ja-JP" dirty="0">
                <a:latin typeface="+mj-ea"/>
                <a:ea typeface="+mj-ea"/>
              </a:rPr>
              <a:t>3</a:t>
            </a:r>
            <a:r>
              <a:rPr lang="en-US" altLang="ja-JP" dirty="0" smtClean="0">
                <a:latin typeface="+mj-ea"/>
                <a:ea typeface="+mj-ea"/>
              </a:rPr>
              <a:t>%</a:t>
            </a:r>
          </a:p>
          <a:p>
            <a:pPr lvl="1"/>
            <a:r>
              <a:rPr lang="en-US" altLang="ja-JP" sz="2800" dirty="0" smtClean="0">
                <a:latin typeface="+mj-ea"/>
                <a:ea typeface="+mj-ea"/>
              </a:rPr>
              <a:t>【</a:t>
            </a:r>
            <a:r>
              <a:rPr lang="ja-JP" altLang="en-US" sz="2800" dirty="0" smtClean="0">
                <a:latin typeface="+mj-ea"/>
                <a:ea typeface="+mj-ea"/>
              </a:rPr>
              <a:t>参考</a:t>
            </a:r>
            <a:r>
              <a:rPr lang="en-US" altLang="ja-JP" sz="2800" dirty="0" smtClean="0">
                <a:latin typeface="+mj-ea"/>
                <a:ea typeface="+mj-ea"/>
              </a:rPr>
              <a:t>】</a:t>
            </a:r>
            <a:r>
              <a:rPr lang="ja-JP" altLang="en-US" sz="2800" dirty="0" smtClean="0">
                <a:latin typeface="+mj-ea"/>
                <a:ea typeface="+mj-ea"/>
              </a:rPr>
              <a:t>消費税</a:t>
            </a:r>
            <a:r>
              <a:rPr lang="ja-JP" altLang="en-US" sz="2800" dirty="0">
                <a:latin typeface="+mj-ea"/>
                <a:ea typeface="+mj-ea"/>
              </a:rPr>
              <a:t>第</a:t>
            </a:r>
            <a:r>
              <a:rPr lang="en-US" altLang="ja-JP" sz="2800" dirty="0">
                <a:latin typeface="+mj-ea"/>
                <a:ea typeface="+mj-ea"/>
              </a:rPr>
              <a:t>6</a:t>
            </a:r>
            <a:r>
              <a:rPr lang="ja-JP" altLang="en-US" sz="2800" dirty="0">
                <a:latin typeface="+mj-ea"/>
                <a:ea typeface="+mj-ea"/>
              </a:rPr>
              <a:t>条</a:t>
            </a:r>
          </a:p>
          <a:p>
            <a:pPr lvl="2"/>
            <a:r>
              <a:rPr lang="ja-JP" altLang="en-US" sz="2400" dirty="0">
                <a:latin typeface="+mj-ea"/>
                <a:ea typeface="+mj-ea"/>
              </a:rPr>
              <a:t>健康保険法、国民健康保険法等の規定に基づく療養の給付及び入院時食事療養費等と列挙されており広く</a:t>
            </a:r>
            <a:r>
              <a:rPr lang="ja-JP" altLang="en-US" sz="2400" u="sng" dirty="0">
                <a:latin typeface="+mj-ea"/>
                <a:ea typeface="+mj-ea"/>
              </a:rPr>
              <a:t>社会保険診療について非課税</a:t>
            </a:r>
            <a:r>
              <a:rPr lang="ja-JP" altLang="en-US" sz="2400" dirty="0">
                <a:latin typeface="+mj-ea"/>
                <a:ea typeface="+mj-ea"/>
              </a:rPr>
              <a:t>と定められている</a:t>
            </a:r>
            <a:r>
              <a:rPr lang="ja-JP" altLang="en-US" sz="2400" dirty="0" smtClean="0">
                <a:latin typeface="+mj-ea"/>
                <a:ea typeface="+mj-ea"/>
              </a:rPr>
              <a:t>。</a:t>
            </a:r>
            <a:endParaRPr lang="en-US" altLang="ja-JP" sz="2400" dirty="0" smtClean="0">
              <a:latin typeface="+mj-ea"/>
              <a:ea typeface="+mj-ea"/>
            </a:endParaRPr>
          </a:p>
          <a:p>
            <a:pPr lvl="2"/>
            <a:endParaRPr lang="ja-JP" altLang="en-US" sz="2800" dirty="0">
              <a:latin typeface="+mj-ea"/>
              <a:ea typeface="+mj-ea"/>
            </a:endParaRPr>
          </a:p>
          <a:p>
            <a:r>
              <a:rPr lang="ja-JP" altLang="en-US" dirty="0">
                <a:latin typeface="+mj-ea"/>
                <a:ea typeface="+mj-ea"/>
              </a:rPr>
              <a:t>平成</a:t>
            </a:r>
            <a:r>
              <a:rPr lang="en-US" altLang="ja-JP" dirty="0">
                <a:latin typeface="+mj-ea"/>
                <a:ea typeface="+mj-ea"/>
              </a:rPr>
              <a:t>9</a:t>
            </a:r>
            <a:r>
              <a:rPr lang="ja-JP" altLang="en-US" dirty="0" smtClean="0">
                <a:latin typeface="+mj-ea"/>
                <a:ea typeface="+mj-ea"/>
              </a:rPr>
              <a:t>年</a:t>
            </a:r>
            <a:r>
              <a:rPr lang="ja-JP" altLang="en-US" dirty="0">
                <a:latin typeface="+mj-ea"/>
                <a:ea typeface="+mj-ea"/>
              </a:rPr>
              <a:t>　</a:t>
            </a:r>
            <a:r>
              <a:rPr lang="ja-JP" altLang="en-US" dirty="0" smtClean="0">
                <a:latin typeface="+mj-ea"/>
                <a:ea typeface="+mj-ea"/>
              </a:rPr>
              <a:t>　　　消費</a:t>
            </a:r>
            <a:r>
              <a:rPr lang="ja-JP" altLang="en-US" dirty="0">
                <a:latin typeface="+mj-ea"/>
                <a:ea typeface="+mj-ea"/>
              </a:rPr>
              <a:t>税率</a:t>
            </a:r>
            <a:r>
              <a:rPr lang="en-US" altLang="ja-JP" dirty="0">
                <a:latin typeface="+mj-ea"/>
                <a:ea typeface="+mj-ea"/>
              </a:rPr>
              <a:t>5%</a:t>
            </a:r>
            <a:r>
              <a:rPr lang="ja-JP" altLang="en-US" dirty="0">
                <a:latin typeface="+mj-ea"/>
                <a:ea typeface="+mj-ea"/>
              </a:rPr>
              <a:t>へ引き上げ</a:t>
            </a:r>
          </a:p>
          <a:p>
            <a:r>
              <a:rPr lang="ja-JP" altLang="en-US" dirty="0">
                <a:latin typeface="+mj-ea"/>
                <a:ea typeface="+mj-ea"/>
              </a:rPr>
              <a:t>平成</a:t>
            </a:r>
            <a:r>
              <a:rPr lang="en-US" altLang="ja-JP" dirty="0">
                <a:latin typeface="+mj-ea"/>
                <a:ea typeface="+mj-ea"/>
              </a:rPr>
              <a:t>15</a:t>
            </a:r>
            <a:r>
              <a:rPr lang="ja-JP" altLang="en-US" dirty="0">
                <a:latin typeface="+mj-ea"/>
                <a:ea typeface="+mj-ea"/>
              </a:rPr>
              <a:t>年</a:t>
            </a:r>
            <a:r>
              <a:rPr lang="en-US" altLang="ja-JP" dirty="0">
                <a:latin typeface="+mj-ea"/>
                <a:ea typeface="+mj-ea"/>
              </a:rPr>
              <a:t>12</a:t>
            </a:r>
            <a:r>
              <a:rPr lang="ja-JP" altLang="en-US" dirty="0" smtClean="0">
                <a:latin typeface="+mj-ea"/>
                <a:ea typeface="+mj-ea"/>
              </a:rPr>
              <a:t>月 価格</a:t>
            </a:r>
            <a:r>
              <a:rPr lang="ja-JP" altLang="en-US" dirty="0">
                <a:latin typeface="+mj-ea"/>
                <a:ea typeface="+mj-ea"/>
              </a:rPr>
              <a:t>表示の税込表示が義務化</a:t>
            </a:r>
          </a:p>
          <a:p>
            <a:endParaRPr lang="en-US" altLang="ja-JP" sz="900" dirty="0" smtClean="0">
              <a:latin typeface="+mj-ea"/>
              <a:ea typeface="+mj-ea"/>
            </a:endParaRPr>
          </a:p>
        </p:txBody>
      </p:sp>
      <p:sp>
        <p:nvSpPr>
          <p:cNvPr id="1812484" name="Text Box 4"/>
          <p:cNvSpPr txBox="1">
            <a:spLocks noChangeArrowheads="1"/>
          </p:cNvSpPr>
          <p:nvPr/>
        </p:nvSpPr>
        <p:spPr bwMode="auto">
          <a:xfrm>
            <a:off x="685800" y="0"/>
            <a:ext cx="7848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ja-JP" sz="3600" i="0" dirty="0" smtClean="0">
                <a:solidFill>
                  <a:srgbClr val="FFFF00"/>
                </a:solidFill>
              </a:rPr>
              <a:t>【</a:t>
            </a:r>
            <a:r>
              <a:rPr lang="ja-JP" altLang="en-US" sz="3600" i="0" dirty="0" smtClean="0">
                <a:solidFill>
                  <a:srgbClr val="FFFF00"/>
                </a:solidFill>
              </a:rPr>
              <a:t>参考</a:t>
            </a:r>
            <a:r>
              <a:rPr lang="en-US" altLang="ja-JP" sz="3600" i="0" dirty="0" smtClean="0">
                <a:solidFill>
                  <a:srgbClr val="FFFF00"/>
                </a:solidFill>
              </a:rPr>
              <a:t>】</a:t>
            </a:r>
            <a:r>
              <a:rPr lang="ja-JP" altLang="en-US" sz="3600" i="0" dirty="0" smtClean="0">
                <a:solidFill>
                  <a:srgbClr val="FFFF00"/>
                </a:solidFill>
              </a:rPr>
              <a:t>消費税の歴史</a:t>
            </a:r>
            <a:endParaRPr lang="ja-JP" altLang="en-US" sz="3600" i="0" dirty="0">
              <a:solidFill>
                <a:srgbClr val="FFFF00"/>
              </a:solidFill>
            </a:endParaRPr>
          </a:p>
        </p:txBody>
      </p:sp>
      <p:grpSp>
        <p:nvGrpSpPr>
          <p:cNvPr id="1812485" name="Group 5"/>
          <p:cNvGrpSpPr>
            <a:grpSpLocks/>
          </p:cNvGrpSpPr>
          <p:nvPr/>
        </p:nvGrpSpPr>
        <p:grpSpPr bwMode="auto">
          <a:xfrm>
            <a:off x="609600" y="400050"/>
            <a:ext cx="8567738" cy="6457950"/>
            <a:chOff x="384" y="252"/>
            <a:chExt cx="5397" cy="4068"/>
          </a:xfrm>
        </p:grpSpPr>
        <p:sp>
          <p:nvSpPr>
            <p:cNvPr id="181248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1248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454755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5"/>
          <p:cNvSpPr>
            <a:spLocks noGrp="1"/>
          </p:cNvSpPr>
          <p:nvPr>
            <p:ph type="sldNum" sz="quarter" idx="12"/>
          </p:nvPr>
        </p:nvSpPr>
        <p:spPr/>
        <p:txBody>
          <a:bodyPr/>
          <a:lstStyle/>
          <a:p>
            <a:fld id="{FD1E06DE-E019-44D5-96C8-778433889F5F}" type="slidenum">
              <a:rPr lang="ja-JP" altLang="en-US"/>
              <a:pPr/>
              <a:t>25</a:t>
            </a:fld>
            <a:endParaRPr lang="en-US" altLang="ja-JP"/>
          </a:p>
        </p:txBody>
      </p:sp>
      <p:sp>
        <p:nvSpPr>
          <p:cNvPr id="1812482" name="Rectangle 2"/>
          <p:cNvSpPr>
            <a:spLocks noGrp="1" noChangeArrowheads="1"/>
          </p:cNvSpPr>
          <p:nvPr>
            <p:ph type="title" orient="vert"/>
          </p:nvPr>
        </p:nvSpPr>
        <p:spPr>
          <a:xfrm>
            <a:off x="47625" y="796925"/>
            <a:ext cx="533400" cy="5451475"/>
          </a:xfrm>
        </p:spPr>
        <p:txBody>
          <a:bodyPr/>
          <a:lstStyle/>
          <a:p>
            <a:r>
              <a:rPr lang="ja-JP" altLang="en-US" sz="2800" dirty="0">
                <a:solidFill>
                  <a:srgbClr val="FFFF66"/>
                </a:solidFill>
              </a:rPr>
              <a:t>基本診療料</a:t>
            </a:r>
          </a:p>
        </p:txBody>
      </p:sp>
      <p:sp>
        <p:nvSpPr>
          <p:cNvPr id="1812483" name="Rectangle 3"/>
          <p:cNvSpPr>
            <a:spLocks noGrp="1" noChangeArrowheads="1"/>
          </p:cNvSpPr>
          <p:nvPr>
            <p:ph type="body" orient="vert" idx="1"/>
          </p:nvPr>
        </p:nvSpPr>
        <p:spPr>
          <a:xfrm>
            <a:off x="609600" y="762000"/>
            <a:ext cx="8534400" cy="6096000"/>
          </a:xfrm>
        </p:spPr>
        <p:txBody>
          <a:bodyPr vert="horz"/>
          <a:lstStyle/>
          <a:p>
            <a:r>
              <a:rPr lang="ja-JP" altLang="en-US" sz="2800" dirty="0" smtClean="0">
                <a:latin typeface="+mj-ea"/>
                <a:ea typeface="+mj-ea"/>
              </a:rPr>
              <a:t>政府は「</a:t>
            </a:r>
            <a:r>
              <a:rPr lang="ja-JP" altLang="en-US" sz="2800" dirty="0">
                <a:latin typeface="+mj-ea"/>
                <a:ea typeface="+mj-ea"/>
              </a:rPr>
              <a:t>診療報酬で</a:t>
            </a:r>
            <a:r>
              <a:rPr lang="ja-JP" altLang="en-US" sz="2800" dirty="0" smtClean="0">
                <a:latin typeface="+mj-ea"/>
                <a:ea typeface="+mj-ea"/>
              </a:rPr>
              <a:t>補填済」と言うが・・・</a:t>
            </a:r>
            <a:endParaRPr lang="ja-JP" altLang="en-US" sz="2800" dirty="0">
              <a:latin typeface="+mj-ea"/>
              <a:ea typeface="+mj-ea"/>
            </a:endParaRPr>
          </a:p>
          <a:p>
            <a:pPr lvl="1"/>
            <a:r>
              <a:rPr lang="ja-JP" altLang="en-US" dirty="0">
                <a:latin typeface="+mj-ea"/>
                <a:ea typeface="+mj-ea"/>
              </a:rPr>
              <a:t>平成元年</a:t>
            </a:r>
            <a:r>
              <a:rPr lang="en-US" altLang="ja-JP" dirty="0">
                <a:latin typeface="+mj-ea"/>
                <a:ea typeface="+mj-ea"/>
              </a:rPr>
              <a:t>(1989</a:t>
            </a:r>
            <a:r>
              <a:rPr lang="ja-JP" altLang="en-US" dirty="0">
                <a:latin typeface="+mj-ea"/>
                <a:ea typeface="+mj-ea"/>
              </a:rPr>
              <a:t>年</a:t>
            </a:r>
            <a:r>
              <a:rPr lang="en-US" altLang="ja-JP" dirty="0" smtClean="0">
                <a:latin typeface="+mj-ea"/>
                <a:ea typeface="+mj-ea"/>
              </a:rPr>
              <a:t>) </a:t>
            </a:r>
            <a:r>
              <a:rPr lang="ja-JP" altLang="en-US" dirty="0">
                <a:latin typeface="+mj-ea"/>
                <a:ea typeface="+mj-ea"/>
              </a:rPr>
              <a:t>　</a:t>
            </a:r>
            <a:r>
              <a:rPr lang="en-US" altLang="ja-JP" dirty="0">
                <a:latin typeface="+mj-ea"/>
                <a:ea typeface="+mj-ea"/>
              </a:rPr>
              <a:t>0.76%</a:t>
            </a:r>
          </a:p>
          <a:p>
            <a:pPr lvl="1"/>
            <a:r>
              <a:rPr lang="ja-JP" altLang="en-US" dirty="0">
                <a:latin typeface="+mj-ea"/>
                <a:ea typeface="+mj-ea"/>
              </a:rPr>
              <a:t>平成</a:t>
            </a:r>
            <a:r>
              <a:rPr lang="en-US" altLang="ja-JP" dirty="0">
                <a:latin typeface="+mj-ea"/>
                <a:ea typeface="+mj-ea"/>
              </a:rPr>
              <a:t>9</a:t>
            </a:r>
            <a:r>
              <a:rPr lang="ja-JP" altLang="en-US" dirty="0">
                <a:latin typeface="+mj-ea"/>
                <a:ea typeface="+mj-ea"/>
              </a:rPr>
              <a:t>年</a:t>
            </a:r>
            <a:r>
              <a:rPr lang="en-US" altLang="ja-JP" dirty="0">
                <a:latin typeface="+mj-ea"/>
                <a:ea typeface="+mj-ea"/>
              </a:rPr>
              <a:t>(1997</a:t>
            </a:r>
            <a:r>
              <a:rPr lang="ja-JP" altLang="en-US" dirty="0">
                <a:latin typeface="+mj-ea"/>
                <a:ea typeface="+mj-ea"/>
              </a:rPr>
              <a:t>年</a:t>
            </a:r>
            <a:r>
              <a:rPr lang="en-US" altLang="ja-JP" dirty="0">
                <a:latin typeface="+mj-ea"/>
                <a:ea typeface="+mj-ea"/>
              </a:rPr>
              <a:t>)</a:t>
            </a:r>
            <a:r>
              <a:rPr lang="ja-JP" altLang="en-US" dirty="0">
                <a:latin typeface="+mj-ea"/>
                <a:ea typeface="+mj-ea"/>
              </a:rPr>
              <a:t>　  </a:t>
            </a:r>
            <a:r>
              <a:rPr lang="en-US" altLang="ja-JP" dirty="0">
                <a:latin typeface="+mj-ea"/>
                <a:ea typeface="+mj-ea"/>
              </a:rPr>
              <a:t>0.77%</a:t>
            </a:r>
          </a:p>
          <a:p>
            <a:pPr lvl="2"/>
            <a:r>
              <a:rPr lang="ja-JP" altLang="en-US" sz="2400" dirty="0">
                <a:latin typeface="+mj-ea"/>
                <a:ea typeface="+mj-ea"/>
              </a:rPr>
              <a:t>消費税による影響が明らかであると考えられる代表的な診療報酬点数の</a:t>
            </a:r>
            <a:r>
              <a:rPr lang="en-US" altLang="ja-JP" sz="2400" dirty="0">
                <a:latin typeface="+mj-ea"/>
                <a:ea typeface="+mj-ea"/>
              </a:rPr>
              <a:t>36</a:t>
            </a:r>
            <a:r>
              <a:rPr lang="ja-JP" altLang="en-US" sz="2400" dirty="0">
                <a:latin typeface="+mj-ea"/>
                <a:ea typeface="+mj-ea"/>
              </a:rPr>
              <a:t>項目に</a:t>
            </a:r>
            <a:r>
              <a:rPr lang="ja-JP" altLang="en-US" sz="2400" dirty="0" smtClean="0">
                <a:latin typeface="+mj-ea"/>
                <a:ea typeface="+mj-ea"/>
              </a:rPr>
              <a:t>ついてのみ改定</a:t>
            </a:r>
            <a:r>
              <a:rPr lang="ja-JP" altLang="en-US" sz="2400" dirty="0">
                <a:latin typeface="+mj-ea"/>
                <a:ea typeface="+mj-ea"/>
              </a:rPr>
              <a:t>を</a:t>
            </a:r>
            <a:r>
              <a:rPr lang="ja-JP" altLang="en-US" sz="2400" dirty="0" smtClean="0">
                <a:latin typeface="+mj-ea"/>
                <a:ea typeface="+mj-ea"/>
              </a:rPr>
              <a:t>行う</a:t>
            </a:r>
            <a:endParaRPr lang="en-US" altLang="ja-JP" sz="2400" dirty="0" smtClean="0">
              <a:latin typeface="+mj-ea"/>
              <a:ea typeface="+mj-ea"/>
            </a:endParaRPr>
          </a:p>
          <a:p>
            <a:pPr lvl="2"/>
            <a:endParaRPr lang="en-US" altLang="ja-JP" sz="2400" dirty="0">
              <a:latin typeface="+mj-ea"/>
              <a:ea typeface="+mj-ea"/>
            </a:endParaRPr>
          </a:p>
          <a:p>
            <a:r>
              <a:rPr lang="ja-JP" altLang="en-US" sz="2800" dirty="0" smtClean="0">
                <a:latin typeface="+mj-ea"/>
                <a:ea typeface="+mj-ea"/>
              </a:rPr>
              <a:t>診療報酬に占める控除対象外消費税の割合</a:t>
            </a:r>
            <a:endParaRPr lang="en-US" altLang="ja-JP" sz="2800" dirty="0" smtClean="0">
              <a:latin typeface="+mj-ea"/>
              <a:ea typeface="+mj-ea"/>
            </a:endParaRPr>
          </a:p>
          <a:p>
            <a:pPr lvl="1"/>
            <a:r>
              <a:rPr lang="ja-JP" altLang="en-US" sz="2000" dirty="0" smtClean="0">
                <a:latin typeface="+mj-ea"/>
                <a:ea typeface="+mj-ea"/>
              </a:rPr>
              <a:t>平均で</a:t>
            </a:r>
            <a:r>
              <a:rPr lang="en-US" altLang="ja-JP" sz="2000" dirty="0" smtClean="0">
                <a:latin typeface="+mj-ea"/>
                <a:ea typeface="+mj-ea"/>
              </a:rPr>
              <a:t>2.22%</a:t>
            </a:r>
            <a:r>
              <a:rPr lang="ja-JP" altLang="en-US" sz="2000" dirty="0" smtClean="0">
                <a:latin typeface="+mj-ea"/>
                <a:ea typeface="+mj-ea"/>
              </a:rPr>
              <a:t>に相当（日医調査）</a:t>
            </a:r>
            <a:endParaRPr lang="en-US" altLang="ja-JP" sz="2000" dirty="0" smtClean="0">
              <a:latin typeface="+mj-ea"/>
              <a:ea typeface="+mj-ea"/>
            </a:endParaRPr>
          </a:p>
          <a:p>
            <a:pPr lvl="1"/>
            <a:r>
              <a:rPr lang="en-US" altLang="ja-JP" sz="2000" dirty="0">
                <a:latin typeface="+mj-ea"/>
                <a:ea typeface="+mj-ea"/>
              </a:rPr>
              <a:t>0.76</a:t>
            </a:r>
            <a:r>
              <a:rPr lang="en-US" altLang="ja-JP" sz="2000" dirty="0" smtClean="0">
                <a:latin typeface="+mj-ea"/>
                <a:ea typeface="+mj-ea"/>
              </a:rPr>
              <a:t>% </a:t>
            </a:r>
            <a:r>
              <a:rPr lang="ja-JP" altLang="en-US" sz="2000" dirty="0" smtClean="0">
                <a:latin typeface="+mj-ea"/>
                <a:ea typeface="+mj-ea"/>
              </a:rPr>
              <a:t>＋ </a:t>
            </a:r>
            <a:r>
              <a:rPr lang="en-US" altLang="ja-JP" sz="2000" dirty="0" smtClean="0">
                <a:latin typeface="+mj-ea"/>
                <a:ea typeface="+mj-ea"/>
              </a:rPr>
              <a:t>0.77% </a:t>
            </a:r>
            <a:r>
              <a:rPr lang="ja-JP" altLang="en-US" sz="2000" dirty="0" smtClean="0">
                <a:latin typeface="+mj-ea"/>
                <a:ea typeface="+mj-ea"/>
              </a:rPr>
              <a:t>＝ </a:t>
            </a:r>
            <a:r>
              <a:rPr lang="en-US" altLang="ja-JP" sz="2000" dirty="0" smtClean="0">
                <a:latin typeface="+mj-ea"/>
                <a:ea typeface="+mj-ea"/>
              </a:rPr>
              <a:t>1.53%</a:t>
            </a:r>
          </a:p>
          <a:p>
            <a:pPr lvl="1"/>
            <a:r>
              <a:rPr lang="ja-JP" altLang="en-US" sz="2000" dirty="0" smtClean="0">
                <a:latin typeface="+mj-ea"/>
                <a:ea typeface="+mj-ea"/>
              </a:rPr>
              <a:t>差し引き</a:t>
            </a:r>
            <a:r>
              <a:rPr lang="en-US" altLang="ja-JP" sz="2000" dirty="0" smtClean="0">
                <a:latin typeface="+mj-ea"/>
                <a:ea typeface="+mj-ea"/>
              </a:rPr>
              <a:t>0.69%</a:t>
            </a:r>
            <a:r>
              <a:rPr lang="ja-JP" altLang="en-US" sz="2000" dirty="0" smtClean="0">
                <a:latin typeface="+mj-ea"/>
                <a:ea typeface="+mj-ea"/>
              </a:rPr>
              <a:t>の差損がある</a:t>
            </a:r>
            <a:endParaRPr lang="en-US" altLang="ja-JP" sz="2000" dirty="0" smtClean="0">
              <a:latin typeface="+mj-ea"/>
              <a:ea typeface="+mj-ea"/>
            </a:endParaRPr>
          </a:p>
          <a:p>
            <a:pPr lvl="1"/>
            <a:endParaRPr lang="en-US" altLang="ja-JP" sz="2000" dirty="0">
              <a:latin typeface="+mj-ea"/>
              <a:ea typeface="+mj-ea"/>
            </a:endParaRPr>
          </a:p>
          <a:p>
            <a:pPr lvl="1"/>
            <a:r>
              <a:rPr lang="ja-JP" altLang="en-US" sz="2000" dirty="0" smtClean="0">
                <a:latin typeface="+mj-ea"/>
                <a:ea typeface="+mj-ea"/>
              </a:rPr>
              <a:t>平成元年からの診療報酬改定の方向性の変化</a:t>
            </a:r>
            <a:endParaRPr lang="en-US" altLang="ja-JP" sz="2000" dirty="0" smtClean="0">
              <a:latin typeface="+mj-ea"/>
              <a:ea typeface="+mj-ea"/>
            </a:endParaRPr>
          </a:p>
          <a:p>
            <a:pPr lvl="1"/>
            <a:r>
              <a:rPr lang="ja-JP" altLang="en-US" sz="2000" dirty="0" smtClean="0">
                <a:latin typeface="+mj-ea"/>
                <a:ea typeface="+mj-ea"/>
              </a:rPr>
              <a:t>包括化等により必ずしも反映されないものが多い</a:t>
            </a:r>
            <a:endParaRPr lang="en-US" altLang="ja-JP" sz="2000" dirty="0" smtClean="0">
              <a:latin typeface="+mj-ea"/>
              <a:ea typeface="+mj-ea"/>
            </a:endParaRPr>
          </a:p>
          <a:p>
            <a:pPr lvl="1"/>
            <a:r>
              <a:rPr lang="ja-JP" altLang="en-US" sz="2000" dirty="0" smtClean="0">
                <a:latin typeface="+mj-ea"/>
                <a:ea typeface="+mj-ea"/>
              </a:rPr>
              <a:t>医療機関ごとのコスト構造が違い診療報酬では限界がある</a:t>
            </a:r>
            <a:endParaRPr lang="en-US" altLang="ja-JP" sz="2000" dirty="0" smtClean="0">
              <a:latin typeface="+mj-ea"/>
              <a:ea typeface="+mj-ea"/>
            </a:endParaRPr>
          </a:p>
        </p:txBody>
      </p:sp>
      <p:sp>
        <p:nvSpPr>
          <p:cNvPr id="1812484" name="Text Box 4"/>
          <p:cNvSpPr txBox="1">
            <a:spLocks noChangeArrowheads="1"/>
          </p:cNvSpPr>
          <p:nvPr/>
        </p:nvSpPr>
        <p:spPr bwMode="auto">
          <a:xfrm>
            <a:off x="685800" y="0"/>
            <a:ext cx="7848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ja-JP" sz="3600" i="0" dirty="0" smtClean="0">
                <a:solidFill>
                  <a:srgbClr val="FFFF00"/>
                </a:solidFill>
              </a:rPr>
              <a:t>【</a:t>
            </a:r>
            <a:r>
              <a:rPr lang="ja-JP" altLang="en-US" sz="3600" i="0" dirty="0" smtClean="0">
                <a:solidFill>
                  <a:srgbClr val="FFFF00"/>
                </a:solidFill>
              </a:rPr>
              <a:t>参考</a:t>
            </a:r>
            <a:r>
              <a:rPr lang="en-US" altLang="ja-JP" sz="3600" i="0" dirty="0" smtClean="0">
                <a:solidFill>
                  <a:srgbClr val="FFFF00"/>
                </a:solidFill>
              </a:rPr>
              <a:t>】</a:t>
            </a:r>
            <a:r>
              <a:rPr lang="ja-JP" altLang="en-US" sz="3600" i="0" dirty="0" smtClean="0">
                <a:solidFill>
                  <a:srgbClr val="FFFF00"/>
                </a:solidFill>
              </a:rPr>
              <a:t>消費税の歴史</a:t>
            </a:r>
            <a:endParaRPr lang="ja-JP" altLang="en-US" sz="3600" i="0" dirty="0">
              <a:solidFill>
                <a:srgbClr val="FFFF00"/>
              </a:solidFill>
            </a:endParaRPr>
          </a:p>
        </p:txBody>
      </p:sp>
      <p:grpSp>
        <p:nvGrpSpPr>
          <p:cNvPr id="1812485" name="Group 5"/>
          <p:cNvGrpSpPr>
            <a:grpSpLocks/>
          </p:cNvGrpSpPr>
          <p:nvPr/>
        </p:nvGrpSpPr>
        <p:grpSpPr bwMode="auto">
          <a:xfrm>
            <a:off x="609600" y="400050"/>
            <a:ext cx="8567738" cy="6457950"/>
            <a:chOff x="384" y="252"/>
            <a:chExt cx="5397" cy="4068"/>
          </a:xfrm>
        </p:grpSpPr>
        <p:sp>
          <p:nvSpPr>
            <p:cNvPr id="181248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1248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9" name="下矢印 8"/>
          <p:cNvSpPr/>
          <p:nvPr/>
        </p:nvSpPr>
        <p:spPr>
          <a:xfrm>
            <a:off x="2740660" y="3187734"/>
            <a:ext cx="863600" cy="3852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extLst>
      <p:ext uri="{BB962C8B-B14F-4D97-AF65-F5344CB8AC3E}">
        <p14:creationId xmlns:p14="http://schemas.microsoft.com/office/powerpoint/2010/main" val="22174219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5"/>
          <p:cNvSpPr>
            <a:spLocks noGrp="1"/>
          </p:cNvSpPr>
          <p:nvPr>
            <p:ph type="sldNum" sz="quarter" idx="12"/>
          </p:nvPr>
        </p:nvSpPr>
        <p:spPr/>
        <p:txBody>
          <a:bodyPr/>
          <a:lstStyle/>
          <a:p>
            <a:fld id="{FD1E06DE-E019-44D5-96C8-778433889F5F}" type="slidenum">
              <a:rPr lang="ja-JP" altLang="en-US"/>
              <a:pPr/>
              <a:t>26</a:t>
            </a:fld>
            <a:endParaRPr lang="en-US" altLang="ja-JP"/>
          </a:p>
        </p:txBody>
      </p:sp>
      <p:sp>
        <p:nvSpPr>
          <p:cNvPr id="1812482" name="Rectangle 2"/>
          <p:cNvSpPr>
            <a:spLocks noGrp="1" noChangeArrowheads="1"/>
          </p:cNvSpPr>
          <p:nvPr>
            <p:ph type="title" orient="vert"/>
          </p:nvPr>
        </p:nvSpPr>
        <p:spPr>
          <a:xfrm>
            <a:off x="47625" y="796925"/>
            <a:ext cx="533400" cy="5451475"/>
          </a:xfrm>
        </p:spPr>
        <p:txBody>
          <a:bodyPr/>
          <a:lstStyle/>
          <a:p>
            <a:r>
              <a:rPr lang="ja-JP" altLang="en-US" sz="2800" dirty="0">
                <a:solidFill>
                  <a:srgbClr val="FFFF66"/>
                </a:solidFill>
              </a:rPr>
              <a:t>基本診療料</a:t>
            </a:r>
          </a:p>
        </p:txBody>
      </p:sp>
      <p:sp>
        <p:nvSpPr>
          <p:cNvPr id="1812483" name="Rectangle 3"/>
          <p:cNvSpPr>
            <a:spLocks noGrp="1" noChangeArrowheads="1"/>
          </p:cNvSpPr>
          <p:nvPr>
            <p:ph type="body" orient="vert" idx="1"/>
          </p:nvPr>
        </p:nvSpPr>
        <p:spPr>
          <a:xfrm>
            <a:off x="609600" y="762000"/>
            <a:ext cx="8534400" cy="6096000"/>
          </a:xfrm>
        </p:spPr>
        <p:txBody>
          <a:bodyPr vert="horz"/>
          <a:lstStyle/>
          <a:p>
            <a:r>
              <a:rPr lang="ja-JP" altLang="en-US" dirty="0"/>
              <a:t>平成</a:t>
            </a:r>
            <a:r>
              <a:rPr lang="en-US" altLang="ja-JP" dirty="0"/>
              <a:t>26</a:t>
            </a:r>
            <a:r>
              <a:rPr lang="ja-JP" altLang="en-US" dirty="0"/>
              <a:t>年</a:t>
            </a:r>
            <a:r>
              <a:rPr lang="en-US" altLang="ja-JP" dirty="0"/>
              <a:t>4</a:t>
            </a:r>
            <a:r>
              <a:rPr lang="ja-JP" altLang="en-US" dirty="0"/>
              <a:t>月</a:t>
            </a:r>
            <a:r>
              <a:rPr lang="en-US" altLang="ja-JP" dirty="0"/>
              <a:t>1</a:t>
            </a:r>
            <a:r>
              <a:rPr lang="ja-JP" altLang="en-US" dirty="0"/>
              <a:t>日　　消費税率</a:t>
            </a:r>
            <a:r>
              <a:rPr lang="en-US" altLang="ja-JP" dirty="0"/>
              <a:t>8</a:t>
            </a:r>
            <a:r>
              <a:rPr lang="en-US" altLang="ja-JP" dirty="0" smtClean="0"/>
              <a:t>%</a:t>
            </a:r>
            <a:r>
              <a:rPr lang="ja-JP" altLang="en-US" dirty="0" smtClean="0"/>
              <a:t>へ</a:t>
            </a:r>
            <a:endParaRPr lang="en-US" altLang="ja-JP" dirty="0"/>
          </a:p>
          <a:p>
            <a:pPr lvl="1"/>
            <a:r>
              <a:rPr lang="ja-JP" altLang="en-US" dirty="0" smtClean="0"/>
              <a:t>平成</a:t>
            </a:r>
            <a:r>
              <a:rPr lang="en-US" altLang="ja-JP" dirty="0"/>
              <a:t>25</a:t>
            </a:r>
            <a:r>
              <a:rPr lang="ja-JP" altLang="en-US" dirty="0"/>
              <a:t>年</a:t>
            </a:r>
            <a:r>
              <a:rPr lang="en-US" altLang="ja-JP" dirty="0"/>
              <a:t>10</a:t>
            </a:r>
            <a:r>
              <a:rPr lang="ja-JP" altLang="en-US" dirty="0"/>
              <a:t>月</a:t>
            </a:r>
            <a:r>
              <a:rPr lang="en-US" altLang="ja-JP" dirty="0"/>
              <a:t>1</a:t>
            </a:r>
            <a:r>
              <a:rPr lang="ja-JP" altLang="en-US" dirty="0"/>
              <a:t>日</a:t>
            </a:r>
            <a:r>
              <a:rPr lang="en-US" altLang="ja-JP" dirty="0"/>
              <a:t>(</a:t>
            </a:r>
            <a:r>
              <a:rPr lang="ja-JP" altLang="en-US" dirty="0"/>
              <a:t>指定日</a:t>
            </a:r>
            <a:r>
              <a:rPr lang="en-US" altLang="ja-JP" dirty="0"/>
              <a:t>)</a:t>
            </a:r>
            <a:r>
              <a:rPr lang="ja-JP" altLang="en-US" dirty="0"/>
              <a:t>前に締結した</a:t>
            </a:r>
            <a:r>
              <a:rPr lang="ja-JP" altLang="en-US" dirty="0" smtClean="0"/>
              <a:t>工事については、平成</a:t>
            </a:r>
            <a:r>
              <a:rPr lang="en-US" altLang="ja-JP" dirty="0"/>
              <a:t>26</a:t>
            </a:r>
            <a:r>
              <a:rPr lang="ja-JP" altLang="en-US" dirty="0"/>
              <a:t>年</a:t>
            </a:r>
            <a:r>
              <a:rPr lang="en-US" altLang="ja-JP" dirty="0"/>
              <a:t>4</a:t>
            </a:r>
            <a:r>
              <a:rPr lang="ja-JP" altLang="en-US" dirty="0"/>
              <a:t>月</a:t>
            </a:r>
            <a:r>
              <a:rPr lang="en-US" altLang="ja-JP" dirty="0"/>
              <a:t>1</a:t>
            </a:r>
            <a:r>
              <a:rPr lang="ja-JP" altLang="en-US" dirty="0"/>
              <a:t>日以降に資産の譲渡が</a:t>
            </a:r>
            <a:r>
              <a:rPr lang="ja-JP" altLang="en-US" dirty="0" smtClean="0"/>
              <a:t>行われていても</a:t>
            </a:r>
            <a:r>
              <a:rPr lang="ja-JP" altLang="en-US" dirty="0"/>
              <a:t>、改正前の税率</a:t>
            </a:r>
            <a:r>
              <a:rPr lang="en-US" altLang="ja-JP" dirty="0"/>
              <a:t>(5%)</a:t>
            </a:r>
            <a:r>
              <a:rPr lang="ja-JP" altLang="en-US" dirty="0"/>
              <a:t>を</a:t>
            </a:r>
            <a:r>
              <a:rPr lang="ja-JP" altLang="en-US" dirty="0" smtClean="0"/>
              <a:t>適用</a:t>
            </a:r>
            <a:endParaRPr lang="en-US" altLang="ja-JP" dirty="0" smtClean="0"/>
          </a:p>
          <a:p>
            <a:pPr lvl="1"/>
            <a:r>
              <a:rPr lang="ja-JP" altLang="en-US" dirty="0"/>
              <a:t>窓口で</a:t>
            </a:r>
            <a:r>
              <a:rPr lang="ja-JP" altLang="en-US" dirty="0" smtClean="0"/>
              <a:t>は自費項目の見直しに伴い、レセコンやレジの税率変更等の作業が発生</a:t>
            </a:r>
            <a:endParaRPr lang="ja-JP" altLang="en-US" dirty="0"/>
          </a:p>
          <a:p>
            <a:endParaRPr lang="ja-JP" altLang="en-US" dirty="0"/>
          </a:p>
          <a:p>
            <a:r>
              <a:rPr lang="ja-JP" altLang="en-US" dirty="0"/>
              <a:t>平成</a:t>
            </a:r>
            <a:r>
              <a:rPr lang="en-US" altLang="ja-JP" dirty="0"/>
              <a:t>27</a:t>
            </a:r>
            <a:r>
              <a:rPr lang="ja-JP" altLang="en-US" dirty="0"/>
              <a:t>年</a:t>
            </a:r>
            <a:r>
              <a:rPr lang="en-US" altLang="ja-JP" dirty="0"/>
              <a:t>10</a:t>
            </a:r>
            <a:r>
              <a:rPr lang="ja-JP" altLang="en-US" dirty="0"/>
              <a:t>月</a:t>
            </a:r>
            <a:r>
              <a:rPr lang="en-US" altLang="ja-JP" dirty="0"/>
              <a:t>1</a:t>
            </a:r>
            <a:r>
              <a:rPr lang="ja-JP" altLang="en-US" dirty="0"/>
              <a:t>日　　消費税率</a:t>
            </a:r>
            <a:r>
              <a:rPr lang="en-US" altLang="ja-JP" dirty="0"/>
              <a:t>10</a:t>
            </a:r>
            <a:r>
              <a:rPr lang="en-US" altLang="ja-JP" dirty="0" smtClean="0"/>
              <a:t>%</a:t>
            </a:r>
            <a:r>
              <a:rPr lang="ja-JP" altLang="en-US" dirty="0" smtClean="0"/>
              <a:t>へ</a:t>
            </a:r>
            <a:endParaRPr lang="en-US" altLang="ja-JP" dirty="0"/>
          </a:p>
          <a:p>
            <a:pPr lvl="1"/>
            <a:r>
              <a:rPr lang="ja-JP" altLang="en-US" dirty="0" smtClean="0"/>
              <a:t>同様</a:t>
            </a:r>
            <a:r>
              <a:rPr lang="ja-JP" altLang="en-US" dirty="0"/>
              <a:t>の猶予期間が設けられると予測</a:t>
            </a:r>
            <a:r>
              <a:rPr lang="ja-JP" altLang="en-US" dirty="0" smtClean="0"/>
              <a:t>される</a:t>
            </a:r>
            <a:endParaRPr lang="en-US" altLang="ja-JP" dirty="0" smtClean="0"/>
          </a:p>
          <a:p>
            <a:pPr lvl="1"/>
            <a:r>
              <a:rPr lang="ja-JP" altLang="en-US" dirty="0"/>
              <a:t>診療</a:t>
            </a:r>
            <a:r>
              <a:rPr lang="ja-JP" altLang="en-US" dirty="0" smtClean="0"/>
              <a:t>報酬が単純に課税対象となると、一部負担金受領の</a:t>
            </a:r>
            <a:r>
              <a:rPr lang="ja-JP" altLang="en-US" dirty="0"/>
              <a:t>際</a:t>
            </a:r>
            <a:r>
              <a:rPr lang="ja-JP" altLang="en-US" dirty="0" smtClean="0"/>
              <a:t>に小銭が必要になる？</a:t>
            </a:r>
            <a:endParaRPr lang="en-US" altLang="ja-JP" dirty="0" smtClean="0"/>
          </a:p>
          <a:p>
            <a:pPr lvl="1"/>
            <a:endParaRPr lang="ja-JP" altLang="en-US" sz="1200" dirty="0"/>
          </a:p>
        </p:txBody>
      </p:sp>
      <p:sp>
        <p:nvSpPr>
          <p:cNvPr id="1812484" name="Text Box 4"/>
          <p:cNvSpPr txBox="1">
            <a:spLocks noChangeArrowheads="1"/>
          </p:cNvSpPr>
          <p:nvPr/>
        </p:nvSpPr>
        <p:spPr bwMode="auto">
          <a:xfrm>
            <a:off x="685800" y="0"/>
            <a:ext cx="7848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3600" dirty="0">
                <a:solidFill>
                  <a:srgbClr val="FFFF00"/>
                </a:solidFill>
              </a:rPr>
              <a:t>【</a:t>
            </a:r>
            <a:r>
              <a:rPr lang="ja-JP" altLang="en-US" sz="3600" dirty="0">
                <a:solidFill>
                  <a:srgbClr val="FFFF00"/>
                </a:solidFill>
              </a:rPr>
              <a:t>参考</a:t>
            </a:r>
            <a:r>
              <a:rPr lang="en-US" altLang="ja-JP" sz="3600" dirty="0">
                <a:solidFill>
                  <a:srgbClr val="FFFF00"/>
                </a:solidFill>
              </a:rPr>
              <a:t>】</a:t>
            </a:r>
            <a:r>
              <a:rPr lang="ja-JP" altLang="en-US" sz="3600" i="0" dirty="0" smtClean="0">
                <a:solidFill>
                  <a:srgbClr val="FFFF00"/>
                </a:solidFill>
              </a:rPr>
              <a:t>消費税引き上げへの対応策</a:t>
            </a:r>
            <a:endParaRPr lang="ja-JP" altLang="en-US" sz="3600" i="0" dirty="0">
              <a:solidFill>
                <a:srgbClr val="FFFF00"/>
              </a:solidFill>
            </a:endParaRPr>
          </a:p>
        </p:txBody>
      </p:sp>
      <p:grpSp>
        <p:nvGrpSpPr>
          <p:cNvPr id="1812485" name="Group 5"/>
          <p:cNvGrpSpPr>
            <a:grpSpLocks/>
          </p:cNvGrpSpPr>
          <p:nvPr/>
        </p:nvGrpSpPr>
        <p:grpSpPr bwMode="auto">
          <a:xfrm>
            <a:off x="609600" y="400050"/>
            <a:ext cx="8567738" cy="6457950"/>
            <a:chOff x="384" y="252"/>
            <a:chExt cx="5397" cy="4068"/>
          </a:xfrm>
        </p:grpSpPr>
        <p:sp>
          <p:nvSpPr>
            <p:cNvPr id="181248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1248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7360079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5"/>
          <p:cNvSpPr>
            <a:spLocks noGrp="1"/>
          </p:cNvSpPr>
          <p:nvPr>
            <p:ph type="sldNum" sz="quarter" idx="12"/>
          </p:nvPr>
        </p:nvSpPr>
        <p:spPr/>
        <p:txBody>
          <a:bodyPr/>
          <a:lstStyle/>
          <a:p>
            <a:fld id="{FD1E06DE-E019-44D5-96C8-778433889F5F}" type="slidenum">
              <a:rPr lang="ja-JP" altLang="en-US"/>
              <a:pPr/>
              <a:t>27</a:t>
            </a:fld>
            <a:endParaRPr lang="en-US" altLang="ja-JP"/>
          </a:p>
        </p:txBody>
      </p:sp>
      <p:sp>
        <p:nvSpPr>
          <p:cNvPr id="1812482" name="Rectangle 2"/>
          <p:cNvSpPr>
            <a:spLocks noGrp="1" noChangeArrowheads="1"/>
          </p:cNvSpPr>
          <p:nvPr>
            <p:ph type="title" orient="vert"/>
          </p:nvPr>
        </p:nvSpPr>
        <p:spPr>
          <a:xfrm>
            <a:off x="47625" y="796925"/>
            <a:ext cx="533400" cy="5451475"/>
          </a:xfrm>
        </p:spPr>
        <p:txBody>
          <a:bodyPr/>
          <a:lstStyle/>
          <a:p>
            <a:r>
              <a:rPr lang="ja-JP" altLang="en-US" sz="2800" dirty="0">
                <a:solidFill>
                  <a:srgbClr val="FFFF66"/>
                </a:solidFill>
              </a:rPr>
              <a:t>基本診療料</a:t>
            </a:r>
          </a:p>
        </p:txBody>
      </p:sp>
      <p:sp>
        <p:nvSpPr>
          <p:cNvPr id="1812483" name="Rectangle 3"/>
          <p:cNvSpPr>
            <a:spLocks noGrp="1" noChangeArrowheads="1"/>
          </p:cNvSpPr>
          <p:nvPr>
            <p:ph type="body" orient="vert" idx="1"/>
          </p:nvPr>
        </p:nvSpPr>
        <p:spPr>
          <a:xfrm>
            <a:off x="609600" y="762000"/>
            <a:ext cx="8534400" cy="6096000"/>
          </a:xfrm>
        </p:spPr>
        <p:txBody>
          <a:bodyPr vert="horz"/>
          <a:lstStyle/>
          <a:p>
            <a:r>
              <a:rPr lang="ja-JP" altLang="en-US" sz="2800" dirty="0" smtClean="0"/>
              <a:t>日本医師会今村副会長</a:t>
            </a:r>
            <a:endParaRPr lang="ja-JP" altLang="en-US" sz="2800" dirty="0"/>
          </a:p>
          <a:p>
            <a:pPr lvl="1"/>
            <a:r>
              <a:rPr lang="ja-JP" altLang="en-US" sz="2400" dirty="0" smtClean="0"/>
              <a:t>消費税は、消費者から受け取った消費税から仕入れの際に支払った消費税を控除して納税額を計算するが、社会保険診療は非課税の扱いとなっているため控除できない。</a:t>
            </a:r>
            <a:endParaRPr lang="en-US" altLang="ja-JP" sz="2400" dirty="0" smtClean="0"/>
          </a:p>
          <a:p>
            <a:pPr lvl="1"/>
            <a:r>
              <a:rPr lang="ja-JP" altLang="en-US" sz="2400" dirty="0"/>
              <a:t>医療機関</a:t>
            </a:r>
            <a:r>
              <a:rPr lang="ja-JP" altLang="en-US" sz="2400" dirty="0" smtClean="0"/>
              <a:t>は納税の義務は無いが、還付を受けることが出来ずに消費税を払うだけになる　（社会保険旬報№</a:t>
            </a:r>
            <a:r>
              <a:rPr lang="en-US" altLang="ja-JP" sz="2400" dirty="0" smtClean="0"/>
              <a:t>2524</a:t>
            </a:r>
            <a:r>
              <a:rPr lang="ja-JP" altLang="en-US" sz="2400" dirty="0" smtClean="0"/>
              <a:t>より）</a:t>
            </a:r>
            <a:endParaRPr lang="en-US" altLang="ja-JP" sz="2400" dirty="0" smtClean="0"/>
          </a:p>
          <a:p>
            <a:pPr marL="457200" lvl="1" indent="0">
              <a:buNone/>
            </a:pPr>
            <a:endParaRPr lang="en-US" altLang="ja-JP" sz="900" dirty="0"/>
          </a:p>
          <a:p>
            <a:r>
              <a:rPr lang="ja-JP" altLang="en-US" sz="2800" dirty="0" smtClean="0"/>
              <a:t>「</a:t>
            </a:r>
            <a:r>
              <a:rPr lang="ja-JP" altLang="en-US" sz="2800" dirty="0"/>
              <a:t>損税」ではなく「控除対象外消費税問題</a:t>
            </a:r>
            <a:r>
              <a:rPr lang="ja-JP" altLang="en-US" sz="2800" dirty="0" smtClean="0"/>
              <a:t>」</a:t>
            </a:r>
            <a:endParaRPr lang="ja-JP" altLang="en-US" sz="2800" dirty="0"/>
          </a:p>
          <a:p>
            <a:pPr lvl="1"/>
            <a:r>
              <a:rPr lang="ja-JP" altLang="en-US" sz="2400" dirty="0"/>
              <a:t>　医療界が、社会保険診療が非課税であるために本来負わなくていい消費税負担を負っていることを「損税」といっているものですが、これは損得の問題ではなく、制度の問題です。どうして損税といわれるものが発生しているかといえば、控除できない消費税があるから</a:t>
            </a:r>
            <a:r>
              <a:rPr lang="ja-JP" altLang="en-US" sz="2400" dirty="0" smtClean="0"/>
              <a:t>です（今村副会長）</a:t>
            </a:r>
            <a:endParaRPr lang="en-US" altLang="ja-JP" sz="2400" dirty="0" smtClean="0"/>
          </a:p>
          <a:p>
            <a:pPr lvl="1"/>
            <a:endParaRPr lang="en-US" altLang="ja-JP" sz="2400" dirty="0"/>
          </a:p>
          <a:p>
            <a:pPr lvl="1"/>
            <a:r>
              <a:rPr lang="ja-JP" altLang="en-US" sz="2400" dirty="0"/>
              <a:t>納入業者に無理な値引き交渉はしない</a:t>
            </a:r>
            <a:endParaRPr lang="en-US" altLang="ja-JP" sz="2400" dirty="0"/>
          </a:p>
          <a:p>
            <a:pPr lvl="1"/>
            <a:endParaRPr lang="ja-JP" altLang="en-US" dirty="0"/>
          </a:p>
          <a:p>
            <a:pPr marL="457200" lvl="1" indent="0">
              <a:buNone/>
            </a:pPr>
            <a:endParaRPr lang="ja-JP" altLang="en-US" dirty="0"/>
          </a:p>
        </p:txBody>
      </p:sp>
      <p:sp>
        <p:nvSpPr>
          <p:cNvPr id="1812484" name="Text Box 4"/>
          <p:cNvSpPr txBox="1">
            <a:spLocks noChangeArrowheads="1"/>
          </p:cNvSpPr>
          <p:nvPr/>
        </p:nvSpPr>
        <p:spPr bwMode="auto">
          <a:xfrm>
            <a:off x="685800" y="0"/>
            <a:ext cx="7848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3600" dirty="0">
                <a:solidFill>
                  <a:srgbClr val="FFFF00"/>
                </a:solidFill>
              </a:rPr>
              <a:t>【</a:t>
            </a:r>
            <a:r>
              <a:rPr lang="ja-JP" altLang="en-US" sz="3600" dirty="0">
                <a:solidFill>
                  <a:srgbClr val="FFFF00"/>
                </a:solidFill>
              </a:rPr>
              <a:t>参考</a:t>
            </a:r>
            <a:r>
              <a:rPr lang="en-US" altLang="ja-JP" sz="3600" dirty="0">
                <a:solidFill>
                  <a:srgbClr val="FFFF00"/>
                </a:solidFill>
              </a:rPr>
              <a:t>】</a:t>
            </a:r>
            <a:r>
              <a:rPr lang="ja-JP" altLang="en-US" sz="3600" i="0" dirty="0" smtClean="0">
                <a:solidFill>
                  <a:srgbClr val="FFFF00"/>
                </a:solidFill>
              </a:rPr>
              <a:t>控除対象外消費税とは</a:t>
            </a:r>
            <a:endParaRPr lang="ja-JP" altLang="en-US" sz="3600" i="0" dirty="0">
              <a:solidFill>
                <a:srgbClr val="FFFF00"/>
              </a:solidFill>
            </a:endParaRPr>
          </a:p>
        </p:txBody>
      </p:sp>
      <p:grpSp>
        <p:nvGrpSpPr>
          <p:cNvPr id="1812485" name="Group 5"/>
          <p:cNvGrpSpPr>
            <a:grpSpLocks/>
          </p:cNvGrpSpPr>
          <p:nvPr/>
        </p:nvGrpSpPr>
        <p:grpSpPr bwMode="auto">
          <a:xfrm>
            <a:off x="609600" y="400050"/>
            <a:ext cx="8567738" cy="6457950"/>
            <a:chOff x="384" y="252"/>
            <a:chExt cx="5397" cy="4068"/>
          </a:xfrm>
        </p:grpSpPr>
        <p:sp>
          <p:nvSpPr>
            <p:cNvPr id="181248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1248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6235009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5"/>
          <p:cNvSpPr>
            <a:spLocks noGrp="1"/>
          </p:cNvSpPr>
          <p:nvPr>
            <p:ph type="sldNum" sz="quarter" idx="12"/>
          </p:nvPr>
        </p:nvSpPr>
        <p:spPr/>
        <p:txBody>
          <a:bodyPr/>
          <a:lstStyle/>
          <a:p>
            <a:fld id="{FD1E06DE-E019-44D5-96C8-778433889F5F}" type="slidenum">
              <a:rPr lang="ja-JP" altLang="en-US"/>
              <a:pPr/>
              <a:t>28</a:t>
            </a:fld>
            <a:endParaRPr lang="en-US" altLang="ja-JP"/>
          </a:p>
        </p:txBody>
      </p:sp>
      <p:sp>
        <p:nvSpPr>
          <p:cNvPr id="1812482" name="Rectangle 2"/>
          <p:cNvSpPr>
            <a:spLocks noGrp="1" noChangeArrowheads="1"/>
          </p:cNvSpPr>
          <p:nvPr>
            <p:ph type="title" orient="vert"/>
          </p:nvPr>
        </p:nvSpPr>
        <p:spPr>
          <a:xfrm>
            <a:off x="47625" y="796925"/>
            <a:ext cx="533400" cy="5451475"/>
          </a:xfrm>
        </p:spPr>
        <p:txBody>
          <a:bodyPr/>
          <a:lstStyle/>
          <a:p>
            <a:r>
              <a:rPr lang="ja-JP" altLang="en-US" sz="2800" dirty="0">
                <a:solidFill>
                  <a:srgbClr val="FFFF66"/>
                </a:solidFill>
              </a:rPr>
              <a:t>基本診療料</a:t>
            </a:r>
          </a:p>
        </p:txBody>
      </p:sp>
      <p:sp>
        <p:nvSpPr>
          <p:cNvPr id="1812483" name="Rectangle 3"/>
          <p:cNvSpPr>
            <a:spLocks noGrp="1" noChangeArrowheads="1"/>
          </p:cNvSpPr>
          <p:nvPr>
            <p:ph type="body" orient="vert" idx="1"/>
          </p:nvPr>
        </p:nvSpPr>
        <p:spPr>
          <a:xfrm>
            <a:off x="609600" y="762000"/>
            <a:ext cx="8534400" cy="6096000"/>
          </a:xfrm>
        </p:spPr>
        <p:txBody>
          <a:bodyPr vert="horz"/>
          <a:lstStyle/>
          <a:p>
            <a:r>
              <a:rPr lang="ja-JP" altLang="en-US" dirty="0" smtClean="0"/>
              <a:t>非課税事業者である医療</a:t>
            </a:r>
            <a:r>
              <a:rPr lang="ja-JP" altLang="en-US" dirty="0"/>
              <a:t>機関固有の</a:t>
            </a:r>
            <a:r>
              <a:rPr lang="ja-JP" altLang="en-US" dirty="0" smtClean="0"/>
              <a:t>問題</a:t>
            </a:r>
            <a:endParaRPr lang="en-US" altLang="ja-JP" dirty="0" smtClean="0"/>
          </a:p>
          <a:p>
            <a:r>
              <a:rPr lang="ja-JP" altLang="en-US" dirty="0" smtClean="0"/>
              <a:t>一般事業の場合</a:t>
            </a:r>
            <a:endParaRPr lang="ja-JP" altLang="en-US" dirty="0"/>
          </a:p>
          <a:p>
            <a:pPr lvl="1"/>
            <a:r>
              <a:rPr lang="ja-JP" altLang="en-US" dirty="0" smtClean="0"/>
              <a:t>商品の販売　</a:t>
            </a:r>
            <a:r>
              <a:rPr lang="en-US" altLang="ja-JP" dirty="0" smtClean="0"/>
              <a:t>20,000</a:t>
            </a:r>
            <a:r>
              <a:rPr lang="ja-JP" altLang="en-US" dirty="0" smtClean="0"/>
              <a:t>円＋</a:t>
            </a:r>
            <a:r>
              <a:rPr lang="en-US" altLang="ja-JP" dirty="0" smtClean="0"/>
              <a:t>1,000</a:t>
            </a:r>
            <a:r>
              <a:rPr lang="ja-JP" altLang="en-US" dirty="0" smtClean="0"/>
              <a:t>円　最終消費税</a:t>
            </a:r>
            <a:r>
              <a:rPr lang="en-US" altLang="ja-JP" dirty="0" smtClean="0"/>
              <a:t>1,000</a:t>
            </a:r>
            <a:r>
              <a:rPr lang="ja-JP" altLang="en-US" dirty="0" smtClean="0"/>
              <a:t>円</a:t>
            </a:r>
          </a:p>
          <a:p>
            <a:pPr lvl="1"/>
            <a:r>
              <a:rPr lang="ja-JP" altLang="en-US" dirty="0" smtClean="0"/>
              <a:t>商品の仕入</a:t>
            </a:r>
            <a:r>
              <a:rPr lang="ja-JP" altLang="en-US" dirty="0"/>
              <a:t>　</a:t>
            </a:r>
            <a:r>
              <a:rPr lang="en-US" altLang="ja-JP" dirty="0" smtClean="0"/>
              <a:t>10,000</a:t>
            </a:r>
            <a:r>
              <a:rPr lang="ja-JP" altLang="en-US" dirty="0"/>
              <a:t>円</a:t>
            </a:r>
            <a:r>
              <a:rPr lang="ja-JP" altLang="en-US" dirty="0" smtClean="0"/>
              <a:t>＋　</a:t>
            </a:r>
            <a:r>
              <a:rPr lang="en-US" altLang="ja-JP" dirty="0" smtClean="0"/>
              <a:t>500</a:t>
            </a:r>
            <a:r>
              <a:rPr lang="ja-JP" altLang="en-US" dirty="0" smtClean="0"/>
              <a:t>円</a:t>
            </a:r>
            <a:r>
              <a:rPr lang="ja-JP" altLang="en-US" dirty="0"/>
              <a:t>　消費税納税　</a:t>
            </a:r>
            <a:r>
              <a:rPr lang="en-US" altLang="ja-JP" dirty="0"/>
              <a:t>500</a:t>
            </a:r>
            <a:r>
              <a:rPr lang="ja-JP" altLang="en-US" dirty="0"/>
              <a:t>円</a:t>
            </a:r>
          </a:p>
          <a:p>
            <a:pPr lvl="1"/>
            <a:r>
              <a:rPr lang="ja-JP" altLang="en-US" dirty="0" smtClean="0"/>
              <a:t>消費税</a:t>
            </a:r>
            <a:r>
              <a:rPr lang="ja-JP" altLang="en-US" dirty="0"/>
              <a:t>納税　</a:t>
            </a:r>
            <a:r>
              <a:rPr lang="ja-JP" altLang="en-US" dirty="0" smtClean="0"/>
              <a:t> </a:t>
            </a:r>
            <a:r>
              <a:rPr lang="en-US" altLang="ja-JP" dirty="0" smtClean="0"/>
              <a:t>1,000</a:t>
            </a:r>
            <a:r>
              <a:rPr lang="ja-JP" altLang="en-US" dirty="0"/>
              <a:t>円</a:t>
            </a:r>
            <a:r>
              <a:rPr lang="ja-JP" altLang="en-US" dirty="0" smtClean="0"/>
              <a:t>－  </a:t>
            </a:r>
            <a:r>
              <a:rPr lang="en-US" altLang="ja-JP" dirty="0" smtClean="0"/>
              <a:t>500</a:t>
            </a:r>
            <a:r>
              <a:rPr lang="ja-JP" altLang="en-US" dirty="0"/>
              <a:t>円　</a:t>
            </a:r>
            <a:r>
              <a:rPr lang="ja-JP" altLang="en-US" dirty="0" smtClean="0"/>
              <a:t>納税</a:t>
            </a:r>
            <a:r>
              <a:rPr lang="ja-JP" altLang="en-US" dirty="0"/>
              <a:t>額　　　</a:t>
            </a:r>
            <a:r>
              <a:rPr lang="en-US" altLang="ja-JP" dirty="0"/>
              <a:t>500</a:t>
            </a:r>
            <a:r>
              <a:rPr lang="ja-JP" altLang="en-US" dirty="0"/>
              <a:t>円</a:t>
            </a:r>
          </a:p>
          <a:p>
            <a:r>
              <a:rPr lang="ja-JP" altLang="en-US" dirty="0" smtClean="0"/>
              <a:t>医療機関の場合</a:t>
            </a:r>
            <a:endParaRPr lang="ja-JP" altLang="en-US" dirty="0"/>
          </a:p>
          <a:p>
            <a:pPr lvl="1"/>
            <a:r>
              <a:rPr lang="ja-JP" altLang="en-US" dirty="0" smtClean="0"/>
              <a:t>保険診療　　</a:t>
            </a:r>
            <a:r>
              <a:rPr lang="en-US" altLang="ja-JP" dirty="0" smtClean="0"/>
              <a:t>20,000</a:t>
            </a:r>
            <a:r>
              <a:rPr lang="ja-JP" altLang="en-US" dirty="0" smtClean="0"/>
              <a:t>円＋　　</a:t>
            </a:r>
            <a:r>
              <a:rPr lang="en-US" altLang="ja-JP" dirty="0" smtClean="0"/>
              <a:t>0</a:t>
            </a:r>
            <a:r>
              <a:rPr lang="ja-JP" altLang="en-US" dirty="0" smtClean="0"/>
              <a:t>円　最終消費税　  </a:t>
            </a:r>
            <a:r>
              <a:rPr lang="en-US" altLang="ja-JP" dirty="0" smtClean="0"/>
              <a:t>0</a:t>
            </a:r>
            <a:r>
              <a:rPr lang="ja-JP" altLang="en-US" dirty="0" smtClean="0"/>
              <a:t>円</a:t>
            </a:r>
          </a:p>
          <a:p>
            <a:pPr lvl="1"/>
            <a:r>
              <a:rPr lang="ja-JP" altLang="en-US" dirty="0" smtClean="0"/>
              <a:t>薬品の仕入</a:t>
            </a:r>
            <a:r>
              <a:rPr lang="ja-JP" altLang="en-US" dirty="0"/>
              <a:t>　</a:t>
            </a:r>
            <a:r>
              <a:rPr lang="en-US" altLang="ja-JP" dirty="0" smtClean="0"/>
              <a:t>10,000</a:t>
            </a:r>
            <a:r>
              <a:rPr lang="ja-JP" altLang="en-US" dirty="0"/>
              <a:t>円</a:t>
            </a:r>
            <a:r>
              <a:rPr lang="ja-JP" altLang="en-US" dirty="0" smtClean="0"/>
              <a:t>＋　</a:t>
            </a:r>
            <a:r>
              <a:rPr lang="en-US" altLang="ja-JP" dirty="0" smtClean="0"/>
              <a:t>500</a:t>
            </a:r>
            <a:r>
              <a:rPr lang="ja-JP" altLang="en-US" dirty="0" smtClean="0"/>
              <a:t>円</a:t>
            </a:r>
            <a:r>
              <a:rPr lang="ja-JP" altLang="en-US" dirty="0"/>
              <a:t>　消費税納税　</a:t>
            </a:r>
            <a:r>
              <a:rPr lang="en-US" altLang="ja-JP" dirty="0"/>
              <a:t>500</a:t>
            </a:r>
            <a:r>
              <a:rPr lang="ja-JP" altLang="en-US" dirty="0"/>
              <a:t>円</a:t>
            </a:r>
          </a:p>
          <a:p>
            <a:pPr lvl="1"/>
            <a:r>
              <a:rPr lang="ja-JP" altLang="en-US" dirty="0" smtClean="0"/>
              <a:t>消費税</a:t>
            </a:r>
            <a:r>
              <a:rPr lang="ja-JP" altLang="en-US" dirty="0"/>
              <a:t>納税       </a:t>
            </a:r>
            <a:r>
              <a:rPr lang="en-US" altLang="ja-JP" dirty="0" smtClean="0"/>
              <a:t>0</a:t>
            </a:r>
            <a:r>
              <a:rPr lang="ja-JP" altLang="en-US" dirty="0"/>
              <a:t>円</a:t>
            </a:r>
            <a:r>
              <a:rPr lang="ja-JP" altLang="en-US" dirty="0" smtClean="0"/>
              <a:t>－　</a:t>
            </a:r>
            <a:r>
              <a:rPr lang="en-US" altLang="ja-JP" dirty="0" smtClean="0"/>
              <a:t>500</a:t>
            </a:r>
            <a:r>
              <a:rPr lang="ja-JP" altLang="en-US" dirty="0"/>
              <a:t>円　</a:t>
            </a:r>
            <a:r>
              <a:rPr lang="ja-JP" altLang="en-US" dirty="0" smtClean="0"/>
              <a:t>納税額</a:t>
            </a:r>
            <a:r>
              <a:rPr lang="ja-JP" altLang="en-US" dirty="0"/>
              <a:t>　　</a:t>
            </a:r>
            <a:r>
              <a:rPr lang="ja-JP" altLang="en-US" dirty="0" smtClean="0"/>
              <a:t>△</a:t>
            </a:r>
            <a:r>
              <a:rPr lang="en-US" altLang="ja-JP" dirty="0" smtClean="0"/>
              <a:t>500</a:t>
            </a:r>
            <a:r>
              <a:rPr lang="ja-JP" altLang="en-US" dirty="0" smtClean="0"/>
              <a:t>円</a:t>
            </a:r>
            <a:endParaRPr lang="ja-JP" altLang="en-US" dirty="0"/>
          </a:p>
          <a:p>
            <a:endParaRPr lang="ja-JP" altLang="en-US" sz="900" dirty="0"/>
          </a:p>
        </p:txBody>
      </p:sp>
      <p:sp>
        <p:nvSpPr>
          <p:cNvPr id="1812484" name="Text Box 4"/>
          <p:cNvSpPr txBox="1">
            <a:spLocks noChangeArrowheads="1"/>
          </p:cNvSpPr>
          <p:nvPr/>
        </p:nvSpPr>
        <p:spPr bwMode="auto">
          <a:xfrm>
            <a:off x="685800" y="0"/>
            <a:ext cx="7848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3600" dirty="0">
                <a:solidFill>
                  <a:srgbClr val="FFFF00"/>
                </a:solidFill>
              </a:rPr>
              <a:t>【</a:t>
            </a:r>
            <a:r>
              <a:rPr lang="ja-JP" altLang="en-US" sz="3600" dirty="0">
                <a:solidFill>
                  <a:srgbClr val="FFFF00"/>
                </a:solidFill>
              </a:rPr>
              <a:t>参考</a:t>
            </a:r>
            <a:r>
              <a:rPr lang="en-US" altLang="ja-JP" sz="3600" dirty="0">
                <a:solidFill>
                  <a:srgbClr val="FFFF00"/>
                </a:solidFill>
              </a:rPr>
              <a:t>】</a:t>
            </a:r>
            <a:r>
              <a:rPr lang="ja-JP" altLang="en-US" sz="3600" i="0" dirty="0" smtClean="0">
                <a:solidFill>
                  <a:srgbClr val="FFFF00"/>
                </a:solidFill>
              </a:rPr>
              <a:t>控除対象外消費税とは</a:t>
            </a:r>
            <a:endParaRPr lang="ja-JP" altLang="en-US" sz="3600" i="0" dirty="0">
              <a:solidFill>
                <a:srgbClr val="FFFF00"/>
              </a:solidFill>
            </a:endParaRPr>
          </a:p>
        </p:txBody>
      </p:sp>
      <p:grpSp>
        <p:nvGrpSpPr>
          <p:cNvPr id="1812485" name="Group 5"/>
          <p:cNvGrpSpPr>
            <a:grpSpLocks/>
          </p:cNvGrpSpPr>
          <p:nvPr/>
        </p:nvGrpSpPr>
        <p:grpSpPr bwMode="auto">
          <a:xfrm>
            <a:off x="609600" y="400050"/>
            <a:ext cx="8567738" cy="6457950"/>
            <a:chOff x="384" y="252"/>
            <a:chExt cx="5397" cy="4068"/>
          </a:xfrm>
        </p:grpSpPr>
        <p:sp>
          <p:nvSpPr>
            <p:cNvPr id="181248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1248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0346012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5"/>
          <p:cNvSpPr>
            <a:spLocks noGrp="1"/>
          </p:cNvSpPr>
          <p:nvPr>
            <p:ph type="sldNum" sz="quarter" idx="12"/>
          </p:nvPr>
        </p:nvSpPr>
        <p:spPr/>
        <p:txBody>
          <a:bodyPr/>
          <a:lstStyle/>
          <a:p>
            <a:fld id="{FD1E06DE-E019-44D5-96C8-778433889F5F}" type="slidenum">
              <a:rPr lang="ja-JP" altLang="en-US"/>
              <a:pPr/>
              <a:t>29</a:t>
            </a:fld>
            <a:endParaRPr lang="en-US" altLang="ja-JP"/>
          </a:p>
        </p:txBody>
      </p:sp>
      <p:sp>
        <p:nvSpPr>
          <p:cNvPr id="1812482" name="Rectangle 2"/>
          <p:cNvSpPr>
            <a:spLocks noGrp="1" noChangeArrowheads="1"/>
          </p:cNvSpPr>
          <p:nvPr>
            <p:ph type="title" orient="vert"/>
          </p:nvPr>
        </p:nvSpPr>
        <p:spPr>
          <a:xfrm>
            <a:off x="47625" y="796925"/>
            <a:ext cx="533400" cy="5451475"/>
          </a:xfrm>
        </p:spPr>
        <p:txBody>
          <a:bodyPr/>
          <a:lstStyle/>
          <a:p>
            <a:r>
              <a:rPr lang="ja-JP" altLang="en-US" sz="2800" dirty="0">
                <a:solidFill>
                  <a:srgbClr val="FFFF66"/>
                </a:solidFill>
              </a:rPr>
              <a:t>基本診療料</a:t>
            </a:r>
          </a:p>
        </p:txBody>
      </p:sp>
      <p:sp>
        <p:nvSpPr>
          <p:cNvPr id="1812483" name="Rectangle 3"/>
          <p:cNvSpPr>
            <a:spLocks noGrp="1" noChangeArrowheads="1"/>
          </p:cNvSpPr>
          <p:nvPr>
            <p:ph type="body" orient="vert" idx="1"/>
          </p:nvPr>
        </p:nvSpPr>
        <p:spPr>
          <a:xfrm>
            <a:off x="609600" y="762000"/>
            <a:ext cx="8534400" cy="6096000"/>
          </a:xfrm>
        </p:spPr>
        <p:txBody>
          <a:bodyPr vert="horz"/>
          <a:lstStyle/>
          <a:p>
            <a:r>
              <a:rPr lang="ja-JP" altLang="en-US" sz="2800" dirty="0"/>
              <a:t>内   科</a:t>
            </a:r>
          </a:p>
          <a:p>
            <a:pPr lvl="1"/>
            <a:r>
              <a:rPr lang="ja-JP" altLang="en-US" sz="2400" dirty="0"/>
              <a:t>個人</a:t>
            </a:r>
            <a:r>
              <a:rPr lang="ja-JP" altLang="en-US" sz="2400" dirty="0" smtClean="0"/>
              <a:t>・院内処方</a:t>
            </a:r>
            <a:r>
              <a:rPr lang="ja-JP" altLang="en-US" sz="2400" dirty="0"/>
              <a:t>　</a:t>
            </a:r>
            <a:r>
              <a:rPr lang="en-US" altLang="ja-JP" sz="2400" dirty="0" smtClean="0"/>
              <a:t>203</a:t>
            </a:r>
            <a:r>
              <a:rPr lang="ja-JP" altLang="en-US" sz="2400" dirty="0" smtClean="0"/>
              <a:t>万</a:t>
            </a:r>
            <a:r>
              <a:rPr lang="en-US" altLang="ja-JP" sz="2400" dirty="0" smtClean="0"/>
              <a:t>4</a:t>
            </a:r>
            <a:r>
              <a:rPr lang="ja-JP" altLang="en-US" sz="2400" dirty="0"/>
              <a:t>千円</a:t>
            </a:r>
          </a:p>
          <a:p>
            <a:pPr lvl="1"/>
            <a:r>
              <a:rPr lang="ja-JP" altLang="en-US" sz="2400" dirty="0"/>
              <a:t>個人</a:t>
            </a:r>
            <a:r>
              <a:rPr lang="ja-JP" altLang="en-US" sz="2400" dirty="0" smtClean="0"/>
              <a:t>・</a:t>
            </a:r>
            <a:r>
              <a:rPr lang="ja-JP" altLang="en-US" sz="2400" dirty="0"/>
              <a:t>院外処方　</a:t>
            </a:r>
            <a:r>
              <a:rPr lang="en-US" altLang="ja-JP" sz="2400" dirty="0" smtClean="0"/>
              <a:t>106</a:t>
            </a:r>
            <a:r>
              <a:rPr lang="ja-JP" altLang="en-US" sz="2400" dirty="0" smtClean="0"/>
              <a:t>万</a:t>
            </a:r>
            <a:r>
              <a:rPr lang="en-US" altLang="ja-JP" sz="2400" dirty="0" smtClean="0"/>
              <a:t>4</a:t>
            </a:r>
            <a:r>
              <a:rPr lang="ja-JP" altLang="en-US" sz="2400" dirty="0"/>
              <a:t>千円</a:t>
            </a:r>
          </a:p>
          <a:p>
            <a:r>
              <a:rPr lang="ja-JP" altLang="en-US" sz="2800" dirty="0"/>
              <a:t>整形外科</a:t>
            </a:r>
          </a:p>
          <a:p>
            <a:pPr lvl="1"/>
            <a:r>
              <a:rPr lang="ja-JP" altLang="en-US" sz="2400" dirty="0"/>
              <a:t>個人</a:t>
            </a:r>
            <a:r>
              <a:rPr lang="ja-JP" altLang="en-US" sz="2400" dirty="0" smtClean="0"/>
              <a:t>・</a:t>
            </a:r>
            <a:r>
              <a:rPr lang="ja-JP" altLang="en-US" sz="2400" dirty="0"/>
              <a:t>院内処方　</a:t>
            </a:r>
            <a:r>
              <a:rPr lang="en-US" altLang="ja-JP" sz="2400" dirty="0" smtClean="0"/>
              <a:t>179</a:t>
            </a:r>
            <a:r>
              <a:rPr lang="ja-JP" altLang="en-US" sz="2400" dirty="0" smtClean="0"/>
              <a:t>万</a:t>
            </a:r>
            <a:r>
              <a:rPr lang="en-US" altLang="ja-JP" sz="2400" dirty="0" smtClean="0"/>
              <a:t>5</a:t>
            </a:r>
            <a:r>
              <a:rPr lang="ja-JP" altLang="en-US" sz="2400" dirty="0"/>
              <a:t>千円</a:t>
            </a:r>
          </a:p>
          <a:p>
            <a:pPr lvl="1"/>
            <a:r>
              <a:rPr lang="ja-JP" altLang="en-US" sz="2400" dirty="0"/>
              <a:t>個人</a:t>
            </a:r>
            <a:r>
              <a:rPr lang="ja-JP" altLang="en-US" sz="2400" dirty="0" smtClean="0"/>
              <a:t>・</a:t>
            </a:r>
            <a:r>
              <a:rPr lang="ja-JP" altLang="en-US" sz="2400" dirty="0"/>
              <a:t>院外処方　</a:t>
            </a:r>
            <a:r>
              <a:rPr lang="en-US" altLang="ja-JP" sz="2400" dirty="0" smtClean="0"/>
              <a:t>149</a:t>
            </a:r>
            <a:r>
              <a:rPr lang="ja-JP" altLang="en-US" sz="2400" dirty="0" smtClean="0"/>
              <a:t>万</a:t>
            </a:r>
            <a:r>
              <a:rPr lang="en-US" altLang="ja-JP" sz="2400" dirty="0" smtClean="0"/>
              <a:t>2</a:t>
            </a:r>
            <a:r>
              <a:rPr lang="ja-JP" altLang="en-US" sz="2400" dirty="0"/>
              <a:t>千円</a:t>
            </a:r>
          </a:p>
          <a:p>
            <a:r>
              <a:rPr lang="ja-JP" altLang="en-US" sz="2800" dirty="0"/>
              <a:t>眼　科</a:t>
            </a:r>
          </a:p>
          <a:p>
            <a:pPr lvl="1"/>
            <a:r>
              <a:rPr lang="ja-JP" altLang="en-US" sz="2400" dirty="0"/>
              <a:t>個人</a:t>
            </a:r>
            <a:r>
              <a:rPr lang="ja-JP" altLang="en-US" sz="2400" dirty="0" smtClean="0"/>
              <a:t>・</a:t>
            </a:r>
            <a:r>
              <a:rPr lang="ja-JP" altLang="en-US" sz="2400" dirty="0"/>
              <a:t>院内</a:t>
            </a:r>
            <a:r>
              <a:rPr lang="ja-JP" altLang="en-US" sz="2400" dirty="0" smtClean="0"/>
              <a:t>処方  </a:t>
            </a:r>
            <a:r>
              <a:rPr lang="en-US" altLang="ja-JP" sz="2400" dirty="0" smtClean="0"/>
              <a:t>163</a:t>
            </a:r>
            <a:r>
              <a:rPr lang="ja-JP" altLang="en-US" sz="2400" dirty="0" smtClean="0"/>
              <a:t>万円</a:t>
            </a:r>
            <a:endParaRPr lang="ja-JP" altLang="en-US" sz="2400" dirty="0"/>
          </a:p>
          <a:p>
            <a:pPr lvl="1"/>
            <a:r>
              <a:rPr lang="ja-JP" altLang="en-US" sz="2400" dirty="0"/>
              <a:t>個人</a:t>
            </a:r>
            <a:r>
              <a:rPr lang="ja-JP" altLang="en-US" sz="2400" dirty="0" smtClean="0"/>
              <a:t>・</a:t>
            </a:r>
            <a:r>
              <a:rPr lang="ja-JP" altLang="en-US" sz="2400" dirty="0"/>
              <a:t>院外処方　</a:t>
            </a:r>
            <a:r>
              <a:rPr lang="en-US" altLang="ja-JP" sz="2400" dirty="0" smtClean="0"/>
              <a:t>123</a:t>
            </a:r>
            <a:r>
              <a:rPr lang="ja-JP" altLang="en-US" sz="2400" dirty="0" smtClean="0"/>
              <a:t>万</a:t>
            </a:r>
            <a:r>
              <a:rPr lang="en-US" altLang="ja-JP" sz="2400" dirty="0" smtClean="0"/>
              <a:t>4</a:t>
            </a:r>
            <a:r>
              <a:rPr lang="ja-JP" altLang="en-US" sz="2400" dirty="0"/>
              <a:t>千円</a:t>
            </a:r>
          </a:p>
          <a:p>
            <a:r>
              <a:rPr lang="ja-JP" altLang="en-US" sz="2800" dirty="0"/>
              <a:t>歯　科</a:t>
            </a:r>
          </a:p>
          <a:p>
            <a:pPr lvl="1"/>
            <a:r>
              <a:rPr lang="ja-JP" altLang="en-US" sz="2400" dirty="0"/>
              <a:t>個人・院内技巧　</a:t>
            </a:r>
            <a:r>
              <a:rPr lang="en-US" altLang="ja-JP" sz="2400" dirty="0" smtClean="0"/>
              <a:t>71</a:t>
            </a:r>
            <a:r>
              <a:rPr lang="ja-JP" altLang="en-US" sz="2400" dirty="0" smtClean="0"/>
              <a:t>万</a:t>
            </a:r>
            <a:r>
              <a:rPr lang="en-US" altLang="ja-JP" sz="2400" dirty="0" smtClean="0"/>
              <a:t>1</a:t>
            </a:r>
            <a:r>
              <a:rPr lang="ja-JP" altLang="en-US" sz="2400" dirty="0"/>
              <a:t>千円</a:t>
            </a:r>
          </a:p>
          <a:p>
            <a:pPr lvl="1"/>
            <a:r>
              <a:rPr lang="ja-JP" altLang="en-US" sz="2400" dirty="0"/>
              <a:t>個人・技巧委託　</a:t>
            </a:r>
            <a:r>
              <a:rPr lang="en-US" altLang="ja-JP" sz="2400" dirty="0" smtClean="0"/>
              <a:t>67</a:t>
            </a:r>
            <a:r>
              <a:rPr lang="ja-JP" altLang="en-US" sz="2400" dirty="0" smtClean="0"/>
              <a:t>万</a:t>
            </a:r>
            <a:r>
              <a:rPr lang="en-US" altLang="ja-JP" sz="2400" dirty="0" smtClean="0"/>
              <a:t>8</a:t>
            </a:r>
            <a:r>
              <a:rPr lang="ja-JP" altLang="en-US" sz="2400" dirty="0"/>
              <a:t>千円</a:t>
            </a:r>
          </a:p>
        </p:txBody>
      </p:sp>
      <p:sp>
        <p:nvSpPr>
          <p:cNvPr id="1812484" name="Text Box 4"/>
          <p:cNvSpPr txBox="1">
            <a:spLocks noChangeArrowheads="1"/>
          </p:cNvSpPr>
          <p:nvPr/>
        </p:nvSpPr>
        <p:spPr bwMode="auto">
          <a:xfrm>
            <a:off x="685800" y="0"/>
            <a:ext cx="8458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3600" dirty="0">
                <a:solidFill>
                  <a:srgbClr val="FFFF00"/>
                </a:solidFill>
              </a:rPr>
              <a:t>【</a:t>
            </a:r>
            <a:r>
              <a:rPr lang="ja-JP" altLang="en-US" sz="3600" dirty="0">
                <a:solidFill>
                  <a:srgbClr val="FFFF00"/>
                </a:solidFill>
              </a:rPr>
              <a:t>参考</a:t>
            </a:r>
            <a:r>
              <a:rPr lang="en-US" altLang="ja-JP" sz="3600" dirty="0">
                <a:solidFill>
                  <a:srgbClr val="FFFF00"/>
                </a:solidFill>
              </a:rPr>
              <a:t>】</a:t>
            </a:r>
            <a:r>
              <a:rPr lang="ja-JP" altLang="en-US" sz="3600" i="0" dirty="0" smtClean="0">
                <a:solidFill>
                  <a:srgbClr val="FFFF00"/>
                </a:solidFill>
              </a:rPr>
              <a:t>診療科別</a:t>
            </a:r>
            <a:r>
              <a:rPr lang="ja-JP" altLang="en-US" sz="3600" dirty="0" smtClean="0">
                <a:solidFill>
                  <a:srgbClr val="FFFF00"/>
                </a:solidFill>
              </a:rPr>
              <a:t>控除対象外消費税</a:t>
            </a:r>
            <a:r>
              <a:rPr lang="ja-JP" altLang="en-US" sz="2800" i="0" dirty="0" smtClean="0">
                <a:solidFill>
                  <a:srgbClr val="FFFF00"/>
                </a:solidFill>
              </a:rPr>
              <a:t>（年間）</a:t>
            </a:r>
            <a:endParaRPr lang="ja-JP" altLang="en-US" sz="2800" i="0" dirty="0">
              <a:solidFill>
                <a:srgbClr val="FFFF00"/>
              </a:solidFill>
            </a:endParaRPr>
          </a:p>
        </p:txBody>
      </p:sp>
      <p:grpSp>
        <p:nvGrpSpPr>
          <p:cNvPr id="1812485" name="Group 5"/>
          <p:cNvGrpSpPr>
            <a:grpSpLocks/>
          </p:cNvGrpSpPr>
          <p:nvPr/>
        </p:nvGrpSpPr>
        <p:grpSpPr bwMode="auto">
          <a:xfrm>
            <a:off x="609600" y="400050"/>
            <a:ext cx="8567738" cy="6457950"/>
            <a:chOff x="384" y="252"/>
            <a:chExt cx="5397" cy="4068"/>
          </a:xfrm>
        </p:grpSpPr>
        <p:sp>
          <p:nvSpPr>
            <p:cNvPr id="1812486"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812487"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9" name="テキスト ボックス 8"/>
          <p:cNvSpPr txBox="1"/>
          <p:nvPr/>
        </p:nvSpPr>
        <p:spPr>
          <a:xfrm>
            <a:off x="827584" y="6341258"/>
            <a:ext cx="8064896" cy="369332"/>
          </a:xfrm>
          <a:prstGeom prst="rect">
            <a:avLst/>
          </a:prstGeom>
          <a:noFill/>
        </p:spPr>
        <p:txBody>
          <a:bodyPr wrap="square" rtlCol="0">
            <a:spAutoFit/>
          </a:bodyPr>
          <a:lstStyle/>
          <a:p>
            <a:r>
              <a:rPr lang="ja-JP" altLang="en-US" sz="1800" dirty="0" smtClean="0"/>
              <a:t>「公益社団法人</a:t>
            </a:r>
            <a:r>
              <a:rPr lang="ja-JP" altLang="en-US" sz="1800" dirty="0"/>
              <a:t>日本医業経営コンサルタント</a:t>
            </a:r>
            <a:r>
              <a:rPr lang="ja-JP" altLang="en-US" sz="1800" dirty="0" smtClean="0"/>
              <a:t>協会：消費税</a:t>
            </a:r>
            <a:r>
              <a:rPr lang="ja-JP" altLang="en-US" sz="1800" dirty="0"/>
              <a:t>の実態調査</a:t>
            </a:r>
            <a:r>
              <a:rPr lang="ja-JP" altLang="en-US" sz="1800" dirty="0" smtClean="0"/>
              <a:t>報告」より</a:t>
            </a:r>
            <a:endParaRPr kumimoji="1" lang="ja-JP" altLang="en-US" sz="1800" dirty="0"/>
          </a:p>
        </p:txBody>
      </p:sp>
    </p:spTree>
    <p:extLst>
      <p:ext uri="{BB962C8B-B14F-4D97-AF65-F5344CB8AC3E}">
        <p14:creationId xmlns:p14="http://schemas.microsoft.com/office/powerpoint/2010/main" val="2160305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3</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endParaRPr lang="en-US" altLang="ja-JP" sz="1000" dirty="0" smtClean="0">
              <a:latin typeface="+mj-ea"/>
              <a:ea typeface="+mj-ea"/>
            </a:endParaRPr>
          </a:p>
          <a:p>
            <a:pPr algn="just" eaLnBrk="1" hangingPunct="1">
              <a:lnSpc>
                <a:spcPct val="90000"/>
              </a:lnSpc>
            </a:pPr>
            <a:r>
              <a:rPr lang="ja-JP" altLang="en-US" sz="2800" dirty="0" smtClean="0">
                <a:latin typeface="+mj-ea"/>
                <a:ea typeface="+mj-ea"/>
              </a:rPr>
              <a:t>本日の内容</a:t>
            </a:r>
            <a:endParaRPr lang="ja-JP" altLang="en-US" sz="2800" dirty="0">
              <a:latin typeface="+mj-ea"/>
              <a:ea typeface="+mj-ea"/>
            </a:endParaRPr>
          </a:p>
          <a:p>
            <a:pPr lvl="1" algn="just" eaLnBrk="1" hangingPunct="1">
              <a:lnSpc>
                <a:spcPct val="90000"/>
              </a:lnSpc>
            </a:pPr>
            <a:r>
              <a:rPr lang="ja-JP" altLang="en-US" dirty="0" smtClean="0">
                <a:latin typeface="+mj-ea"/>
                <a:ea typeface="+mj-ea"/>
              </a:rPr>
              <a:t>本日の資料は２月１２日の中医協答申に基づいています</a:t>
            </a:r>
            <a:endParaRPr lang="en-US" altLang="ja-JP" dirty="0" smtClean="0">
              <a:latin typeface="+mj-ea"/>
              <a:ea typeface="+mj-ea"/>
            </a:endParaRPr>
          </a:p>
          <a:p>
            <a:pPr lvl="1" algn="just" eaLnBrk="1" hangingPunct="1">
              <a:lnSpc>
                <a:spcPct val="90000"/>
              </a:lnSpc>
            </a:pPr>
            <a:r>
              <a:rPr lang="ja-JP" altLang="en-US" dirty="0">
                <a:latin typeface="+mj-ea"/>
                <a:ea typeface="+mj-ea"/>
              </a:rPr>
              <a:t>答申</a:t>
            </a:r>
            <a:r>
              <a:rPr lang="ja-JP" altLang="en-US" dirty="0" smtClean="0">
                <a:latin typeface="+mj-ea"/>
                <a:ea typeface="+mj-ea"/>
              </a:rPr>
              <a:t>で発表されるのは主要な一部の項目で、全ての項目は３月５日（予定）の官報告示で実施されます</a:t>
            </a:r>
            <a:endParaRPr lang="en-US" altLang="ja-JP" dirty="0" smtClean="0">
              <a:latin typeface="+mj-ea"/>
              <a:ea typeface="+mj-ea"/>
            </a:endParaRPr>
          </a:p>
          <a:p>
            <a:pPr lvl="1" algn="just" eaLnBrk="1" hangingPunct="1">
              <a:lnSpc>
                <a:spcPct val="90000"/>
              </a:lnSpc>
            </a:pPr>
            <a:r>
              <a:rPr lang="ja-JP" altLang="en-US" dirty="0" smtClean="0">
                <a:latin typeface="+mj-ea"/>
                <a:ea typeface="+mj-ea"/>
              </a:rPr>
              <a:t>詳細な算定ルールについては、３月以降にだされる疑義解釈（Ｑ＆Ａ）を待つ必要があります</a:t>
            </a:r>
            <a:endParaRPr lang="en-US" altLang="ja-JP" dirty="0" smtClean="0">
              <a:latin typeface="+mj-ea"/>
              <a:ea typeface="+mj-ea"/>
            </a:endParaRPr>
          </a:p>
          <a:p>
            <a:pPr lvl="1" algn="just" eaLnBrk="1" hangingPunct="1">
              <a:lnSpc>
                <a:spcPct val="90000"/>
              </a:lnSpc>
            </a:pPr>
            <a:endParaRPr lang="en-US" altLang="ja-JP" dirty="0">
              <a:latin typeface="+mj-ea"/>
              <a:ea typeface="+mj-ea"/>
            </a:endParaRPr>
          </a:p>
          <a:p>
            <a:pPr algn="just" eaLnBrk="1" hangingPunct="1">
              <a:lnSpc>
                <a:spcPct val="90000"/>
              </a:lnSpc>
            </a:pPr>
            <a:r>
              <a:rPr lang="ja-JP" altLang="en-US" dirty="0" smtClean="0">
                <a:latin typeface="+mj-ea"/>
                <a:ea typeface="+mj-ea"/>
              </a:rPr>
              <a:t>施設基準の届出を行う際の留意事項</a:t>
            </a:r>
            <a:endParaRPr lang="en-US" altLang="ja-JP" dirty="0" smtClean="0">
              <a:latin typeface="+mj-ea"/>
              <a:ea typeface="+mj-ea"/>
            </a:endParaRPr>
          </a:p>
          <a:p>
            <a:pPr lvl="1" algn="just" eaLnBrk="1" hangingPunct="1">
              <a:lnSpc>
                <a:spcPct val="90000"/>
              </a:lnSpc>
            </a:pPr>
            <a:r>
              <a:rPr lang="ja-JP" altLang="en-US" dirty="0"/>
              <a:t>指導・監査等の実施件数</a:t>
            </a:r>
          </a:p>
          <a:p>
            <a:pPr lvl="2" algn="just" eaLnBrk="1" hangingPunct="1">
              <a:lnSpc>
                <a:spcPct val="90000"/>
              </a:lnSpc>
            </a:pPr>
            <a:r>
              <a:rPr lang="ja-JP" altLang="en-US" dirty="0"/>
              <a:t>個別指導　　 ４</a:t>
            </a:r>
            <a:r>
              <a:rPr lang="en-US" altLang="ja-JP" dirty="0"/>
              <a:t>,</a:t>
            </a:r>
            <a:r>
              <a:rPr lang="ja-JP" altLang="en-US" dirty="0"/>
              <a:t>３０２件 （対前年度比 ３４７件増）</a:t>
            </a:r>
          </a:p>
          <a:p>
            <a:pPr lvl="2" algn="just" eaLnBrk="1" hangingPunct="1">
              <a:lnSpc>
                <a:spcPct val="90000"/>
              </a:lnSpc>
            </a:pPr>
            <a:r>
              <a:rPr lang="ja-JP" altLang="en-US" b="1" u="sng" dirty="0"/>
              <a:t>適時調査　　 ２</a:t>
            </a:r>
            <a:r>
              <a:rPr lang="en-US" altLang="ja-JP" b="1" u="sng" dirty="0"/>
              <a:t>,</a:t>
            </a:r>
            <a:r>
              <a:rPr lang="ja-JP" altLang="en-US" b="1" u="sng" dirty="0"/>
              <a:t>４０９件 （対前年度比１３５件増）</a:t>
            </a:r>
          </a:p>
          <a:p>
            <a:pPr lvl="2" algn="just" eaLnBrk="1" hangingPunct="1">
              <a:lnSpc>
                <a:spcPct val="90000"/>
              </a:lnSpc>
            </a:pPr>
            <a:r>
              <a:rPr lang="ja-JP" altLang="en-US" dirty="0"/>
              <a:t>監査 　　　　　</a:t>
            </a:r>
            <a:r>
              <a:rPr lang="ja-JP" altLang="en-US" dirty="0" smtClean="0"/>
              <a:t>　 </a:t>
            </a:r>
            <a:r>
              <a:rPr lang="ja-JP" altLang="en-US" dirty="0"/>
              <a:t>　９７件 （対前年度比　 ６４件減）</a:t>
            </a:r>
          </a:p>
          <a:p>
            <a:pPr algn="just" eaLnBrk="1" hangingPunct="1">
              <a:lnSpc>
                <a:spcPct val="90000"/>
              </a:lnSpc>
            </a:pPr>
            <a:endParaRPr lang="en-US" altLang="ja-JP" sz="800" dirty="0" smtClean="0">
              <a:latin typeface="+mj-ea"/>
              <a:ea typeface="+mj-ea"/>
            </a:endParaRPr>
          </a:p>
          <a:p>
            <a:pPr algn="just" eaLnBrk="1" hangingPunct="1">
              <a:lnSpc>
                <a:spcPct val="90000"/>
              </a:lnSpc>
            </a:pPr>
            <a:endParaRPr lang="en-US" altLang="ja-JP" sz="24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はじめに</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a:solidFill>
                  <a:srgbClr val="FFFF66"/>
                </a:solidFill>
              </a:rPr>
              <a:t>４</a:t>
            </a:r>
            <a:r>
              <a:rPr lang="ja-JP" altLang="en-US" sz="3600" i="0" dirty="0" smtClean="0">
                <a:solidFill>
                  <a:srgbClr val="FFFF66"/>
                </a:solidFill>
              </a:rPr>
              <a:t>月に向けて</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9451886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30</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算定要件</a:t>
            </a:r>
            <a:endParaRPr lang="en-US" altLang="ja-JP" sz="2800" dirty="0" smtClean="0">
              <a:latin typeface="+mj-ea"/>
            </a:endParaRPr>
          </a:p>
          <a:p>
            <a:pPr lvl="1" algn="just">
              <a:lnSpc>
                <a:spcPct val="90000"/>
              </a:lnSpc>
              <a:buSzPct val="80000"/>
            </a:pPr>
            <a:r>
              <a:rPr lang="ja-JP" altLang="en-US" dirty="0" smtClean="0">
                <a:latin typeface="+mj-ea"/>
              </a:rPr>
              <a:t>要</a:t>
            </a:r>
            <a:r>
              <a:rPr lang="ja-JP" altLang="en-US" sz="2400" dirty="0" smtClean="0">
                <a:latin typeface="+mj-ea"/>
              </a:rPr>
              <a:t>届出</a:t>
            </a:r>
            <a:endParaRPr lang="en-US" altLang="ja-JP" sz="2400" dirty="0" smtClean="0">
              <a:latin typeface="+mj-ea"/>
            </a:endParaRPr>
          </a:p>
          <a:p>
            <a:pPr lvl="1" algn="just">
              <a:lnSpc>
                <a:spcPct val="90000"/>
              </a:lnSpc>
              <a:buSzPct val="80000"/>
            </a:pPr>
            <a:r>
              <a:rPr lang="ja-JP" altLang="en-US" dirty="0" smtClean="0">
                <a:latin typeface="+mj-ea"/>
              </a:rPr>
              <a:t>診療所のみ算定可</a:t>
            </a:r>
            <a:endParaRPr lang="en-US" altLang="ja-JP" dirty="0" smtClean="0">
              <a:latin typeface="+mj-ea"/>
            </a:endParaRPr>
          </a:p>
          <a:p>
            <a:pPr lvl="1" algn="just">
              <a:lnSpc>
                <a:spcPct val="90000"/>
              </a:lnSpc>
              <a:buSzPct val="80000"/>
            </a:pPr>
            <a:r>
              <a:rPr lang="ja-JP" altLang="en-US" dirty="0" smtClean="0">
                <a:latin typeface="+mj-ea"/>
              </a:rPr>
              <a:t>再診料に対する加算</a:t>
            </a:r>
            <a:endParaRPr lang="en-US" altLang="ja-JP" dirty="0" smtClean="0">
              <a:latin typeface="+mj-ea"/>
            </a:endParaRPr>
          </a:p>
          <a:p>
            <a:pPr lvl="1" algn="just">
              <a:lnSpc>
                <a:spcPct val="90000"/>
              </a:lnSpc>
              <a:buSzPct val="80000"/>
            </a:pPr>
            <a:r>
              <a:rPr lang="ja-JP" altLang="en-US" dirty="0">
                <a:latin typeface="+mj-ea"/>
              </a:rPr>
              <a:t>電話再診</a:t>
            </a:r>
            <a:r>
              <a:rPr lang="ja-JP" altLang="en-US" dirty="0" smtClean="0">
                <a:latin typeface="+mj-ea"/>
              </a:rPr>
              <a:t>の場合には算定不可</a:t>
            </a:r>
            <a:endParaRPr lang="en-US" altLang="ja-JP" dirty="0" smtClean="0">
              <a:latin typeface="+mj-ea"/>
            </a:endParaRPr>
          </a:p>
          <a:p>
            <a:pPr lvl="1" algn="just">
              <a:lnSpc>
                <a:spcPct val="90000"/>
              </a:lnSpc>
              <a:buSzPct val="80000"/>
            </a:pPr>
            <a:endParaRPr lang="en-US" altLang="ja-JP" sz="2400" dirty="0">
              <a:latin typeface="+mj-ea"/>
            </a:endParaRPr>
          </a:p>
          <a:p>
            <a:pPr algn="just">
              <a:lnSpc>
                <a:spcPct val="90000"/>
              </a:lnSpc>
              <a:buSzPct val="80000"/>
            </a:pPr>
            <a:r>
              <a:rPr lang="ja-JP" altLang="en-US" sz="2800" dirty="0" smtClean="0">
                <a:latin typeface="+mj-ea"/>
              </a:rPr>
              <a:t>対象</a:t>
            </a:r>
            <a:r>
              <a:rPr lang="ja-JP" altLang="en-US" sz="2800" dirty="0">
                <a:latin typeface="+mj-ea"/>
              </a:rPr>
              <a:t>患者</a:t>
            </a:r>
          </a:p>
          <a:p>
            <a:pPr lvl="1" algn="just">
              <a:lnSpc>
                <a:spcPct val="90000"/>
              </a:lnSpc>
              <a:buSzPct val="80000"/>
            </a:pPr>
            <a:r>
              <a:rPr lang="ja-JP" altLang="en-US" sz="2400" dirty="0">
                <a:latin typeface="+mj-ea"/>
              </a:rPr>
              <a:t>高血圧症、糖尿病、脂質異常症、認知症の４疾病のうち２つ以上（疑いは除く）を有する</a:t>
            </a:r>
            <a:r>
              <a:rPr lang="ja-JP" altLang="en-US" sz="2400" dirty="0" smtClean="0">
                <a:latin typeface="+mj-ea"/>
              </a:rPr>
              <a:t>患者</a:t>
            </a:r>
            <a:endParaRPr lang="ja-JP" altLang="en-US" sz="2400" dirty="0">
              <a:latin typeface="+mj-ea"/>
            </a:endParaRPr>
          </a:p>
          <a:p>
            <a:pPr lvl="1" algn="just">
              <a:lnSpc>
                <a:spcPct val="90000"/>
              </a:lnSpc>
              <a:buSzPct val="80000"/>
            </a:pPr>
            <a:r>
              <a:rPr lang="ja-JP" altLang="en-US" sz="2400" dirty="0" smtClean="0">
                <a:latin typeface="+mj-ea"/>
              </a:rPr>
              <a:t>当該</a:t>
            </a:r>
            <a:r>
              <a:rPr lang="ja-JP" altLang="en-US" sz="2400" dirty="0">
                <a:latin typeface="+mj-ea"/>
              </a:rPr>
              <a:t>医療機関で診療を行う対象疾病（上記４疾病のうち２つ）と重複しない対象疾病（上記４疾病のうち２つ）について他医療機関で診療を行う場合に限り、当該他</a:t>
            </a:r>
            <a:r>
              <a:rPr lang="ja-JP" altLang="en-US" sz="2400" dirty="0" smtClean="0">
                <a:latin typeface="+mj-ea"/>
              </a:rPr>
              <a:t>医療機関</a:t>
            </a:r>
            <a:r>
              <a:rPr lang="ja-JP" altLang="en-US" sz="2400" dirty="0">
                <a:latin typeface="+mj-ea"/>
              </a:rPr>
              <a:t>でも当該</a:t>
            </a:r>
            <a:r>
              <a:rPr lang="ja-JP" altLang="en-US" sz="2400" dirty="0" smtClean="0">
                <a:latin typeface="+mj-ea"/>
              </a:rPr>
              <a:t>加算が算定可能</a:t>
            </a:r>
            <a:endParaRPr lang="ja-JP" altLang="en-US"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基本診療料</a:t>
            </a: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地域包括診療加算　　　２０点（１回につき）</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0032528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31</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算定要件</a:t>
            </a:r>
            <a:endParaRPr lang="en-US" altLang="ja-JP" sz="2800" dirty="0">
              <a:latin typeface="+mj-ea"/>
            </a:endParaRPr>
          </a:p>
          <a:p>
            <a:pPr algn="just">
              <a:lnSpc>
                <a:spcPct val="90000"/>
              </a:lnSpc>
              <a:buSzPct val="80000"/>
            </a:pPr>
            <a:r>
              <a:rPr lang="ja-JP" altLang="en-US" sz="2800" dirty="0" smtClean="0">
                <a:latin typeface="+mj-ea"/>
              </a:rPr>
              <a:t>以下</a:t>
            </a:r>
            <a:r>
              <a:rPr lang="ja-JP" altLang="en-US" sz="2800" dirty="0">
                <a:latin typeface="+mj-ea"/>
              </a:rPr>
              <a:t>の指導、服薬管理を行って</a:t>
            </a:r>
            <a:r>
              <a:rPr lang="ja-JP" altLang="en-US" sz="2800" dirty="0" smtClean="0">
                <a:latin typeface="+mj-ea"/>
              </a:rPr>
              <a:t>いる</a:t>
            </a:r>
            <a:endParaRPr lang="ja-JP" altLang="en-US" sz="2800" dirty="0">
              <a:latin typeface="+mj-ea"/>
            </a:endParaRPr>
          </a:p>
          <a:p>
            <a:pPr lvl="1" algn="just">
              <a:lnSpc>
                <a:spcPct val="90000"/>
              </a:lnSpc>
              <a:buSzPct val="80000"/>
            </a:pPr>
            <a:r>
              <a:rPr lang="ja-JP" altLang="en-US" sz="2400" dirty="0" smtClean="0">
                <a:latin typeface="+mj-ea"/>
              </a:rPr>
              <a:t>患者</a:t>
            </a:r>
            <a:r>
              <a:rPr lang="ja-JP" altLang="en-US" sz="2400" dirty="0">
                <a:latin typeface="+mj-ea"/>
              </a:rPr>
              <a:t>の同意を得て、計画的な医学管理の下に療養上必要な指導及び診療を</a:t>
            </a:r>
            <a:r>
              <a:rPr lang="ja-JP" altLang="en-US" sz="2400" dirty="0" smtClean="0">
                <a:latin typeface="+mj-ea"/>
              </a:rPr>
              <a:t>行う</a:t>
            </a:r>
            <a:endParaRPr lang="ja-JP" altLang="en-US" sz="2400" dirty="0">
              <a:latin typeface="+mj-ea"/>
            </a:endParaRPr>
          </a:p>
          <a:p>
            <a:pPr lvl="1" algn="just">
              <a:lnSpc>
                <a:spcPct val="90000"/>
              </a:lnSpc>
              <a:buSzPct val="80000"/>
            </a:pPr>
            <a:r>
              <a:rPr lang="ja-JP" altLang="en-US" sz="2400" dirty="0" smtClean="0">
                <a:latin typeface="+mj-ea"/>
              </a:rPr>
              <a:t>他</a:t>
            </a:r>
            <a:r>
              <a:rPr lang="ja-JP" altLang="en-US" sz="2400" dirty="0">
                <a:latin typeface="+mj-ea"/>
              </a:rPr>
              <a:t>の医療機関と連携の上、患者がかかっている医療機関をすべて把握するとともに、処方されている医薬品をすべて管理し、カルテに記載</a:t>
            </a:r>
            <a:r>
              <a:rPr lang="ja-JP" altLang="en-US" sz="2400" dirty="0" smtClean="0">
                <a:latin typeface="+mj-ea"/>
              </a:rPr>
              <a:t>する</a:t>
            </a:r>
            <a:endParaRPr lang="ja-JP" altLang="en-US" sz="2400" dirty="0">
              <a:latin typeface="+mj-ea"/>
            </a:endParaRPr>
          </a:p>
          <a:p>
            <a:pPr lvl="1" algn="just">
              <a:lnSpc>
                <a:spcPct val="90000"/>
              </a:lnSpc>
              <a:buSzPct val="80000"/>
            </a:pPr>
            <a:r>
              <a:rPr lang="ja-JP" altLang="en-US" sz="2400" dirty="0" smtClean="0">
                <a:latin typeface="+mj-ea"/>
              </a:rPr>
              <a:t>当該</a:t>
            </a:r>
            <a:r>
              <a:rPr lang="ja-JP" altLang="en-US" sz="2400" dirty="0">
                <a:latin typeface="+mj-ea"/>
              </a:rPr>
              <a:t>患者について原則として院内処方を</a:t>
            </a:r>
            <a:r>
              <a:rPr lang="ja-JP" altLang="en-US" sz="2400" dirty="0" smtClean="0">
                <a:latin typeface="+mj-ea"/>
              </a:rPr>
              <a:t>行う</a:t>
            </a:r>
            <a:endParaRPr lang="en-US" altLang="ja-JP" sz="2400" dirty="0" smtClean="0">
              <a:latin typeface="+mj-ea"/>
            </a:endParaRPr>
          </a:p>
          <a:p>
            <a:pPr lvl="1" algn="just">
              <a:lnSpc>
                <a:spcPct val="90000"/>
              </a:lnSpc>
              <a:buSzPct val="80000"/>
            </a:pPr>
            <a:r>
              <a:rPr lang="ja-JP" altLang="en-US" sz="2400" dirty="0" smtClean="0">
                <a:latin typeface="+mj-ea"/>
              </a:rPr>
              <a:t>院外処方</a:t>
            </a:r>
            <a:r>
              <a:rPr lang="ja-JP" altLang="en-US" dirty="0" smtClean="0">
                <a:latin typeface="+mj-ea"/>
              </a:rPr>
              <a:t>は以下の条件を満たせば可能</a:t>
            </a:r>
            <a:endParaRPr lang="ja-JP" altLang="en-US" sz="2400" dirty="0">
              <a:latin typeface="+mj-ea"/>
            </a:endParaRPr>
          </a:p>
          <a:p>
            <a:pPr lvl="2" algn="just">
              <a:lnSpc>
                <a:spcPct val="90000"/>
              </a:lnSpc>
              <a:buSzPct val="80000"/>
            </a:pPr>
            <a:r>
              <a:rPr lang="ja-JP" altLang="en-US" sz="2000" dirty="0" smtClean="0">
                <a:latin typeface="+mj-ea"/>
              </a:rPr>
              <a:t>２４時間</a:t>
            </a:r>
            <a:r>
              <a:rPr lang="ja-JP" altLang="en-US" sz="2000" dirty="0">
                <a:latin typeface="+mj-ea"/>
              </a:rPr>
              <a:t>対応をしている薬局と連携して</a:t>
            </a:r>
            <a:r>
              <a:rPr lang="ja-JP" altLang="en-US" sz="2000" dirty="0" smtClean="0">
                <a:latin typeface="+mj-ea"/>
              </a:rPr>
              <a:t>いる</a:t>
            </a:r>
            <a:endParaRPr lang="ja-JP" altLang="en-US" sz="2000" dirty="0">
              <a:latin typeface="+mj-ea"/>
            </a:endParaRPr>
          </a:p>
          <a:p>
            <a:pPr lvl="2" algn="just">
              <a:lnSpc>
                <a:spcPct val="90000"/>
              </a:lnSpc>
              <a:buSzPct val="80000"/>
            </a:pPr>
            <a:r>
              <a:rPr lang="ja-JP" altLang="en-US" sz="2000" dirty="0" smtClean="0">
                <a:latin typeface="+mj-ea"/>
              </a:rPr>
              <a:t>上記以外の薬局を利用する場合には患者</a:t>
            </a:r>
            <a:r>
              <a:rPr lang="ja-JP" altLang="en-US" sz="2000" dirty="0">
                <a:latin typeface="+mj-ea"/>
              </a:rPr>
              <a:t>の</a:t>
            </a:r>
            <a:r>
              <a:rPr lang="ja-JP" altLang="en-US" sz="2000" dirty="0" smtClean="0">
                <a:latin typeface="+mj-ea"/>
              </a:rPr>
              <a:t>同意必要</a:t>
            </a:r>
            <a:endParaRPr lang="en-US" altLang="ja-JP" sz="2000" dirty="0" smtClean="0">
              <a:latin typeface="+mj-ea"/>
            </a:endParaRPr>
          </a:p>
          <a:p>
            <a:pPr lvl="3" algn="just">
              <a:lnSpc>
                <a:spcPct val="90000"/>
              </a:lnSpc>
              <a:buSzPct val="80000"/>
            </a:pPr>
            <a:r>
              <a:rPr lang="ja-JP" altLang="en-US" dirty="0" smtClean="0">
                <a:latin typeface="+mj-ea"/>
              </a:rPr>
              <a:t>夜間</a:t>
            </a:r>
            <a:r>
              <a:rPr lang="ja-JP" altLang="en-US" dirty="0">
                <a:latin typeface="+mj-ea"/>
              </a:rPr>
              <a:t>・休日等の時間外に対応できる薬局のリストを患者に説明</a:t>
            </a:r>
            <a:r>
              <a:rPr lang="ja-JP" altLang="en-US" dirty="0" smtClean="0">
                <a:latin typeface="+mj-ea"/>
              </a:rPr>
              <a:t>し</a:t>
            </a:r>
            <a:r>
              <a:rPr lang="ja-JP" altLang="en-US" u="sng" dirty="0" smtClean="0">
                <a:latin typeface="+mj-ea"/>
              </a:rPr>
              <a:t>文書</a:t>
            </a:r>
            <a:r>
              <a:rPr lang="ja-JP" altLang="en-US" u="sng" dirty="0">
                <a:latin typeface="+mj-ea"/>
              </a:rPr>
              <a:t>で</a:t>
            </a:r>
            <a:r>
              <a:rPr lang="ja-JP" altLang="en-US" u="sng" dirty="0" smtClean="0">
                <a:latin typeface="+mj-ea"/>
              </a:rPr>
              <a:t>渡す</a:t>
            </a:r>
            <a:endParaRPr lang="ja-JP" altLang="en-US" u="sng" dirty="0">
              <a:latin typeface="+mj-ea"/>
            </a:endParaRPr>
          </a:p>
          <a:p>
            <a:pPr lvl="2" algn="just">
              <a:lnSpc>
                <a:spcPct val="90000"/>
              </a:lnSpc>
              <a:buSzPct val="80000"/>
            </a:pPr>
            <a:r>
              <a:rPr lang="ja-JP" altLang="en-US" sz="2000" dirty="0" smtClean="0">
                <a:latin typeface="+mj-ea"/>
              </a:rPr>
              <a:t>薬局には患者が受診している医療</a:t>
            </a:r>
            <a:r>
              <a:rPr lang="ja-JP" altLang="en-US" sz="2000" dirty="0">
                <a:latin typeface="+mj-ea"/>
              </a:rPr>
              <a:t>機関の</a:t>
            </a:r>
            <a:r>
              <a:rPr lang="ja-JP" altLang="en-US" sz="2000" u="sng" dirty="0">
                <a:latin typeface="+mj-ea"/>
              </a:rPr>
              <a:t>リストを</a:t>
            </a:r>
            <a:r>
              <a:rPr lang="ja-JP" altLang="en-US" sz="2000" u="sng" dirty="0" smtClean="0">
                <a:latin typeface="+mj-ea"/>
              </a:rPr>
              <a:t>渡す</a:t>
            </a:r>
            <a:endParaRPr lang="ja-JP" altLang="en-US" sz="2000" u="sng" dirty="0">
              <a:latin typeface="+mj-ea"/>
            </a:endParaRPr>
          </a:p>
          <a:p>
            <a:pPr lvl="2" algn="just">
              <a:lnSpc>
                <a:spcPct val="90000"/>
              </a:lnSpc>
              <a:buSzPct val="80000"/>
            </a:pPr>
            <a:r>
              <a:rPr lang="ja-JP" altLang="en-US" sz="2000" dirty="0" smtClean="0">
                <a:latin typeface="+mj-ea"/>
              </a:rPr>
              <a:t>受診</a:t>
            </a:r>
            <a:r>
              <a:rPr lang="ja-JP" altLang="en-US" sz="2000" dirty="0">
                <a:latin typeface="+mj-ea"/>
              </a:rPr>
              <a:t>時</a:t>
            </a:r>
            <a:r>
              <a:rPr lang="ja-JP" altLang="en-US" sz="2000" dirty="0" smtClean="0">
                <a:latin typeface="+mj-ea"/>
              </a:rPr>
              <a:t>にお薬手帳（薬局または医療機関が発行したもの）を持参</a:t>
            </a:r>
            <a:endParaRPr lang="en-US" altLang="ja-JP" sz="2000" dirty="0" smtClean="0">
              <a:latin typeface="+mj-ea"/>
            </a:endParaRPr>
          </a:p>
          <a:p>
            <a:pPr lvl="2" algn="just">
              <a:lnSpc>
                <a:spcPct val="90000"/>
              </a:lnSpc>
              <a:buSzPct val="80000"/>
            </a:pPr>
            <a:r>
              <a:rPr lang="ja-JP" altLang="en-US" sz="2000" dirty="0" smtClean="0">
                <a:latin typeface="+mj-ea"/>
              </a:rPr>
              <a:t>お薬</a:t>
            </a:r>
            <a:r>
              <a:rPr lang="ja-JP" altLang="en-US" sz="2000" dirty="0">
                <a:latin typeface="+mj-ea"/>
              </a:rPr>
              <a:t>手帳のコピーを</a:t>
            </a:r>
            <a:r>
              <a:rPr lang="ja-JP" altLang="en-US" sz="2000" u="sng" dirty="0">
                <a:latin typeface="+mj-ea"/>
              </a:rPr>
              <a:t>カルテに</a:t>
            </a:r>
            <a:r>
              <a:rPr lang="ja-JP" altLang="en-US" sz="2000" u="sng" dirty="0" smtClean="0">
                <a:latin typeface="+mj-ea"/>
              </a:rPr>
              <a:t>貼付</a:t>
            </a:r>
            <a:endParaRPr lang="ja-JP" altLang="en-US" sz="20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基本診療料</a:t>
            </a: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3600" i="0" dirty="0" smtClean="0">
                <a:solidFill>
                  <a:srgbClr val="FFFF66"/>
                </a:solidFill>
              </a:rPr>
              <a:t>地域包括診療</a:t>
            </a:r>
            <a:r>
              <a:rPr lang="ja-JP" altLang="en-US" sz="3600" dirty="0" smtClean="0">
                <a:solidFill>
                  <a:srgbClr val="FFFF66"/>
                </a:solidFill>
              </a:rPr>
              <a:t>加算　　　２０点</a:t>
            </a:r>
            <a:r>
              <a:rPr lang="ja-JP" altLang="en-US" sz="3600" dirty="0">
                <a:solidFill>
                  <a:srgbClr val="FFFF66"/>
                </a:solidFill>
              </a:rPr>
              <a:t>（１回につき）</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4958799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32</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算定要件</a:t>
            </a:r>
            <a:endParaRPr lang="en-US" altLang="ja-JP" sz="2800" dirty="0">
              <a:latin typeface="+mj-ea"/>
            </a:endParaRPr>
          </a:p>
          <a:p>
            <a:pPr algn="just">
              <a:lnSpc>
                <a:spcPct val="90000"/>
              </a:lnSpc>
              <a:buSzPct val="80000"/>
            </a:pPr>
            <a:r>
              <a:rPr lang="ja-JP" altLang="en-US" sz="2800" dirty="0" smtClean="0">
                <a:latin typeface="+mj-ea"/>
              </a:rPr>
              <a:t>以下</a:t>
            </a:r>
            <a:r>
              <a:rPr lang="ja-JP" altLang="en-US" sz="2800" dirty="0">
                <a:latin typeface="+mj-ea"/>
              </a:rPr>
              <a:t>の健康管理等を行っていること。</a:t>
            </a:r>
          </a:p>
          <a:p>
            <a:pPr lvl="1" algn="just">
              <a:lnSpc>
                <a:spcPct val="90000"/>
              </a:lnSpc>
              <a:buSzPct val="80000"/>
            </a:pPr>
            <a:r>
              <a:rPr lang="ja-JP" altLang="en-US" dirty="0" smtClean="0">
                <a:latin typeface="+mj-ea"/>
              </a:rPr>
              <a:t>健康</a:t>
            </a:r>
            <a:r>
              <a:rPr lang="ja-JP" altLang="en-US" dirty="0">
                <a:latin typeface="+mj-ea"/>
              </a:rPr>
              <a:t>診断・検診の受診勧奨を行いその結果等をカルテに記載</a:t>
            </a:r>
            <a:endParaRPr lang="en-US" altLang="ja-JP" dirty="0">
              <a:latin typeface="+mj-ea"/>
            </a:endParaRPr>
          </a:p>
          <a:p>
            <a:pPr lvl="1" algn="just">
              <a:lnSpc>
                <a:spcPct val="90000"/>
              </a:lnSpc>
              <a:buSzPct val="80000"/>
            </a:pPr>
            <a:r>
              <a:rPr lang="ja-JP" altLang="en-US" dirty="0">
                <a:latin typeface="+mj-ea"/>
              </a:rPr>
              <a:t>上記結果は患者に渡し、評価結果をもとに患者の健康状態を管理</a:t>
            </a:r>
          </a:p>
          <a:p>
            <a:pPr lvl="1" algn="just">
              <a:lnSpc>
                <a:spcPct val="90000"/>
              </a:lnSpc>
              <a:buSzPct val="80000"/>
            </a:pPr>
            <a:r>
              <a:rPr lang="ja-JP" altLang="en-US" sz="2400" dirty="0" smtClean="0">
                <a:latin typeface="+mj-ea"/>
              </a:rPr>
              <a:t>健康</a:t>
            </a:r>
            <a:r>
              <a:rPr lang="ja-JP" altLang="en-US" sz="2400" dirty="0">
                <a:latin typeface="+mj-ea"/>
              </a:rPr>
              <a:t>相談を行っている旨を</a:t>
            </a:r>
            <a:r>
              <a:rPr lang="ja-JP" altLang="en-US" sz="2400" u="sng" dirty="0">
                <a:latin typeface="+mj-ea"/>
              </a:rPr>
              <a:t>院内</a:t>
            </a:r>
            <a:r>
              <a:rPr lang="ja-JP" altLang="en-US" sz="2400" u="sng" dirty="0" smtClean="0">
                <a:latin typeface="+mj-ea"/>
              </a:rPr>
              <a:t>掲示</a:t>
            </a:r>
            <a:endParaRPr lang="ja-JP" altLang="en-US" sz="2400" u="sng" dirty="0">
              <a:latin typeface="+mj-ea"/>
            </a:endParaRPr>
          </a:p>
          <a:p>
            <a:pPr lvl="1" algn="just">
              <a:lnSpc>
                <a:spcPct val="90000"/>
              </a:lnSpc>
              <a:buSzPct val="80000"/>
            </a:pPr>
            <a:r>
              <a:rPr lang="ja-JP" altLang="en-US" sz="2400" dirty="0" smtClean="0">
                <a:latin typeface="+mj-ea"/>
              </a:rPr>
              <a:t>敷地内禁煙</a:t>
            </a:r>
            <a:endParaRPr lang="ja-JP" altLang="en-US"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基本診療料</a:t>
            </a: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3600" i="0" dirty="0" smtClean="0">
                <a:solidFill>
                  <a:srgbClr val="FFFF66"/>
                </a:solidFill>
              </a:rPr>
              <a:t>地域包括診療</a:t>
            </a:r>
            <a:r>
              <a:rPr lang="ja-JP" altLang="en-US" sz="3600" dirty="0" smtClean="0">
                <a:solidFill>
                  <a:srgbClr val="FFFF66"/>
                </a:solidFill>
              </a:rPr>
              <a:t>加算　　　２０点</a:t>
            </a:r>
            <a:r>
              <a:rPr lang="ja-JP" altLang="en-US" sz="3600" dirty="0">
                <a:solidFill>
                  <a:srgbClr val="FFFF66"/>
                </a:solidFill>
              </a:rPr>
              <a:t>（１回につき）</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5029225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33</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算定要件</a:t>
            </a:r>
            <a:endParaRPr lang="en-US" altLang="ja-JP" sz="2800" dirty="0">
              <a:latin typeface="+mj-ea"/>
            </a:endParaRPr>
          </a:p>
          <a:p>
            <a:pPr algn="just">
              <a:lnSpc>
                <a:spcPct val="90000"/>
              </a:lnSpc>
              <a:buSzPct val="80000"/>
            </a:pPr>
            <a:r>
              <a:rPr lang="ja-JP" altLang="en-US" sz="2800" dirty="0" smtClean="0">
                <a:latin typeface="+mj-ea"/>
              </a:rPr>
              <a:t>介護</a:t>
            </a:r>
            <a:r>
              <a:rPr lang="ja-JP" altLang="en-US" sz="2800" dirty="0">
                <a:latin typeface="+mj-ea"/>
              </a:rPr>
              <a:t>保険に係る相談を行っている旨を</a:t>
            </a:r>
            <a:r>
              <a:rPr lang="ja-JP" altLang="en-US" sz="2800" u="sng" dirty="0">
                <a:latin typeface="+mj-ea"/>
              </a:rPr>
              <a:t>院内掲示</a:t>
            </a:r>
            <a:r>
              <a:rPr lang="ja-JP" altLang="en-US" sz="2800" dirty="0">
                <a:latin typeface="+mj-ea"/>
              </a:rPr>
              <a:t>し、要介護認定に係る主治医意見書を作成しているとともに、下記の</a:t>
            </a:r>
            <a:r>
              <a:rPr lang="ja-JP" altLang="en-US" sz="2800" b="1" u="sng" dirty="0">
                <a:latin typeface="+mj-ea"/>
              </a:rPr>
              <a:t>いずれか一つ</a:t>
            </a:r>
            <a:r>
              <a:rPr lang="ja-JP" altLang="en-US" sz="2800" dirty="0">
                <a:latin typeface="+mj-ea"/>
              </a:rPr>
              <a:t>を</a:t>
            </a:r>
            <a:r>
              <a:rPr lang="ja-JP" altLang="en-US" sz="2800" dirty="0" smtClean="0">
                <a:latin typeface="+mj-ea"/>
              </a:rPr>
              <a:t>満たす</a:t>
            </a:r>
            <a:endParaRPr lang="ja-JP" altLang="en-US" sz="2800" dirty="0">
              <a:latin typeface="+mj-ea"/>
            </a:endParaRPr>
          </a:p>
          <a:p>
            <a:pPr lvl="1" algn="just">
              <a:lnSpc>
                <a:spcPct val="90000"/>
              </a:lnSpc>
              <a:buSzPct val="80000"/>
            </a:pPr>
            <a:r>
              <a:rPr lang="ja-JP" altLang="en-US" sz="2400" dirty="0" smtClean="0">
                <a:latin typeface="+mj-ea"/>
              </a:rPr>
              <a:t>居宅</a:t>
            </a:r>
            <a:r>
              <a:rPr lang="ja-JP" altLang="en-US" sz="2400" dirty="0">
                <a:latin typeface="+mj-ea"/>
              </a:rPr>
              <a:t>療養管理指導又は短期入所療養介護等を</a:t>
            </a:r>
            <a:r>
              <a:rPr lang="ja-JP" altLang="en-US" sz="2400" dirty="0" smtClean="0">
                <a:latin typeface="+mj-ea"/>
              </a:rPr>
              <a:t>提供</a:t>
            </a:r>
            <a:endParaRPr lang="ja-JP" altLang="en-US" sz="2400" dirty="0">
              <a:latin typeface="+mj-ea"/>
            </a:endParaRPr>
          </a:p>
          <a:p>
            <a:pPr lvl="1" algn="just">
              <a:lnSpc>
                <a:spcPct val="90000"/>
              </a:lnSpc>
              <a:buSzPct val="80000"/>
            </a:pPr>
            <a:r>
              <a:rPr lang="ja-JP" altLang="en-US" sz="2400" dirty="0" smtClean="0">
                <a:latin typeface="+mj-ea"/>
              </a:rPr>
              <a:t>地域</a:t>
            </a:r>
            <a:r>
              <a:rPr lang="ja-JP" altLang="en-US" sz="2400" dirty="0">
                <a:latin typeface="+mj-ea"/>
              </a:rPr>
              <a:t>ケア会議に年１回以上出席して</a:t>
            </a:r>
            <a:r>
              <a:rPr lang="ja-JP" altLang="en-US" sz="2400" dirty="0" smtClean="0">
                <a:latin typeface="+mj-ea"/>
              </a:rPr>
              <a:t>いる</a:t>
            </a:r>
            <a:endParaRPr lang="ja-JP" altLang="en-US" sz="2400" dirty="0">
              <a:latin typeface="+mj-ea"/>
            </a:endParaRPr>
          </a:p>
          <a:p>
            <a:pPr lvl="1" algn="just">
              <a:lnSpc>
                <a:spcPct val="90000"/>
              </a:lnSpc>
              <a:buSzPct val="80000"/>
            </a:pPr>
            <a:r>
              <a:rPr lang="ja-JP" altLang="en-US" sz="2400" dirty="0" smtClean="0">
                <a:latin typeface="+mj-ea"/>
              </a:rPr>
              <a:t>ケアマネージャー</a:t>
            </a:r>
            <a:r>
              <a:rPr lang="ja-JP" altLang="en-US" sz="2400" dirty="0">
                <a:latin typeface="+mj-ea"/>
              </a:rPr>
              <a:t>を常勤配置し、居宅介護支援事業所の指定を受けて</a:t>
            </a:r>
            <a:r>
              <a:rPr lang="ja-JP" altLang="en-US" sz="2400" dirty="0" smtClean="0">
                <a:latin typeface="+mj-ea"/>
              </a:rPr>
              <a:t>いる</a:t>
            </a:r>
            <a:endParaRPr lang="ja-JP" altLang="en-US" sz="2400" dirty="0">
              <a:latin typeface="+mj-ea"/>
            </a:endParaRPr>
          </a:p>
          <a:p>
            <a:pPr lvl="1" algn="just">
              <a:lnSpc>
                <a:spcPct val="90000"/>
              </a:lnSpc>
              <a:buSzPct val="80000"/>
            </a:pPr>
            <a:r>
              <a:rPr lang="ja-JP" altLang="en-US" sz="2400" dirty="0" smtClean="0">
                <a:latin typeface="+mj-ea"/>
              </a:rPr>
              <a:t>介護</a:t>
            </a:r>
            <a:r>
              <a:rPr lang="ja-JP" altLang="en-US" sz="2400" dirty="0">
                <a:latin typeface="+mj-ea"/>
              </a:rPr>
              <a:t>保険の生活期リハを提供していること（要介護被保険者等に対する維持期の運動器、脳血管疾患等リハビリテーション料は算定できない）</a:t>
            </a:r>
          </a:p>
          <a:p>
            <a:pPr lvl="1" algn="just">
              <a:lnSpc>
                <a:spcPct val="90000"/>
              </a:lnSpc>
              <a:buSzPct val="80000"/>
            </a:pPr>
            <a:r>
              <a:rPr lang="ja-JP" altLang="en-US" sz="2400" dirty="0" smtClean="0">
                <a:latin typeface="+mj-ea"/>
              </a:rPr>
              <a:t>同一</a:t>
            </a:r>
            <a:r>
              <a:rPr lang="ja-JP" altLang="en-US" sz="2400" dirty="0">
                <a:latin typeface="+mj-ea"/>
              </a:rPr>
              <a:t>敷地内に介護サービス事業所を併設して</a:t>
            </a:r>
            <a:r>
              <a:rPr lang="ja-JP" altLang="en-US" sz="2400" dirty="0" smtClean="0">
                <a:latin typeface="+mj-ea"/>
              </a:rPr>
              <a:t>いる</a:t>
            </a:r>
            <a:endParaRPr lang="ja-JP" altLang="en-US" sz="2400" dirty="0">
              <a:latin typeface="+mj-ea"/>
            </a:endParaRPr>
          </a:p>
          <a:p>
            <a:pPr lvl="1" algn="just">
              <a:lnSpc>
                <a:spcPct val="90000"/>
              </a:lnSpc>
              <a:buSzPct val="80000"/>
            </a:pPr>
            <a:r>
              <a:rPr lang="ja-JP" altLang="en-US" sz="2400" dirty="0" smtClean="0">
                <a:latin typeface="+mj-ea"/>
              </a:rPr>
              <a:t>介護</a:t>
            </a:r>
            <a:r>
              <a:rPr lang="ja-JP" altLang="en-US" sz="2400" dirty="0">
                <a:latin typeface="+mj-ea"/>
              </a:rPr>
              <a:t>認定審査会に参加した経験が</a:t>
            </a:r>
            <a:r>
              <a:rPr lang="ja-JP" altLang="en-US" sz="2400" dirty="0" smtClean="0">
                <a:latin typeface="+mj-ea"/>
              </a:rPr>
              <a:t>ある</a:t>
            </a:r>
            <a:endParaRPr lang="ja-JP" altLang="en-US" sz="2400" dirty="0">
              <a:latin typeface="+mj-ea"/>
            </a:endParaRPr>
          </a:p>
          <a:p>
            <a:pPr lvl="1" algn="just">
              <a:lnSpc>
                <a:spcPct val="90000"/>
              </a:lnSpc>
              <a:buSzPct val="80000"/>
            </a:pPr>
            <a:r>
              <a:rPr lang="ja-JP" altLang="en-US" sz="2400" dirty="0" smtClean="0">
                <a:latin typeface="+mj-ea"/>
              </a:rPr>
              <a:t>所定</a:t>
            </a:r>
            <a:r>
              <a:rPr lang="ja-JP" altLang="en-US" sz="2400" dirty="0">
                <a:latin typeface="+mj-ea"/>
              </a:rPr>
              <a:t>の研修を受講して</a:t>
            </a:r>
            <a:r>
              <a:rPr lang="ja-JP" altLang="en-US" sz="2400" dirty="0" smtClean="0">
                <a:latin typeface="+mj-ea"/>
              </a:rPr>
              <a:t>いる</a:t>
            </a:r>
            <a:endParaRPr lang="ja-JP" altLang="en-US" sz="2400" dirty="0">
              <a:latin typeface="+mj-ea"/>
            </a:endParaRPr>
          </a:p>
          <a:p>
            <a:pPr lvl="1" algn="just">
              <a:lnSpc>
                <a:spcPct val="90000"/>
              </a:lnSpc>
              <a:buSzPct val="80000"/>
            </a:pPr>
            <a:r>
              <a:rPr lang="ja-JP" altLang="en-US" sz="2400" dirty="0" smtClean="0">
                <a:latin typeface="+mj-ea"/>
              </a:rPr>
              <a:t>医師</a:t>
            </a:r>
            <a:r>
              <a:rPr lang="ja-JP" altLang="en-US" sz="2400" dirty="0">
                <a:latin typeface="+mj-ea"/>
              </a:rPr>
              <a:t>がケアマネージャーの資格を有して</a:t>
            </a:r>
            <a:r>
              <a:rPr lang="ja-JP" altLang="en-US" sz="2400" dirty="0" smtClean="0">
                <a:latin typeface="+mj-ea"/>
              </a:rPr>
              <a:t>いる</a:t>
            </a:r>
            <a:endParaRPr lang="ja-JP" altLang="en-US"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基本診療料</a:t>
            </a: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3600" i="0" dirty="0" smtClean="0">
                <a:solidFill>
                  <a:srgbClr val="FFFF66"/>
                </a:solidFill>
              </a:rPr>
              <a:t>地域包括診療</a:t>
            </a:r>
            <a:r>
              <a:rPr lang="ja-JP" altLang="en-US" sz="3600" dirty="0" smtClean="0">
                <a:solidFill>
                  <a:srgbClr val="FFFF66"/>
                </a:solidFill>
              </a:rPr>
              <a:t>加算　　　２０点</a:t>
            </a:r>
            <a:r>
              <a:rPr lang="ja-JP" altLang="en-US" sz="3600" dirty="0">
                <a:solidFill>
                  <a:srgbClr val="FFFF66"/>
                </a:solidFill>
              </a:rPr>
              <a:t>（１回につき）</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8796501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34</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算定要件</a:t>
            </a:r>
            <a:endParaRPr lang="en-US" altLang="ja-JP" sz="2800" dirty="0">
              <a:latin typeface="+mj-ea"/>
            </a:endParaRPr>
          </a:p>
          <a:p>
            <a:pPr lvl="1" algn="just">
              <a:lnSpc>
                <a:spcPct val="90000"/>
              </a:lnSpc>
              <a:buSzPct val="80000"/>
            </a:pPr>
            <a:r>
              <a:rPr lang="ja-JP" altLang="en-US" sz="2400" dirty="0" smtClean="0">
                <a:latin typeface="+mj-ea"/>
              </a:rPr>
              <a:t>在宅</a:t>
            </a:r>
            <a:r>
              <a:rPr lang="ja-JP" altLang="en-US" sz="2400" dirty="0">
                <a:latin typeface="+mj-ea"/>
              </a:rPr>
              <a:t>医療の提供</a:t>
            </a:r>
            <a:r>
              <a:rPr lang="ja-JP" altLang="en-US" sz="2400" dirty="0" smtClean="0">
                <a:latin typeface="+mj-ea"/>
              </a:rPr>
              <a:t>および</a:t>
            </a:r>
            <a:r>
              <a:rPr lang="ja-JP" altLang="en-US" dirty="0">
                <a:latin typeface="+mj-ea"/>
              </a:rPr>
              <a:t>２４</a:t>
            </a:r>
            <a:r>
              <a:rPr lang="ja-JP" altLang="en-US" sz="2400" dirty="0" smtClean="0">
                <a:latin typeface="+mj-ea"/>
              </a:rPr>
              <a:t>時間</a:t>
            </a:r>
            <a:r>
              <a:rPr lang="ja-JP" altLang="en-US" sz="2400" dirty="0">
                <a:latin typeface="+mj-ea"/>
              </a:rPr>
              <a:t>の対応について、在宅医療を行うことを</a:t>
            </a:r>
            <a:r>
              <a:rPr lang="ja-JP" altLang="en-US" sz="2400" u="sng" dirty="0">
                <a:latin typeface="+mj-ea"/>
              </a:rPr>
              <a:t>院内掲示</a:t>
            </a:r>
            <a:r>
              <a:rPr lang="ja-JP" altLang="en-US" sz="2400" dirty="0">
                <a:latin typeface="+mj-ea"/>
              </a:rPr>
              <a:t>し、夜間の連絡先も含めて当該患者に対して説明と同意を求めるとともに、下記のうち</a:t>
            </a:r>
            <a:r>
              <a:rPr lang="ja-JP" altLang="en-US" sz="2400" b="1" u="sng" dirty="0">
                <a:latin typeface="+mj-ea"/>
              </a:rPr>
              <a:t>いずれか一つ</a:t>
            </a:r>
            <a:r>
              <a:rPr lang="ja-JP" altLang="en-US" sz="2400" dirty="0">
                <a:latin typeface="+mj-ea"/>
              </a:rPr>
              <a:t>を</a:t>
            </a:r>
            <a:r>
              <a:rPr lang="ja-JP" altLang="en-US" sz="2400" dirty="0" smtClean="0">
                <a:latin typeface="+mj-ea"/>
              </a:rPr>
              <a:t>満たす</a:t>
            </a:r>
            <a:endParaRPr lang="ja-JP" altLang="en-US" sz="2400" dirty="0">
              <a:latin typeface="+mj-ea"/>
            </a:endParaRPr>
          </a:p>
          <a:p>
            <a:pPr lvl="2" algn="just">
              <a:lnSpc>
                <a:spcPct val="90000"/>
              </a:lnSpc>
              <a:buSzPct val="80000"/>
            </a:pPr>
            <a:r>
              <a:rPr lang="ja-JP" altLang="en-US" dirty="0" smtClean="0">
                <a:latin typeface="+mj-ea"/>
              </a:rPr>
              <a:t>時間外</a:t>
            </a:r>
            <a:r>
              <a:rPr lang="ja-JP" altLang="en-US" dirty="0">
                <a:latin typeface="+mj-ea"/>
              </a:rPr>
              <a:t>対応加算１又は２を算定して</a:t>
            </a:r>
            <a:r>
              <a:rPr lang="ja-JP" altLang="en-US" dirty="0" smtClean="0">
                <a:latin typeface="+mj-ea"/>
              </a:rPr>
              <a:t>いる</a:t>
            </a:r>
            <a:endParaRPr lang="ja-JP" altLang="en-US" dirty="0">
              <a:latin typeface="+mj-ea"/>
            </a:endParaRPr>
          </a:p>
          <a:p>
            <a:pPr lvl="2" algn="just">
              <a:lnSpc>
                <a:spcPct val="90000"/>
              </a:lnSpc>
              <a:buSzPct val="80000"/>
            </a:pPr>
            <a:r>
              <a:rPr lang="ja-JP" altLang="en-US" dirty="0" smtClean="0">
                <a:latin typeface="+mj-ea"/>
              </a:rPr>
              <a:t>常勤</a:t>
            </a:r>
            <a:r>
              <a:rPr lang="ja-JP" altLang="en-US" dirty="0">
                <a:latin typeface="+mj-ea"/>
              </a:rPr>
              <a:t>医師が３人以上在籍して</a:t>
            </a:r>
            <a:r>
              <a:rPr lang="ja-JP" altLang="en-US" dirty="0" smtClean="0">
                <a:latin typeface="+mj-ea"/>
              </a:rPr>
              <a:t>いる</a:t>
            </a:r>
            <a:endParaRPr lang="ja-JP" altLang="en-US" dirty="0">
              <a:latin typeface="+mj-ea"/>
            </a:endParaRPr>
          </a:p>
          <a:p>
            <a:pPr lvl="2" algn="just">
              <a:lnSpc>
                <a:spcPct val="90000"/>
              </a:lnSpc>
              <a:buSzPct val="80000"/>
            </a:pPr>
            <a:r>
              <a:rPr lang="ja-JP" altLang="en-US" dirty="0" smtClean="0">
                <a:latin typeface="+mj-ea"/>
              </a:rPr>
              <a:t>在宅</a:t>
            </a:r>
            <a:r>
              <a:rPr lang="ja-JP" altLang="en-US" dirty="0">
                <a:latin typeface="+mj-ea"/>
              </a:rPr>
              <a:t>療養支援診療所で</a:t>
            </a:r>
            <a:r>
              <a:rPr lang="ja-JP" altLang="en-US" dirty="0" smtClean="0">
                <a:latin typeface="+mj-ea"/>
              </a:rPr>
              <a:t>ある</a:t>
            </a:r>
            <a:endParaRPr lang="en-US" altLang="ja-JP" dirty="0" smtClean="0">
              <a:latin typeface="+mj-ea"/>
            </a:endParaRPr>
          </a:p>
          <a:p>
            <a:pPr algn="just">
              <a:lnSpc>
                <a:spcPct val="90000"/>
              </a:lnSpc>
              <a:buSzPct val="80000"/>
            </a:pPr>
            <a:r>
              <a:rPr lang="ja-JP" altLang="en-US" dirty="0">
                <a:latin typeface="+mj-ea"/>
              </a:rPr>
              <a:t>その他</a:t>
            </a:r>
            <a:endParaRPr lang="en-US" altLang="ja-JP" dirty="0">
              <a:latin typeface="+mj-ea"/>
            </a:endParaRPr>
          </a:p>
          <a:p>
            <a:pPr lvl="1" algn="just">
              <a:lnSpc>
                <a:spcPct val="90000"/>
              </a:lnSpc>
              <a:buSzPct val="80000"/>
            </a:pPr>
            <a:r>
              <a:rPr lang="ja-JP" altLang="en-US" dirty="0">
                <a:latin typeface="+mj-ea"/>
              </a:rPr>
              <a:t>担当医を決め、関係団体主催の研修を修了している</a:t>
            </a:r>
          </a:p>
          <a:p>
            <a:pPr lvl="2" algn="just">
              <a:lnSpc>
                <a:spcPct val="90000"/>
              </a:lnSpc>
              <a:buSzPct val="80000"/>
            </a:pPr>
            <a:r>
              <a:rPr lang="ja-JP" altLang="en-US" dirty="0">
                <a:latin typeface="+mj-ea"/>
              </a:rPr>
              <a:t>平成２７年４月１日まで経過措置</a:t>
            </a:r>
            <a:endParaRPr lang="en-US" altLang="ja-JP" dirty="0">
              <a:latin typeface="+mj-ea"/>
            </a:endParaRPr>
          </a:p>
          <a:p>
            <a:pPr lvl="1" algn="just">
              <a:lnSpc>
                <a:spcPct val="90000"/>
              </a:lnSpc>
              <a:buSzPct val="80000"/>
            </a:pPr>
            <a:r>
              <a:rPr lang="ja-JP" altLang="en-US" dirty="0">
                <a:latin typeface="+mj-ea"/>
              </a:rPr>
              <a:t>当該点数を算定している場合は、７剤投与の減算規定の対象外</a:t>
            </a:r>
          </a:p>
          <a:p>
            <a:pPr lvl="1" algn="just">
              <a:lnSpc>
                <a:spcPct val="90000"/>
              </a:lnSpc>
              <a:buSzPct val="80000"/>
            </a:pPr>
            <a:r>
              <a:rPr lang="ja-JP" altLang="en-US" sz="2400" dirty="0" smtClean="0">
                <a:latin typeface="+mj-ea"/>
              </a:rPr>
              <a:t>地域</a:t>
            </a:r>
            <a:r>
              <a:rPr lang="ja-JP" altLang="en-US" sz="2400" dirty="0">
                <a:latin typeface="+mj-ea"/>
              </a:rPr>
              <a:t>包括診療料と地域包括診療加算</a:t>
            </a:r>
            <a:r>
              <a:rPr lang="ja-JP" altLang="en-US" sz="2400" dirty="0" smtClean="0">
                <a:latin typeface="+mj-ea"/>
              </a:rPr>
              <a:t>はいずれか一方</a:t>
            </a:r>
            <a:r>
              <a:rPr lang="ja-JP" altLang="en-US" sz="2400" dirty="0">
                <a:latin typeface="+mj-ea"/>
              </a:rPr>
              <a:t>のみ</a:t>
            </a:r>
            <a:r>
              <a:rPr lang="ja-JP" altLang="en-US" sz="2400" dirty="0" smtClean="0">
                <a:latin typeface="+mj-ea"/>
              </a:rPr>
              <a:t>届出可能</a:t>
            </a:r>
            <a:endParaRPr lang="ja-JP" altLang="en-US" sz="2400" dirty="0">
              <a:latin typeface="+mj-ea"/>
            </a:endParaRPr>
          </a:p>
          <a:p>
            <a:pPr lvl="1" algn="just">
              <a:lnSpc>
                <a:spcPct val="90000"/>
              </a:lnSpc>
              <a:buSzPct val="80000"/>
            </a:pPr>
            <a:r>
              <a:rPr lang="ja-JP" altLang="en-US" sz="2400" dirty="0" smtClean="0">
                <a:latin typeface="+mj-ea"/>
              </a:rPr>
              <a:t>初診時は算定</a:t>
            </a:r>
            <a:r>
              <a:rPr lang="ja-JP" altLang="en-US" sz="2000" dirty="0">
                <a:latin typeface="+mj-ea"/>
              </a:rPr>
              <a:t>不可</a:t>
            </a: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基本診療料</a:t>
            </a: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3600" i="0" dirty="0" smtClean="0">
                <a:solidFill>
                  <a:srgbClr val="FFFF66"/>
                </a:solidFill>
              </a:rPr>
              <a:t>地域包括診療</a:t>
            </a:r>
            <a:r>
              <a:rPr lang="ja-JP" altLang="en-US" sz="3600" dirty="0" smtClean="0">
                <a:solidFill>
                  <a:srgbClr val="FFFF66"/>
                </a:solidFill>
              </a:rPr>
              <a:t>加算　　　２０点</a:t>
            </a:r>
            <a:r>
              <a:rPr lang="ja-JP" altLang="en-US" sz="3600" dirty="0">
                <a:solidFill>
                  <a:srgbClr val="FFFF66"/>
                </a:solidFill>
              </a:rPr>
              <a:t>（１回につき）</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0619041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dirty="0"/>
              <a:t>有床</a:t>
            </a:r>
            <a:r>
              <a:rPr lang="ja-JP" altLang="en-US" sz="4000" dirty="0" smtClean="0"/>
              <a:t>診療所</a:t>
            </a:r>
            <a:endParaRPr lang="en-US" altLang="ja-JP" sz="4000" dirty="0" smtClean="0"/>
          </a:p>
        </p:txBody>
      </p:sp>
    </p:spTree>
    <p:extLst>
      <p:ext uri="{BB962C8B-B14F-4D97-AF65-F5344CB8AC3E}">
        <p14:creationId xmlns:p14="http://schemas.microsoft.com/office/powerpoint/2010/main" val="11742354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36</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dirty="0" smtClean="0">
                <a:latin typeface="+mj-ea"/>
                <a:ea typeface="+mj-ea"/>
              </a:rPr>
              <a:t>入院料</a:t>
            </a:r>
            <a:r>
              <a:rPr lang="ja-JP" altLang="en-US" dirty="0">
                <a:latin typeface="+mj-ea"/>
                <a:ea typeface="+mj-ea"/>
              </a:rPr>
              <a:t>の通則における栄養管理体制の</a:t>
            </a:r>
            <a:r>
              <a:rPr lang="ja-JP" altLang="en-US" dirty="0" smtClean="0">
                <a:latin typeface="+mj-ea"/>
                <a:ea typeface="+mj-ea"/>
              </a:rPr>
              <a:t>基準</a:t>
            </a:r>
            <a:endParaRPr lang="ja-JP" altLang="en-US" dirty="0">
              <a:latin typeface="+mj-ea"/>
              <a:ea typeface="+mj-ea"/>
            </a:endParaRPr>
          </a:p>
          <a:p>
            <a:pPr lvl="1" algn="just" eaLnBrk="1" hangingPunct="1">
              <a:lnSpc>
                <a:spcPct val="90000"/>
              </a:lnSpc>
            </a:pPr>
            <a:r>
              <a:rPr lang="ja-JP" altLang="en-US" dirty="0" smtClean="0">
                <a:latin typeface="+mj-ea"/>
                <a:ea typeface="+mj-ea"/>
              </a:rPr>
              <a:t>当該</a:t>
            </a:r>
            <a:r>
              <a:rPr lang="ja-JP" altLang="en-US" dirty="0">
                <a:latin typeface="+mj-ea"/>
                <a:ea typeface="+mj-ea"/>
              </a:rPr>
              <a:t>保険医療機関内に、病院（特別入院基本料等を算定する病棟のみを有する病院を除く）にあっては常勤の管理栄養士（削除：診療所にあっては管理栄養士）が１名以上配置されていること。</a:t>
            </a:r>
          </a:p>
          <a:p>
            <a:pPr lvl="1" algn="just" eaLnBrk="1" hangingPunct="1">
              <a:lnSpc>
                <a:spcPct val="90000"/>
              </a:lnSpc>
            </a:pPr>
            <a:r>
              <a:rPr lang="ja-JP" altLang="en-US" dirty="0" smtClean="0">
                <a:latin typeface="+mj-ea"/>
                <a:ea typeface="+mj-ea"/>
              </a:rPr>
              <a:t>その結果</a:t>
            </a:r>
            <a:r>
              <a:rPr lang="en-US" altLang="ja-JP" dirty="0" smtClean="0">
                <a:latin typeface="+mj-ea"/>
                <a:ea typeface="+mj-ea"/>
              </a:rPr>
              <a:t>11</a:t>
            </a:r>
            <a:r>
              <a:rPr lang="ja-JP" altLang="en-US" dirty="0">
                <a:latin typeface="+mj-ea"/>
                <a:ea typeface="+mj-ea"/>
              </a:rPr>
              <a:t>点</a:t>
            </a:r>
            <a:r>
              <a:rPr lang="ja-JP" altLang="en-US" dirty="0" smtClean="0">
                <a:latin typeface="+mj-ea"/>
                <a:ea typeface="+mj-ea"/>
              </a:rPr>
              <a:t>引き下げた上で消費税対応を実施</a:t>
            </a:r>
            <a:endParaRPr lang="ja-JP" altLang="en-US" dirty="0">
              <a:latin typeface="+mj-ea"/>
              <a:ea typeface="+mj-ea"/>
            </a:endParaRPr>
          </a:p>
          <a:p>
            <a:pPr algn="just" eaLnBrk="1" hangingPunct="1">
              <a:lnSpc>
                <a:spcPct val="90000"/>
              </a:lnSpc>
            </a:pPr>
            <a:endParaRPr lang="ja-JP" altLang="en-US" sz="1000" dirty="0">
              <a:latin typeface="+mj-ea"/>
              <a:ea typeface="+mj-ea"/>
            </a:endParaRPr>
          </a:p>
          <a:p>
            <a:pPr algn="just" eaLnBrk="1" hangingPunct="1">
              <a:lnSpc>
                <a:spcPct val="90000"/>
              </a:lnSpc>
            </a:pPr>
            <a:r>
              <a:rPr lang="ja-JP" altLang="en-US" dirty="0" smtClean="0">
                <a:latin typeface="+mj-ea"/>
                <a:ea typeface="+mj-ea"/>
              </a:rPr>
              <a:t>栄養</a:t>
            </a:r>
            <a:r>
              <a:rPr lang="ja-JP" altLang="en-US" dirty="0">
                <a:latin typeface="+mj-ea"/>
                <a:ea typeface="+mj-ea"/>
              </a:rPr>
              <a:t>管理実施加算（１日につき） </a:t>
            </a:r>
            <a:r>
              <a:rPr lang="en-US" altLang="ja-JP" dirty="0" smtClean="0">
                <a:latin typeface="+mj-ea"/>
                <a:ea typeface="+mj-ea"/>
              </a:rPr>
              <a:t>		</a:t>
            </a:r>
            <a:r>
              <a:rPr lang="ja-JP" altLang="en-US" dirty="0" smtClean="0">
                <a:latin typeface="+mj-ea"/>
                <a:ea typeface="+mj-ea"/>
              </a:rPr>
              <a:t>１２点（新設）</a:t>
            </a:r>
            <a:endParaRPr lang="ja-JP" altLang="en-US" dirty="0">
              <a:latin typeface="+mj-ea"/>
              <a:ea typeface="+mj-ea"/>
            </a:endParaRPr>
          </a:p>
          <a:p>
            <a:pPr lvl="1" algn="just" eaLnBrk="1" hangingPunct="1">
              <a:lnSpc>
                <a:spcPct val="90000"/>
              </a:lnSpc>
            </a:pPr>
            <a:r>
              <a:rPr lang="ja-JP" altLang="en-US" dirty="0" smtClean="0">
                <a:latin typeface="+mj-ea"/>
                <a:ea typeface="+mj-ea"/>
              </a:rPr>
              <a:t>算定要件</a:t>
            </a:r>
            <a:endParaRPr lang="en-US" altLang="ja-JP" dirty="0">
              <a:latin typeface="+mj-ea"/>
              <a:ea typeface="+mj-ea"/>
            </a:endParaRPr>
          </a:p>
          <a:p>
            <a:pPr lvl="2" algn="just" eaLnBrk="1" hangingPunct="1">
              <a:lnSpc>
                <a:spcPct val="90000"/>
              </a:lnSpc>
            </a:pPr>
            <a:r>
              <a:rPr lang="ja-JP" altLang="en-US" dirty="0" smtClean="0">
                <a:latin typeface="+mj-ea"/>
                <a:ea typeface="+mj-ea"/>
              </a:rPr>
              <a:t>要届出</a:t>
            </a:r>
            <a:endParaRPr lang="en-US" altLang="ja-JP" dirty="0" smtClean="0">
              <a:latin typeface="+mj-ea"/>
              <a:ea typeface="+mj-ea"/>
            </a:endParaRPr>
          </a:p>
          <a:p>
            <a:pPr lvl="2" algn="just" eaLnBrk="1" hangingPunct="1">
              <a:lnSpc>
                <a:spcPct val="90000"/>
              </a:lnSpc>
            </a:pPr>
            <a:r>
              <a:rPr lang="ja-JP" altLang="en-US" dirty="0" smtClean="0">
                <a:latin typeface="+mj-ea"/>
                <a:ea typeface="+mj-ea"/>
              </a:rPr>
              <a:t>栄養</a:t>
            </a:r>
            <a:r>
              <a:rPr lang="ja-JP" altLang="en-US" dirty="0">
                <a:latin typeface="+mj-ea"/>
                <a:ea typeface="+mj-ea"/>
              </a:rPr>
              <a:t>管理体制その他の事項につき施設基準に</a:t>
            </a:r>
            <a:r>
              <a:rPr lang="ja-JP" altLang="en-US" dirty="0" smtClean="0">
                <a:latin typeface="+mj-ea"/>
                <a:ea typeface="+mj-ea"/>
              </a:rPr>
              <a:t>適合</a:t>
            </a:r>
            <a:endParaRPr lang="en-US" altLang="ja-JP" dirty="0">
              <a:latin typeface="+mj-ea"/>
              <a:ea typeface="+mj-ea"/>
            </a:endParaRPr>
          </a:p>
          <a:p>
            <a:pPr lvl="2" algn="just" eaLnBrk="1" hangingPunct="1">
              <a:lnSpc>
                <a:spcPct val="90000"/>
              </a:lnSpc>
            </a:pPr>
            <a:r>
              <a:rPr lang="ja-JP" altLang="en-US" dirty="0" smtClean="0">
                <a:latin typeface="+mj-ea"/>
                <a:ea typeface="+mj-ea"/>
              </a:rPr>
              <a:t>入院栄養食事指導料とは算定不可</a:t>
            </a:r>
            <a:endParaRPr lang="ja-JP" altLang="en-US" dirty="0">
              <a:latin typeface="+mj-ea"/>
              <a:ea typeface="+mj-ea"/>
            </a:endParaRPr>
          </a:p>
          <a:p>
            <a:pPr lvl="1" algn="just" eaLnBrk="1" hangingPunct="1">
              <a:lnSpc>
                <a:spcPct val="90000"/>
              </a:lnSpc>
            </a:pPr>
            <a:r>
              <a:rPr lang="ja-JP" altLang="en-US" dirty="0" smtClean="0">
                <a:latin typeface="+mj-ea"/>
                <a:ea typeface="+mj-ea"/>
              </a:rPr>
              <a:t>施設基準</a:t>
            </a:r>
            <a:endParaRPr lang="en-US" altLang="ja-JP" dirty="0">
              <a:latin typeface="+mj-ea"/>
              <a:ea typeface="+mj-ea"/>
            </a:endParaRPr>
          </a:p>
          <a:p>
            <a:pPr lvl="2" algn="just" eaLnBrk="1" hangingPunct="1">
              <a:lnSpc>
                <a:spcPct val="90000"/>
              </a:lnSpc>
            </a:pPr>
            <a:r>
              <a:rPr lang="ja-JP" altLang="en-US" dirty="0" smtClean="0">
                <a:latin typeface="+mj-ea"/>
                <a:ea typeface="+mj-ea"/>
              </a:rPr>
              <a:t>当該</a:t>
            </a:r>
            <a:r>
              <a:rPr lang="ja-JP" altLang="en-US" dirty="0">
                <a:latin typeface="+mj-ea"/>
                <a:ea typeface="+mj-ea"/>
              </a:rPr>
              <a:t>保険医療機関内に常勤の管理栄養士が１名以上配置されている</a:t>
            </a:r>
            <a:r>
              <a:rPr lang="ja-JP" altLang="en-US" dirty="0" smtClean="0">
                <a:latin typeface="+mj-ea"/>
                <a:ea typeface="+mj-ea"/>
              </a:rPr>
              <a:t>こと等</a:t>
            </a:r>
            <a:r>
              <a:rPr lang="ja-JP" altLang="en-US" dirty="0">
                <a:latin typeface="+mj-ea"/>
                <a:ea typeface="+mj-ea"/>
              </a:rPr>
              <a:t>（過去の栄養管理実施加算の施設基準と同じ</a:t>
            </a:r>
            <a:r>
              <a:rPr lang="ja-JP" altLang="en-US" dirty="0" smtClean="0">
                <a:latin typeface="+mj-ea"/>
                <a:ea typeface="+mj-ea"/>
              </a:rPr>
              <a:t>）</a:t>
            </a:r>
            <a:endParaRPr lang="ja-JP" altLang="en-US"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smtClean="0">
                <a:solidFill>
                  <a:srgbClr val="FFFF66"/>
                </a:solidFill>
              </a:rPr>
              <a:t>有床診療所</a:t>
            </a:r>
            <a:r>
              <a:rPr lang="ja-JP" altLang="en-US" sz="2800" dirty="0">
                <a:solidFill>
                  <a:srgbClr val="FFFF66"/>
                </a:solidFill>
              </a:rPr>
              <a:t>入院基本料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a:solidFill>
                  <a:srgbClr val="FFFF66"/>
                </a:solidFill>
              </a:rPr>
              <a:t>有床診療所</a:t>
            </a:r>
            <a:r>
              <a:rPr lang="ja-JP" altLang="en-US" sz="3600" dirty="0" smtClean="0">
                <a:solidFill>
                  <a:srgbClr val="FFFF66"/>
                </a:solidFill>
              </a:rPr>
              <a:t>の</a:t>
            </a:r>
            <a:r>
              <a:rPr lang="ja-JP" altLang="en-US" sz="3600" dirty="0">
                <a:solidFill>
                  <a:srgbClr val="FFFF66"/>
                </a:solidFill>
              </a:rPr>
              <a:t>栄養管理体制</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7834687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37</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dirty="0" smtClean="0">
                <a:latin typeface="+mj-ea"/>
                <a:ea typeface="+mj-ea"/>
              </a:rPr>
              <a:t>入院</a:t>
            </a:r>
            <a:r>
              <a:rPr lang="ja-JP" altLang="en-US" dirty="0">
                <a:latin typeface="+mj-ea"/>
                <a:ea typeface="+mj-ea"/>
              </a:rPr>
              <a:t>栄養食事</a:t>
            </a:r>
            <a:r>
              <a:rPr lang="ja-JP" altLang="en-US" dirty="0" smtClean="0">
                <a:latin typeface="+mj-ea"/>
                <a:ea typeface="+mj-ea"/>
              </a:rPr>
              <a:t>指導料（</a:t>
            </a:r>
            <a:r>
              <a:rPr lang="ja-JP" altLang="en-US" dirty="0">
                <a:latin typeface="+mj-ea"/>
                <a:ea typeface="+mj-ea"/>
              </a:rPr>
              <a:t>入院中２回）</a:t>
            </a:r>
          </a:p>
          <a:p>
            <a:pPr lvl="1" algn="just" eaLnBrk="1" hangingPunct="1">
              <a:lnSpc>
                <a:spcPct val="90000"/>
              </a:lnSpc>
            </a:pPr>
            <a:r>
              <a:rPr lang="ja-JP" altLang="en-US" dirty="0" smtClean="0">
                <a:latin typeface="+mj-ea"/>
                <a:ea typeface="+mj-ea"/>
              </a:rPr>
              <a:t>入院</a:t>
            </a:r>
            <a:r>
              <a:rPr lang="ja-JP" altLang="en-US" dirty="0">
                <a:latin typeface="+mj-ea"/>
                <a:ea typeface="+mj-ea"/>
              </a:rPr>
              <a:t>栄養食事指導料</a:t>
            </a:r>
            <a:r>
              <a:rPr lang="ja-JP" altLang="en-US" dirty="0" smtClean="0">
                <a:latin typeface="+mj-ea"/>
                <a:ea typeface="+mj-ea"/>
              </a:rPr>
              <a:t>１</a:t>
            </a:r>
            <a:r>
              <a:rPr lang="en-US" altLang="ja-JP" dirty="0">
                <a:latin typeface="+mj-ea"/>
                <a:ea typeface="+mj-ea"/>
              </a:rPr>
              <a:t>	</a:t>
            </a:r>
            <a:r>
              <a:rPr lang="en-US" altLang="ja-JP" dirty="0" smtClean="0">
                <a:latin typeface="+mj-ea"/>
                <a:ea typeface="+mj-ea"/>
              </a:rPr>
              <a:t>	</a:t>
            </a:r>
            <a:r>
              <a:rPr lang="ja-JP" altLang="en-US" dirty="0" smtClean="0">
                <a:latin typeface="+mj-ea"/>
                <a:ea typeface="+mj-ea"/>
              </a:rPr>
              <a:t>１３０点（変更無し）</a:t>
            </a:r>
          </a:p>
          <a:p>
            <a:pPr lvl="2" algn="just" eaLnBrk="1" hangingPunct="1">
              <a:lnSpc>
                <a:spcPct val="90000"/>
              </a:lnSpc>
            </a:pPr>
            <a:r>
              <a:rPr lang="ja-JP" altLang="en-US" dirty="0" smtClean="0">
                <a:latin typeface="+mj-ea"/>
                <a:ea typeface="+mj-ea"/>
              </a:rPr>
              <a:t>特別食を医師が必要と認めたものに対し、当該保険医療機関の管理栄養士が医師の指示に基づき必要な栄養指導を行った場合に算定</a:t>
            </a:r>
            <a:endParaRPr lang="en-US" altLang="ja-JP" dirty="0" smtClean="0">
              <a:latin typeface="+mj-ea"/>
              <a:ea typeface="+mj-ea"/>
            </a:endParaRPr>
          </a:p>
          <a:p>
            <a:pPr lvl="2" algn="just" eaLnBrk="1" hangingPunct="1">
              <a:lnSpc>
                <a:spcPct val="90000"/>
              </a:lnSpc>
            </a:pPr>
            <a:endParaRPr lang="ja-JP" altLang="en-US" dirty="0" smtClean="0">
              <a:latin typeface="+mj-ea"/>
              <a:ea typeface="+mj-ea"/>
            </a:endParaRPr>
          </a:p>
          <a:p>
            <a:pPr lvl="1" algn="just" eaLnBrk="1" hangingPunct="1">
              <a:lnSpc>
                <a:spcPct val="90000"/>
              </a:lnSpc>
            </a:pPr>
            <a:r>
              <a:rPr lang="ja-JP" altLang="en-US" dirty="0" smtClean="0">
                <a:latin typeface="+mj-ea"/>
                <a:ea typeface="+mj-ea"/>
              </a:rPr>
              <a:t>入院</a:t>
            </a:r>
            <a:r>
              <a:rPr lang="ja-JP" altLang="en-US" dirty="0">
                <a:latin typeface="+mj-ea"/>
                <a:ea typeface="+mj-ea"/>
              </a:rPr>
              <a:t>栄養食事指導料</a:t>
            </a:r>
            <a:r>
              <a:rPr lang="ja-JP" altLang="en-US" dirty="0" smtClean="0">
                <a:latin typeface="+mj-ea"/>
                <a:ea typeface="+mj-ea"/>
              </a:rPr>
              <a:t>２</a:t>
            </a:r>
            <a:r>
              <a:rPr lang="en-US" altLang="ja-JP" dirty="0" smtClean="0">
                <a:latin typeface="+mj-ea"/>
                <a:ea typeface="+mj-ea"/>
              </a:rPr>
              <a:t>		</a:t>
            </a:r>
            <a:r>
              <a:rPr lang="ja-JP" altLang="en-US" dirty="0" smtClean="0">
                <a:latin typeface="+mj-ea"/>
                <a:ea typeface="+mj-ea"/>
              </a:rPr>
              <a:t>１２５点（新設）</a:t>
            </a:r>
            <a:endParaRPr lang="ja-JP" altLang="en-US" dirty="0">
              <a:latin typeface="+mj-ea"/>
              <a:ea typeface="+mj-ea"/>
            </a:endParaRPr>
          </a:p>
          <a:p>
            <a:pPr lvl="2" algn="just" eaLnBrk="1" hangingPunct="1">
              <a:lnSpc>
                <a:spcPct val="90000"/>
              </a:lnSpc>
            </a:pPr>
            <a:r>
              <a:rPr lang="ja-JP" altLang="en-US" dirty="0" smtClean="0">
                <a:latin typeface="+mj-ea"/>
                <a:ea typeface="+mj-ea"/>
              </a:rPr>
              <a:t>診療所</a:t>
            </a:r>
            <a:r>
              <a:rPr lang="ja-JP" altLang="en-US" dirty="0">
                <a:latin typeface="+mj-ea"/>
                <a:ea typeface="+mj-ea"/>
              </a:rPr>
              <a:t>に</a:t>
            </a:r>
            <a:r>
              <a:rPr lang="ja-JP" altLang="en-US" dirty="0" smtClean="0">
                <a:latin typeface="+mj-ea"/>
                <a:ea typeface="+mj-ea"/>
              </a:rPr>
              <a:t>おいて特別食</a:t>
            </a:r>
            <a:r>
              <a:rPr lang="ja-JP" altLang="en-US" dirty="0">
                <a:latin typeface="+mj-ea"/>
                <a:ea typeface="+mj-ea"/>
              </a:rPr>
              <a:t>を医師が必要と認めたものに対し、当該保険医療機関以外の管理栄養士が医師の指示に基づき対面で必要な栄養指導を行った場合に</a:t>
            </a:r>
            <a:r>
              <a:rPr lang="ja-JP" altLang="en-US" dirty="0" smtClean="0">
                <a:latin typeface="+mj-ea"/>
                <a:ea typeface="+mj-ea"/>
              </a:rPr>
              <a:t>算定</a:t>
            </a:r>
            <a:endParaRPr lang="ja-JP" altLang="en-US" dirty="0">
              <a:latin typeface="+mj-ea"/>
              <a:ea typeface="+mj-ea"/>
            </a:endParaRPr>
          </a:p>
          <a:p>
            <a:pPr lvl="2" algn="just" eaLnBrk="1" hangingPunct="1">
              <a:lnSpc>
                <a:spcPct val="90000"/>
              </a:lnSpc>
            </a:pPr>
            <a:r>
              <a:rPr lang="ja-JP" altLang="en-US" dirty="0" smtClean="0">
                <a:latin typeface="+mj-ea"/>
                <a:ea typeface="+mj-ea"/>
              </a:rPr>
              <a:t>常勤</a:t>
            </a:r>
            <a:r>
              <a:rPr lang="ja-JP" altLang="en-US" dirty="0">
                <a:latin typeface="+mj-ea"/>
                <a:ea typeface="+mj-ea"/>
              </a:rPr>
              <a:t>の管理栄養士を配置している場合は、栄養管理実施加算を算定し、入院栄養食事</a:t>
            </a:r>
            <a:r>
              <a:rPr lang="ja-JP" altLang="en-US" dirty="0" smtClean="0">
                <a:latin typeface="+mj-ea"/>
                <a:ea typeface="+mj-ea"/>
              </a:rPr>
              <a:t>指導料</a:t>
            </a:r>
            <a:r>
              <a:rPr lang="ja-JP" altLang="en-US" dirty="0">
                <a:latin typeface="+mj-ea"/>
                <a:ea typeface="+mj-ea"/>
              </a:rPr>
              <a:t>は</a:t>
            </a:r>
            <a:r>
              <a:rPr lang="ja-JP" altLang="en-US" dirty="0" smtClean="0">
                <a:latin typeface="+mj-ea"/>
                <a:ea typeface="+mj-ea"/>
              </a:rPr>
              <a:t>算定</a:t>
            </a:r>
            <a:r>
              <a:rPr lang="ja-JP" altLang="en-US" dirty="0">
                <a:latin typeface="+mj-ea"/>
                <a:ea typeface="+mj-ea"/>
              </a:rPr>
              <a:t>不可</a:t>
            </a: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smtClean="0">
                <a:solidFill>
                  <a:srgbClr val="FFFF66"/>
                </a:solidFill>
              </a:rPr>
              <a:t>有床診療所</a:t>
            </a:r>
            <a:r>
              <a:rPr lang="ja-JP" altLang="en-US" sz="2800" dirty="0">
                <a:solidFill>
                  <a:srgbClr val="FFFF66"/>
                </a:solidFill>
              </a:rPr>
              <a:t>入院基本料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a:solidFill>
                  <a:srgbClr val="FFFF66"/>
                </a:solidFill>
              </a:rPr>
              <a:t>有床診療所</a:t>
            </a:r>
            <a:r>
              <a:rPr lang="ja-JP" altLang="en-US" sz="3600" dirty="0" smtClean="0">
                <a:solidFill>
                  <a:srgbClr val="FFFF66"/>
                </a:solidFill>
              </a:rPr>
              <a:t>の</a:t>
            </a:r>
            <a:r>
              <a:rPr lang="ja-JP" altLang="en-US" sz="3600" dirty="0">
                <a:solidFill>
                  <a:srgbClr val="FFFF66"/>
                </a:solidFill>
              </a:rPr>
              <a:t>栄養管理体制</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4755588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38</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dirty="0" smtClean="0">
                <a:latin typeface="+mj-ea"/>
                <a:ea typeface="+mj-ea"/>
              </a:rPr>
              <a:t>有</a:t>
            </a:r>
            <a:r>
              <a:rPr lang="ja-JP" altLang="en-US" dirty="0">
                <a:latin typeface="+mj-ea"/>
                <a:ea typeface="+mj-ea"/>
              </a:rPr>
              <a:t>床診療所入院基本料</a:t>
            </a:r>
            <a:r>
              <a:rPr lang="ja-JP" altLang="en-US" dirty="0" smtClean="0">
                <a:latin typeface="+mj-ea"/>
                <a:ea typeface="+mj-ea"/>
              </a:rPr>
              <a:t>１（新設）</a:t>
            </a:r>
            <a:endParaRPr lang="ja-JP" altLang="en-US" dirty="0">
              <a:latin typeface="+mj-ea"/>
              <a:ea typeface="+mj-ea"/>
            </a:endParaRPr>
          </a:p>
          <a:p>
            <a:pPr lvl="1" algn="just" eaLnBrk="1" hangingPunct="1">
              <a:lnSpc>
                <a:spcPct val="90000"/>
              </a:lnSpc>
            </a:pPr>
            <a:r>
              <a:rPr lang="en-US" altLang="ja-JP" dirty="0" smtClean="0">
                <a:latin typeface="+mj-ea"/>
                <a:ea typeface="+mj-ea"/>
              </a:rPr>
              <a:t>14</a:t>
            </a:r>
            <a:r>
              <a:rPr lang="ja-JP" altLang="en-US" dirty="0">
                <a:latin typeface="+mj-ea"/>
                <a:ea typeface="+mj-ea"/>
              </a:rPr>
              <a:t>日以内の</a:t>
            </a:r>
            <a:r>
              <a:rPr lang="ja-JP" altLang="en-US" dirty="0" smtClean="0">
                <a:latin typeface="+mj-ea"/>
                <a:ea typeface="+mj-ea"/>
              </a:rPr>
              <a:t>期間</a:t>
            </a:r>
            <a:r>
              <a:rPr lang="en-US" altLang="ja-JP" dirty="0" smtClean="0">
                <a:latin typeface="+mj-ea"/>
                <a:ea typeface="+mj-ea"/>
              </a:rPr>
              <a:t>			</a:t>
            </a:r>
            <a:r>
              <a:rPr lang="ja-JP" altLang="en-US" dirty="0">
                <a:latin typeface="+mj-ea"/>
                <a:ea typeface="+mj-ea"/>
              </a:rPr>
              <a:t>８６１</a:t>
            </a:r>
            <a:r>
              <a:rPr lang="ja-JP" altLang="en-US" dirty="0" smtClean="0">
                <a:latin typeface="+mj-ea"/>
                <a:ea typeface="+mj-ea"/>
              </a:rPr>
              <a:t>点</a:t>
            </a:r>
            <a:endParaRPr lang="en-US" altLang="ja-JP" dirty="0">
              <a:latin typeface="+mj-ea"/>
              <a:ea typeface="+mj-ea"/>
            </a:endParaRPr>
          </a:p>
          <a:p>
            <a:pPr lvl="1" algn="just" eaLnBrk="1" hangingPunct="1">
              <a:lnSpc>
                <a:spcPct val="90000"/>
              </a:lnSpc>
            </a:pPr>
            <a:r>
              <a:rPr lang="en-US" altLang="ja-JP" dirty="0" smtClean="0">
                <a:latin typeface="+mj-ea"/>
                <a:ea typeface="+mj-ea"/>
              </a:rPr>
              <a:t>15</a:t>
            </a:r>
            <a:r>
              <a:rPr lang="ja-JP" altLang="en-US" dirty="0">
                <a:latin typeface="+mj-ea"/>
                <a:ea typeface="+mj-ea"/>
              </a:rPr>
              <a:t>日以上</a:t>
            </a:r>
            <a:r>
              <a:rPr lang="en-US" altLang="ja-JP" dirty="0">
                <a:latin typeface="+mj-ea"/>
                <a:ea typeface="+mj-ea"/>
              </a:rPr>
              <a:t>30</a:t>
            </a:r>
            <a:r>
              <a:rPr lang="ja-JP" altLang="en-US" dirty="0">
                <a:latin typeface="+mj-ea"/>
                <a:ea typeface="+mj-ea"/>
              </a:rPr>
              <a:t>日以内の</a:t>
            </a:r>
            <a:r>
              <a:rPr lang="ja-JP" altLang="en-US" dirty="0" smtClean="0">
                <a:latin typeface="+mj-ea"/>
                <a:ea typeface="+mj-ea"/>
              </a:rPr>
              <a:t>期間</a:t>
            </a:r>
            <a:r>
              <a:rPr lang="en-US" altLang="ja-JP" dirty="0" smtClean="0">
                <a:latin typeface="+mj-ea"/>
                <a:ea typeface="+mj-ea"/>
              </a:rPr>
              <a:t>		</a:t>
            </a:r>
            <a:r>
              <a:rPr lang="ja-JP" altLang="en-US" dirty="0">
                <a:latin typeface="+mj-ea"/>
                <a:ea typeface="+mj-ea"/>
              </a:rPr>
              <a:t>６６９</a:t>
            </a:r>
            <a:r>
              <a:rPr lang="ja-JP" altLang="en-US" dirty="0" smtClean="0">
                <a:latin typeface="+mj-ea"/>
                <a:ea typeface="+mj-ea"/>
              </a:rPr>
              <a:t>点</a:t>
            </a:r>
            <a:endParaRPr lang="en-US" altLang="ja-JP" dirty="0">
              <a:latin typeface="+mj-ea"/>
              <a:ea typeface="+mj-ea"/>
            </a:endParaRPr>
          </a:p>
          <a:p>
            <a:pPr lvl="1" algn="just" eaLnBrk="1" hangingPunct="1">
              <a:lnSpc>
                <a:spcPct val="90000"/>
              </a:lnSpc>
            </a:pPr>
            <a:r>
              <a:rPr lang="en-US" altLang="ja-JP" dirty="0" smtClean="0">
                <a:latin typeface="+mj-ea"/>
                <a:ea typeface="+mj-ea"/>
              </a:rPr>
              <a:t>31</a:t>
            </a:r>
            <a:r>
              <a:rPr lang="ja-JP" altLang="en-US" dirty="0">
                <a:latin typeface="+mj-ea"/>
                <a:ea typeface="+mj-ea"/>
              </a:rPr>
              <a:t>日以上の</a:t>
            </a:r>
            <a:r>
              <a:rPr lang="ja-JP" altLang="en-US" dirty="0" smtClean="0">
                <a:latin typeface="+mj-ea"/>
                <a:ea typeface="+mj-ea"/>
              </a:rPr>
              <a:t>期間</a:t>
            </a:r>
            <a:r>
              <a:rPr lang="en-US" altLang="ja-JP" dirty="0" smtClean="0">
                <a:latin typeface="+mj-ea"/>
                <a:ea typeface="+mj-ea"/>
              </a:rPr>
              <a:t>			</a:t>
            </a:r>
            <a:r>
              <a:rPr lang="ja-JP" altLang="en-US" dirty="0">
                <a:latin typeface="+mj-ea"/>
                <a:ea typeface="+mj-ea"/>
              </a:rPr>
              <a:t>５６７</a:t>
            </a:r>
            <a:r>
              <a:rPr lang="ja-JP" altLang="en-US" dirty="0" smtClean="0">
                <a:latin typeface="+mj-ea"/>
                <a:ea typeface="+mj-ea"/>
              </a:rPr>
              <a:t>点</a:t>
            </a:r>
            <a:endParaRPr lang="en-US" altLang="ja-JP" dirty="0">
              <a:latin typeface="+mj-ea"/>
              <a:ea typeface="+mj-ea"/>
            </a:endParaRPr>
          </a:p>
          <a:p>
            <a:pPr algn="just" eaLnBrk="1" hangingPunct="1">
              <a:lnSpc>
                <a:spcPct val="90000"/>
              </a:lnSpc>
            </a:pPr>
            <a:r>
              <a:rPr lang="ja-JP" altLang="en-US" dirty="0" smtClean="0">
                <a:latin typeface="+mj-ea"/>
                <a:ea typeface="+mj-ea"/>
              </a:rPr>
              <a:t>有</a:t>
            </a:r>
            <a:r>
              <a:rPr lang="ja-JP" altLang="en-US" dirty="0">
                <a:latin typeface="+mj-ea"/>
                <a:ea typeface="+mj-ea"/>
              </a:rPr>
              <a:t>床診療所入院基本料</a:t>
            </a:r>
            <a:r>
              <a:rPr lang="ja-JP" altLang="en-US" dirty="0" smtClean="0">
                <a:latin typeface="+mj-ea"/>
                <a:ea typeface="+mj-ea"/>
              </a:rPr>
              <a:t>２（新設）</a:t>
            </a:r>
            <a:endParaRPr lang="ja-JP" altLang="en-US" dirty="0">
              <a:latin typeface="+mj-ea"/>
              <a:ea typeface="+mj-ea"/>
            </a:endParaRPr>
          </a:p>
          <a:p>
            <a:pPr lvl="1" algn="just" eaLnBrk="1" hangingPunct="1">
              <a:lnSpc>
                <a:spcPct val="90000"/>
              </a:lnSpc>
            </a:pPr>
            <a:r>
              <a:rPr lang="en-US" altLang="ja-JP" dirty="0" smtClean="0">
                <a:latin typeface="+mj-ea"/>
                <a:ea typeface="+mj-ea"/>
              </a:rPr>
              <a:t>14</a:t>
            </a:r>
            <a:r>
              <a:rPr lang="ja-JP" altLang="en-US" dirty="0">
                <a:latin typeface="+mj-ea"/>
                <a:ea typeface="+mj-ea"/>
              </a:rPr>
              <a:t>日以内の</a:t>
            </a:r>
            <a:r>
              <a:rPr lang="ja-JP" altLang="en-US" dirty="0" smtClean="0">
                <a:latin typeface="+mj-ea"/>
                <a:ea typeface="+mj-ea"/>
              </a:rPr>
              <a:t>期間</a:t>
            </a:r>
            <a:r>
              <a:rPr lang="en-US" altLang="ja-JP" dirty="0" smtClean="0">
                <a:latin typeface="+mj-ea"/>
                <a:ea typeface="+mj-ea"/>
              </a:rPr>
              <a:t>			</a:t>
            </a:r>
            <a:r>
              <a:rPr lang="ja-JP" altLang="en-US" dirty="0">
                <a:latin typeface="+mj-ea"/>
                <a:ea typeface="+mj-ea"/>
              </a:rPr>
              <a:t>７７０</a:t>
            </a:r>
            <a:r>
              <a:rPr lang="ja-JP" altLang="en-US" dirty="0" smtClean="0">
                <a:latin typeface="+mj-ea"/>
                <a:ea typeface="+mj-ea"/>
              </a:rPr>
              <a:t>点</a:t>
            </a:r>
            <a:endParaRPr lang="en-US" altLang="ja-JP" dirty="0">
              <a:latin typeface="+mj-ea"/>
              <a:ea typeface="+mj-ea"/>
            </a:endParaRPr>
          </a:p>
          <a:p>
            <a:pPr lvl="1" algn="just" eaLnBrk="1" hangingPunct="1">
              <a:lnSpc>
                <a:spcPct val="90000"/>
              </a:lnSpc>
            </a:pPr>
            <a:r>
              <a:rPr lang="en-US" altLang="ja-JP" dirty="0" smtClean="0">
                <a:latin typeface="+mj-ea"/>
                <a:ea typeface="+mj-ea"/>
              </a:rPr>
              <a:t>15</a:t>
            </a:r>
            <a:r>
              <a:rPr lang="ja-JP" altLang="en-US" dirty="0">
                <a:latin typeface="+mj-ea"/>
                <a:ea typeface="+mj-ea"/>
              </a:rPr>
              <a:t>日以上</a:t>
            </a:r>
            <a:r>
              <a:rPr lang="en-US" altLang="ja-JP" dirty="0">
                <a:latin typeface="+mj-ea"/>
                <a:ea typeface="+mj-ea"/>
              </a:rPr>
              <a:t>30</a:t>
            </a:r>
            <a:r>
              <a:rPr lang="ja-JP" altLang="en-US" dirty="0">
                <a:latin typeface="+mj-ea"/>
                <a:ea typeface="+mj-ea"/>
              </a:rPr>
              <a:t>日以内の</a:t>
            </a:r>
            <a:r>
              <a:rPr lang="ja-JP" altLang="en-US" dirty="0" smtClean="0">
                <a:latin typeface="+mj-ea"/>
                <a:ea typeface="+mj-ea"/>
              </a:rPr>
              <a:t>期間</a:t>
            </a:r>
            <a:r>
              <a:rPr lang="en-US" altLang="ja-JP" dirty="0" smtClean="0">
                <a:latin typeface="+mj-ea"/>
                <a:ea typeface="+mj-ea"/>
              </a:rPr>
              <a:t>		</a:t>
            </a:r>
            <a:r>
              <a:rPr lang="ja-JP" altLang="en-US" dirty="0">
                <a:latin typeface="+mj-ea"/>
                <a:ea typeface="+mj-ea"/>
              </a:rPr>
              <a:t>５７８</a:t>
            </a:r>
            <a:r>
              <a:rPr lang="ja-JP" altLang="en-US" dirty="0" smtClean="0">
                <a:latin typeface="+mj-ea"/>
                <a:ea typeface="+mj-ea"/>
              </a:rPr>
              <a:t>点</a:t>
            </a:r>
            <a:endParaRPr lang="en-US" altLang="ja-JP" dirty="0">
              <a:latin typeface="+mj-ea"/>
              <a:ea typeface="+mj-ea"/>
            </a:endParaRPr>
          </a:p>
          <a:p>
            <a:pPr lvl="1" algn="just" eaLnBrk="1" hangingPunct="1">
              <a:lnSpc>
                <a:spcPct val="90000"/>
              </a:lnSpc>
            </a:pPr>
            <a:r>
              <a:rPr lang="en-US" altLang="ja-JP" dirty="0" smtClean="0">
                <a:latin typeface="+mj-ea"/>
                <a:ea typeface="+mj-ea"/>
              </a:rPr>
              <a:t>31</a:t>
            </a:r>
            <a:r>
              <a:rPr lang="ja-JP" altLang="en-US" dirty="0">
                <a:latin typeface="+mj-ea"/>
                <a:ea typeface="+mj-ea"/>
              </a:rPr>
              <a:t>日以上の</a:t>
            </a:r>
            <a:r>
              <a:rPr lang="ja-JP" altLang="en-US" dirty="0" smtClean="0">
                <a:latin typeface="+mj-ea"/>
                <a:ea typeface="+mj-ea"/>
              </a:rPr>
              <a:t>期間</a:t>
            </a:r>
            <a:r>
              <a:rPr lang="en-US" altLang="ja-JP" dirty="0" smtClean="0">
                <a:latin typeface="+mj-ea"/>
                <a:ea typeface="+mj-ea"/>
              </a:rPr>
              <a:t>			</a:t>
            </a:r>
            <a:r>
              <a:rPr lang="ja-JP" altLang="en-US" dirty="0">
                <a:latin typeface="+mj-ea"/>
                <a:ea typeface="+mj-ea"/>
              </a:rPr>
              <a:t>５２１</a:t>
            </a:r>
            <a:r>
              <a:rPr lang="ja-JP" altLang="en-US" dirty="0" smtClean="0">
                <a:latin typeface="+mj-ea"/>
                <a:ea typeface="+mj-ea"/>
              </a:rPr>
              <a:t>点</a:t>
            </a:r>
            <a:endParaRPr lang="en-US" altLang="ja-JP" dirty="0">
              <a:latin typeface="+mj-ea"/>
              <a:ea typeface="+mj-ea"/>
            </a:endParaRPr>
          </a:p>
          <a:p>
            <a:pPr algn="just" eaLnBrk="1" hangingPunct="1">
              <a:lnSpc>
                <a:spcPct val="90000"/>
              </a:lnSpc>
            </a:pPr>
            <a:r>
              <a:rPr lang="ja-JP" altLang="en-US" dirty="0" smtClean="0">
                <a:latin typeface="+mj-ea"/>
                <a:ea typeface="+mj-ea"/>
              </a:rPr>
              <a:t>有</a:t>
            </a:r>
            <a:r>
              <a:rPr lang="ja-JP" altLang="en-US" dirty="0">
                <a:latin typeface="+mj-ea"/>
                <a:ea typeface="+mj-ea"/>
              </a:rPr>
              <a:t>床診療所入院基本料</a:t>
            </a:r>
            <a:r>
              <a:rPr lang="ja-JP" altLang="en-US" dirty="0" smtClean="0">
                <a:latin typeface="+mj-ea"/>
                <a:ea typeface="+mj-ea"/>
              </a:rPr>
              <a:t>３（新設）</a:t>
            </a:r>
            <a:endParaRPr lang="ja-JP" altLang="en-US" dirty="0">
              <a:latin typeface="+mj-ea"/>
              <a:ea typeface="+mj-ea"/>
            </a:endParaRPr>
          </a:p>
          <a:p>
            <a:pPr lvl="1" algn="just" eaLnBrk="1" hangingPunct="1">
              <a:lnSpc>
                <a:spcPct val="90000"/>
              </a:lnSpc>
            </a:pPr>
            <a:r>
              <a:rPr lang="en-US" altLang="ja-JP" dirty="0" smtClean="0">
                <a:latin typeface="+mj-ea"/>
                <a:ea typeface="+mj-ea"/>
              </a:rPr>
              <a:t>14</a:t>
            </a:r>
            <a:r>
              <a:rPr lang="ja-JP" altLang="en-US" dirty="0">
                <a:latin typeface="+mj-ea"/>
                <a:ea typeface="+mj-ea"/>
              </a:rPr>
              <a:t>日以内の</a:t>
            </a:r>
            <a:r>
              <a:rPr lang="ja-JP" altLang="en-US" dirty="0" smtClean="0">
                <a:latin typeface="+mj-ea"/>
                <a:ea typeface="+mj-ea"/>
              </a:rPr>
              <a:t>期間</a:t>
            </a:r>
            <a:r>
              <a:rPr lang="en-US" altLang="ja-JP" dirty="0" smtClean="0">
                <a:latin typeface="+mj-ea"/>
                <a:ea typeface="+mj-ea"/>
              </a:rPr>
              <a:t>			</a:t>
            </a:r>
            <a:r>
              <a:rPr lang="ja-JP" altLang="en-US" dirty="0">
                <a:latin typeface="+mj-ea"/>
                <a:ea typeface="+mj-ea"/>
              </a:rPr>
              <a:t>５６８</a:t>
            </a:r>
            <a:r>
              <a:rPr lang="ja-JP" altLang="en-US" dirty="0" smtClean="0">
                <a:latin typeface="+mj-ea"/>
                <a:ea typeface="+mj-ea"/>
              </a:rPr>
              <a:t>点</a:t>
            </a:r>
            <a:endParaRPr lang="en-US" altLang="ja-JP" dirty="0">
              <a:latin typeface="+mj-ea"/>
              <a:ea typeface="+mj-ea"/>
            </a:endParaRPr>
          </a:p>
          <a:p>
            <a:pPr lvl="1" algn="just" eaLnBrk="1" hangingPunct="1">
              <a:lnSpc>
                <a:spcPct val="90000"/>
              </a:lnSpc>
            </a:pPr>
            <a:r>
              <a:rPr lang="en-US" altLang="ja-JP" dirty="0" smtClean="0">
                <a:latin typeface="+mj-ea"/>
                <a:ea typeface="+mj-ea"/>
              </a:rPr>
              <a:t>15</a:t>
            </a:r>
            <a:r>
              <a:rPr lang="ja-JP" altLang="en-US" dirty="0">
                <a:latin typeface="+mj-ea"/>
                <a:ea typeface="+mj-ea"/>
              </a:rPr>
              <a:t>日以上</a:t>
            </a:r>
            <a:r>
              <a:rPr lang="en-US" altLang="ja-JP" dirty="0">
                <a:latin typeface="+mj-ea"/>
                <a:ea typeface="+mj-ea"/>
              </a:rPr>
              <a:t>30</a:t>
            </a:r>
            <a:r>
              <a:rPr lang="ja-JP" altLang="en-US" dirty="0">
                <a:latin typeface="+mj-ea"/>
                <a:ea typeface="+mj-ea"/>
              </a:rPr>
              <a:t>日以内の</a:t>
            </a:r>
            <a:r>
              <a:rPr lang="ja-JP" altLang="en-US" dirty="0" smtClean="0">
                <a:latin typeface="+mj-ea"/>
                <a:ea typeface="+mj-ea"/>
              </a:rPr>
              <a:t>期間</a:t>
            </a:r>
            <a:r>
              <a:rPr lang="en-US" altLang="ja-JP" dirty="0" smtClean="0">
                <a:latin typeface="+mj-ea"/>
                <a:ea typeface="+mj-ea"/>
              </a:rPr>
              <a:t>		</a:t>
            </a:r>
            <a:r>
              <a:rPr lang="ja-JP" altLang="en-US" dirty="0">
                <a:latin typeface="+mj-ea"/>
                <a:ea typeface="+mj-ea"/>
              </a:rPr>
              <a:t>５３０</a:t>
            </a:r>
            <a:r>
              <a:rPr lang="ja-JP" altLang="en-US" dirty="0" smtClean="0">
                <a:latin typeface="+mj-ea"/>
                <a:ea typeface="+mj-ea"/>
              </a:rPr>
              <a:t>点</a:t>
            </a:r>
            <a:endParaRPr lang="en-US" altLang="ja-JP" dirty="0">
              <a:latin typeface="+mj-ea"/>
              <a:ea typeface="+mj-ea"/>
            </a:endParaRPr>
          </a:p>
          <a:p>
            <a:pPr lvl="1" algn="just" eaLnBrk="1" hangingPunct="1">
              <a:lnSpc>
                <a:spcPct val="90000"/>
              </a:lnSpc>
            </a:pPr>
            <a:r>
              <a:rPr lang="en-US" altLang="ja-JP" dirty="0" smtClean="0">
                <a:latin typeface="+mj-ea"/>
                <a:ea typeface="+mj-ea"/>
              </a:rPr>
              <a:t>31</a:t>
            </a:r>
            <a:r>
              <a:rPr lang="ja-JP" altLang="en-US" dirty="0">
                <a:latin typeface="+mj-ea"/>
                <a:ea typeface="+mj-ea"/>
              </a:rPr>
              <a:t>日以上の</a:t>
            </a:r>
            <a:r>
              <a:rPr lang="ja-JP" altLang="en-US" dirty="0" smtClean="0">
                <a:latin typeface="+mj-ea"/>
                <a:ea typeface="+mj-ea"/>
              </a:rPr>
              <a:t>期間</a:t>
            </a:r>
            <a:r>
              <a:rPr lang="en-US" altLang="ja-JP" dirty="0" smtClean="0">
                <a:latin typeface="+mj-ea"/>
                <a:ea typeface="+mj-ea"/>
              </a:rPr>
              <a:t>			</a:t>
            </a:r>
            <a:r>
              <a:rPr lang="ja-JP" altLang="en-US" dirty="0">
                <a:latin typeface="+mj-ea"/>
                <a:ea typeface="+mj-ea"/>
              </a:rPr>
              <a:t>５００</a:t>
            </a:r>
            <a:r>
              <a:rPr lang="ja-JP" altLang="en-US" dirty="0" smtClean="0">
                <a:latin typeface="+mj-ea"/>
                <a:ea typeface="+mj-ea"/>
              </a:rPr>
              <a:t>点</a:t>
            </a:r>
            <a:endParaRPr lang="en-US" altLang="ja-JP"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smtClean="0">
                <a:solidFill>
                  <a:srgbClr val="FFFF66"/>
                </a:solidFill>
              </a:rPr>
              <a:t>有床診療所</a:t>
            </a:r>
            <a:r>
              <a:rPr lang="ja-JP" altLang="en-US" sz="2800" dirty="0">
                <a:solidFill>
                  <a:srgbClr val="FFFF66"/>
                </a:solidFill>
              </a:rPr>
              <a:t>入院基本料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a:solidFill>
                  <a:srgbClr val="FFFF66"/>
                </a:solidFill>
              </a:rPr>
              <a:t>有床</a:t>
            </a:r>
            <a:r>
              <a:rPr lang="ja-JP" altLang="en-US" sz="3600" dirty="0" smtClean="0">
                <a:solidFill>
                  <a:srgbClr val="FFFF66"/>
                </a:solidFill>
              </a:rPr>
              <a:t>診療所</a:t>
            </a:r>
            <a:r>
              <a:rPr lang="ja-JP" altLang="en-US" sz="3600" dirty="0">
                <a:solidFill>
                  <a:srgbClr val="FFFF66"/>
                </a:solidFill>
              </a:rPr>
              <a:t>入院基本</a:t>
            </a:r>
            <a:r>
              <a:rPr lang="ja-JP" altLang="en-US" sz="3600" dirty="0" smtClean="0">
                <a:solidFill>
                  <a:srgbClr val="FFFF66"/>
                </a:solidFill>
              </a:rPr>
              <a:t>料の見直し</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9983202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39</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dirty="0">
                <a:latin typeface="+mj-ea"/>
              </a:rPr>
              <a:t>施設</a:t>
            </a:r>
            <a:r>
              <a:rPr lang="ja-JP" altLang="en-US" dirty="0" smtClean="0">
                <a:latin typeface="+mj-ea"/>
              </a:rPr>
              <a:t>基準（有</a:t>
            </a:r>
            <a:r>
              <a:rPr lang="ja-JP" altLang="en-US" dirty="0">
                <a:latin typeface="+mj-ea"/>
              </a:rPr>
              <a:t>床診療所入院基本料</a:t>
            </a:r>
            <a:r>
              <a:rPr lang="ja-JP" altLang="en-US" dirty="0" smtClean="0">
                <a:latin typeface="+mj-ea"/>
              </a:rPr>
              <a:t>１～３）</a:t>
            </a:r>
            <a:endParaRPr lang="ja-JP" altLang="en-US" dirty="0">
              <a:latin typeface="+mj-ea"/>
            </a:endParaRPr>
          </a:p>
          <a:p>
            <a:pPr lvl="1" algn="just" eaLnBrk="1" hangingPunct="1">
              <a:lnSpc>
                <a:spcPct val="90000"/>
              </a:lnSpc>
            </a:pPr>
            <a:r>
              <a:rPr lang="ja-JP" altLang="en-US" dirty="0" smtClean="0">
                <a:latin typeface="+mj-ea"/>
              </a:rPr>
              <a:t>看護</a:t>
            </a:r>
            <a:r>
              <a:rPr lang="ja-JP" altLang="en-US" dirty="0">
                <a:latin typeface="+mj-ea"/>
              </a:rPr>
              <a:t>配置に係る施設基準に適合していること。</a:t>
            </a:r>
          </a:p>
          <a:p>
            <a:pPr lvl="1" algn="just" eaLnBrk="1" hangingPunct="1">
              <a:lnSpc>
                <a:spcPct val="90000"/>
              </a:lnSpc>
            </a:pPr>
            <a:r>
              <a:rPr lang="ja-JP" altLang="en-US" dirty="0" smtClean="0">
                <a:latin typeface="+mj-ea"/>
              </a:rPr>
              <a:t>以下の条件を２つ以上満たす</a:t>
            </a:r>
            <a:endParaRPr lang="ja-JP" altLang="en-US" dirty="0">
              <a:latin typeface="+mj-ea"/>
            </a:endParaRPr>
          </a:p>
          <a:p>
            <a:pPr lvl="2" algn="just" eaLnBrk="1" hangingPunct="1">
              <a:lnSpc>
                <a:spcPct val="90000"/>
              </a:lnSpc>
            </a:pPr>
            <a:r>
              <a:rPr lang="ja-JP" altLang="en-US" dirty="0" smtClean="0">
                <a:latin typeface="+mj-ea"/>
              </a:rPr>
              <a:t>在宅</a:t>
            </a:r>
            <a:r>
              <a:rPr lang="ja-JP" altLang="en-US" dirty="0">
                <a:latin typeface="+mj-ea"/>
              </a:rPr>
              <a:t>療養支援診療所であって、過去１年間に訪問診療を実施した実績が</a:t>
            </a:r>
            <a:r>
              <a:rPr lang="ja-JP" altLang="en-US" dirty="0" smtClean="0">
                <a:latin typeface="+mj-ea"/>
              </a:rPr>
              <a:t>ある</a:t>
            </a:r>
            <a:endParaRPr lang="ja-JP" altLang="en-US" dirty="0">
              <a:latin typeface="+mj-ea"/>
            </a:endParaRPr>
          </a:p>
          <a:p>
            <a:pPr lvl="2" algn="just" eaLnBrk="1" hangingPunct="1">
              <a:lnSpc>
                <a:spcPct val="90000"/>
              </a:lnSpc>
            </a:pPr>
            <a:r>
              <a:rPr lang="ja-JP" altLang="en-US" dirty="0" smtClean="0">
                <a:latin typeface="+mj-ea"/>
              </a:rPr>
              <a:t>夜間看護配置加算１または２を届け出ている</a:t>
            </a:r>
          </a:p>
          <a:p>
            <a:pPr lvl="2" algn="just" eaLnBrk="1" hangingPunct="1">
              <a:lnSpc>
                <a:spcPct val="90000"/>
              </a:lnSpc>
            </a:pPr>
            <a:r>
              <a:rPr lang="ja-JP" altLang="en-US" dirty="0" smtClean="0">
                <a:latin typeface="+mj-ea"/>
              </a:rPr>
              <a:t>時間外対応加算１を届け出ている</a:t>
            </a:r>
          </a:p>
          <a:p>
            <a:pPr lvl="2" algn="just" eaLnBrk="1" hangingPunct="1">
              <a:lnSpc>
                <a:spcPct val="90000"/>
              </a:lnSpc>
            </a:pPr>
            <a:r>
              <a:rPr lang="ja-JP" altLang="en-US" dirty="0" smtClean="0">
                <a:latin typeface="+mj-ea"/>
              </a:rPr>
              <a:t>医療資源の少ない地域に属する有床診療所</a:t>
            </a:r>
          </a:p>
          <a:p>
            <a:pPr lvl="2" algn="just" eaLnBrk="1" hangingPunct="1">
              <a:lnSpc>
                <a:spcPct val="90000"/>
              </a:lnSpc>
            </a:pPr>
            <a:r>
              <a:rPr lang="ja-JP" altLang="en-US" dirty="0" smtClean="0">
                <a:latin typeface="+mj-ea"/>
              </a:rPr>
              <a:t>過去１年間に以下の実績（上記と合わせいずれか２つ）</a:t>
            </a:r>
            <a:endParaRPr lang="en-US" altLang="ja-JP" dirty="0" smtClean="0">
              <a:latin typeface="+mj-ea"/>
            </a:endParaRPr>
          </a:p>
          <a:p>
            <a:pPr lvl="3" algn="just" eaLnBrk="1" hangingPunct="1">
              <a:lnSpc>
                <a:spcPct val="90000"/>
              </a:lnSpc>
            </a:pPr>
            <a:r>
              <a:rPr lang="ja-JP" altLang="en-US" dirty="0" smtClean="0">
                <a:latin typeface="+mj-ea"/>
              </a:rPr>
              <a:t>急変</a:t>
            </a:r>
            <a:r>
              <a:rPr lang="ja-JP" altLang="en-US" dirty="0">
                <a:latin typeface="+mj-ea"/>
              </a:rPr>
              <a:t>時の入院件数が６件</a:t>
            </a:r>
            <a:r>
              <a:rPr lang="ja-JP" altLang="en-US" dirty="0" smtClean="0">
                <a:latin typeface="+mj-ea"/>
              </a:rPr>
              <a:t>以上、新規</a:t>
            </a:r>
            <a:r>
              <a:rPr lang="ja-JP" altLang="en-US" dirty="0">
                <a:latin typeface="+mj-ea"/>
              </a:rPr>
              <a:t>入院患者のうち、他の保険医療機関の一般病床からの受入が１割</a:t>
            </a:r>
            <a:r>
              <a:rPr lang="ja-JP" altLang="en-US" dirty="0" smtClean="0">
                <a:latin typeface="+mj-ea"/>
              </a:rPr>
              <a:t>以上、看取り</a:t>
            </a:r>
            <a:r>
              <a:rPr lang="ja-JP" altLang="en-US" dirty="0">
                <a:latin typeface="+mj-ea"/>
              </a:rPr>
              <a:t>の</a:t>
            </a:r>
            <a:r>
              <a:rPr lang="ja-JP" altLang="en-US" dirty="0" smtClean="0">
                <a:latin typeface="+mj-ea"/>
              </a:rPr>
              <a:t>実績が２件以上、全身</a:t>
            </a:r>
            <a:r>
              <a:rPr lang="ja-JP" altLang="en-US" dirty="0">
                <a:latin typeface="+mj-ea"/>
              </a:rPr>
              <a:t>麻酔、脊椎麻酔又は硬膜外麻酔（手術を実施した</a:t>
            </a:r>
            <a:r>
              <a:rPr lang="ja-JP" altLang="en-US" dirty="0" smtClean="0">
                <a:latin typeface="+mj-ea"/>
              </a:rPr>
              <a:t>場合）</a:t>
            </a:r>
            <a:r>
              <a:rPr lang="ja-JP" altLang="en-US" dirty="0">
                <a:latin typeface="+mj-ea"/>
              </a:rPr>
              <a:t>の患者数があわせて</a:t>
            </a:r>
            <a:r>
              <a:rPr lang="en-US" altLang="ja-JP" dirty="0">
                <a:latin typeface="+mj-ea"/>
              </a:rPr>
              <a:t>30</a:t>
            </a:r>
            <a:r>
              <a:rPr lang="ja-JP" altLang="en-US" dirty="0">
                <a:latin typeface="+mj-ea"/>
              </a:rPr>
              <a:t>件</a:t>
            </a:r>
            <a:r>
              <a:rPr lang="ja-JP" altLang="en-US" dirty="0" smtClean="0">
                <a:latin typeface="+mj-ea"/>
              </a:rPr>
              <a:t>以上（</a:t>
            </a:r>
            <a:r>
              <a:rPr lang="ja-JP" altLang="en-US" dirty="0">
                <a:latin typeface="+mj-ea"/>
              </a:rPr>
              <a:t>分娩を</a:t>
            </a:r>
            <a:r>
              <a:rPr lang="ja-JP" altLang="en-US" dirty="0" smtClean="0">
                <a:latin typeface="+mj-ea"/>
              </a:rPr>
              <a:t>除く）、介護</a:t>
            </a:r>
            <a:r>
              <a:rPr lang="ja-JP" altLang="en-US" dirty="0">
                <a:latin typeface="+mj-ea"/>
              </a:rPr>
              <a:t>保険によるリハビリテーション、居宅療養管理指導又は短期入所療養介護を実施した</a:t>
            </a:r>
            <a:r>
              <a:rPr lang="ja-JP" altLang="en-US" dirty="0" smtClean="0">
                <a:latin typeface="+mj-ea"/>
              </a:rPr>
              <a:t>実績又</a:t>
            </a:r>
            <a:r>
              <a:rPr lang="ja-JP" altLang="en-US" dirty="0">
                <a:latin typeface="+mj-ea"/>
              </a:rPr>
              <a:t>は居宅介護支援</a:t>
            </a:r>
            <a:r>
              <a:rPr lang="ja-JP" altLang="en-US" dirty="0" smtClean="0">
                <a:latin typeface="+mj-ea"/>
              </a:rPr>
              <a:t>事業所、分娩</a:t>
            </a:r>
            <a:r>
              <a:rPr lang="ja-JP" altLang="en-US" dirty="0">
                <a:latin typeface="+mj-ea"/>
              </a:rPr>
              <a:t>件数が</a:t>
            </a:r>
            <a:r>
              <a:rPr lang="en-US" altLang="ja-JP" dirty="0">
                <a:latin typeface="+mj-ea"/>
              </a:rPr>
              <a:t>30</a:t>
            </a:r>
            <a:r>
              <a:rPr lang="ja-JP" altLang="en-US" dirty="0">
                <a:latin typeface="+mj-ea"/>
              </a:rPr>
              <a:t>件</a:t>
            </a:r>
            <a:r>
              <a:rPr lang="ja-JP" altLang="en-US" dirty="0" smtClean="0">
                <a:latin typeface="+mj-ea"/>
              </a:rPr>
              <a:t>以上、乳幼児</a:t>
            </a:r>
            <a:r>
              <a:rPr lang="ja-JP" altLang="en-US" dirty="0">
                <a:latin typeface="+mj-ea"/>
              </a:rPr>
              <a:t>加算・幼児加算、超重症児（者）入院診療加算、準超重症児（者）入院診療加算又は小児療養環境特別加算を算定したことが</a:t>
            </a:r>
            <a:r>
              <a:rPr lang="ja-JP" altLang="en-US" dirty="0" smtClean="0">
                <a:latin typeface="+mj-ea"/>
              </a:rPr>
              <a:t>ある</a:t>
            </a:r>
            <a:endParaRPr lang="ja-JP" altLang="en-US"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smtClean="0">
                <a:solidFill>
                  <a:srgbClr val="FFFF66"/>
                </a:solidFill>
              </a:rPr>
              <a:t>有床診療所</a:t>
            </a:r>
            <a:r>
              <a:rPr lang="ja-JP" altLang="en-US" sz="2800" dirty="0">
                <a:solidFill>
                  <a:srgbClr val="FFFF66"/>
                </a:solidFill>
              </a:rPr>
              <a:t>入院基本料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a:solidFill>
                  <a:srgbClr val="FFFF66"/>
                </a:solidFill>
              </a:rPr>
              <a:t>有床</a:t>
            </a:r>
            <a:r>
              <a:rPr lang="ja-JP" altLang="en-US" sz="3600" dirty="0" smtClean="0">
                <a:solidFill>
                  <a:srgbClr val="FFFF66"/>
                </a:solidFill>
              </a:rPr>
              <a:t>診療所</a:t>
            </a:r>
            <a:r>
              <a:rPr lang="ja-JP" altLang="en-US" sz="3600" dirty="0">
                <a:solidFill>
                  <a:srgbClr val="FFFF66"/>
                </a:solidFill>
              </a:rPr>
              <a:t>入院基本</a:t>
            </a:r>
            <a:r>
              <a:rPr lang="ja-JP" altLang="en-US" sz="3600" dirty="0" smtClean="0">
                <a:solidFill>
                  <a:srgbClr val="FFFF66"/>
                </a:solidFill>
              </a:rPr>
              <a:t>料の見直し</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999362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4</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lvl="1" algn="just" eaLnBrk="1" hangingPunct="1">
              <a:lnSpc>
                <a:spcPct val="90000"/>
              </a:lnSpc>
            </a:pPr>
            <a:endParaRPr lang="en-US" altLang="ja-JP" sz="9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平成２６年度診療報酬改定</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改定までのスケジュール</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pic>
        <p:nvPicPr>
          <p:cNvPr id="1026" name="Picture 2" descr="C:\Users\HOSOYA-K\Desktop\新しいフォルダー\301308Ｈ26改定スケジュール.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832629"/>
            <a:ext cx="9115425" cy="5836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4770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40</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dirty="0" smtClean="0">
                <a:latin typeface="+mj-ea"/>
                <a:ea typeface="+mj-ea"/>
              </a:rPr>
              <a:t>有</a:t>
            </a:r>
            <a:r>
              <a:rPr lang="ja-JP" altLang="en-US" dirty="0">
                <a:latin typeface="+mj-ea"/>
                <a:ea typeface="+mj-ea"/>
              </a:rPr>
              <a:t>床診療所入院基本料４</a:t>
            </a:r>
          </a:p>
          <a:p>
            <a:pPr lvl="1" algn="just" eaLnBrk="1" hangingPunct="1">
              <a:lnSpc>
                <a:spcPct val="90000"/>
              </a:lnSpc>
            </a:pPr>
            <a:r>
              <a:rPr lang="en-US" altLang="ja-JP" dirty="0" smtClean="0">
                <a:latin typeface="+mj-ea"/>
                <a:ea typeface="+mj-ea"/>
              </a:rPr>
              <a:t>14</a:t>
            </a:r>
            <a:r>
              <a:rPr lang="ja-JP" altLang="en-US" dirty="0">
                <a:latin typeface="+mj-ea"/>
                <a:ea typeface="+mj-ea"/>
              </a:rPr>
              <a:t>日以内の</a:t>
            </a:r>
            <a:r>
              <a:rPr lang="ja-JP" altLang="en-US" dirty="0" smtClean="0">
                <a:latin typeface="+mj-ea"/>
                <a:ea typeface="+mj-ea"/>
              </a:rPr>
              <a:t>期間</a:t>
            </a:r>
            <a:r>
              <a:rPr lang="en-US" altLang="ja-JP" dirty="0" smtClean="0">
                <a:latin typeface="+mj-ea"/>
                <a:ea typeface="+mj-ea"/>
              </a:rPr>
              <a:t>			</a:t>
            </a:r>
            <a:r>
              <a:rPr lang="ja-JP" altLang="en-US" dirty="0" smtClean="0">
                <a:latin typeface="+mj-ea"/>
                <a:ea typeface="+mj-ea"/>
              </a:rPr>
              <a:t>７７１点　⇒　</a:t>
            </a:r>
            <a:r>
              <a:rPr lang="ja-JP" altLang="en-US" dirty="0">
                <a:latin typeface="+mj-ea"/>
                <a:ea typeface="+mj-ea"/>
              </a:rPr>
              <a:t>７７５</a:t>
            </a:r>
            <a:r>
              <a:rPr lang="ja-JP" altLang="en-US" dirty="0" smtClean="0">
                <a:latin typeface="+mj-ea"/>
                <a:ea typeface="+mj-ea"/>
              </a:rPr>
              <a:t>点</a:t>
            </a:r>
            <a:endParaRPr lang="en-US" altLang="ja-JP" dirty="0">
              <a:latin typeface="+mj-ea"/>
              <a:ea typeface="+mj-ea"/>
            </a:endParaRPr>
          </a:p>
          <a:p>
            <a:pPr lvl="1" algn="just" eaLnBrk="1" hangingPunct="1">
              <a:lnSpc>
                <a:spcPct val="90000"/>
              </a:lnSpc>
            </a:pPr>
            <a:r>
              <a:rPr lang="en-US" altLang="ja-JP" dirty="0" smtClean="0">
                <a:latin typeface="+mj-ea"/>
                <a:ea typeface="+mj-ea"/>
              </a:rPr>
              <a:t>15</a:t>
            </a:r>
            <a:r>
              <a:rPr lang="ja-JP" altLang="en-US" dirty="0">
                <a:latin typeface="+mj-ea"/>
                <a:ea typeface="+mj-ea"/>
              </a:rPr>
              <a:t>日以上</a:t>
            </a:r>
            <a:r>
              <a:rPr lang="en-US" altLang="ja-JP" dirty="0">
                <a:latin typeface="+mj-ea"/>
                <a:ea typeface="+mj-ea"/>
              </a:rPr>
              <a:t>30</a:t>
            </a:r>
            <a:r>
              <a:rPr lang="ja-JP" altLang="en-US" dirty="0">
                <a:latin typeface="+mj-ea"/>
                <a:ea typeface="+mj-ea"/>
              </a:rPr>
              <a:t>日以内の</a:t>
            </a:r>
            <a:r>
              <a:rPr lang="ja-JP" altLang="en-US" dirty="0" smtClean="0">
                <a:latin typeface="+mj-ea"/>
                <a:ea typeface="+mj-ea"/>
              </a:rPr>
              <a:t>期間</a:t>
            </a:r>
            <a:r>
              <a:rPr lang="en-US" altLang="ja-JP" dirty="0" smtClean="0">
                <a:latin typeface="+mj-ea"/>
                <a:ea typeface="+mj-ea"/>
              </a:rPr>
              <a:t>		</a:t>
            </a:r>
            <a:r>
              <a:rPr lang="ja-JP" altLang="en-US" dirty="0" smtClean="0">
                <a:latin typeface="+mj-ea"/>
                <a:ea typeface="+mj-ea"/>
              </a:rPr>
              <a:t>６０１点　⇒　</a:t>
            </a:r>
            <a:r>
              <a:rPr lang="ja-JP" altLang="en-US" dirty="0">
                <a:latin typeface="+mj-ea"/>
                <a:ea typeface="+mj-ea"/>
              </a:rPr>
              <a:t>６０２</a:t>
            </a:r>
            <a:r>
              <a:rPr lang="ja-JP" altLang="en-US" dirty="0" smtClean="0">
                <a:latin typeface="+mj-ea"/>
                <a:ea typeface="+mj-ea"/>
              </a:rPr>
              <a:t>点</a:t>
            </a:r>
            <a:endParaRPr lang="en-US" altLang="ja-JP" dirty="0">
              <a:latin typeface="+mj-ea"/>
              <a:ea typeface="+mj-ea"/>
            </a:endParaRPr>
          </a:p>
          <a:p>
            <a:pPr lvl="1" algn="just" eaLnBrk="1" hangingPunct="1">
              <a:lnSpc>
                <a:spcPct val="90000"/>
              </a:lnSpc>
            </a:pPr>
            <a:r>
              <a:rPr lang="en-US" altLang="ja-JP" dirty="0" smtClean="0">
                <a:latin typeface="+mj-ea"/>
                <a:ea typeface="+mj-ea"/>
              </a:rPr>
              <a:t>31</a:t>
            </a:r>
            <a:r>
              <a:rPr lang="ja-JP" altLang="en-US" dirty="0">
                <a:latin typeface="+mj-ea"/>
                <a:ea typeface="+mj-ea"/>
              </a:rPr>
              <a:t>日以上の</a:t>
            </a:r>
            <a:r>
              <a:rPr lang="ja-JP" altLang="en-US" dirty="0" smtClean="0">
                <a:latin typeface="+mj-ea"/>
                <a:ea typeface="+mj-ea"/>
              </a:rPr>
              <a:t>期間</a:t>
            </a:r>
            <a:r>
              <a:rPr lang="en-US" altLang="ja-JP" dirty="0" smtClean="0">
                <a:latin typeface="+mj-ea"/>
                <a:ea typeface="+mj-ea"/>
              </a:rPr>
              <a:t>			</a:t>
            </a:r>
            <a:r>
              <a:rPr lang="ja-JP" altLang="en-US" dirty="0" smtClean="0">
                <a:latin typeface="+mj-ea"/>
                <a:ea typeface="+mj-ea"/>
              </a:rPr>
              <a:t>５１１点　⇒　</a:t>
            </a:r>
            <a:r>
              <a:rPr lang="ja-JP" altLang="en-US" dirty="0">
                <a:latin typeface="+mj-ea"/>
                <a:ea typeface="+mj-ea"/>
              </a:rPr>
              <a:t>５１０</a:t>
            </a:r>
            <a:r>
              <a:rPr lang="ja-JP" altLang="en-US" dirty="0" smtClean="0">
                <a:latin typeface="+mj-ea"/>
                <a:ea typeface="+mj-ea"/>
              </a:rPr>
              <a:t>点</a:t>
            </a:r>
            <a:endParaRPr lang="en-US" altLang="ja-JP" dirty="0">
              <a:latin typeface="+mj-ea"/>
              <a:ea typeface="+mj-ea"/>
            </a:endParaRPr>
          </a:p>
          <a:p>
            <a:pPr algn="just" eaLnBrk="1" hangingPunct="1">
              <a:lnSpc>
                <a:spcPct val="90000"/>
              </a:lnSpc>
            </a:pPr>
            <a:r>
              <a:rPr lang="ja-JP" altLang="en-US" dirty="0" smtClean="0">
                <a:latin typeface="+mj-ea"/>
                <a:ea typeface="+mj-ea"/>
              </a:rPr>
              <a:t>有</a:t>
            </a:r>
            <a:r>
              <a:rPr lang="ja-JP" altLang="en-US" dirty="0">
                <a:latin typeface="+mj-ea"/>
                <a:ea typeface="+mj-ea"/>
              </a:rPr>
              <a:t>床診療所入院基本料５</a:t>
            </a:r>
          </a:p>
          <a:p>
            <a:pPr lvl="1" algn="just" eaLnBrk="1" hangingPunct="1">
              <a:lnSpc>
                <a:spcPct val="90000"/>
              </a:lnSpc>
            </a:pPr>
            <a:r>
              <a:rPr lang="en-US" altLang="ja-JP" dirty="0" smtClean="0">
                <a:latin typeface="+mj-ea"/>
                <a:ea typeface="+mj-ea"/>
              </a:rPr>
              <a:t>14</a:t>
            </a:r>
            <a:r>
              <a:rPr lang="ja-JP" altLang="en-US" dirty="0">
                <a:latin typeface="+mj-ea"/>
                <a:ea typeface="+mj-ea"/>
              </a:rPr>
              <a:t>日以内の</a:t>
            </a:r>
            <a:r>
              <a:rPr lang="ja-JP" altLang="en-US" dirty="0" smtClean="0">
                <a:latin typeface="+mj-ea"/>
                <a:ea typeface="+mj-ea"/>
              </a:rPr>
              <a:t>期間</a:t>
            </a:r>
            <a:r>
              <a:rPr lang="en-US" altLang="ja-JP" dirty="0" smtClean="0">
                <a:latin typeface="+mj-ea"/>
                <a:ea typeface="+mj-ea"/>
              </a:rPr>
              <a:t>			</a:t>
            </a:r>
            <a:r>
              <a:rPr lang="ja-JP" altLang="en-US" dirty="0" smtClean="0">
                <a:latin typeface="+mj-ea"/>
                <a:ea typeface="+mj-ea"/>
              </a:rPr>
              <a:t>６９１点　⇒　</a:t>
            </a:r>
            <a:r>
              <a:rPr lang="ja-JP" altLang="en-US" dirty="0">
                <a:latin typeface="+mj-ea"/>
                <a:ea typeface="+mj-ea"/>
              </a:rPr>
              <a:t>６９３</a:t>
            </a:r>
            <a:r>
              <a:rPr lang="ja-JP" altLang="en-US" dirty="0" smtClean="0">
                <a:latin typeface="+mj-ea"/>
                <a:ea typeface="+mj-ea"/>
              </a:rPr>
              <a:t>点</a:t>
            </a:r>
            <a:endParaRPr lang="en-US" altLang="ja-JP" dirty="0">
              <a:latin typeface="+mj-ea"/>
              <a:ea typeface="+mj-ea"/>
            </a:endParaRPr>
          </a:p>
          <a:p>
            <a:pPr lvl="1" algn="just" eaLnBrk="1" hangingPunct="1">
              <a:lnSpc>
                <a:spcPct val="90000"/>
              </a:lnSpc>
            </a:pPr>
            <a:r>
              <a:rPr lang="en-US" altLang="ja-JP" dirty="0" smtClean="0">
                <a:latin typeface="+mj-ea"/>
                <a:ea typeface="+mj-ea"/>
              </a:rPr>
              <a:t>15</a:t>
            </a:r>
            <a:r>
              <a:rPr lang="ja-JP" altLang="en-US" dirty="0">
                <a:latin typeface="+mj-ea"/>
                <a:ea typeface="+mj-ea"/>
              </a:rPr>
              <a:t>日以上</a:t>
            </a:r>
            <a:r>
              <a:rPr lang="en-US" altLang="ja-JP" dirty="0">
                <a:latin typeface="+mj-ea"/>
                <a:ea typeface="+mj-ea"/>
              </a:rPr>
              <a:t>30</a:t>
            </a:r>
            <a:r>
              <a:rPr lang="ja-JP" altLang="en-US" dirty="0">
                <a:latin typeface="+mj-ea"/>
                <a:ea typeface="+mj-ea"/>
              </a:rPr>
              <a:t>日以内の</a:t>
            </a:r>
            <a:r>
              <a:rPr lang="ja-JP" altLang="en-US" dirty="0" smtClean="0">
                <a:latin typeface="+mj-ea"/>
                <a:ea typeface="+mj-ea"/>
              </a:rPr>
              <a:t>期間</a:t>
            </a:r>
            <a:r>
              <a:rPr lang="en-US" altLang="ja-JP" dirty="0" smtClean="0">
                <a:latin typeface="+mj-ea"/>
                <a:ea typeface="+mj-ea"/>
              </a:rPr>
              <a:t>		</a:t>
            </a:r>
            <a:r>
              <a:rPr lang="ja-JP" altLang="en-US" dirty="0" smtClean="0">
                <a:latin typeface="+mj-ea"/>
                <a:ea typeface="+mj-ea"/>
              </a:rPr>
              <a:t>５２１点　⇒　</a:t>
            </a:r>
            <a:r>
              <a:rPr lang="ja-JP" altLang="en-US" dirty="0">
                <a:latin typeface="+mj-ea"/>
                <a:ea typeface="+mj-ea"/>
              </a:rPr>
              <a:t>５２０</a:t>
            </a:r>
            <a:r>
              <a:rPr lang="ja-JP" altLang="en-US" dirty="0" smtClean="0">
                <a:latin typeface="+mj-ea"/>
                <a:ea typeface="+mj-ea"/>
              </a:rPr>
              <a:t>点</a:t>
            </a:r>
            <a:endParaRPr lang="en-US" altLang="ja-JP" dirty="0">
              <a:latin typeface="+mj-ea"/>
              <a:ea typeface="+mj-ea"/>
            </a:endParaRPr>
          </a:p>
          <a:p>
            <a:pPr lvl="1" algn="just" eaLnBrk="1" hangingPunct="1">
              <a:lnSpc>
                <a:spcPct val="90000"/>
              </a:lnSpc>
            </a:pPr>
            <a:r>
              <a:rPr lang="en-US" altLang="ja-JP" dirty="0" smtClean="0">
                <a:latin typeface="+mj-ea"/>
                <a:ea typeface="+mj-ea"/>
              </a:rPr>
              <a:t>31</a:t>
            </a:r>
            <a:r>
              <a:rPr lang="ja-JP" altLang="en-US" dirty="0">
                <a:latin typeface="+mj-ea"/>
                <a:ea typeface="+mj-ea"/>
              </a:rPr>
              <a:t>日以上の</a:t>
            </a:r>
            <a:r>
              <a:rPr lang="ja-JP" altLang="en-US" dirty="0" smtClean="0">
                <a:latin typeface="+mj-ea"/>
                <a:ea typeface="+mj-ea"/>
              </a:rPr>
              <a:t>期間</a:t>
            </a:r>
            <a:r>
              <a:rPr lang="en-US" altLang="ja-JP" dirty="0" smtClean="0">
                <a:latin typeface="+mj-ea"/>
                <a:ea typeface="+mj-ea"/>
              </a:rPr>
              <a:t>			</a:t>
            </a:r>
            <a:r>
              <a:rPr lang="ja-JP" altLang="en-US" dirty="0" smtClean="0">
                <a:latin typeface="+mj-ea"/>
                <a:ea typeface="+mj-ea"/>
              </a:rPr>
              <a:t>４７１点　⇒　</a:t>
            </a:r>
            <a:r>
              <a:rPr lang="ja-JP" altLang="en-US" dirty="0">
                <a:latin typeface="+mj-ea"/>
                <a:ea typeface="+mj-ea"/>
              </a:rPr>
              <a:t>４６９</a:t>
            </a:r>
            <a:r>
              <a:rPr lang="ja-JP" altLang="en-US" dirty="0" smtClean="0">
                <a:latin typeface="+mj-ea"/>
                <a:ea typeface="+mj-ea"/>
              </a:rPr>
              <a:t>点</a:t>
            </a:r>
            <a:endParaRPr lang="en-US" altLang="ja-JP" dirty="0">
              <a:latin typeface="+mj-ea"/>
              <a:ea typeface="+mj-ea"/>
            </a:endParaRPr>
          </a:p>
          <a:p>
            <a:pPr algn="just" eaLnBrk="1" hangingPunct="1">
              <a:lnSpc>
                <a:spcPct val="90000"/>
              </a:lnSpc>
            </a:pPr>
            <a:r>
              <a:rPr lang="ja-JP" altLang="en-US" dirty="0" smtClean="0">
                <a:latin typeface="+mj-ea"/>
                <a:ea typeface="+mj-ea"/>
              </a:rPr>
              <a:t>有</a:t>
            </a:r>
            <a:r>
              <a:rPr lang="ja-JP" altLang="en-US" dirty="0">
                <a:latin typeface="+mj-ea"/>
                <a:ea typeface="+mj-ea"/>
              </a:rPr>
              <a:t>床診療所入院基本料６</a:t>
            </a:r>
          </a:p>
          <a:p>
            <a:pPr lvl="1" algn="just" eaLnBrk="1" hangingPunct="1">
              <a:lnSpc>
                <a:spcPct val="90000"/>
              </a:lnSpc>
            </a:pPr>
            <a:r>
              <a:rPr lang="en-US" altLang="ja-JP" dirty="0" smtClean="0">
                <a:latin typeface="+mj-ea"/>
                <a:ea typeface="+mj-ea"/>
              </a:rPr>
              <a:t>14</a:t>
            </a:r>
            <a:r>
              <a:rPr lang="ja-JP" altLang="en-US" dirty="0">
                <a:latin typeface="+mj-ea"/>
                <a:ea typeface="+mj-ea"/>
              </a:rPr>
              <a:t>日以内の</a:t>
            </a:r>
            <a:r>
              <a:rPr lang="ja-JP" altLang="en-US" dirty="0" smtClean="0">
                <a:latin typeface="+mj-ea"/>
                <a:ea typeface="+mj-ea"/>
              </a:rPr>
              <a:t>期間</a:t>
            </a:r>
            <a:r>
              <a:rPr lang="en-US" altLang="ja-JP" dirty="0" smtClean="0">
                <a:latin typeface="+mj-ea"/>
                <a:ea typeface="+mj-ea"/>
              </a:rPr>
              <a:t>			</a:t>
            </a:r>
            <a:r>
              <a:rPr lang="ja-JP" altLang="en-US" dirty="0" smtClean="0">
                <a:latin typeface="+mj-ea"/>
                <a:ea typeface="+mj-ea"/>
              </a:rPr>
              <a:t>５１１点　⇒　</a:t>
            </a:r>
            <a:r>
              <a:rPr lang="ja-JP" altLang="en-US" dirty="0">
                <a:latin typeface="+mj-ea"/>
                <a:ea typeface="+mj-ea"/>
              </a:rPr>
              <a:t>５１１</a:t>
            </a:r>
            <a:r>
              <a:rPr lang="ja-JP" altLang="en-US" dirty="0" smtClean="0">
                <a:latin typeface="+mj-ea"/>
                <a:ea typeface="+mj-ea"/>
              </a:rPr>
              <a:t>点</a:t>
            </a:r>
            <a:endParaRPr lang="en-US" altLang="ja-JP" dirty="0">
              <a:latin typeface="+mj-ea"/>
              <a:ea typeface="+mj-ea"/>
            </a:endParaRPr>
          </a:p>
          <a:p>
            <a:pPr lvl="1" algn="just" eaLnBrk="1" hangingPunct="1">
              <a:lnSpc>
                <a:spcPct val="90000"/>
              </a:lnSpc>
            </a:pPr>
            <a:r>
              <a:rPr lang="en-US" altLang="ja-JP" dirty="0" smtClean="0">
                <a:latin typeface="+mj-ea"/>
                <a:ea typeface="+mj-ea"/>
              </a:rPr>
              <a:t>15</a:t>
            </a:r>
            <a:r>
              <a:rPr lang="ja-JP" altLang="en-US" dirty="0">
                <a:latin typeface="+mj-ea"/>
                <a:ea typeface="+mj-ea"/>
              </a:rPr>
              <a:t>日以上</a:t>
            </a:r>
            <a:r>
              <a:rPr lang="en-US" altLang="ja-JP" dirty="0">
                <a:latin typeface="+mj-ea"/>
                <a:ea typeface="+mj-ea"/>
              </a:rPr>
              <a:t>30</a:t>
            </a:r>
            <a:r>
              <a:rPr lang="ja-JP" altLang="en-US" dirty="0">
                <a:latin typeface="+mj-ea"/>
                <a:ea typeface="+mj-ea"/>
              </a:rPr>
              <a:t>日以内の</a:t>
            </a:r>
            <a:r>
              <a:rPr lang="ja-JP" altLang="en-US" dirty="0" smtClean="0">
                <a:latin typeface="+mj-ea"/>
                <a:ea typeface="+mj-ea"/>
              </a:rPr>
              <a:t>期間</a:t>
            </a:r>
            <a:r>
              <a:rPr lang="en-US" altLang="ja-JP" dirty="0" smtClean="0">
                <a:latin typeface="+mj-ea"/>
                <a:ea typeface="+mj-ea"/>
              </a:rPr>
              <a:t>		</a:t>
            </a:r>
            <a:r>
              <a:rPr lang="ja-JP" altLang="en-US" dirty="0" smtClean="0">
                <a:latin typeface="+mj-ea"/>
                <a:ea typeface="+mj-ea"/>
              </a:rPr>
              <a:t>３８１点　⇒　</a:t>
            </a:r>
            <a:r>
              <a:rPr lang="ja-JP" altLang="en-US" dirty="0">
                <a:latin typeface="+mj-ea"/>
                <a:ea typeface="+mj-ea"/>
              </a:rPr>
              <a:t>４７７</a:t>
            </a:r>
            <a:r>
              <a:rPr lang="ja-JP" altLang="en-US" dirty="0" smtClean="0">
                <a:latin typeface="+mj-ea"/>
                <a:ea typeface="+mj-ea"/>
              </a:rPr>
              <a:t>点</a:t>
            </a:r>
            <a:endParaRPr lang="en-US" altLang="ja-JP" dirty="0">
              <a:latin typeface="+mj-ea"/>
              <a:ea typeface="+mj-ea"/>
            </a:endParaRPr>
          </a:p>
          <a:p>
            <a:pPr lvl="1" algn="just" eaLnBrk="1" hangingPunct="1">
              <a:lnSpc>
                <a:spcPct val="90000"/>
              </a:lnSpc>
            </a:pPr>
            <a:r>
              <a:rPr lang="en-US" altLang="ja-JP" dirty="0" smtClean="0">
                <a:latin typeface="+mj-ea"/>
                <a:ea typeface="+mj-ea"/>
              </a:rPr>
              <a:t>31</a:t>
            </a:r>
            <a:r>
              <a:rPr lang="ja-JP" altLang="en-US" dirty="0">
                <a:latin typeface="+mj-ea"/>
                <a:ea typeface="+mj-ea"/>
              </a:rPr>
              <a:t>日以上の</a:t>
            </a:r>
            <a:r>
              <a:rPr lang="ja-JP" altLang="en-US" dirty="0" smtClean="0">
                <a:latin typeface="+mj-ea"/>
                <a:ea typeface="+mj-ea"/>
              </a:rPr>
              <a:t>期間</a:t>
            </a:r>
            <a:r>
              <a:rPr lang="en-US" altLang="ja-JP" dirty="0" smtClean="0">
                <a:latin typeface="+mj-ea"/>
                <a:ea typeface="+mj-ea"/>
              </a:rPr>
              <a:t>			</a:t>
            </a:r>
            <a:r>
              <a:rPr lang="ja-JP" altLang="en-US" dirty="0" smtClean="0">
                <a:latin typeface="+mj-ea"/>
                <a:ea typeface="+mj-ea"/>
              </a:rPr>
              <a:t>３５１点　⇒　４５０点</a:t>
            </a:r>
            <a:endParaRPr lang="en-US" altLang="ja-JP"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smtClean="0">
                <a:solidFill>
                  <a:srgbClr val="FFFF66"/>
                </a:solidFill>
              </a:rPr>
              <a:t>有床診療所</a:t>
            </a:r>
            <a:r>
              <a:rPr lang="ja-JP" altLang="en-US" sz="2800" dirty="0">
                <a:solidFill>
                  <a:srgbClr val="FFFF66"/>
                </a:solidFill>
              </a:rPr>
              <a:t>入院基本料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a:solidFill>
                  <a:srgbClr val="FFFF66"/>
                </a:solidFill>
              </a:rPr>
              <a:t>有床</a:t>
            </a:r>
            <a:r>
              <a:rPr lang="ja-JP" altLang="en-US" sz="3600" dirty="0" smtClean="0">
                <a:solidFill>
                  <a:srgbClr val="FFFF66"/>
                </a:solidFill>
              </a:rPr>
              <a:t>診療所</a:t>
            </a:r>
            <a:r>
              <a:rPr lang="ja-JP" altLang="en-US" sz="3600" dirty="0">
                <a:solidFill>
                  <a:srgbClr val="FFFF66"/>
                </a:solidFill>
              </a:rPr>
              <a:t>入院基本</a:t>
            </a:r>
            <a:r>
              <a:rPr lang="ja-JP" altLang="en-US" sz="3600" dirty="0" smtClean="0">
                <a:solidFill>
                  <a:srgbClr val="FFFF66"/>
                </a:solidFill>
              </a:rPr>
              <a:t>料の見直し</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7003616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41</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dirty="0" smtClean="0">
                <a:latin typeface="+mj-ea"/>
                <a:ea typeface="+mj-ea"/>
              </a:rPr>
              <a:t>算定要件（有</a:t>
            </a:r>
            <a:r>
              <a:rPr lang="ja-JP" altLang="en-US" dirty="0">
                <a:latin typeface="+mj-ea"/>
                <a:ea typeface="+mj-ea"/>
              </a:rPr>
              <a:t>床診療所入院基本料</a:t>
            </a:r>
            <a:r>
              <a:rPr lang="ja-JP" altLang="en-US" dirty="0" smtClean="0">
                <a:latin typeface="+mj-ea"/>
                <a:ea typeface="+mj-ea"/>
              </a:rPr>
              <a:t>４～６）</a:t>
            </a:r>
            <a:endParaRPr lang="ja-JP" altLang="en-US" dirty="0">
              <a:latin typeface="+mj-ea"/>
              <a:ea typeface="+mj-ea"/>
            </a:endParaRPr>
          </a:p>
          <a:p>
            <a:pPr lvl="1" algn="just" eaLnBrk="1" hangingPunct="1">
              <a:lnSpc>
                <a:spcPct val="90000"/>
              </a:lnSpc>
            </a:pPr>
            <a:r>
              <a:rPr lang="ja-JP" altLang="en-US" dirty="0" smtClean="0">
                <a:latin typeface="+mj-ea"/>
                <a:ea typeface="+mj-ea"/>
              </a:rPr>
              <a:t>看護</a:t>
            </a:r>
            <a:r>
              <a:rPr lang="ja-JP" altLang="en-US" dirty="0">
                <a:latin typeface="+mj-ea"/>
                <a:ea typeface="+mj-ea"/>
              </a:rPr>
              <a:t>配置に係る施設基準に適合して</a:t>
            </a:r>
            <a:r>
              <a:rPr lang="ja-JP" altLang="en-US" dirty="0" smtClean="0">
                <a:latin typeface="+mj-ea"/>
                <a:ea typeface="+mj-ea"/>
              </a:rPr>
              <a:t>いる</a:t>
            </a:r>
            <a:endParaRPr lang="ja-JP" altLang="en-US" dirty="0">
              <a:latin typeface="+mj-ea"/>
              <a:ea typeface="+mj-ea"/>
            </a:endParaRPr>
          </a:p>
          <a:p>
            <a:pPr algn="just" eaLnBrk="1" hangingPunct="1">
              <a:lnSpc>
                <a:spcPct val="90000"/>
              </a:lnSpc>
            </a:pPr>
            <a:endParaRPr lang="ja-JP" altLang="en-US" dirty="0">
              <a:latin typeface="+mj-ea"/>
              <a:ea typeface="+mj-ea"/>
            </a:endParaRPr>
          </a:p>
          <a:p>
            <a:pPr algn="just" eaLnBrk="1" hangingPunct="1">
              <a:lnSpc>
                <a:spcPct val="90000"/>
              </a:lnSpc>
            </a:pPr>
            <a:r>
              <a:rPr lang="ja-JP" altLang="en-US" dirty="0">
                <a:latin typeface="+mj-ea"/>
                <a:ea typeface="+mj-ea"/>
              </a:rPr>
              <a:t>経過措置</a:t>
            </a:r>
          </a:p>
          <a:p>
            <a:pPr lvl="1" algn="just" eaLnBrk="1" hangingPunct="1">
              <a:lnSpc>
                <a:spcPct val="90000"/>
              </a:lnSpc>
            </a:pPr>
            <a:r>
              <a:rPr lang="ja-JP" altLang="en-US" dirty="0" smtClean="0">
                <a:latin typeface="+mj-ea"/>
                <a:ea typeface="+mj-ea"/>
              </a:rPr>
              <a:t>平成</a:t>
            </a:r>
            <a:r>
              <a:rPr lang="ja-JP" altLang="en-US" dirty="0">
                <a:latin typeface="+mj-ea"/>
                <a:ea typeface="+mj-ea"/>
              </a:rPr>
              <a:t>２６</a:t>
            </a:r>
            <a:r>
              <a:rPr lang="ja-JP" altLang="en-US" dirty="0" smtClean="0">
                <a:latin typeface="+mj-ea"/>
                <a:ea typeface="+mj-ea"/>
              </a:rPr>
              <a:t>年３月３１日</a:t>
            </a:r>
            <a:r>
              <a:rPr lang="ja-JP" altLang="en-US" dirty="0">
                <a:latin typeface="+mj-ea"/>
                <a:ea typeface="+mj-ea"/>
              </a:rPr>
              <a:t>において、有床診療所入院基本料</a:t>
            </a:r>
            <a:r>
              <a:rPr lang="ja-JP" altLang="en-US" dirty="0" smtClean="0">
                <a:latin typeface="+mj-ea"/>
                <a:ea typeface="+mj-ea"/>
              </a:rPr>
              <a:t>１、２</a:t>
            </a:r>
            <a:r>
              <a:rPr lang="ja-JP" altLang="en-US" dirty="0">
                <a:latin typeface="+mj-ea"/>
                <a:ea typeface="+mj-ea"/>
              </a:rPr>
              <a:t>、</a:t>
            </a:r>
            <a:r>
              <a:rPr lang="ja-JP" altLang="en-US" dirty="0" smtClean="0">
                <a:latin typeface="+mj-ea"/>
                <a:ea typeface="+mj-ea"/>
              </a:rPr>
              <a:t>３</a:t>
            </a:r>
            <a:r>
              <a:rPr lang="ja-JP" altLang="en-US" dirty="0">
                <a:latin typeface="+mj-ea"/>
                <a:ea typeface="+mj-ea"/>
              </a:rPr>
              <a:t>を算定していた保険医療機関であれば、新たに届出をせずとも、それぞれ有床診療所入院基本料</a:t>
            </a:r>
            <a:r>
              <a:rPr lang="ja-JP" altLang="en-US" dirty="0" smtClean="0">
                <a:latin typeface="+mj-ea"/>
                <a:ea typeface="+mj-ea"/>
              </a:rPr>
              <a:t>４、５、６</a:t>
            </a:r>
            <a:r>
              <a:rPr lang="ja-JP" altLang="en-US" dirty="0">
                <a:latin typeface="+mj-ea"/>
                <a:ea typeface="+mj-ea"/>
              </a:rPr>
              <a:t>を算定することが</a:t>
            </a:r>
            <a:r>
              <a:rPr lang="ja-JP" altLang="en-US" dirty="0" smtClean="0">
                <a:latin typeface="+mj-ea"/>
                <a:ea typeface="+mj-ea"/>
              </a:rPr>
              <a:t>できる</a:t>
            </a:r>
            <a:endParaRPr lang="ja-JP" altLang="en-US" dirty="0">
              <a:latin typeface="+mj-ea"/>
              <a:ea typeface="+mj-ea"/>
            </a:endParaRPr>
          </a:p>
          <a:p>
            <a:pPr algn="just" eaLnBrk="1" hangingPunct="1">
              <a:lnSpc>
                <a:spcPct val="90000"/>
              </a:lnSpc>
            </a:pPr>
            <a:endParaRPr lang="ja-JP" altLang="en-US"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smtClean="0">
                <a:solidFill>
                  <a:srgbClr val="FFFF66"/>
                </a:solidFill>
              </a:rPr>
              <a:t>有床診療所</a:t>
            </a:r>
            <a:r>
              <a:rPr lang="ja-JP" altLang="en-US" sz="2800" dirty="0">
                <a:solidFill>
                  <a:srgbClr val="FFFF66"/>
                </a:solidFill>
              </a:rPr>
              <a:t>入院基本料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a:solidFill>
                  <a:srgbClr val="FFFF66"/>
                </a:solidFill>
              </a:rPr>
              <a:t>有床</a:t>
            </a:r>
            <a:r>
              <a:rPr lang="ja-JP" altLang="en-US" sz="3600" dirty="0" smtClean="0">
                <a:solidFill>
                  <a:srgbClr val="FFFF66"/>
                </a:solidFill>
              </a:rPr>
              <a:t>診療所</a:t>
            </a:r>
            <a:r>
              <a:rPr lang="ja-JP" altLang="en-US" sz="3600" dirty="0">
                <a:solidFill>
                  <a:srgbClr val="FFFF66"/>
                </a:solidFill>
              </a:rPr>
              <a:t>入院基本</a:t>
            </a:r>
            <a:r>
              <a:rPr lang="ja-JP" altLang="en-US" sz="3600" dirty="0" smtClean="0">
                <a:solidFill>
                  <a:srgbClr val="FFFF66"/>
                </a:solidFill>
              </a:rPr>
              <a:t>料の見直し</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8431905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42</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dirty="0" smtClean="0">
                <a:latin typeface="+mj-ea"/>
                <a:ea typeface="+mj-ea"/>
              </a:rPr>
              <a:t>算定要件の削除</a:t>
            </a:r>
            <a:endParaRPr lang="en-US" altLang="ja-JP" dirty="0" smtClean="0">
              <a:latin typeface="+mj-ea"/>
              <a:ea typeface="+mj-ea"/>
            </a:endParaRPr>
          </a:p>
          <a:p>
            <a:pPr lvl="1" algn="just" eaLnBrk="1" hangingPunct="1">
              <a:lnSpc>
                <a:spcPct val="90000"/>
              </a:lnSpc>
            </a:pPr>
            <a:r>
              <a:rPr lang="ja-JP" altLang="en-US" dirty="0" smtClean="0"/>
              <a:t>医師配置加算・看護配置加算・看護補助配置加算（新設）が全ての有床診療所入院基本料に加算可能に	</a:t>
            </a:r>
          </a:p>
          <a:p>
            <a:pPr algn="just" eaLnBrk="1" hangingPunct="1">
              <a:lnSpc>
                <a:spcPct val="90000"/>
              </a:lnSpc>
            </a:pPr>
            <a:endParaRPr lang="ja-JP" altLang="en-US" dirty="0">
              <a:latin typeface="+mj-ea"/>
              <a:ea typeface="+mj-ea"/>
            </a:endParaRPr>
          </a:p>
          <a:p>
            <a:pPr algn="just" eaLnBrk="1" hangingPunct="1">
              <a:lnSpc>
                <a:spcPct val="90000"/>
              </a:lnSpc>
            </a:pPr>
            <a:r>
              <a:rPr lang="ja-JP" altLang="en-US" dirty="0" smtClean="0">
                <a:latin typeface="+mj-ea"/>
                <a:ea typeface="+mj-ea"/>
              </a:rPr>
              <a:t>有</a:t>
            </a:r>
            <a:r>
              <a:rPr lang="ja-JP" altLang="en-US" dirty="0">
                <a:latin typeface="+mj-ea"/>
                <a:ea typeface="+mj-ea"/>
              </a:rPr>
              <a:t>床診療所入院</a:t>
            </a:r>
            <a:r>
              <a:rPr lang="ja-JP" altLang="en-US" dirty="0" smtClean="0">
                <a:latin typeface="+mj-ea"/>
                <a:ea typeface="+mj-ea"/>
              </a:rPr>
              <a:t>基本料の注</a:t>
            </a:r>
            <a:r>
              <a:rPr lang="ja-JP" altLang="en-US" dirty="0">
                <a:latin typeface="+mj-ea"/>
                <a:ea typeface="+mj-ea"/>
              </a:rPr>
              <a:t>６</a:t>
            </a:r>
          </a:p>
          <a:p>
            <a:pPr lvl="1" algn="just" eaLnBrk="1" hangingPunct="1">
              <a:lnSpc>
                <a:spcPct val="90000"/>
              </a:lnSpc>
            </a:pPr>
            <a:r>
              <a:rPr lang="ja-JP" altLang="en-US" dirty="0" smtClean="0">
                <a:latin typeface="+mj-ea"/>
                <a:ea typeface="+mj-ea"/>
              </a:rPr>
              <a:t>看護</a:t>
            </a:r>
            <a:r>
              <a:rPr lang="ja-JP" altLang="en-US" dirty="0">
                <a:latin typeface="+mj-ea"/>
                <a:ea typeface="+mj-ea"/>
              </a:rPr>
              <a:t>配置加算</a:t>
            </a:r>
            <a:r>
              <a:rPr lang="ja-JP" altLang="en-US" dirty="0" smtClean="0">
                <a:latin typeface="+mj-ea"/>
                <a:ea typeface="+mj-ea"/>
              </a:rPr>
              <a:t>１</a:t>
            </a:r>
            <a:r>
              <a:rPr lang="en-US" altLang="ja-JP" dirty="0" smtClean="0">
                <a:latin typeface="+mj-ea"/>
                <a:ea typeface="+mj-ea"/>
              </a:rPr>
              <a:t>			</a:t>
            </a:r>
            <a:r>
              <a:rPr lang="ja-JP" altLang="en-US" dirty="0" smtClean="0">
                <a:latin typeface="+mj-ea"/>
                <a:ea typeface="+mj-ea"/>
              </a:rPr>
              <a:t>２５点　⇒　</a:t>
            </a:r>
            <a:r>
              <a:rPr lang="ja-JP" altLang="en-US" dirty="0">
                <a:latin typeface="+mj-ea"/>
                <a:ea typeface="+mj-ea"/>
              </a:rPr>
              <a:t>４０</a:t>
            </a:r>
            <a:r>
              <a:rPr lang="ja-JP" altLang="en-US" dirty="0" smtClean="0">
                <a:latin typeface="+mj-ea"/>
                <a:ea typeface="+mj-ea"/>
              </a:rPr>
              <a:t>点</a:t>
            </a:r>
            <a:endParaRPr lang="en-US" altLang="ja-JP" dirty="0">
              <a:latin typeface="+mj-ea"/>
              <a:ea typeface="+mj-ea"/>
            </a:endParaRPr>
          </a:p>
          <a:p>
            <a:pPr lvl="1" algn="just" eaLnBrk="1" hangingPunct="1">
              <a:lnSpc>
                <a:spcPct val="90000"/>
              </a:lnSpc>
            </a:pPr>
            <a:r>
              <a:rPr lang="ja-JP" altLang="en-US" dirty="0" smtClean="0">
                <a:latin typeface="+mj-ea"/>
                <a:ea typeface="+mj-ea"/>
              </a:rPr>
              <a:t>看護</a:t>
            </a:r>
            <a:r>
              <a:rPr lang="ja-JP" altLang="en-US" dirty="0">
                <a:latin typeface="+mj-ea"/>
                <a:ea typeface="+mj-ea"/>
              </a:rPr>
              <a:t>配置加算</a:t>
            </a:r>
            <a:r>
              <a:rPr lang="ja-JP" altLang="en-US" dirty="0" smtClean="0">
                <a:latin typeface="+mj-ea"/>
                <a:ea typeface="+mj-ea"/>
              </a:rPr>
              <a:t>２</a:t>
            </a:r>
            <a:r>
              <a:rPr lang="en-US" altLang="ja-JP" dirty="0" smtClean="0">
                <a:latin typeface="+mj-ea"/>
                <a:ea typeface="+mj-ea"/>
              </a:rPr>
              <a:t>			</a:t>
            </a:r>
            <a:r>
              <a:rPr lang="ja-JP" altLang="en-US" dirty="0" smtClean="0">
                <a:latin typeface="+mj-ea"/>
                <a:ea typeface="+mj-ea"/>
              </a:rPr>
              <a:t>１０点　⇒　</a:t>
            </a:r>
            <a:r>
              <a:rPr lang="ja-JP" altLang="en-US" dirty="0">
                <a:latin typeface="+mj-ea"/>
                <a:ea typeface="+mj-ea"/>
              </a:rPr>
              <a:t>２０</a:t>
            </a:r>
            <a:r>
              <a:rPr lang="ja-JP" altLang="en-US" dirty="0" smtClean="0">
                <a:latin typeface="+mj-ea"/>
                <a:ea typeface="+mj-ea"/>
              </a:rPr>
              <a:t>点</a:t>
            </a:r>
            <a:endParaRPr lang="en-US" altLang="ja-JP" dirty="0">
              <a:latin typeface="+mj-ea"/>
              <a:ea typeface="+mj-ea"/>
            </a:endParaRPr>
          </a:p>
          <a:p>
            <a:pPr lvl="1" algn="just" eaLnBrk="1" hangingPunct="1">
              <a:lnSpc>
                <a:spcPct val="90000"/>
              </a:lnSpc>
            </a:pPr>
            <a:r>
              <a:rPr lang="ja-JP" altLang="en-US" dirty="0" smtClean="0">
                <a:latin typeface="+mj-ea"/>
                <a:ea typeface="+mj-ea"/>
              </a:rPr>
              <a:t>夜間</a:t>
            </a:r>
            <a:r>
              <a:rPr lang="ja-JP" altLang="en-US" dirty="0">
                <a:latin typeface="+mj-ea"/>
                <a:ea typeface="+mj-ea"/>
              </a:rPr>
              <a:t>看護配置加算</a:t>
            </a:r>
            <a:r>
              <a:rPr lang="ja-JP" altLang="en-US" dirty="0" smtClean="0">
                <a:latin typeface="+mj-ea"/>
                <a:ea typeface="+mj-ea"/>
              </a:rPr>
              <a:t>１</a:t>
            </a:r>
            <a:r>
              <a:rPr lang="en-US" altLang="ja-JP" dirty="0" smtClean="0">
                <a:latin typeface="+mj-ea"/>
                <a:ea typeface="+mj-ea"/>
              </a:rPr>
              <a:t>			</a:t>
            </a:r>
            <a:r>
              <a:rPr lang="ja-JP" altLang="en-US" dirty="0" smtClean="0">
                <a:latin typeface="+mj-ea"/>
                <a:ea typeface="+mj-ea"/>
              </a:rPr>
              <a:t>８０点　⇒　</a:t>
            </a:r>
            <a:r>
              <a:rPr lang="ja-JP" altLang="en-US" dirty="0">
                <a:latin typeface="+mj-ea"/>
                <a:ea typeface="+mj-ea"/>
              </a:rPr>
              <a:t>８０</a:t>
            </a:r>
            <a:r>
              <a:rPr lang="ja-JP" altLang="en-US" dirty="0" smtClean="0">
                <a:latin typeface="+mj-ea"/>
                <a:ea typeface="+mj-ea"/>
              </a:rPr>
              <a:t>点</a:t>
            </a:r>
            <a:endParaRPr lang="ja-JP" altLang="en-US" dirty="0">
              <a:latin typeface="+mj-ea"/>
              <a:ea typeface="+mj-ea"/>
            </a:endParaRPr>
          </a:p>
          <a:p>
            <a:pPr lvl="1" algn="just" eaLnBrk="1" hangingPunct="1">
              <a:lnSpc>
                <a:spcPct val="90000"/>
              </a:lnSpc>
            </a:pPr>
            <a:r>
              <a:rPr lang="ja-JP" altLang="en-US" dirty="0" smtClean="0">
                <a:latin typeface="+mj-ea"/>
                <a:ea typeface="+mj-ea"/>
              </a:rPr>
              <a:t>夜間</a:t>
            </a:r>
            <a:r>
              <a:rPr lang="ja-JP" altLang="en-US" dirty="0">
                <a:latin typeface="+mj-ea"/>
                <a:ea typeface="+mj-ea"/>
              </a:rPr>
              <a:t>看護配置加算</a:t>
            </a:r>
            <a:r>
              <a:rPr lang="ja-JP" altLang="en-US" dirty="0" smtClean="0">
                <a:latin typeface="+mj-ea"/>
                <a:ea typeface="+mj-ea"/>
              </a:rPr>
              <a:t>２</a:t>
            </a:r>
            <a:r>
              <a:rPr lang="en-US" altLang="ja-JP" dirty="0" smtClean="0">
                <a:latin typeface="+mj-ea"/>
                <a:ea typeface="+mj-ea"/>
              </a:rPr>
              <a:t>			</a:t>
            </a:r>
            <a:r>
              <a:rPr lang="ja-JP" altLang="en-US" dirty="0" smtClean="0">
                <a:latin typeface="+mj-ea"/>
                <a:ea typeface="+mj-ea"/>
              </a:rPr>
              <a:t>３０点　⇒　</a:t>
            </a:r>
            <a:r>
              <a:rPr lang="ja-JP" altLang="en-US" dirty="0">
                <a:latin typeface="+mj-ea"/>
                <a:ea typeface="+mj-ea"/>
              </a:rPr>
              <a:t>３０</a:t>
            </a:r>
            <a:r>
              <a:rPr lang="ja-JP" altLang="en-US" dirty="0" smtClean="0">
                <a:latin typeface="+mj-ea"/>
                <a:ea typeface="+mj-ea"/>
              </a:rPr>
              <a:t>点</a:t>
            </a:r>
            <a:endParaRPr lang="ja-JP" altLang="en-US" dirty="0">
              <a:latin typeface="+mj-ea"/>
              <a:ea typeface="+mj-ea"/>
            </a:endParaRPr>
          </a:p>
          <a:p>
            <a:pPr lvl="1" algn="just" eaLnBrk="1" hangingPunct="1">
              <a:lnSpc>
                <a:spcPct val="90000"/>
              </a:lnSpc>
            </a:pPr>
            <a:r>
              <a:rPr lang="ja-JP" altLang="en-US" dirty="0" smtClean="0">
                <a:latin typeface="+mj-ea"/>
                <a:ea typeface="+mj-ea"/>
              </a:rPr>
              <a:t>看護</a:t>
            </a:r>
            <a:r>
              <a:rPr lang="ja-JP" altLang="en-US" dirty="0">
                <a:latin typeface="+mj-ea"/>
                <a:ea typeface="+mj-ea"/>
              </a:rPr>
              <a:t>補助配置加算</a:t>
            </a:r>
            <a:r>
              <a:rPr lang="ja-JP" altLang="en-US" dirty="0" smtClean="0">
                <a:latin typeface="+mj-ea"/>
                <a:ea typeface="+mj-ea"/>
              </a:rPr>
              <a:t>１　　　　</a:t>
            </a:r>
            <a:r>
              <a:rPr lang="en-US" altLang="ja-JP" dirty="0" smtClean="0">
                <a:latin typeface="+mj-ea"/>
                <a:ea typeface="+mj-ea"/>
              </a:rPr>
              <a:t>			</a:t>
            </a:r>
            <a:r>
              <a:rPr lang="ja-JP" altLang="en-US" dirty="0" smtClean="0">
                <a:latin typeface="+mj-ea"/>
                <a:ea typeface="+mj-ea"/>
              </a:rPr>
              <a:t>⇒ １０点</a:t>
            </a:r>
            <a:r>
              <a:rPr lang="en-US" altLang="ja-JP" dirty="0" smtClean="0">
                <a:latin typeface="+mj-ea"/>
                <a:ea typeface="+mj-ea"/>
              </a:rPr>
              <a:t>(</a:t>
            </a:r>
            <a:r>
              <a:rPr lang="ja-JP" altLang="en-US" dirty="0" smtClean="0">
                <a:latin typeface="+mj-ea"/>
                <a:ea typeface="+mj-ea"/>
              </a:rPr>
              <a:t>新設</a:t>
            </a:r>
            <a:r>
              <a:rPr lang="en-US" altLang="ja-JP" dirty="0" smtClean="0">
                <a:latin typeface="+mj-ea"/>
                <a:ea typeface="+mj-ea"/>
              </a:rPr>
              <a:t>)</a:t>
            </a:r>
            <a:endParaRPr lang="en-US" altLang="ja-JP" dirty="0">
              <a:latin typeface="+mj-ea"/>
              <a:ea typeface="+mj-ea"/>
            </a:endParaRPr>
          </a:p>
          <a:p>
            <a:pPr lvl="2" algn="just" eaLnBrk="1" hangingPunct="1">
              <a:lnSpc>
                <a:spcPct val="90000"/>
              </a:lnSpc>
            </a:pPr>
            <a:r>
              <a:rPr lang="ja-JP" altLang="en-US" dirty="0" smtClean="0">
                <a:latin typeface="+mj-ea"/>
                <a:ea typeface="+mj-ea"/>
              </a:rPr>
              <a:t>当該診療所（療養病床を除く）における看護補助者の数が２以上</a:t>
            </a:r>
          </a:p>
          <a:p>
            <a:pPr lvl="1" algn="just" eaLnBrk="1" hangingPunct="1">
              <a:lnSpc>
                <a:spcPct val="90000"/>
              </a:lnSpc>
            </a:pPr>
            <a:r>
              <a:rPr lang="ja-JP" altLang="en-US" dirty="0" smtClean="0">
                <a:latin typeface="+mj-ea"/>
                <a:ea typeface="+mj-ea"/>
              </a:rPr>
              <a:t>看護</a:t>
            </a:r>
            <a:r>
              <a:rPr lang="ja-JP" altLang="en-US" dirty="0">
                <a:latin typeface="+mj-ea"/>
                <a:ea typeface="+mj-ea"/>
              </a:rPr>
              <a:t>補助配置</a:t>
            </a:r>
            <a:r>
              <a:rPr lang="ja-JP" altLang="en-US" dirty="0" smtClean="0">
                <a:latin typeface="+mj-ea"/>
                <a:ea typeface="+mj-ea"/>
              </a:rPr>
              <a:t>加算２　　　　</a:t>
            </a:r>
            <a:r>
              <a:rPr lang="en-US" altLang="ja-JP" dirty="0" smtClean="0">
                <a:latin typeface="+mj-ea"/>
                <a:ea typeface="+mj-ea"/>
              </a:rPr>
              <a:t>		</a:t>
            </a:r>
            <a:r>
              <a:rPr lang="ja-JP" altLang="en-US" dirty="0" smtClean="0">
                <a:latin typeface="+mj-ea"/>
                <a:ea typeface="+mj-ea"/>
              </a:rPr>
              <a:t>⇒　　５点</a:t>
            </a:r>
            <a:r>
              <a:rPr lang="en-US" altLang="ja-JP" dirty="0" smtClean="0">
                <a:latin typeface="+mj-ea"/>
                <a:ea typeface="+mj-ea"/>
              </a:rPr>
              <a:t>(</a:t>
            </a:r>
            <a:r>
              <a:rPr lang="ja-JP" altLang="en-US" dirty="0" smtClean="0">
                <a:latin typeface="+mj-ea"/>
                <a:ea typeface="+mj-ea"/>
              </a:rPr>
              <a:t>新設</a:t>
            </a:r>
            <a:r>
              <a:rPr lang="en-US" altLang="ja-JP" dirty="0" smtClean="0">
                <a:latin typeface="+mj-ea"/>
                <a:ea typeface="+mj-ea"/>
              </a:rPr>
              <a:t>)</a:t>
            </a:r>
            <a:endParaRPr lang="en-US" altLang="ja-JP" dirty="0">
              <a:latin typeface="+mj-ea"/>
              <a:ea typeface="+mj-ea"/>
            </a:endParaRPr>
          </a:p>
          <a:p>
            <a:pPr lvl="2" algn="just" eaLnBrk="1" hangingPunct="1">
              <a:lnSpc>
                <a:spcPct val="90000"/>
              </a:lnSpc>
            </a:pPr>
            <a:r>
              <a:rPr lang="ja-JP" altLang="en-US" dirty="0" smtClean="0">
                <a:latin typeface="+mj-ea"/>
                <a:ea typeface="+mj-ea"/>
              </a:rPr>
              <a:t>当該診療所（療養病床を除く）における看護補助者の数が１</a:t>
            </a: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smtClean="0">
                <a:solidFill>
                  <a:srgbClr val="FFFF66"/>
                </a:solidFill>
              </a:rPr>
              <a:t>有床診療所</a:t>
            </a:r>
            <a:r>
              <a:rPr lang="ja-JP" altLang="en-US" sz="2800" dirty="0">
                <a:solidFill>
                  <a:srgbClr val="FFFF66"/>
                </a:solidFill>
              </a:rPr>
              <a:t>入院基本料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a:solidFill>
                  <a:srgbClr val="FFFF66"/>
                </a:solidFill>
              </a:rPr>
              <a:t>有床</a:t>
            </a:r>
            <a:r>
              <a:rPr lang="ja-JP" altLang="en-US" sz="3600" dirty="0" smtClean="0">
                <a:solidFill>
                  <a:srgbClr val="FFFF66"/>
                </a:solidFill>
              </a:rPr>
              <a:t>診療所</a:t>
            </a:r>
            <a:r>
              <a:rPr lang="ja-JP" altLang="en-US" sz="3600" dirty="0">
                <a:solidFill>
                  <a:srgbClr val="FFFF66"/>
                </a:solidFill>
              </a:rPr>
              <a:t>入院基本</a:t>
            </a:r>
            <a:r>
              <a:rPr lang="ja-JP" altLang="en-US" sz="3600" dirty="0" smtClean="0">
                <a:solidFill>
                  <a:srgbClr val="FFFF66"/>
                </a:solidFill>
              </a:rPr>
              <a:t>料の見直し</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7413008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43</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dirty="0" smtClean="0">
                <a:latin typeface="+mj-ea"/>
                <a:ea typeface="+mj-ea"/>
              </a:rPr>
              <a:t>入院</a:t>
            </a:r>
            <a:r>
              <a:rPr lang="ja-JP" altLang="en-US" dirty="0">
                <a:latin typeface="+mj-ea"/>
                <a:ea typeface="+mj-ea"/>
              </a:rPr>
              <a:t>基本料Ａ </a:t>
            </a:r>
            <a:r>
              <a:rPr lang="en-US" altLang="ja-JP" dirty="0" smtClean="0">
                <a:latin typeface="+mj-ea"/>
                <a:ea typeface="+mj-ea"/>
              </a:rPr>
              <a:t>			</a:t>
            </a:r>
            <a:r>
              <a:rPr lang="ja-JP" altLang="en-US" dirty="0" smtClean="0">
                <a:latin typeface="+mj-ea"/>
                <a:ea typeface="+mj-ea"/>
              </a:rPr>
              <a:t>９８６点　⇒　</a:t>
            </a:r>
            <a:r>
              <a:rPr lang="ja-JP" altLang="en-US" dirty="0">
                <a:latin typeface="+mj-ea"/>
                <a:ea typeface="+mj-ea"/>
              </a:rPr>
              <a:t>９９４</a:t>
            </a:r>
            <a:r>
              <a:rPr lang="ja-JP" altLang="en-US" dirty="0" smtClean="0">
                <a:latin typeface="+mj-ea"/>
                <a:ea typeface="+mj-ea"/>
              </a:rPr>
              <a:t>点</a:t>
            </a:r>
            <a:endParaRPr lang="en-US" altLang="ja-JP" dirty="0">
              <a:latin typeface="+mj-ea"/>
              <a:ea typeface="+mj-ea"/>
            </a:endParaRPr>
          </a:p>
          <a:p>
            <a:pPr lvl="1" algn="just" eaLnBrk="1" hangingPunct="1">
              <a:lnSpc>
                <a:spcPct val="90000"/>
              </a:lnSpc>
            </a:pPr>
            <a:r>
              <a:rPr lang="ja-JP" altLang="en-US" dirty="0" smtClean="0">
                <a:latin typeface="+mj-ea"/>
                <a:ea typeface="+mj-ea"/>
              </a:rPr>
              <a:t>生活</a:t>
            </a:r>
            <a:r>
              <a:rPr lang="ja-JP" altLang="en-US" dirty="0">
                <a:latin typeface="+mj-ea"/>
                <a:ea typeface="+mj-ea"/>
              </a:rPr>
              <a:t>療養を受ける</a:t>
            </a:r>
            <a:r>
              <a:rPr lang="ja-JP" altLang="en-US" dirty="0" smtClean="0">
                <a:latin typeface="+mj-ea"/>
                <a:ea typeface="+mj-ea"/>
              </a:rPr>
              <a:t>場合</a:t>
            </a:r>
            <a:r>
              <a:rPr lang="en-US" altLang="ja-JP" dirty="0" smtClean="0">
                <a:latin typeface="+mj-ea"/>
                <a:ea typeface="+mj-ea"/>
              </a:rPr>
              <a:t>		</a:t>
            </a:r>
            <a:r>
              <a:rPr lang="ja-JP" altLang="en-US" dirty="0" smtClean="0">
                <a:latin typeface="+mj-ea"/>
                <a:ea typeface="+mj-ea"/>
              </a:rPr>
              <a:t>９７２点　⇒　９８０点</a:t>
            </a:r>
            <a:endParaRPr lang="en-US" altLang="ja-JP" dirty="0">
              <a:latin typeface="+mj-ea"/>
              <a:ea typeface="+mj-ea"/>
            </a:endParaRPr>
          </a:p>
          <a:p>
            <a:pPr algn="just" eaLnBrk="1" hangingPunct="1">
              <a:lnSpc>
                <a:spcPct val="90000"/>
              </a:lnSpc>
            </a:pPr>
            <a:r>
              <a:rPr lang="ja-JP" altLang="en-US" dirty="0" smtClean="0">
                <a:latin typeface="+mj-ea"/>
                <a:ea typeface="+mj-ea"/>
              </a:rPr>
              <a:t>入院</a:t>
            </a:r>
            <a:r>
              <a:rPr lang="ja-JP" altLang="en-US" dirty="0">
                <a:latin typeface="+mj-ea"/>
                <a:ea typeface="+mj-ea"/>
              </a:rPr>
              <a:t>基本料Ｂ </a:t>
            </a:r>
            <a:r>
              <a:rPr lang="en-US" altLang="ja-JP" dirty="0" smtClean="0">
                <a:latin typeface="+mj-ea"/>
                <a:ea typeface="+mj-ea"/>
              </a:rPr>
              <a:t>			</a:t>
            </a:r>
            <a:r>
              <a:rPr lang="ja-JP" altLang="en-US" dirty="0" smtClean="0">
                <a:latin typeface="+mj-ea"/>
                <a:ea typeface="+mj-ea"/>
              </a:rPr>
              <a:t>８８２点　⇒　８８８点</a:t>
            </a:r>
            <a:endParaRPr lang="en-US" altLang="ja-JP" dirty="0">
              <a:latin typeface="+mj-ea"/>
              <a:ea typeface="+mj-ea"/>
            </a:endParaRPr>
          </a:p>
          <a:p>
            <a:pPr lvl="1" algn="just" eaLnBrk="1" hangingPunct="1">
              <a:lnSpc>
                <a:spcPct val="90000"/>
              </a:lnSpc>
            </a:pPr>
            <a:r>
              <a:rPr lang="ja-JP" altLang="en-US" dirty="0" smtClean="0">
                <a:latin typeface="+mj-ea"/>
                <a:ea typeface="+mj-ea"/>
              </a:rPr>
              <a:t>生活</a:t>
            </a:r>
            <a:r>
              <a:rPr lang="ja-JP" altLang="en-US" dirty="0">
                <a:latin typeface="+mj-ea"/>
                <a:ea typeface="+mj-ea"/>
              </a:rPr>
              <a:t>療養を受ける</a:t>
            </a:r>
            <a:r>
              <a:rPr lang="ja-JP" altLang="en-US" dirty="0" smtClean="0">
                <a:latin typeface="+mj-ea"/>
                <a:ea typeface="+mj-ea"/>
              </a:rPr>
              <a:t>場合</a:t>
            </a:r>
            <a:r>
              <a:rPr lang="en-US" altLang="ja-JP" dirty="0" smtClean="0">
                <a:latin typeface="+mj-ea"/>
                <a:ea typeface="+mj-ea"/>
              </a:rPr>
              <a:t>		</a:t>
            </a:r>
            <a:r>
              <a:rPr lang="ja-JP" altLang="en-US" dirty="0" smtClean="0">
                <a:latin typeface="+mj-ea"/>
                <a:ea typeface="+mj-ea"/>
              </a:rPr>
              <a:t>８６８点　⇒　８７４点</a:t>
            </a:r>
            <a:endParaRPr lang="en-US" altLang="ja-JP" dirty="0">
              <a:latin typeface="+mj-ea"/>
              <a:ea typeface="+mj-ea"/>
            </a:endParaRPr>
          </a:p>
          <a:p>
            <a:pPr algn="just" eaLnBrk="1" hangingPunct="1">
              <a:lnSpc>
                <a:spcPct val="90000"/>
              </a:lnSpc>
            </a:pPr>
            <a:r>
              <a:rPr lang="ja-JP" altLang="en-US" dirty="0" smtClean="0">
                <a:latin typeface="+mj-ea"/>
                <a:ea typeface="+mj-ea"/>
              </a:rPr>
              <a:t>入院</a:t>
            </a:r>
            <a:r>
              <a:rPr lang="ja-JP" altLang="en-US" dirty="0">
                <a:latin typeface="+mj-ea"/>
                <a:ea typeface="+mj-ea"/>
              </a:rPr>
              <a:t>基本料Ｃ </a:t>
            </a:r>
            <a:r>
              <a:rPr lang="en-US" altLang="ja-JP" dirty="0" smtClean="0">
                <a:latin typeface="+mj-ea"/>
                <a:ea typeface="+mj-ea"/>
              </a:rPr>
              <a:t>			</a:t>
            </a:r>
            <a:r>
              <a:rPr lang="ja-JP" altLang="en-US" dirty="0" smtClean="0">
                <a:latin typeface="+mj-ea"/>
                <a:ea typeface="+mj-ea"/>
              </a:rPr>
              <a:t>７７５点　⇒　７７９点</a:t>
            </a:r>
            <a:endParaRPr lang="en-US" altLang="ja-JP" dirty="0">
              <a:latin typeface="+mj-ea"/>
              <a:ea typeface="+mj-ea"/>
            </a:endParaRPr>
          </a:p>
          <a:p>
            <a:pPr lvl="1" algn="just" eaLnBrk="1" hangingPunct="1">
              <a:lnSpc>
                <a:spcPct val="90000"/>
              </a:lnSpc>
            </a:pPr>
            <a:r>
              <a:rPr lang="ja-JP" altLang="en-US" dirty="0" smtClean="0">
                <a:latin typeface="+mj-ea"/>
                <a:ea typeface="+mj-ea"/>
              </a:rPr>
              <a:t>生活</a:t>
            </a:r>
            <a:r>
              <a:rPr lang="ja-JP" altLang="en-US" dirty="0">
                <a:latin typeface="+mj-ea"/>
                <a:ea typeface="+mj-ea"/>
              </a:rPr>
              <a:t>療養を受ける</a:t>
            </a:r>
            <a:r>
              <a:rPr lang="ja-JP" altLang="en-US" dirty="0" smtClean="0">
                <a:latin typeface="+mj-ea"/>
                <a:ea typeface="+mj-ea"/>
              </a:rPr>
              <a:t>場合</a:t>
            </a:r>
            <a:r>
              <a:rPr lang="en-US" altLang="ja-JP" dirty="0" smtClean="0">
                <a:latin typeface="+mj-ea"/>
                <a:ea typeface="+mj-ea"/>
              </a:rPr>
              <a:t>		</a:t>
            </a:r>
            <a:r>
              <a:rPr lang="ja-JP" altLang="en-US" dirty="0" smtClean="0">
                <a:latin typeface="+mj-ea"/>
                <a:ea typeface="+mj-ea"/>
              </a:rPr>
              <a:t>７６１　⇒　７６５点</a:t>
            </a:r>
            <a:endParaRPr lang="en-US" altLang="ja-JP" dirty="0">
              <a:latin typeface="+mj-ea"/>
              <a:ea typeface="+mj-ea"/>
            </a:endParaRPr>
          </a:p>
          <a:p>
            <a:pPr algn="just" eaLnBrk="1" hangingPunct="1">
              <a:lnSpc>
                <a:spcPct val="90000"/>
              </a:lnSpc>
            </a:pPr>
            <a:r>
              <a:rPr lang="ja-JP" altLang="en-US" dirty="0" smtClean="0">
                <a:latin typeface="+mj-ea"/>
                <a:ea typeface="+mj-ea"/>
              </a:rPr>
              <a:t>入院</a:t>
            </a:r>
            <a:r>
              <a:rPr lang="ja-JP" altLang="en-US" dirty="0">
                <a:latin typeface="+mj-ea"/>
                <a:ea typeface="+mj-ea"/>
              </a:rPr>
              <a:t>基本料Ｄ </a:t>
            </a:r>
            <a:r>
              <a:rPr lang="en-US" altLang="ja-JP" dirty="0" smtClean="0">
                <a:latin typeface="+mj-ea"/>
                <a:ea typeface="+mj-ea"/>
              </a:rPr>
              <a:t>			</a:t>
            </a:r>
            <a:r>
              <a:rPr lang="ja-JP" altLang="en-US" dirty="0" smtClean="0">
                <a:latin typeface="+mj-ea"/>
                <a:ea typeface="+mj-ea"/>
              </a:rPr>
              <a:t>６１３点　⇒　６１４点</a:t>
            </a:r>
            <a:endParaRPr lang="en-US" altLang="ja-JP" dirty="0">
              <a:latin typeface="+mj-ea"/>
              <a:ea typeface="+mj-ea"/>
            </a:endParaRPr>
          </a:p>
          <a:p>
            <a:pPr lvl="1" algn="just" eaLnBrk="1" hangingPunct="1">
              <a:lnSpc>
                <a:spcPct val="90000"/>
              </a:lnSpc>
            </a:pPr>
            <a:r>
              <a:rPr lang="ja-JP" altLang="en-US" dirty="0" smtClean="0">
                <a:latin typeface="+mj-ea"/>
                <a:ea typeface="+mj-ea"/>
              </a:rPr>
              <a:t>生活</a:t>
            </a:r>
            <a:r>
              <a:rPr lang="ja-JP" altLang="en-US" dirty="0">
                <a:latin typeface="+mj-ea"/>
                <a:ea typeface="+mj-ea"/>
              </a:rPr>
              <a:t>療養を受ける</a:t>
            </a:r>
            <a:r>
              <a:rPr lang="ja-JP" altLang="en-US" dirty="0" smtClean="0">
                <a:latin typeface="+mj-ea"/>
                <a:ea typeface="+mj-ea"/>
              </a:rPr>
              <a:t>場合</a:t>
            </a:r>
            <a:r>
              <a:rPr lang="en-US" altLang="ja-JP" dirty="0" smtClean="0">
                <a:latin typeface="+mj-ea"/>
                <a:ea typeface="+mj-ea"/>
              </a:rPr>
              <a:t>		</a:t>
            </a:r>
            <a:r>
              <a:rPr lang="ja-JP" altLang="en-US" dirty="0" smtClean="0">
                <a:latin typeface="+mj-ea"/>
                <a:ea typeface="+mj-ea"/>
              </a:rPr>
              <a:t>５９９　⇒　５９９点</a:t>
            </a:r>
            <a:endParaRPr lang="en-US" altLang="ja-JP" dirty="0">
              <a:latin typeface="+mj-ea"/>
              <a:ea typeface="+mj-ea"/>
            </a:endParaRPr>
          </a:p>
          <a:p>
            <a:pPr algn="just" eaLnBrk="1" hangingPunct="1">
              <a:lnSpc>
                <a:spcPct val="90000"/>
              </a:lnSpc>
            </a:pPr>
            <a:r>
              <a:rPr lang="ja-JP" altLang="en-US" dirty="0" smtClean="0">
                <a:latin typeface="+mj-ea"/>
                <a:ea typeface="+mj-ea"/>
              </a:rPr>
              <a:t>入院</a:t>
            </a:r>
            <a:r>
              <a:rPr lang="ja-JP" altLang="en-US" dirty="0">
                <a:latin typeface="+mj-ea"/>
                <a:ea typeface="+mj-ea"/>
              </a:rPr>
              <a:t>基本料</a:t>
            </a:r>
            <a:r>
              <a:rPr lang="ja-JP" altLang="en-US" dirty="0" smtClean="0">
                <a:latin typeface="+mj-ea"/>
                <a:ea typeface="+mj-ea"/>
              </a:rPr>
              <a:t>Ｅ</a:t>
            </a:r>
            <a:r>
              <a:rPr lang="en-US" altLang="ja-JP" dirty="0" smtClean="0">
                <a:latin typeface="+mj-ea"/>
                <a:ea typeface="+mj-ea"/>
              </a:rPr>
              <a:t>			</a:t>
            </a:r>
            <a:r>
              <a:rPr lang="ja-JP" altLang="en-US" dirty="0" smtClean="0">
                <a:latin typeface="+mj-ea"/>
                <a:ea typeface="+mj-ea"/>
              </a:rPr>
              <a:t> ５３１点　⇒　５３０点</a:t>
            </a:r>
            <a:endParaRPr lang="en-US" altLang="ja-JP" dirty="0">
              <a:latin typeface="+mj-ea"/>
              <a:ea typeface="+mj-ea"/>
            </a:endParaRPr>
          </a:p>
          <a:p>
            <a:pPr lvl="1" algn="just" eaLnBrk="1" hangingPunct="1">
              <a:lnSpc>
                <a:spcPct val="90000"/>
              </a:lnSpc>
            </a:pPr>
            <a:r>
              <a:rPr lang="ja-JP" altLang="en-US" dirty="0" smtClean="0">
                <a:latin typeface="+mj-ea"/>
                <a:ea typeface="+mj-ea"/>
              </a:rPr>
              <a:t>生活</a:t>
            </a:r>
            <a:r>
              <a:rPr lang="ja-JP" altLang="en-US" dirty="0">
                <a:latin typeface="+mj-ea"/>
                <a:ea typeface="+mj-ea"/>
              </a:rPr>
              <a:t>療養を受ける</a:t>
            </a:r>
            <a:r>
              <a:rPr lang="ja-JP" altLang="en-US" dirty="0" smtClean="0">
                <a:latin typeface="+mj-ea"/>
                <a:ea typeface="+mj-ea"/>
              </a:rPr>
              <a:t>場合</a:t>
            </a:r>
            <a:r>
              <a:rPr lang="en-US" altLang="ja-JP" dirty="0" smtClean="0">
                <a:latin typeface="+mj-ea"/>
                <a:ea typeface="+mj-ea"/>
              </a:rPr>
              <a:t>		</a:t>
            </a:r>
            <a:r>
              <a:rPr lang="ja-JP" altLang="en-US" dirty="0" smtClean="0">
                <a:latin typeface="+mj-ea"/>
                <a:ea typeface="+mj-ea"/>
              </a:rPr>
              <a:t>５１７　⇒　５１６点</a:t>
            </a:r>
            <a:endParaRPr lang="en-US" altLang="ja-JP" dirty="0">
              <a:latin typeface="+mj-ea"/>
              <a:ea typeface="+mj-ea"/>
            </a:endParaRPr>
          </a:p>
          <a:p>
            <a:pPr algn="just" eaLnBrk="1" hangingPunct="1">
              <a:lnSpc>
                <a:spcPct val="90000"/>
              </a:lnSpc>
            </a:pPr>
            <a:r>
              <a:rPr lang="ja-JP" altLang="en-US" dirty="0" smtClean="0">
                <a:latin typeface="+mj-ea"/>
                <a:ea typeface="+mj-ea"/>
              </a:rPr>
              <a:t>特別</a:t>
            </a:r>
            <a:r>
              <a:rPr lang="ja-JP" altLang="en-US" dirty="0">
                <a:latin typeface="+mj-ea"/>
                <a:ea typeface="+mj-ea"/>
              </a:rPr>
              <a:t>入院</a:t>
            </a:r>
            <a:r>
              <a:rPr lang="ja-JP" altLang="en-US" dirty="0" smtClean="0">
                <a:latin typeface="+mj-ea"/>
                <a:ea typeface="+mj-ea"/>
              </a:rPr>
              <a:t>基本料</a:t>
            </a:r>
            <a:r>
              <a:rPr lang="en-US" altLang="ja-JP" dirty="0" smtClean="0">
                <a:latin typeface="+mj-ea"/>
                <a:ea typeface="+mj-ea"/>
              </a:rPr>
              <a:t>		</a:t>
            </a:r>
            <a:r>
              <a:rPr lang="ja-JP" altLang="en-US" dirty="0" smtClean="0">
                <a:latin typeface="+mj-ea"/>
                <a:ea typeface="+mj-ea"/>
              </a:rPr>
              <a:t>４５０点　⇒　４５９点</a:t>
            </a:r>
            <a:endParaRPr lang="en-US" altLang="ja-JP" dirty="0">
              <a:latin typeface="+mj-ea"/>
              <a:ea typeface="+mj-ea"/>
            </a:endParaRPr>
          </a:p>
          <a:p>
            <a:pPr lvl="1" algn="just" eaLnBrk="1" hangingPunct="1">
              <a:lnSpc>
                <a:spcPct val="90000"/>
              </a:lnSpc>
            </a:pPr>
            <a:r>
              <a:rPr lang="ja-JP" altLang="en-US" dirty="0" smtClean="0">
                <a:latin typeface="+mj-ea"/>
                <a:ea typeface="+mj-ea"/>
              </a:rPr>
              <a:t>生活</a:t>
            </a:r>
            <a:r>
              <a:rPr lang="ja-JP" altLang="en-US" dirty="0">
                <a:latin typeface="+mj-ea"/>
                <a:ea typeface="+mj-ea"/>
              </a:rPr>
              <a:t>療養を受ける</a:t>
            </a:r>
            <a:r>
              <a:rPr lang="ja-JP" altLang="en-US" dirty="0" smtClean="0">
                <a:latin typeface="+mj-ea"/>
                <a:ea typeface="+mj-ea"/>
              </a:rPr>
              <a:t>場合</a:t>
            </a:r>
            <a:r>
              <a:rPr lang="en-US" altLang="ja-JP" dirty="0" smtClean="0">
                <a:latin typeface="+mj-ea"/>
                <a:ea typeface="+mj-ea"/>
              </a:rPr>
              <a:t>		</a:t>
            </a:r>
            <a:r>
              <a:rPr lang="ja-JP" altLang="en-US" dirty="0" smtClean="0">
                <a:latin typeface="+mj-ea"/>
                <a:ea typeface="+mj-ea"/>
              </a:rPr>
              <a:t>４３６　⇒　４４４点</a:t>
            </a:r>
            <a:endParaRPr lang="en-US" altLang="ja-JP"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smtClean="0">
                <a:solidFill>
                  <a:srgbClr val="FFFF66"/>
                </a:solidFill>
              </a:rPr>
              <a:t>有床診療所</a:t>
            </a:r>
            <a:r>
              <a:rPr lang="ja-JP" altLang="en-US" sz="2800" dirty="0">
                <a:solidFill>
                  <a:srgbClr val="FFFF66"/>
                </a:solidFill>
              </a:rPr>
              <a:t>入院基本料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a:solidFill>
                  <a:srgbClr val="FFFF66"/>
                </a:solidFill>
              </a:rPr>
              <a:t>有床</a:t>
            </a:r>
            <a:r>
              <a:rPr lang="ja-JP" altLang="en-US" sz="3600" dirty="0" smtClean="0">
                <a:solidFill>
                  <a:srgbClr val="FFFF66"/>
                </a:solidFill>
              </a:rPr>
              <a:t>診療所療養病床入院</a:t>
            </a:r>
            <a:r>
              <a:rPr lang="ja-JP" altLang="en-US" sz="3600" dirty="0">
                <a:solidFill>
                  <a:srgbClr val="FFFF66"/>
                </a:solidFill>
              </a:rPr>
              <a:t>基本</a:t>
            </a:r>
            <a:r>
              <a:rPr lang="ja-JP" altLang="en-US" sz="3600" dirty="0" smtClean="0">
                <a:solidFill>
                  <a:srgbClr val="FFFF66"/>
                </a:solidFill>
              </a:rPr>
              <a:t>料の見直し</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7386430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dirty="0" smtClean="0"/>
              <a:t>医学管理料</a:t>
            </a:r>
            <a:endParaRPr lang="en-US" altLang="ja-JP" sz="4000" dirty="0" smtClean="0"/>
          </a:p>
        </p:txBody>
      </p:sp>
    </p:spTree>
    <p:extLst>
      <p:ext uri="{BB962C8B-B14F-4D97-AF65-F5344CB8AC3E}">
        <p14:creationId xmlns:p14="http://schemas.microsoft.com/office/powerpoint/2010/main" val="24629094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45</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算定要件</a:t>
            </a:r>
            <a:endParaRPr lang="en-US" altLang="ja-JP" sz="2800" dirty="0" smtClean="0">
              <a:latin typeface="+mj-ea"/>
            </a:endParaRPr>
          </a:p>
          <a:p>
            <a:pPr lvl="1" algn="just">
              <a:lnSpc>
                <a:spcPct val="90000"/>
              </a:lnSpc>
              <a:buSzPct val="80000"/>
            </a:pPr>
            <a:r>
              <a:rPr lang="ja-JP" altLang="en-US" dirty="0" smtClean="0">
                <a:latin typeface="+mj-ea"/>
              </a:rPr>
              <a:t>要届出</a:t>
            </a:r>
            <a:endParaRPr lang="en-US" altLang="ja-JP" dirty="0" smtClean="0">
              <a:latin typeface="+mj-ea"/>
            </a:endParaRPr>
          </a:p>
          <a:p>
            <a:pPr lvl="1" algn="just">
              <a:lnSpc>
                <a:spcPct val="90000"/>
              </a:lnSpc>
              <a:buSzPct val="80000"/>
            </a:pPr>
            <a:r>
              <a:rPr lang="ja-JP" altLang="en-US" dirty="0" smtClean="0">
                <a:latin typeface="+mj-ea"/>
              </a:rPr>
              <a:t>診療所</a:t>
            </a:r>
            <a:r>
              <a:rPr lang="ja-JP" altLang="en-US" dirty="0">
                <a:latin typeface="+mj-ea"/>
              </a:rPr>
              <a:t>または</a:t>
            </a:r>
            <a:r>
              <a:rPr lang="ja-JP" altLang="en-US" dirty="0" smtClean="0">
                <a:latin typeface="+mj-ea"/>
              </a:rPr>
              <a:t>許可</a:t>
            </a:r>
            <a:r>
              <a:rPr lang="ja-JP" altLang="en-US" dirty="0">
                <a:latin typeface="+mj-ea"/>
              </a:rPr>
              <a:t>病床が</a:t>
            </a:r>
            <a:r>
              <a:rPr lang="en-US" altLang="ja-JP" dirty="0">
                <a:latin typeface="+mj-ea"/>
              </a:rPr>
              <a:t>200</a:t>
            </a:r>
            <a:r>
              <a:rPr lang="ja-JP" altLang="en-US" dirty="0">
                <a:latin typeface="+mj-ea"/>
              </a:rPr>
              <a:t>床未満の</a:t>
            </a:r>
            <a:r>
              <a:rPr lang="ja-JP" altLang="en-US" dirty="0" smtClean="0">
                <a:latin typeface="+mj-ea"/>
              </a:rPr>
              <a:t>病院</a:t>
            </a:r>
            <a:endParaRPr lang="en-US" altLang="ja-JP" dirty="0" smtClean="0">
              <a:latin typeface="+mj-ea"/>
            </a:endParaRPr>
          </a:p>
          <a:p>
            <a:pPr lvl="1" algn="just">
              <a:lnSpc>
                <a:spcPct val="90000"/>
              </a:lnSpc>
              <a:buSzPct val="80000"/>
            </a:pPr>
            <a:r>
              <a:rPr lang="ja-JP" altLang="en-US" dirty="0">
                <a:latin typeface="+mj-ea"/>
              </a:rPr>
              <a:t>対象患者</a:t>
            </a:r>
            <a:endParaRPr lang="en-US" altLang="ja-JP" dirty="0">
              <a:latin typeface="+mj-ea"/>
            </a:endParaRPr>
          </a:p>
          <a:p>
            <a:pPr lvl="2" algn="just">
              <a:lnSpc>
                <a:spcPct val="90000"/>
              </a:lnSpc>
              <a:buSzPct val="80000"/>
            </a:pPr>
            <a:r>
              <a:rPr lang="ja-JP" altLang="en-US" dirty="0">
                <a:latin typeface="+mj-ea"/>
              </a:rPr>
              <a:t>高血圧症、糖尿病、脂質異常症、認知症の４疾病のうち２つ以上（疑いは除く）を有する患者</a:t>
            </a:r>
          </a:p>
          <a:p>
            <a:pPr lvl="2" algn="just">
              <a:lnSpc>
                <a:spcPct val="90000"/>
              </a:lnSpc>
              <a:buSzPct val="80000"/>
            </a:pPr>
            <a:r>
              <a:rPr lang="ja-JP" altLang="en-US" dirty="0">
                <a:latin typeface="+mj-ea"/>
              </a:rPr>
              <a:t>当該医療機関で診療を行う対象疾病（上記４疾病のうち２つ）と重複しない対象疾病（上記４疾病のうち２つ）について他医療機関で診療を行う場合に限り、当該他医療機関でも当該診療料が算定</a:t>
            </a:r>
            <a:r>
              <a:rPr lang="ja-JP" altLang="en-US" dirty="0" smtClean="0">
                <a:latin typeface="+mj-ea"/>
              </a:rPr>
              <a:t>可能</a:t>
            </a:r>
            <a:endParaRPr lang="en-US" altLang="ja-JP" dirty="0" smtClean="0">
              <a:latin typeface="+mj-ea"/>
            </a:endParaRPr>
          </a:p>
          <a:p>
            <a:pPr lvl="1" algn="just">
              <a:lnSpc>
                <a:spcPct val="90000"/>
              </a:lnSpc>
              <a:buSzPct val="80000"/>
            </a:pPr>
            <a:r>
              <a:rPr lang="ja-JP" altLang="en-US" dirty="0">
                <a:latin typeface="+mj-ea"/>
              </a:rPr>
              <a:t>担当医を決めること</a:t>
            </a:r>
            <a:endParaRPr lang="en-US" altLang="ja-JP" dirty="0">
              <a:latin typeface="+mj-ea"/>
            </a:endParaRPr>
          </a:p>
          <a:p>
            <a:pPr lvl="2" algn="just">
              <a:lnSpc>
                <a:spcPct val="90000"/>
              </a:lnSpc>
              <a:buSzPct val="80000"/>
            </a:pPr>
            <a:r>
              <a:rPr lang="ja-JP" altLang="en-US" dirty="0">
                <a:latin typeface="+mj-ea"/>
              </a:rPr>
              <a:t>当該医師は、関係団体主催の研修を修了</a:t>
            </a:r>
          </a:p>
          <a:p>
            <a:pPr lvl="2" algn="just">
              <a:lnSpc>
                <a:spcPct val="90000"/>
              </a:lnSpc>
              <a:buSzPct val="80000"/>
            </a:pPr>
            <a:r>
              <a:rPr lang="ja-JP" altLang="en-US" dirty="0" smtClean="0">
                <a:latin typeface="+mj-ea"/>
              </a:rPr>
              <a:t>平成２７年４月１日まで経過措置期間</a:t>
            </a:r>
            <a:endParaRPr lang="en-US" altLang="ja-JP" dirty="0">
              <a:latin typeface="+mj-ea"/>
            </a:endParaRPr>
          </a:p>
          <a:p>
            <a:pPr lvl="1" algn="just">
              <a:lnSpc>
                <a:spcPct val="90000"/>
              </a:lnSpc>
              <a:buSzPct val="80000"/>
            </a:pPr>
            <a:r>
              <a:rPr lang="ja-JP" altLang="en-US" sz="2400" dirty="0" smtClean="0">
                <a:latin typeface="+mj-ea"/>
              </a:rPr>
              <a:t>患者</a:t>
            </a:r>
            <a:r>
              <a:rPr lang="ja-JP" altLang="en-US" sz="2400" dirty="0">
                <a:latin typeface="+mj-ea"/>
              </a:rPr>
              <a:t>の状態に応じて月ごと</a:t>
            </a:r>
            <a:r>
              <a:rPr lang="ja-JP" altLang="en-US" sz="2400" dirty="0" smtClean="0">
                <a:latin typeface="+mj-ea"/>
              </a:rPr>
              <a:t>に算定を判断出来る</a:t>
            </a:r>
            <a:endParaRPr lang="en-US" altLang="ja-JP" sz="2400" dirty="0" smtClean="0">
              <a:latin typeface="+mj-ea"/>
            </a:endParaRPr>
          </a:p>
          <a:p>
            <a:pPr lvl="1" algn="just">
              <a:lnSpc>
                <a:spcPct val="90000"/>
              </a:lnSpc>
              <a:buSzPct val="80000"/>
            </a:pPr>
            <a:r>
              <a:rPr lang="ja-JP" altLang="en-US" sz="2400" dirty="0" smtClean="0">
                <a:latin typeface="+mj-ea"/>
              </a:rPr>
              <a:t>算定</a:t>
            </a:r>
            <a:r>
              <a:rPr lang="ja-JP" altLang="en-US" sz="2400" dirty="0">
                <a:latin typeface="+mj-ea"/>
              </a:rPr>
              <a:t>しなかった月については包括</a:t>
            </a:r>
            <a:r>
              <a:rPr lang="ja-JP" altLang="en-US" sz="2400" dirty="0" smtClean="0">
                <a:latin typeface="+mj-ea"/>
              </a:rPr>
              <a:t>されない</a:t>
            </a:r>
            <a:endParaRPr lang="ja-JP" altLang="en-US"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医学管理料</a:t>
            </a: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地域包括診療料</a:t>
            </a:r>
            <a:r>
              <a:rPr lang="en-US" altLang="ja-JP" sz="3600" i="0" dirty="0" smtClean="0">
                <a:solidFill>
                  <a:srgbClr val="FFFF66"/>
                </a:solidFill>
              </a:rPr>
              <a:t>		</a:t>
            </a:r>
            <a:r>
              <a:rPr lang="ja-JP" altLang="en-US" sz="3600" i="0" dirty="0" smtClean="0">
                <a:solidFill>
                  <a:srgbClr val="FFFF66"/>
                </a:solidFill>
              </a:rPr>
              <a:t>１</a:t>
            </a:r>
            <a:r>
              <a:rPr lang="en-US" altLang="ja-JP" sz="3600" i="0" dirty="0" smtClean="0">
                <a:solidFill>
                  <a:srgbClr val="FFFF66"/>
                </a:solidFill>
              </a:rPr>
              <a:t>､</a:t>
            </a:r>
            <a:r>
              <a:rPr lang="ja-JP" altLang="en-US" sz="3600" i="0" dirty="0" smtClean="0">
                <a:solidFill>
                  <a:srgbClr val="FFFF66"/>
                </a:solidFill>
              </a:rPr>
              <a:t>５０３点（月１回）</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6501161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46</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lvl="1" algn="just">
              <a:lnSpc>
                <a:spcPct val="90000"/>
              </a:lnSpc>
              <a:buSzPct val="80000"/>
            </a:pPr>
            <a:r>
              <a:rPr lang="ja-JP" altLang="en-US" sz="2400" dirty="0" smtClean="0">
                <a:latin typeface="+mj-ea"/>
              </a:rPr>
              <a:t>包括</a:t>
            </a:r>
            <a:r>
              <a:rPr lang="ja-JP" altLang="en-US" sz="2400" dirty="0">
                <a:latin typeface="+mj-ea"/>
              </a:rPr>
              <a:t>対象外</a:t>
            </a:r>
            <a:endParaRPr lang="en-US" altLang="ja-JP" sz="2400" dirty="0">
              <a:latin typeface="+mj-ea"/>
            </a:endParaRPr>
          </a:p>
          <a:p>
            <a:pPr lvl="2" algn="just">
              <a:lnSpc>
                <a:spcPct val="90000"/>
              </a:lnSpc>
              <a:buSzPct val="80000"/>
            </a:pPr>
            <a:r>
              <a:rPr lang="ja-JP" altLang="en-US" dirty="0" smtClean="0">
                <a:latin typeface="+mj-ea"/>
              </a:rPr>
              <a:t>（</a:t>
            </a:r>
            <a:r>
              <a:rPr lang="ja-JP" altLang="en-US" dirty="0">
                <a:latin typeface="+mj-ea"/>
              </a:rPr>
              <a:t>再診料の）時間外加算、休日加算、</a:t>
            </a:r>
            <a:r>
              <a:rPr lang="ja-JP" altLang="en-US" dirty="0" smtClean="0">
                <a:latin typeface="+mj-ea"/>
              </a:rPr>
              <a:t>深夜加算、小児科</a:t>
            </a:r>
            <a:r>
              <a:rPr lang="ja-JP" altLang="en-US" dirty="0">
                <a:latin typeface="+mj-ea"/>
              </a:rPr>
              <a:t>特例加算、夜間・早朝等加算、外来管理加算</a:t>
            </a:r>
          </a:p>
          <a:p>
            <a:pPr lvl="2" algn="just">
              <a:lnSpc>
                <a:spcPct val="90000"/>
              </a:lnSpc>
              <a:buSzPct val="80000"/>
            </a:pPr>
            <a:r>
              <a:rPr lang="ja-JP" altLang="en-US" dirty="0" smtClean="0">
                <a:latin typeface="+mj-ea"/>
              </a:rPr>
              <a:t>地域</a:t>
            </a:r>
            <a:r>
              <a:rPr lang="ja-JP" altLang="en-US" dirty="0">
                <a:latin typeface="+mj-ea"/>
              </a:rPr>
              <a:t>連携小児夜間・休日診療料、診療情報提供料（</a:t>
            </a:r>
            <a:r>
              <a:rPr lang="en-US" altLang="ja-JP" dirty="0">
                <a:latin typeface="+mj-ea"/>
              </a:rPr>
              <a:t>II</a:t>
            </a:r>
            <a:r>
              <a:rPr lang="ja-JP" altLang="en-US" dirty="0">
                <a:latin typeface="+mj-ea"/>
              </a:rPr>
              <a:t>）</a:t>
            </a:r>
          </a:p>
          <a:p>
            <a:pPr lvl="2" algn="just">
              <a:lnSpc>
                <a:spcPct val="90000"/>
              </a:lnSpc>
              <a:buSzPct val="80000"/>
            </a:pPr>
            <a:r>
              <a:rPr lang="ja-JP" altLang="en-US" dirty="0" smtClean="0">
                <a:latin typeface="+mj-ea"/>
              </a:rPr>
              <a:t>在宅</a:t>
            </a:r>
            <a:r>
              <a:rPr lang="ja-JP" altLang="en-US" dirty="0">
                <a:latin typeface="+mj-ea"/>
              </a:rPr>
              <a:t>医療に係る点数（訪問</a:t>
            </a:r>
            <a:r>
              <a:rPr lang="ja-JP" altLang="en-US" dirty="0" smtClean="0">
                <a:latin typeface="+mj-ea"/>
              </a:rPr>
              <a:t>診療料、在宅時医学総合管理料、特定施設入居時等医学総合管理料を</a:t>
            </a:r>
            <a:r>
              <a:rPr lang="ja-JP" altLang="en-US" dirty="0">
                <a:latin typeface="+mj-ea"/>
              </a:rPr>
              <a:t>除く）</a:t>
            </a:r>
          </a:p>
          <a:p>
            <a:pPr lvl="2" algn="just">
              <a:lnSpc>
                <a:spcPct val="90000"/>
              </a:lnSpc>
              <a:buSzPct val="80000"/>
            </a:pPr>
            <a:r>
              <a:rPr lang="ja-JP" altLang="en-US" dirty="0" smtClean="0">
                <a:latin typeface="+mj-ea"/>
              </a:rPr>
              <a:t>薬剤料</a:t>
            </a:r>
            <a:r>
              <a:rPr lang="ja-JP" altLang="en-US" dirty="0">
                <a:latin typeface="+mj-ea"/>
              </a:rPr>
              <a:t>（処方料、処方せん料を除く）</a:t>
            </a:r>
          </a:p>
          <a:p>
            <a:pPr lvl="2" algn="just">
              <a:lnSpc>
                <a:spcPct val="90000"/>
              </a:lnSpc>
              <a:buSzPct val="80000"/>
            </a:pPr>
            <a:r>
              <a:rPr lang="ja-JP" altLang="en-US" dirty="0" smtClean="0">
                <a:latin typeface="+mj-ea"/>
              </a:rPr>
              <a:t>患者</a:t>
            </a:r>
            <a:r>
              <a:rPr lang="ja-JP" altLang="en-US" dirty="0">
                <a:latin typeface="+mj-ea"/>
              </a:rPr>
              <a:t>の病状の急性増悪時に実施した検査、</a:t>
            </a:r>
            <a:r>
              <a:rPr lang="ja-JP" altLang="en-US" dirty="0" smtClean="0">
                <a:latin typeface="+mj-ea"/>
              </a:rPr>
              <a:t>画像診断、処置</a:t>
            </a:r>
            <a:r>
              <a:rPr lang="ja-JP" altLang="en-US" dirty="0">
                <a:latin typeface="+mj-ea"/>
              </a:rPr>
              <a:t>に係る費用のうち、所定点数</a:t>
            </a:r>
            <a:r>
              <a:rPr lang="ja-JP" altLang="en-US" dirty="0" smtClean="0">
                <a:latin typeface="+mj-ea"/>
              </a:rPr>
              <a:t>が</a:t>
            </a:r>
            <a:r>
              <a:rPr lang="ja-JP" altLang="en-US" dirty="0">
                <a:latin typeface="+mj-ea"/>
              </a:rPr>
              <a:t>５５０</a:t>
            </a:r>
            <a:r>
              <a:rPr lang="ja-JP" altLang="en-US" dirty="0" smtClean="0">
                <a:latin typeface="+mj-ea"/>
              </a:rPr>
              <a:t>点</a:t>
            </a:r>
            <a:r>
              <a:rPr lang="ja-JP" altLang="en-US" dirty="0">
                <a:latin typeface="+mj-ea"/>
              </a:rPr>
              <a:t>以上の</a:t>
            </a:r>
            <a:r>
              <a:rPr lang="ja-JP" altLang="en-US" dirty="0" smtClean="0">
                <a:latin typeface="+mj-ea"/>
              </a:rPr>
              <a:t>もの</a:t>
            </a:r>
            <a:endParaRPr lang="en-US" altLang="ja-JP" dirty="0" smtClean="0">
              <a:latin typeface="+mj-ea"/>
            </a:endParaRPr>
          </a:p>
          <a:p>
            <a:pPr lvl="1" algn="just">
              <a:lnSpc>
                <a:spcPct val="90000"/>
              </a:lnSpc>
              <a:buSzPct val="80000"/>
            </a:pPr>
            <a:r>
              <a:rPr lang="ja-JP" altLang="en-US" dirty="0">
                <a:latin typeface="+mj-ea"/>
              </a:rPr>
              <a:t>地域包括診療料と地域包括診療加算はいずれか一方のみ届出可能</a:t>
            </a:r>
          </a:p>
          <a:p>
            <a:pPr lvl="1" algn="just">
              <a:lnSpc>
                <a:spcPct val="90000"/>
              </a:lnSpc>
              <a:buSzPct val="80000"/>
            </a:pPr>
            <a:r>
              <a:rPr lang="ja-JP" altLang="en-US" dirty="0">
                <a:latin typeface="+mj-ea"/>
              </a:rPr>
              <a:t>初診時は算定</a:t>
            </a:r>
            <a:r>
              <a:rPr lang="ja-JP" altLang="en-US" dirty="0" smtClean="0">
                <a:latin typeface="+mj-ea"/>
              </a:rPr>
              <a:t>不可</a:t>
            </a:r>
            <a:endParaRPr lang="en-US" altLang="ja-JP" dirty="0" smtClean="0">
              <a:latin typeface="+mj-ea"/>
            </a:endParaRPr>
          </a:p>
          <a:p>
            <a:pPr lvl="1" algn="just">
              <a:lnSpc>
                <a:spcPct val="90000"/>
              </a:lnSpc>
              <a:buSzPct val="80000"/>
            </a:pPr>
            <a:r>
              <a:rPr lang="ja-JP" altLang="en-US" dirty="0">
                <a:latin typeface="+mj-ea"/>
              </a:rPr>
              <a:t>当該点数を算定している場合は、７剤投与の減算規定の対象外</a:t>
            </a:r>
          </a:p>
          <a:p>
            <a:pPr lvl="1" algn="just">
              <a:lnSpc>
                <a:spcPct val="90000"/>
              </a:lnSpc>
              <a:buSzPct val="80000"/>
            </a:pPr>
            <a:endParaRPr lang="en-US" altLang="ja-JP" dirty="0" smtClean="0">
              <a:latin typeface="+mj-ea"/>
            </a:endParaRPr>
          </a:p>
          <a:p>
            <a:pPr lvl="1" algn="just">
              <a:lnSpc>
                <a:spcPct val="90000"/>
              </a:lnSpc>
              <a:buSzPct val="80000"/>
            </a:pPr>
            <a:endParaRPr lang="ja-JP" altLang="en-US"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医学管理料</a:t>
            </a: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地域包括診療料</a:t>
            </a:r>
            <a:r>
              <a:rPr lang="en-US" altLang="ja-JP" sz="3600" i="0" dirty="0" smtClean="0">
                <a:solidFill>
                  <a:srgbClr val="FFFF66"/>
                </a:solidFill>
              </a:rPr>
              <a:t>		</a:t>
            </a:r>
            <a:r>
              <a:rPr lang="ja-JP" altLang="en-US" sz="3600" i="0" dirty="0" smtClean="0">
                <a:solidFill>
                  <a:srgbClr val="FFFF66"/>
                </a:solidFill>
              </a:rPr>
              <a:t>１</a:t>
            </a:r>
            <a:r>
              <a:rPr lang="en-US" altLang="ja-JP" sz="3600" i="0" dirty="0" smtClean="0">
                <a:solidFill>
                  <a:srgbClr val="FFFF66"/>
                </a:solidFill>
              </a:rPr>
              <a:t>､</a:t>
            </a:r>
            <a:r>
              <a:rPr lang="ja-JP" altLang="en-US" sz="3600" i="0" dirty="0" smtClean="0">
                <a:solidFill>
                  <a:srgbClr val="FFFF66"/>
                </a:solidFill>
              </a:rPr>
              <a:t>５０３点（月１回）</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0649947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47</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lvl="1" algn="just">
              <a:lnSpc>
                <a:spcPct val="90000"/>
              </a:lnSpc>
              <a:buSzPct val="80000"/>
            </a:pPr>
            <a:r>
              <a:rPr lang="ja-JP" altLang="en-US" sz="2400" dirty="0" smtClean="0">
                <a:latin typeface="+mj-ea"/>
              </a:rPr>
              <a:t>以下</a:t>
            </a:r>
            <a:r>
              <a:rPr lang="ja-JP" altLang="en-US" sz="2400" dirty="0">
                <a:latin typeface="+mj-ea"/>
              </a:rPr>
              <a:t>の指導、服薬管理等を行っている</a:t>
            </a:r>
            <a:r>
              <a:rPr lang="ja-JP" altLang="en-US" sz="2400" dirty="0" smtClean="0">
                <a:latin typeface="+mj-ea"/>
              </a:rPr>
              <a:t>こと</a:t>
            </a:r>
            <a:endParaRPr lang="ja-JP" altLang="en-US" sz="2400" dirty="0">
              <a:latin typeface="+mj-ea"/>
            </a:endParaRPr>
          </a:p>
          <a:p>
            <a:pPr lvl="2" algn="just">
              <a:lnSpc>
                <a:spcPct val="90000"/>
              </a:lnSpc>
              <a:buSzPct val="80000"/>
            </a:pPr>
            <a:r>
              <a:rPr lang="ja-JP" altLang="en-US" dirty="0" smtClean="0">
                <a:latin typeface="+mj-ea"/>
              </a:rPr>
              <a:t>患者</a:t>
            </a:r>
            <a:r>
              <a:rPr lang="ja-JP" altLang="en-US" dirty="0">
                <a:latin typeface="+mj-ea"/>
              </a:rPr>
              <a:t>の同意を得て、計画的な医学管理の下に療養上必要な指導及び</a:t>
            </a:r>
            <a:r>
              <a:rPr lang="ja-JP" altLang="en-US" dirty="0" smtClean="0">
                <a:latin typeface="+mj-ea"/>
              </a:rPr>
              <a:t>診療</a:t>
            </a:r>
            <a:endParaRPr lang="ja-JP" altLang="en-US" dirty="0">
              <a:latin typeface="+mj-ea"/>
            </a:endParaRPr>
          </a:p>
          <a:p>
            <a:pPr lvl="2" algn="just">
              <a:lnSpc>
                <a:spcPct val="90000"/>
              </a:lnSpc>
              <a:buSzPct val="80000"/>
            </a:pPr>
            <a:r>
              <a:rPr lang="ja-JP" altLang="en-US" dirty="0" smtClean="0">
                <a:latin typeface="+mj-ea"/>
              </a:rPr>
              <a:t>他</a:t>
            </a:r>
            <a:r>
              <a:rPr lang="ja-JP" altLang="en-US" dirty="0">
                <a:latin typeface="+mj-ea"/>
              </a:rPr>
              <a:t>の医療機関と連携の上、</a:t>
            </a:r>
            <a:r>
              <a:rPr lang="ja-JP" altLang="en-US" dirty="0" smtClean="0">
                <a:latin typeface="+mj-ea"/>
              </a:rPr>
              <a:t>患者受診先を</a:t>
            </a:r>
            <a:r>
              <a:rPr lang="ja-JP" altLang="en-US" dirty="0">
                <a:latin typeface="+mj-ea"/>
              </a:rPr>
              <a:t>すべて把握するとともに、処方されている医薬品をすべて管理し、カルテに</a:t>
            </a:r>
            <a:r>
              <a:rPr lang="ja-JP" altLang="en-US" dirty="0" smtClean="0">
                <a:latin typeface="+mj-ea"/>
              </a:rPr>
              <a:t>記載</a:t>
            </a:r>
            <a:endParaRPr lang="ja-JP" altLang="en-US" dirty="0">
              <a:latin typeface="+mj-ea"/>
            </a:endParaRPr>
          </a:p>
          <a:p>
            <a:pPr lvl="2" algn="just">
              <a:lnSpc>
                <a:spcPct val="90000"/>
              </a:lnSpc>
              <a:buSzPct val="80000"/>
            </a:pPr>
            <a:r>
              <a:rPr lang="ja-JP" altLang="en-US" dirty="0" smtClean="0">
                <a:latin typeface="+mj-ea"/>
              </a:rPr>
              <a:t>当該</a:t>
            </a:r>
            <a:r>
              <a:rPr lang="ja-JP" altLang="en-US" dirty="0">
                <a:latin typeface="+mj-ea"/>
              </a:rPr>
              <a:t>患者について、当該医療機関で検査（院外に委託した場合を</a:t>
            </a:r>
            <a:r>
              <a:rPr lang="ja-JP" altLang="en-US" dirty="0" smtClean="0">
                <a:latin typeface="+mj-ea"/>
              </a:rPr>
              <a:t>含む）</a:t>
            </a:r>
            <a:r>
              <a:rPr lang="ja-JP" altLang="en-US" dirty="0">
                <a:latin typeface="+mj-ea"/>
              </a:rPr>
              <a:t>を行うこととし、その旨を</a:t>
            </a:r>
            <a:r>
              <a:rPr lang="ja-JP" altLang="en-US" u="sng" dirty="0">
                <a:latin typeface="+mj-ea"/>
              </a:rPr>
              <a:t>院内に</a:t>
            </a:r>
            <a:r>
              <a:rPr lang="ja-JP" altLang="en-US" u="sng" dirty="0" smtClean="0">
                <a:latin typeface="+mj-ea"/>
              </a:rPr>
              <a:t>掲示</a:t>
            </a:r>
          </a:p>
          <a:p>
            <a:pPr lvl="2" algn="just">
              <a:lnSpc>
                <a:spcPct val="90000"/>
              </a:lnSpc>
              <a:buSzPct val="80000"/>
            </a:pPr>
            <a:r>
              <a:rPr lang="ja-JP" altLang="en-US" dirty="0" smtClean="0">
                <a:latin typeface="+mj-ea"/>
              </a:rPr>
              <a:t>原則として院内処方を行うが、後述の条件を満たす場合は院外処方も可能</a:t>
            </a:r>
            <a:endParaRPr lang="en-US" altLang="ja-JP" dirty="0" smtClean="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医学管理料</a:t>
            </a: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3600" dirty="0">
                <a:solidFill>
                  <a:srgbClr val="FFFF66"/>
                </a:solidFill>
              </a:rPr>
              <a:t>地域包括診療料</a:t>
            </a:r>
            <a:r>
              <a:rPr lang="en-US" altLang="ja-JP" sz="3600" dirty="0">
                <a:solidFill>
                  <a:srgbClr val="FFFF66"/>
                </a:solidFill>
              </a:rPr>
              <a:t>		</a:t>
            </a:r>
            <a:r>
              <a:rPr lang="ja-JP" altLang="en-US" sz="3600" dirty="0">
                <a:solidFill>
                  <a:srgbClr val="FFFF66"/>
                </a:solidFill>
              </a:rPr>
              <a:t>１</a:t>
            </a:r>
            <a:r>
              <a:rPr lang="en-US" altLang="ja-JP" sz="3600" dirty="0">
                <a:solidFill>
                  <a:srgbClr val="FFFF66"/>
                </a:solidFill>
              </a:rPr>
              <a:t>､</a:t>
            </a:r>
            <a:r>
              <a:rPr lang="ja-JP" altLang="en-US" sz="3600" dirty="0">
                <a:solidFill>
                  <a:srgbClr val="FFFF66"/>
                </a:solidFill>
              </a:rPr>
              <a:t>５０３点（月１回）</a:t>
            </a: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4222217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48</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lvl="1" algn="just">
              <a:lnSpc>
                <a:spcPct val="90000"/>
              </a:lnSpc>
              <a:buSzPct val="80000"/>
            </a:pPr>
            <a:r>
              <a:rPr lang="ja-JP" altLang="en-US" dirty="0" smtClean="0">
                <a:latin typeface="+mj-ea"/>
              </a:rPr>
              <a:t>診療所</a:t>
            </a:r>
            <a:r>
              <a:rPr lang="ja-JP" altLang="en-US" dirty="0">
                <a:latin typeface="+mj-ea"/>
              </a:rPr>
              <a:t>において院外処方を行う</a:t>
            </a:r>
            <a:r>
              <a:rPr lang="ja-JP" altLang="en-US" dirty="0" smtClean="0">
                <a:latin typeface="+mj-ea"/>
              </a:rPr>
              <a:t>場合の条件</a:t>
            </a:r>
            <a:endParaRPr lang="ja-JP" altLang="en-US" dirty="0">
              <a:latin typeface="+mj-ea"/>
            </a:endParaRPr>
          </a:p>
          <a:p>
            <a:pPr lvl="2" algn="just">
              <a:lnSpc>
                <a:spcPct val="90000"/>
              </a:lnSpc>
              <a:buSzPct val="80000"/>
            </a:pPr>
            <a:r>
              <a:rPr lang="en-US" altLang="ja-JP" dirty="0" smtClean="0">
                <a:latin typeface="+mj-ea"/>
              </a:rPr>
              <a:t> </a:t>
            </a:r>
            <a:r>
              <a:rPr lang="ja-JP" altLang="en-US" dirty="0">
                <a:latin typeface="+mj-ea"/>
              </a:rPr>
              <a:t>２４</a:t>
            </a:r>
            <a:r>
              <a:rPr lang="ja-JP" altLang="en-US" dirty="0" smtClean="0">
                <a:latin typeface="+mj-ea"/>
              </a:rPr>
              <a:t>時間</a:t>
            </a:r>
            <a:r>
              <a:rPr lang="ja-JP" altLang="en-US" dirty="0">
                <a:latin typeface="+mj-ea"/>
              </a:rPr>
              <a:t>対応をしている薬局と連携して</a:t>
            </a:r>
            <a:r>
              <a:rPr lang="ja-JP" altLang="en-US" dirty="0" smtClean="0">
                <a:latin typeface="+mj-ea"/>
              </a:rPr>
              <a:t>いる</a:t>
            </a:r>
            <a:endParaRPr lang="ja-JP" altLang="en-US" dirty="0">
              <a:latin typeface="+mj-ea"/>
            </a:endParaRPr>
          </a:p>
          <a:p>
            <a:pPr lvl="2" algn="just">
              <a:lnSpc>
                <a:spcPct val="90000"/>
              </a:lnSpc>
              <a:buSzPct val="80000"/>
            </a:pPr>
            <a:r>
              <a:rPr lang="ja-JP" altLang="en-US" dirty="0" smtClean="0">
                <a:latin typeface="+mj-ea"/>
              </a:rPr>
              <a:t>上記</a:t>
            </a:r>
            <a:r>
              <a:rPr lang="ja-JP" altLang="en-US" dirty="0">
                <a:latin typeface="+mj-ea"/>
              </a:rPr>
              <a:t>以外の薬局を利用する場合には患者の同意必要</a:t>
            </a:r>
            <a:endParaRPr lang="en-US" altLang="ja-JP" dirty="0">
              <a:latin typeface="+mj-ea"/>
            </a:endParaRPr>
          </a:p>
          <a:p>
            <a:pPr lvl="3" algn="just">
              <a:lnSpc>
                <a:spcPct val="90000"/>
              </a:lnSpc>
              <a:buSzPct val="80000"/>
            </a:pPr>
            <a:r>
              <a:rPr lang="ja-JP" altLang="en-US" sz="2400" dirty="0">
                <a:latin typeface="+mj-ea"/>
              </a:rPr>
              <a:t>夜間・休日等の時間外に対応できる薬局のリストを患者に説明</a:t>
            </a:r>
            <a:r>
              <a:rPr lang="ja-JP" altLang="en-US" sz="2400" dirty="0" smtClean="0">
                <a:latin typeface="+mj-ea"/>
              </a:rPr>
              <a:t>し</a:t>
            </a:r>
            <a:r>
              <a:rPr lang="ja-JP" altLang="en-US" sz="2400" u="sng" dirty="0" smtClean="0">
                <a:latin typeface="+mj-ea"/>
              </a:rPr>
              <a:t>文書</a:t>
            </a:r>
            <a:r>
              <a:rPr lang="ja-JP" altLang="en-US" sz="2400" u="sng" dirty="0">
                <a:latin typeface="+mj-ea"/>
              </a:rPr>
              <a:t>で</a:t>
            </a:r>
            <a:r>
              <a:rPr lang="ja-JP" altLang="en-US" sz="2400" u="sng" dirty="0" smtClean="0">
                <a:latin typeface="+mj-ea"/>
              </a:rPr>
              <a:t>渡す</a:t>
            </a:r>
            <a:endParaRPr lang="ja-JP" altLang="en-US" u="sng" dirty="0">
              <a:latin typeface="+mj-ea"/>
            </a:endParaRPr>
          </a:p>
          <a:p>
            <a:pPr lvl="2" algn="just">
              <a:lnSpc>
                <a:spcPct val="90000"/>
              </a:lnSpc>
              <a:buSzPct val="80000"/>
            </a:pPr>
            <a:r>
              <a:rPr lang="ja-JP" altLang="en-US" dirty="0" smtClean="0">
                <a:latin typeface="+mj-ea"/>
              </a:rPr>
              <a:t>当該</a:t>
            </a:r>
            <a:r>
              <a:rPr lang="ja-JP" altLang="en-US" dirty="0">
                <a:latin typeface="+mj-ea"/>
              </a:rPr>
              <a:t>薬局に</a:t>
            </a:r>
            <a:r>
              <a:rPr lang="ja-JP" altLang="en-US" dirty="0" smtClean="0">
                <a:latin typeface="+mj-ea"/>
              </a:rPr>
              <a:t>患者の</a:t>
            </a:r>
            <a:r>
              <a:rPr lang="ja-JP" altLang="en-US" u="sng" dirty="0" smtClean="0">
                <a:latin typeface="+mj-ea"/>
              </a:rPr>
              <a:t>受診先リスト</a:t>
            </a:r>
            <a:r>
              <a:rPr lang="ja-JP" altLang="en-US" dirty="0">
                <a:latin typeface="+mj-ea"/>
              </a:rPr>
              <a:t>を</a:t>
            </a:r>
            <a:r>
              <a:rPr lang="ja-JP" altLang="en-US" dirty="0" smtClean="0">
                <a:latin typeface="+mj-ea"/>
              </a:rPr>
              <a:t>渡す</a:t>
            </a:r>
            <a:endParaRPr lang="ja-JP" altLang="en-US" dirty="0">
              <a:latin typeface="+mj-ea"/>
            </a:endParaRPr>
          </a:p>
          <a:p>
            <a:pPr lvl="2" algn="just">
              <a:lnSpc>
                <a:spcPct val="90000"/>
              </a:lnSpc>
              <a:buSzPct val="80000"/>
            </a:pPr>
            <a:r>
              <a:rPr lang="ja-JP" altLang="en-US" dirty="0" smtClean="0">
                <a:latin typeface="+mj-ea"/>
              </a:rPr>
              <a:t>患者</a:t>
            </a:r>
            <a:r>
              <a:rPr lang="ja-JP" altLang="en-US" dirty="0">
                <a:latin typeface="+mj-ea"/>
              </a:rPr>
              <a:t>は受診時</a:t>
            </a:r>
            <a:r>
              <a:rPr lang="ja-JP" altLang="en-US" dirty="0" smtClean="0">
                <a:latin typeface="+mj-ea"/>
              </a:rPr>
              <a:t>にお薬手帳（</a:t>
            </a:r>
            <a:r>
              <a:rPr lang="ja-JP" altLang="en-US" dirty="0">
                <a:latin typeface="+mj-ea"/>
              </a:rPr>
              <a:t>薬局</a:t>
            </a:r>
            <a:r>
              <a:rPr lang="ja-JP" altLang="en-US" dirty="0" smtClean="0">
                <a:latin typeface="+mj-ea"/>
              </a:rPr>
              <a:t>発行又</a:t>
            </a:r>
            <a:r>
              <a:rPr lang="ja-JP" altLang="en-US" dirty="0">
                <a:latin typeface="+mj-ea"/>
              </a:rPr>
              <a:t>は当該医療機関</a:t>
            </a:r>
            <a:r>
              <a:rPr lang="ja-JP" altLang="en-US" dirty="0" smtClean="0">
                <a:latin typeface="+mj-ea"/>
              </a:rPr>
              <a:t>発行）</a:t>
            </a:r>
            <a:endParaRPr lang="en-US" altLang="ja-JP" dirty="0" smtClean="0">
              <a:latin typeface="+mj-ea"/>
            </a:endParaRPr>
          </a:p>
          <a:p>
            <a:pPr lvl="2" algn="just">
              <a:lnSpc>
                <a:spcPct val="90000"/>
              </a:lnSpc>
              <a:buSzPct val="80000"/>
            </a:pPr>
            <a:r>
              <a:rPr lang="ja-JP" altLang="en-US" dirty="0" smtClean="0">
                <a:latin typeface="+mj-ea"/>
              </a:rPr>
              <a:t>医師</a:t>
            </a:r>
            <a:r>
              <a:rPr lang="ja-JP" altLang="en-US" dirty="0">
                <a:latin typeface="+mj-ea"/>
              </a:rPr>
              <a:t>はお薬手帳のコピーを</a:t>
            </a:r>
            <a:r>
              <a:rPr lang="ja-JP" altLang="en-US" u="sng" dirty="0">
                <a:latin typeface="+mj-ea"/>
              </a:rPr>
              <a:t>カルテに</a:t>
            </a:r>
            <a:r>
              <a:rPr lang="ja-JP" altLang="en-US" u="sng" dirty="0" smtClean="0">
                <a:latin typeface="+mj-ea"/>
              </a:rPr>
              <a:t>貼付</a:t>
            </a:r>
            <a:endParaRPr lang="ja-JP" altLang="en-US" u="sng"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医学管理料</a:t>
            </a: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3600" dirty="0">
                <a:solidFill>
                  <a:srgbClr val="FFFF66"/>
                </a:solidFill>
              </a:rPr>
              <a:t>地域包括診療料</a:t>
            </a:r>
            <a:r>
              <a:rPr lang="en-US" altLang="ja-JP" sz="3600" dirty="0">
                <a:solidFill>
                  <a:srgbClr val="FFFF66"/>
                </a:solidFill>
              </a:rPr>
              <a:t>		</a:t>
            </a:r>
            <a:r>
              <a:rPr lang="ja-JP" altLang="en-US" sz="3600" dirty="0">
                <a:solidFill>
                  <a:srgbClr val="FFFF66"/>
                </a:solidFill>
              </a:rPr>
              <a:t>１</a:t>
            </a:r>
            <a:r>
              <a:rPr lang="en-US" altLang="ja-JP" sz="3600" dirty="0">
                <a:solidFill>
                  <a:srgbClr val="FFFF66"/>
                </a:solidFill>
              </a:rPr>
              <a:t>､</a:t>
            </a:r>
            <a:r>
              <a:rPr lang="ja-JP" altLang="en-US" sz="3600" dirty="0">
                <a:solidFill>
                  <a:srgbClr val="FFFF66"/>
                </a:solidFill>
              </a:rPr>
              <a:t>５０３点（月１回）</a:t>
            </a: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41887238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49</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lvl="1" algn="just">
              <a:lnSpc>
                <a:spcPct val="90000"/>
              </a:lnSpc>
              <a:buSzPct val="80000"/>
            </a:pPr>
            <a:r>
              <a:rPr lang="ja-JP" altLang="en-US" dirty="0">
                <a:latin typeface="+mj-ea"/>
              </a:rPr>
              <a:t>病院</a:t>
            </a:r>
            <a:r>
              <a:rPr lang="ja-JP" altLang="en-US" dirty="0" smtClean="0">
                <a:latin typeface="+mj-ea"/>
              </a:rPr>
              <a:t>に</a:t>
            </a:r>
            <a:r>
              <a:rPr lang="ja-JP" altLang="en-US" dirty="0">
                <a:latin typeface="+mj-ea"/>
              </a:rPr>
              <a:t>おいて院外処方を行う</a:t>
            </a:r>
            <a:r>
              <a:rPr lang="ja-JP" altLang="en-US" dirty="0" smtClean="0">
                <a:latin typeface="+mj-ea"/>
              </a:rPr>
              <a:t>場合の条件</a:t>
            </a:r>
            <a:endParaRPr lang="ja-JP" altLang="en-US" dirty="0">
              <a:latin typeface="+mj-ea"/>
            </a:endParaRPr>
          </a:p>
          <a:p>
            <a:pPr lvl="2" algn="just">
              <a:lnSpc>
                <a:spcPct val="90000"/>
              </a:lnSpc>
              <a:buSzPct val="80000"/>
            </a:pPr>
            <a:r>
              <a:rPr lang="ja-JP" altLang="en-US" dirty="0" smtClean="0">
                <a:latin typeface="+mj-ea"/>
              </a:rPr>
              <a:t>患者</a:t>
            </a:r>
            <a:r>
              <a:rPr lang="ja-JP" altLang="en-US" dirty="0">
                <a:latin typeface="+mj-ea"/>
              </a:rPr>
              <a:t>の</a:t>
            </a:r>
            <a:r>
              <a:rPr lang="ja-JP" altLang="en-US" dirty="0" smtClean="0">
                <a:latin typeface="+mj-ea"/>
              </a:rPr>
              <a:t>同意があり、</a:t>
            </a:r>
            <a:r>
              <a:rPr lang="ja-JP" altLang="en-US" dirty="0">
                <a:latin typeface="+mj-ea"/>
              </a:rPr>
              <a:t>下記のすべてを満たす</a:t>
            </a:r>
            <a:r>
              <a:rPr lang="ja-JP" altLang="en-US" dirty="0" smtClean="0">
                <a:latin typeface="+mj-ea"/>
              </a:rPr>
              <a:t>薬局</a:t>
            </a:r>
            <a:endParaRPr lang="ja-JP" altLang="en-US" dirty="0">
              <a:latin typeface="+mj-ea"/>
            </a:endParaRPr>
          </a:p>
          <a:p>
            <a:pPr lvl="3" algn="just">
              <a:lnSpc>
                <a:spcPct val="90000"/>
              </a:lnSpc>
              <a:buSzPct val="80000"/>
            </a:pPr>
            <a:r>
              <a:rPr lang="ja-JP" altLang="en-US" sz="2400" dirty="0" smtClean="0">
                <a:latin typeface="+mj-ea"/>
              </a:rPr>
              <a:t>２４時間</a:t>
            </a:r>
            <a:r>
              <a:rPr lang="ja-JP" altLang="en-US" sz="2400" dirty="0">
                <a:latin typeface="+mj-ea"/>
              </a:rPr>
              <a:t>開局している</a:t>
            </a:r>
            <a:r>
              <a:rPr lang="ja-JP" altLang="en-US" sz="2400" dirty="0" smtClean="0">
                <a:latin typeface="+mj-ea"/>
              </a:rPr>
              <a:t>薬局</a:t>
            </a:r>
            <a:endParaRPr lang="en-US" altLang="ja-JP" sz="2400" dirty="0" smtClean="0">
              <a:latin typeface="+mj-ea"/>
            </a:endParaRPr>
          </a:p>
          <a:p>
            <a:pPr lvl="3" algn="just">
              <a:lnSpc>
                <a:spcPct val="90000"/>
              </a:lnSpc>
              <a:buSzPct val="80000"/>
            </a:pPr>
            <a:r>
              <a:rPr lang="ja-JP" altLang="en-US" sz="2400" dirty="0" smtClean="0">
                <a:latin typeface="+mj-ea"/>
              </a:rPr>
              <a:t>２４時間</a:t>
            </a:r>
            <a:r>
              <a:rPr lang="ja-JP" altLang="en-US" sz="2400" dirty="0">
                <a:latin typeface="+mj-ea"/>
              </a:rPr>
              <a:t>開局している薬局のリストを患者に説明した上で患者が選定した</a:t>
            </a:r>
            <a:r>
              <a:rPr lang="ja-JP" altLang="en-US" sz="2400" dirty="0" smtClean="0">
                <a:latin typeface="+mj-ea"/>
              </a:rPr>
              <a:t>薬局</a:t>
            </a:r>
            <a:endParaRPr lang="ja-JP" altLang="en-US" sz="2400" dirty="0">
              <a:latin typeface="+mj-ea"/>
            </a:endParaRPr>
          </a:p>
          <a:p>
            <a:pPr lvl="3" algn="just">
              <a:lnSpc>
                <a:spcPct val="90000"/>
              </a:lnSpc>
              <a:buSzPct val="80000"/>
            </a:pPr>
            <a:r>
              <a:rPr lang="ja-JP" altLang="en-US" sz="2400" dirty="0" smtClean="0">
                <a:latin typeface="+mj-ea"/>
              </a:rPr>
              <a:t>薬局の条件</a:t>
            </a:r>
            <a:endParaRPr lang="en-US" altLang="ja-JP" sz="2400" dirty="0" smtClean="0">
              <a:latin typeface="+mj-ea"/>
            </a:endParaRPr>
          </a:p>
          <a:p>
            <a:pPr lvl="4" algn="just">
              <a:lnSpc>
                <a:spcPct val="90000"/>
              </a:lnSpc>
              <a:buSzPct val="80000"/>
            </a:pPr>
            <a:r>
              <a:rPr lang="ja-JP" altLang="en-US" sz="2400" dirty="0" smtClean="0">
                <a:latin typeface="+mj-ea"/>
              </a:rPr>
              <a:t>当該</a:t>
            </a:r>
            <a:r>
              <a:rPr lang="ja-JP" altLang="en-US" sz="2400" dirty="0">
                <a:latin typeface="+mj-ea"/>
              </a:rPr>
              <a:t>患者がかかっている医療機関をすべて把握した上で、薬剤服用歴を一元的かつ継続的に管理し、投薬期間中の服薬状況等を確認及び適切な指導を行い、当該患者の服薬に関する情報を医療機関に提供して</a:t>
            </a:r>
            <a:r>
              <a:rPr lang="ja-JP" altLang="en-US" sz="2400" dirty="0" smtClean="0">
                <a:latin typeface="+mj-ea"/>
              </a:rPr>
              <a:t>いる</a:t>
            </a:r>
            <a:endParaRPr lang="ja-JP" altLang="en-US" sz="2400" dirty="0">
              <a:latin typeface="+mj-ea"/>
            </a:endParaRPr>
          </a:p>
          <a:p>
            <a:pPr lvl="2" algn="just">
              <a:lnSpc>
                <a:spcPct val="90000"/>
              </a:lnSpc>
              <a:buSzPct val="80000"/>
            </a:pPr>
            <a:r>
              <a:rPr lang="ja-JP" altLang="en-US" dirty="0" smtClean="0">
                <a:latin typeface="+mj-ea"/>
              </a:rPr>
              <a:t>当該</a:t>
            </a:r>
            <a:r>
              <a:rPr lang="ja-JP" altLang="en-US" dirty="0">
                <a:latin typeface="+mj-ea"/>
              </a:rPr>
              <a:t>薬局に</a:t>
            </a:r>
            <a:r>
              <a:rPr lang="ja-JP" altLang="en-US" dirty="0" smtClean="0">
                <a:latin typeface="+mj-ea"/>
              </a:rPr>
              <a:t>患者の</a:t>
            </a:r>
            <a:r>
              <a:rPr lang="ja-JP" altLang="en-US" u="sng" dirty="0" smtClean="0">
                <a:latin typeface="+mj-ea"/>
              </a:rPr>
              <a:t>受診先リスト</a:t>
            </a:r>
            <a:r>
              <a:rPr lang="ja-JP" altLang="en-US" dirty="0">
                <a:latin typeface="+mj-ea"/>
              </a:rPr>
              <a:t>を</a:t>
            </a:r>
            <a:r>
              <a:rPr lang="ja-JP" altLang="en-US" dirty="0" smtClean="0">
                <a:latin typeface="+mj-ea"/>
              </a:rPr>
              <a:t>渡す</a:t>
            </a:r>
            <a:endParaRPr lang="ja-JP" altLang="en-US" dirty="0">
              <a:latin typeface="+mj-ea"/>
            </a:endParaRPr>
          </a:p>
          <a:p>
            <a:pPr lvl="2" algn="just">
              <a:lnSpc>
                <a:spcPct val="90000"/>
              </a:lnSpc>
              <a:buSzPct val="80000"/>
            </a:pPr>
            <a:r>
              <a:rPr lang="ja-JP" altLang="en-US" dirty="0" smtClean="0">
                <a:latin typeface="+mj-ea"/>
              </a:rPr>
              <a:t>患者には</a:t>
            </a:r>
            <a:r>
              <a:rPr lang="ja-JP" altLang="en-US" dirty="0">
                <a:latin typeface="+mj-ea"/>
              </a:rPr>
              <a:t>受診</a:t>
            </a:r>
            <a:r>
              <a:rPr lang="ja-JP" altLang="en-US" dirty="0" smtClean="0">
                <a:latin typeface="+mj-ea"/>
              </a:rPr>
              <a:t>時</a:t>
            </a:r>
            <a:r>
              <a:rPr lang="ja-JP" altLang="en-US" dirty="0">
                <a:latin typeface="+mj-ea"/>
              </a:rPr>
              <a:t>に</a:t>
            </a:r>
            <a:r>
              <a:rPr lang="ja-JP" altLang="en-US" dirty="0" smtClean="0">
                <a:latin typeface="+mj-ea"/>
              </a:rPr>
              <a:t>お薬手帳（薬局又</a:t>
            </a:r>
            <a:r>
              <a:rPr lang="ja-JP" altLang="en-US" dirty="0">
                <a:latin typeface="+mj-ea"/>
              </a:rPr>
              <a:t>は当該医療機関</a:t>
            </a:r>
            <a:r>
              <a:rPr lang="ja-JP" altLang="en-US" dirty="0" smtClean="0">
                <a:latin typeface="+mj-ea"/>
              </a:rPr>
              <a:t>発行）を持参させる</a:t>
            </a:r>
            <a:endParaRPr lang="en-US" altLang="ja-JP" dirty="0" smtClean="0">
              <a:latin typeface="+mj-ea"/>
            </a:endParaRPr>
          </a:p>
          <a:p>
            <a:pPr lvl="2" algn="just">
              <a:lnSpc>
                <a:spcPct val="90000"/>
              </a:lnSpc>
              <a:buSzPct val="80000"/>
            </a:pPr>
            <a:r>
              <a:rPr lang="ja-JP" altLang="en-US" dirty="0" smtClean="0">
                <a:latin typeface="+mj-ea"/>
              </a:rPr>
              <a:t>医師</a:t>
            </a:r>
            <a:r>
              <a:rPr lang="ja-JP" altLang="en-US" dirty="0">
                <a:latin typeface="+mj-ea"/>
              </a:rPr>
              <a:t>はお薬手帳のコピーを</a:t>
            </a:r>
            <a:r>
              <a:rPr lang="ja-JP" altLang="en-US" u="sng" dirty="0">
                <a:latin typeface="+mj-ea"/>
              </a:rPr>
              <a:t>カルテに</a:t>
            </a:r>
            <a:r>
              <a:rPr lang="ja-JP" altLang="en-US" u="sng" dirty="0" smtClean="0">
                <a:latin typeface="+mj-ea"/>
              </a:rPr>
              <a:t>貼付</a:t>
            </a:r>
            <a:endParaRPr lang="ja-JP" altLang="en-US"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医学管理料</a:t>
            </a: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3600" dirty="0">
                <a:solidFill>
                  <a:srgbClr val="FFFF66"/>
                </a:solidFill>
              </a:rPr>
              <a:t>地域包括診療料</a:t>
            </a:r>
            <a:r>
              <a:rPr lang="en-US" altLang="ja-JP" sz="3600" dirty="0">
                <a:solidFill>
                  <a:srgbClr val="FFFF66"/>
                </a:solidFill>
              </a:rPr>
              <a:t>		</a:t>
            </a:r>
            <a:r>
              <a:rPr lang="ja-JP" altLang="en-US" sz="3600" dirty="0">
                <a:solidFill>
                  <a:srgbClr val="FFFF66"/>
                </a:solidFill>
              </a:rPr>
              <a:t>１</a:t>
            </a:r>
            <a:r>
              <a:rPr lang="en-US" altLang="ja-JP" sz="3600" dirty="0">
                <a:solidFill>
                  <a:srgbClr val="FFFF66"/>
                </a:solidFill>
              </a:rPr>
              <a:t>､</a:t>
            </a:r>
            <a:r>
              <a:rPr lang="ja-JP" altLang="en-US" sz="3600" dirty="0">
                <a:solidFill>
                  <a:srgbClr val="FFFF66"/>
                </a:solidFill>
              </a:rPr>
              <a:t>５０３点（月１回）</a:t>
            </a: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935793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5</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endParaRPr lang="en-US" altLang="ja-JP" sz="1000" dirty="0" smtClean="0">
              <a:latin typeface="+mj-ea"/>
              <a:ea typeface="+mj-ea"/>
            </a:endParaRPr>
          </a:p>
          <a:p>
            <a:pPr algn="just" eaLnBrk="1" hangingPunct="1">
              <a:lnSpc>
                <a:spcPct val="90000"/>
              </a:lnSpc>
            </a:pPr>
            <a:r>
              <a:rPr lang="ja-JP" altLang="en-US" sz="2800" dirty="0" smtClean="0">
                <a:latin typeface="+mj-ea"/>
                <a:ea typeface="+mj-ea"/>
              </a:rPr>
              <a:t>診療</a:t>
            </a:r>
            <a:r>
              <a:rPr lang="ja-JP" altLang="en-US" sz="2800" dirty="0">
                <a:latin typeface="+mj-ea"/>
                <a:ea typeface="+mj-ea"/>
              </a:rPr>
              <a:t>報酬本体</a:t>
            </a:r>
            <a:r>
              <a:rPr lang="ja-JP" altLang="en-US" sz="2800" dirty="0" smtClean="0">
                <a:latin typeface="+mj-ea"/>
                <a:ea typeface="+mj-ea"/>
              </a:rPr>
              <a:t>改定率　　＋</a:t>
            </a:r>
            <a:r>
              <a:rPr lang="ja-JP" altLang="en-US" sz="2800" dirty="0">
                <a:latin typeface="+mj-ea"/>
                <a:ea typeface="+mj-ea"/>
              </a:rPr>
              <a:t>０．７３％（＋０．６３％）</a:t>
            </a:r>
          </a:p>
          <a:p>
            <a:pPr lvl="1" algn="just" eaLnBrk="1" hangingPunct="1">
              <a:lnSpc>
                <a:spcPct val="90000"/>
              </a:lnSpc>
            </a:pPr>
            <a:r>
              <a:rPr lang="ja-JP" altLang="en-US" dirty="0">
                <a:latin typeface="+mj-ea"/>
                <a:ea typeface="+mj-ea"/>
              </a:rPr>
              <a:t>各科</a:t>
            </a:r>
            <a:r>
              <a:rPr lang="ja-JP" altLang="en-US" dirty="0" smtClean="0">
                <a:latin typeface="+mj-ea"/>
                <a:ea typeface="+mj-ea"/>
              </a:rPr>
              <a:t>改定率</a:t>
            </a:r>
            <a:endParaRPr lang="en-US" altLang="ja-JP" dirty="0" smtClean="0">
              <a:latin typeface="+mj-ea"/>
              <a:ea typeface="+mj-ea"/>
            </a:endParaRPr>
          </a:p>
          <a:p>
            <a:pPr lvl="2" algn="just" eaLnBrk="1" hangingPunct="1">
              <a:lnSpc>
                <a:spcPct val="90000"/>
              </a:lnSpc>
            </a:pPr>
            <a:r>
              <a:rPr lang="ja-JP" altLang="en-US" sz="2800" dirty="0" smtClean="0">
                <a:latin typeface="+mj-ea"/>
                <a:ea typeface="+mj-ea"/>
              </a:rPr>
              <a:t>医科　＋０．８２％ （</a:t>
            </a:r>
            <a:r>
              <a:rPr lang="ja-JP" altLang="en-US" sz="2800" dirty="0">
                <a:latin typeface="+mj-ea"/>
                <a:ea typeface="+mj-ea"/>
              </a:rPr>
              <a:t>＋０．７１％</a:t>
            </a:r>
            <a:r>
              <a:rPr lang="ja-JP" altLang="en-US" sz="2800" dirty="0" smtClean="0">
                <a:latin typeface="+mj-ea"/>
                <a:ea typeface="+mj-ea"/>
              </a:rPr>
              <a:t>）</a:t>
            </a:r>
            <a:endParaRPr lang="en-US" altLang="ja-JP" sz="2800" dirty="0" smtClean="0">
              <a:latin typeface="+mj-ea"/>
              <a:ea typeface="+mj-ea"/>
            </a:endParaRPr>
          </a:p>
          <a:p>
            <a:pPr lvl="3" algn="just" eaLnBrk="1" hangingPunct="1">
              <a:lnSpc>
                <a:spcPct val="90000"/>
              </a:lnSpc>
            </a:pPr>
            <a:r>
              <a:rPr lang="ja-JP" altLang="en-US" dirty="0" smtClean="0">
                <a:latin typeface="+mj-ea"/>
                <a:ea typeface="+mj-ea"/>
              </a:rPr>
              <a:t>計</a:t>
            </a:r>
            <a:r>
              <a:rPr lang="en-US" altLang="ja-JP" dirty="0" smtClean="0">
                <a:latin typeface="+mj-ea"/>
                <a:ea typeface="+mj-ea"/>
              </a:rPr>
              <a:t>2,200</a:t>
            </a:r>
            <a:r>
              <a:rPr lang="ja-JP" altLang="en-US" dirty="0" smtClean="0">
                <a:latin typeface="+mj-ea"/>
                <a:ea typeface="+mj-ea"/>
              </a:rPr>
              <a:t>億円：診療所</a:t>
            </a:r>
            <a:r>
              <a:rPr lang="en-US" altLang="ja-JP" dirty="0" smtClean="0">
                <a:latin typeface="+mj-ea"/>
                <a:ea typeface="+mj-ea"/>
              </a:rPr>
              <a:t>600</a:t>
            </a:r>
            <a:r>
              <a:rPr lang="ja-JP" altLang="en-US" dirty="0" smtClean="0">
                <a:latin typeface="+mj-ea"/>
                <a:ea typeface="+mj-ea"/>
              </a:rPr>
              <a:t>億円、病院</a:t>
            </a:r>
            <a:r>
              <a:rPr lang="en-US" altLang="ja-JP" dirty="0" smtClean="0">
                <a:latin typeface="+mj-ea"/>
                <a:ea typeface="+mj-ea"/>
              </a:rPr>
              <a:t>1,600</a:t>
            </a:r>
            <a:r>
              <a:rPr lang="ja-JP" altLang="en-US" dirty="0" smtClean="0">
                <a:latin typeface="+mj-ea"/>
                <a:ea typeface="+mj-ea"/>
              </a:rPr>
              <a:t>億円</a:t>
            </a:r>
            <a:endParaRPr lang="ja-JP" altLang="en-US" dirty="0">
              <a:latin typeface="+mj-ea"/>
              <a:ea typeface="+mj-ea"/>
            </a:endParaRPr>
          </a:p>
          <a:p>
            <a:pPr lvl="2" algn="just" eaLnBrk="1" hangingPunct="1">
              <a:lnSpc>
                <a:spcPct val="90000"/>
              </a:lnSpc>
            </a:pPr>
            <a:r>
              <a:rPr lang="ja-JP" altLang="en-US" sz="2800" dirty="0" smtClean="0">
                <a:latin typeface="+mj-ea"/>
                <a:ea typeface="+mj-ea"/>
              </a:rPr>
              <a:t>歯科　＋０．９９％ （</a:t>
            </a:r>
            <a:r>
              <a:rPr lang="ja-JP" altLang="en-US" sz="2800" dirty="0">
                <a:latin typeface="+mj-ea"/>
                <a:ea typeface="+mj-ea"/>
              </a:rPr>
              <a:t>＋０．８７％）</a:t>
            </a:r>
          </a:p>
          <a:p>
            <a:pPr lvl="2" algn="just" eaLnBrk="1" hangingPunct="1">
              <a:lnSpc>
                <a:spcPct val="90000"/>
              </a:lnSpc>
            </a:pPr>
            <a:r>
              <a:rPr lang="ja-JP" altLang="en-US" sz="2800" dirty="0" smtClean="0">
                <a:latin typeface="+mj-ea"/>
                <a:ea typeface="+mj-ea"/>
              </a:rPr>
              <a:t>調剤　＋０．２２％ （</a:t>
            </a:r>
            <a:r>
              <a:rPr lang="ja-JP" altLang="en-US" sz="2800" dirty="0">
                <a:latin typeface="+mj-ea"/>
                <a:ea typeface="+mj-ea"/>
              </a:rPr>
              <a:t>＋０．１８％）</a:t>
            </a:r>
          </a:p>
          <a:p>
            <a:pPr algn="just" eaLnBrk="1" hangingPunct="1">
              <a:lnSpc>
                <a:spcPct val="90000"/>
              </a:lnSpc>
            </a:pPr>
            <a:endParaRPr lang="en-US" altLang="ja-JP" sz="1000" dirty="0" smtClean="0">
              <a:latin typeface="+mj-ea"/>
              <a:ea typeface="+mj-ea"/>
            </a:endParaRPr>
          </a:p>
          <a:p>
            <a:pPr algn="just" eaLnBrk="1" hangingPunct="1">
              <a:lnSpc>
                <a:spcPct val="90000"/>
              </a:lnSpc>
            </a:pPr>
            <a:r>
              <a:rPr lang="ja-JP" altLang="en-US" sz="2800" dirty="0" smtClean="0">
                <a:latin typeface="+mj-ea"/>
                <a:ea typeface="+mj-ea"/>
              </a:rPr>
              <a:t>薬価</a:t>
            </a:r>
            <a:r>
              <a:rPr lang="ja-JP" altLang="en-US" sz="2800" dirty="0">
                <a:latin typeface="+mj-ea"/>
                <a:ea typeface="+mj-ea"/>
              </a:rPr>
              <a:t>改定等改定率▲０．６３％（＋０．７３％）</a:t>
            </a:r>
          </a:p>
          <a:p>
            <a:pPr lvl="1" algn="just" eaLnBrk="1" hangingPunct="1">
              <a:lnSpc>
                <a:spcPct val="90000"/>
              </a:lnSpc>
            </a:pPr>
            <a:r>
              <a:rPr lang="ja-JP" altLang="en-US" dirty="0" smtClean="0">
                <a:latin typeface="+mj-ea"/>
                <a:ea typeface="+mj-ea"/>
              </a:rPr>
              <a:t>　薬価改定　　　▲０．５８％ （</a:t>
            </a:r>
            <a:r>
              <a:rPr lang="ja-JP" altLang="en-US" dirty="0">
                <a:latin typeface="+mj-ea"/>
                <a:ea typeface="+mj-ea"/>
              </a:rPr>
              <a:t>＋０．６４％）</a:t>
            </a:r>
          </a:p>
          <a:p>
            <a:pPr lvl="1" algn="just" eaLnBrk="1" hangingPunct="1">
              <a:lnSpc>
                <a:spcPct val="90000"/>
              </a:lnSpc>
            </a:pPr>
            <a:r>
              <a:rPr lang="ja-JP" altLang="en-US" dirty="0">
                <a:latin typeface="+mj-ea"/>
                <a:ea typeface="+mj-ea"/>
              </a:rPr>
              <a:t>材料価格</a:t>
            </a:r>
            <a:r>
              <a:rPr lang="ja-JP" altLang="en-US" dirty="0" smtClean="0">
                <a:latin typeface="+mj-ea"/>
                <a:ea typeface="+mj-ea"/>
              </a:rPr>
              <a:t>改定　▲０．０５％ （</a:t>
            </a:r>
            <a:r>
              <a:rPr lang="ja-JP" altLang="en-US" dirty="0">
                <a:latin typeface="+mj-ea"/>
                <a:ea typeface="+mj-ea"/>
              </a:rPr>
              <a:t>＋０．０９％</a:t>
            </a:r>
            <a:r>
              <a:rPr lang="ja-JP" altLang="en-US" sz="2400" dirty="0">
                <a:latin typeface="+mj-ea"/>
                <a:ea typeface="+mj-ea"/>
              </a:rPr>
              <a:t>）</a:t>
            </a:r>
          </a:p>
          <a:p>
            <a:pPr algn="just" eaLnBrk="1" hangingPunct="1">
              <a:lnSpc>
                <a:spcPct val="90000"/>
              </a:lnSpc>
            </a:pPr>
            <a:endParaRPr lang="en-US" altLang="ja-JP" sz="800" dirty="0" smtClean="0">
              <a:latin typeface="+mj-ea"/>
              <a:ea typeface="+mj-ea"/>
            </a:endParaRPr>
          </a:p>
          <a:p>
            <a:pPr algn="just" eaLnBrk="1" hangingPunct="1">
              <a:lnSpc>
                <a:spcPct val="90000"/>
              </a:lnSpc>
            </a:pPr>
            <a:r>
              <a:rPr lang="ja-JP" altLang="en-US" sz="2400" dirty="0" smtClean="0">
                <a:latin typeface="+mj-ea"/>
                <a:ea typeface="+mj-ea"/>
              </a:rPr>
              <a:t>別途、後発医</a:t>
            </a:r>
            <a:r>
              <a:rPr lang="ja-JP" altLang="en-US" sz="2400" dirty="0">
                <a:latin typeface="+mj-ea"/>
                <a:ea typeface="+mj-ea"/>
              </a:rPr>
              <a:t>薬品の価格設定の見直し、うがい薬のみの処方の保険適用除外などの措置を講ずる</a:t>
            </a:r>
          </a:p>
          <a:p>
            <a:pPr algn="just" eaLnBrk="1" hangingPunct="1">
              <a:lnSpc>
                <a:spcPct val="90000"/>
              </a:lnSpc>
            </a:pPr>
            <a:r>
              <a:rPr lang="ja-JP" altLang="en-US" sz="2400" dirty="0" smtClean="0">
                <a:latin typeface="+mj-ea"/>
                <a:ea typeface="+mj-ea"/>
              </a:rPr>
              <a:t>（</a:t>
            </a:r>
            <a:r>
              <a:rPr lang="ja-JP" altLang="en-US" sz="2400" dirty="0">
                <a:latin typeface="+mj-ea"/>
                <a:ea typeface="+mj-ea"/>
              </a:rPr>
              <a:t>）内は、消費税率引上げ</a:t>
            </a:r>
            <a:r>
              <a:rPr lang="ja-JP" altLang="en-US" sz="2400" dirty="0" smtClean="0">
                <a:latin typeface="+mj-ea"/>
                <a:ea typeface="+mj-ea"/>
              </a:rPr>
              <a:t>対応分</a:t>
            </a:r>
            <a:endParaRPr lang="en-US" altLang="ja-JP" sz="2400" dirty="0" smtClean="0">
              <a:latin typeface="+mj-ea"/>
              <a:ea typeface="+mj-ea"/>
            </a:endParaRPr>
          </a:p>
          <a:p>
            <a:pPr algn="just" eaLnBrk="1" hangingPunct="1">
              <a:lnSpc>
                <a:spcPct val="90000"/>
              </a:lnSpc>
            </a:pPr>
            <a:r>
              <a:rPr lang="ja-JP" altLang="en-US" sz="2400" dirty="0" smtClean="0">
                <a:latin typeface="+mj-ea"/>
                <a:ea typeface="+mj-ea"/>
              </a:rPr>
              <a:t>別途９０４億円の基金を用意</a:t>
            </a:r>
            <a:endParaRPr lang="en-US" altLang="ja-JP" sz="24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はじめに</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改定率</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9997542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50</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lvl="1" algn="just">
              <a:lnSpc>
                <a:spcPct val="90000"/>
              </a:lnSpc>
              <a:buSzPct val="80000"/>
            </a:pPr>
            <a:r>
              <a:rPr lang="ja-JP" altLang="en-US" sz="2400" dirty="0" smtClean="0">
                <a:latin typeface="+mj-ea"/>
              </a:rPr>
              <a:t>以下</a:t>
            </a:r>
            <a:r>
              <a:rPr lang="ja-JP" altLang="en-US" sz="2400" dirty="0">
                <a:latin typeface="+mj-ea"/>
              </a:rPr>
              <a:t>の健康管理等を行っている</a:t>
            </a:r>
            <a:r>
              <a:rPr lang="ja-JP" altLang="en-US" sz="2400" dirty="0" smtClean="0">
                <a:latin typeface="+mj-ea"/>
              </a:rPr>
              <a:t>こと</a:t>
            </a:r>
            <a:endParaRPr lang="ja-JP" altLang="en-US" sz="2400" dirty="0">
              <a:latin typeface="+mj-ea"/>
            </a:endParaRPr>
          </a:p>
          <a:p>
            <a:pPr lvl="2" algn="just">
              <a:lnSpc>
                <a:spcPct val="90000"/>
              </a:lnSpc>
              <a:buSzPct val="80000"/>
            </a:pPr>
            <a:r>
              <a:rPr lang="ja-JP" altLang="en-US" dirty="0" smtClean="0">
                <a:latin typeface="+mj-ea"/>
              </a:rPr>
              <a:t>健康</a:t>
            </a:r>
            <a:r>
              <a:rPr lang="ja-JP" altLang="en-US" dirty="0">
                <a:latin typeface="+mj-ea"/>
              </a:rPr>
              <a:t>診断・検診の受診勧奨を行いその結果等をカルテに</a:t>
            </a:r>
            <a:r>
              <a:rPr lang="ja-JP" altLang="en-US" dirty="0" smtClean="0">
                <a:latin typeface="+mj-ea"/>
              </a:rPr>
              <a:t>記載</a:t>
            </a:r>
            <a:endParaRPr lang="en-US" altLang="ja-JP" dirty="0" smtClean="0">
              <a:latin typeface="+mj-ea"/>
            </a:endParaRPr>
          </a:p>
          <a:p>
            <a:pPr lvl="2" algn="just">
              <a:lnSpc>
                <a:spcPct val="90000"/>
              </a:lnSpc>
              <a:buSzPct val="80000"/>
            </a:pPr>
            <a:r>
              <a:rPr lang="ja-JP" altLang="en-US" dirty="0" smtClean="0">
                <a:latin typeface="+mj-ea"/>
              </a:rPr>
              <a:t>上記結果は患者</a:t>
            </a:r>
            <a:r>
              <a:rPr lang="ja-JP" altLang="en-US" dirty="0">
                <a:latin typeface="+mj-ea"/>
              </a:rPr>
              <a:t>に渡し、評価結果をもとに患者の健康状態を</a:t>
            </a:r>
            <a:r>
              <a:rPr lang="ja-JP" altLang="en-US" dirty="0" smtClean="0">
                <a:latin typeface="+mj-ea"/>
              </a:rPr>
              <a:t>管理</a:t>
            </a:r>
            <a:endParaRPr lang="ja-JP" altLang="en-US" dirty="0">
              <a:latin typeface="+mj-ea"/>
            </a:endParaRPr>
          </a:p>
          <a:p>
            <a:pPr lvl="2" algn="just">
              <a:lnSpc>
                <a:spcPct val="90000"/>
              </a:lnSpc>
              <a:buSzPct val="80000"/>
            </a:pPr>
            <a:r>
              <a:rPr lang="ja-JP" altLang="en-US" dirty="0" smtClean="0">
                <a:latin typeface="+mj-ea"/>
              </a:rPr>
              <a:t>健康</a:t>
            </a:r>
            <a:r>
              <a:rPr lang="ja-JP" altLang="en-US" dirty="0">
                <a:latin typeface="+mj-ea"/>
              </a:rPr>
              <a:t>相談を行っている旨を</a:t>
            </a:r>
            <a:r>
              <a:rPr lang="ja-JP" altLang="en-US" u="sng" dirty="0">
                <a:latin typeface="+mj-ea"/>
              </a:rPr>
              <a:t>院内</a:t>
            </a:r>
            <a:r>
              <a:rPr lang="ja-JP" altLang="en-US" u="sng" dirty="0" smtClean="0">
                <a:latin typeface="+mj-ea"/>
              </a:rPr>
              <a:t>掲示</a:t>
            </a:r>
            <a:endParaRPr lang="ja-JP" altLang="en-US" u="sng" dirty="0">
              <a:latin typeface="+mj-ea"/>
            </a:endParaRPr>
          </a:p>
          <a:p>
            <a:pPr lvl="2" algn="just">
              <a:lnSpc>
                <a:spcPct val="90000"/>
              </a:lnSpc>
              <a:buSzPct val="80000"/>
            </a:pPr>
            <a:r>
              <a:rPr lang="ja-JP" altLang="en-US" dirty="0" smtClean="0">
                <a:latin typeface="+mj-ea"/>
              </a:rPr>
              <a:t>敷地内禁煙</a:t>
            </a:r>
            <a:endParaRPr lang="en-US" altLang="ja-JP" dirty="0" smtClean="0">
              <a:latin typeface="+mj-ea"/>
            </a:endParaRPr>
          </a:p>
          <a:p>
            <a:pPr lvl="2" algn="just">
              <a:lnSpc>
                <a:spcPct val="90000"/>
              </a:lnSpc>
              <a:buSzPct val="80000"/>
            </a:pPr>
            <a:endParaRPr lang="en-US" altLang="ja-JP" sz="2400" dirty="0">
              <a:latin typeface="+mj-ea"/>
            </a:endParaRPr>
          </a:p>
          <a:p>
            <a:pPr algn="just">
              <a:lnSpc>
                <a:spcPct val="90000"/>
              </a:lnSpc>
              <a:buSzPct val="80000"/>
            </a:pPr>
            <a:r>
              <a:rPr lang="en-US" altLang="ja-JP" dirty="0" smtClean="0">
                <a:latin typeface="+mj-ea"/>
              </a:rPr>
              <a:t>【</a:t>
            </a:r>
            <a:r>
              <a:rPr lang="ja-JP" altLang="en-US" dirty="0" smtClean="0">
                <a:latin typeface="+mj-ea"/>
              </a:rPr>
              <a:t>参考</a:t>
            </a:r>
            <a:r>
              <a:rPr lang="en-US" altLang="ja-JP" dirty="0" smtClean="0">
                <a:latin typeface="+mj-ea"/>
              </a:rPr>
              <a:t>】</a:t>
            </a:r>
            <a:r>
              <a:rPr lang="ja-JP" altLang="en-US" dirty="0" smtClean="0">
                <a:latin typeface="+mj-ea"/>
              </a:rPr>
              <a:t>薬局に於ける２４時間対応誘導策</a:t>
            </a:r>
            <a:endParaRPr lang="en-US" altLang="ja-JP" dirty="0" smtClean="0">
              <a:latin typeface="+mj-ea"/>
            </a:endParaRPr>
          </a:p>
          <a:p>
            <a:pPr lvl="1" algn="just">
              <a:lnSpc>
                <a:spcPct val="90000"/>
              </a:lnSpc>
              <a:buSzPct val="80000"/>
            </a:pPr>
            <a:r>
              <a:rPr lang="ja-JP" altLang="en-US" dirty="0" smtClean="0">
                <a:latin typeface="+mj-ea"/>
              </a:rPr>
              <a:t>基準</a:t>
            </a:r>
            <a:r>
              <a:rPr lang="ja-JP" altLang="en-US" dirty="0">
                <a:latin typeface="+mj-ea"/>
              </a:rPr>
              <a:t>調剤加算の算定</a:t>
            </a:r>
            <a:r>
              <a:rPr lang="ja-JP" altLang="en-US" dirty="0" smtClean="0">
                <a:latin typeface="+mj-ea"/>
              </a:rPr>
              <a:t>要件</a:t>
            </a:r>
            <a:endParaRPr lang="en-US" altLang="ja-JP" dirty="0" smtClean="0">
              <a:latin typeface="+mj-ea"/>
            </a:endParaRPr>
          </a:p>
          <a:p>
            <a:pPr lvl="2" algn="just">
              <a:lnSpc>
                <a:spcPct val="90000"/>
              </a:lnSpc>
              <a:buSzPct val="80000"/>
            </a:pPr>
            <a:r>
              <a:rPr lang="en-US" altLang="ja-JP" dirty="0" smtClean="0">
                <a:latin typeface="+mj-ea"/>
              </a:rPr>
              <a:t>24</a:t>
            </a:r>
            <a:r>
              <a:rPr lang="ja-JP" altLang="en-US" dirty="0">
                <a:latin typeface="+mj-ea"/>
              </a:rPr>
              <a:t>時間調剤や在宅業務の提供体制の整備などを</a:t>
            </a:r>
            <a:r>
              <a:rPr lang="ja-JP" altLang="en-US" dirty="0" smtClean="0">
                <a:latin typeface="+mj-ea"/>
              </a:rPr>
              <a:t>追加</a:t>
            </a:r>
            <a:endParaRPr lang="en-US" altLang="ja-JP" dirty="0" smtClean="0">
              <a:latin typeface="+mj-ea"/>
            </a:endParaRPr>
          </a:p>
          <a:p>
            <a:pPr lvl="3" algn="just">
              <a:lnSpc>
                <a:spcPct val="90000"/>
              </a:lnSpc>
              <a:buSzPct val="80000"/>
            </a:pPr>
            <a:r>
              <a:rPr lang="ja-JP" altLang="en-US" dirty="0" smtClean="0">
                <a:latin typeface="+mj-ea"/>
              </a:rPr>
              <a:t>加算１：１２点（＋２点）、加算２：３６点（＋６点）</a:t>
            </a:r>
            <a:endParaRPr lang="en-US" altLang="ja-JP" dirty="0" smtClean="0">
              <a:latin typeface="+mj-ea"/>
            </a:endParaRPr>
          </a:p>
          <a:p>
            <a:pPr lvl="2" algn="just">
              <a:lnSpc>
                <a:spcPct val="90000"/>
              </a:lnSpc>
              <a:buSzPct val="80000"/>
            </a:pPr>
            <a:r>
              <a:rPr lang="ja-JP" altLang="en-US" dirty="0" smtClean="0">
                <a:latin typeface="+mj-ea"/>
              </a:rPr>
              <a:t>在宅</a:t>
            </a:r>
            <a:r>
              <a:rPr lang="ja-JP" altLang="en-US" dirty="0">
                <a:latin typeface="+mj-ea"/>
              </a:rPr>
              <a:t>患者訪問薬剤管理指導を実施できる旨を薬剤情報提供文書等に記載し、患者やその家族などに在宅業務に関する情報を</a:t>
            </a:r>
            <a:r>
              <a:rPr lang="ja-JP" altLang="en-US" dirty="0" smtClean="0">
                <a:latin typeface="+mj-ea"/>
              </a:rPr>
              <a:t>提供</a:t>
            </a:r>
            <a:endParaRPr lang="ja-JP" altLang="en-US" dirty="0">
              <a:latin typeface="+mj-ea"/>
            </a:endParaRPr>
          </a:p>
          <a:p>
            <a:pPr lvl="1" algn="just">
              <a:lnSpc>
                <a:spcPct val="90000"/>
              </a:lnSpc>
              <a:buSzPct val="80000"/>
            </a:pPr>
            <a:endParaRPr lang="ja-JP" altLang="en-US"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医学管理料</a:t>
            </a: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3600" dirty="0">
                <a:solidFill>
                  <a:srgbClr val="FFFF66"/>
                </a:solidFill>
              </a:rPr>
              <a:t>地域包括診療料</a:t>
            </a:r>
            <a:r>
              <a:rPr lang="en-US" altLang="ja-JP" sz="3600" dirty="0">
                <a:solidFill>
                  <a:srgbClr val="FFFF66"/>
                </a:solidFill>
              </a:rPr>
              <a:t>		</a:t>
            </a:r>
            <a:r>
              <a:rPr lang="ja-JP" altLang="en-US" sz="3600" dirty="0">
                <a:solidFill>
                  <a:srgbClr val="FFFF66"/>
                </a:solidFill>
              </a:rPr>
              <a:t>１</a:t>
            </a:r>
            <a:r>
              <a:rPr lang="en-US" altLang="ja-JP" sz="3600" dirty="0">
                <a:solidFill>
                  <a:srgbClr val="FFFF66"/>
                </a:solidFill>
              </a:rPr>
              <a:t>､</a:t>
            </a:r>
            <a:r>
              <a:rPr lang="ja-JP" altLang="en-US" sz="3600" dirty="0">
                <a:solidFill>
                  <a:srgbClr val="FFFF66"/>
                </a:solidFill>
              </a:rPr>
              <a:t>５０３点（月１回）</a:t>
            </a: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1502448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51</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lvl="1" algn="just">
              <a:lnSpc>
                <a:spcPct val="90000"/>
              </a:lnSpc>
              <a:buSzPct val="80000"/>
            </a:pPr>
            <a:r>
              <a:rPr lang="ja-JP" altLang="en-US" sz="2400" dirty="0" smtClean="0">
                <a:latin typeface="+mj-ea"/>
              </a:rPr>
              <a:t>介護</a:t>
            </a:r>
            <a:r>
              <a:rPr lang="ja-JP" altLang="en-US" sz="2400" dirty="0">
                <a:latin typeface="+mj-ea"/>
              </a:rPr>
              <a:t>保険に係る相談を行っている旨を院内掲示し、要介護認定に係る主治医意見書を作成しているとともに、下記の</a:t>
            </a:r>
            <a:r>
              <a:rPr lang="ja-JP" altLang="en-US" sz="2400" b="1" u="sng" dirty="0">
                <a:latin typeface="+mj-ea"/>
              </a:rPr>
              <a:t>いずれか一つ</a:t>
            </a:r>
            <a:r>
              <a:rPr lang="ja-JP" altLang="en-US" sz="2400" dirty="0">
                <a:latin typeface="+mj-ea"/>
              </a:rPr>
              <a:t>を満たすこと。</a:t>
            </a:r>
          </a:p>
          <a:p>
            <a:pPr lvl="2" algn="just">
              <a:lnSpc>
                <a:spcPct val="90000"/>
              </a:lnSpc>
              <a:buSzPct val="80000"/>
            </a:pPr>
            <a:r>
              <a:rPr lang="ja-JP" altLang="en-US" dirty="0" smtClean="0">
                <a:latin typeface="+mj-ea"/>
              </a:rPr>
              <a:t>居宅</a:t>
            </a:r>
            <a:r>
              <a:rPr lang="ja-JP" altLang="en-US" dirty="0">
                <a:latin typeface="+mj-ea"/>
              </a:rPr>
              <a:t>療養管理指導又は短期入所療養介護等を</a:t>
            </a:r>
            <a:r>
              <a:rPr lang="ja-JP" altLang="en-US" dirty="0" smtClean="0">
                <a:latin typeface="+mj-ea"/>
              </a:rPr>
              <a:t>提供</a:t>
            </a:r>
            <a:endParaRPr lang="ja-JP" altLang="en-US" dirty="0">
              <a:latin typeface="+mj-ea"/>
            </a:endParaRPr>
          </a:p>
          <a:p>
            <a:pPr lvl="2" algn="just">
              <a:lnSpc>
                <a:spcPct val="90000"/>
              </a:lnSpc>
              <a:buSzPct val="80000"/>
            </a:pPr>
            <a:r>
              <a:rPr lang="ja-JP" altLang="en-US" dirty="0" smtClean="0">
                <a:latin typeface="+mj-ea"/>
              </a:rPr>
              <a:t>地域</a:t>
            </a:r>
            <a:r>
              <a:rPr lang="ja-JP" altLang="en-US" dirty="0">
                <a:latin typeface="+mj-ea"/>
              </a:rPr>
              <a:t>ケア会議に年１回以上出席して</a:t>
            </a:r>
            <a:r>
              <a:rPr lang="ja-JP" altLang="en-US" dirty="0" smtClean="0">
                <a:latin typeface="+mj-ea"/>
              </a:rPr>
              <a:t>いる</a:t>
            </a:r>
            <a:endParaRPr lang="ja-JP" altLang="en-US" dirty="0">
              <a:latin typeface="+mj-ea"/>
            </a:endParaRPr>
          </a:p>
          <a:p>
            <a:pPr lvl="2" algn="just">
              <a:lnSpc>
                <a:spcPct val="90000"/>
              </a:lnSpc>
              <a:buSzPct val="80000"/>
            </a:pPr>
            <a:r>
              <a:rPr lang="ja-JP" altLang="en-US" dirty="0" smtClean="0">
                <a:latin typeface="+mj-ea"/>
              </a:rPr>
              <a:t>ケアマネージャー</a:t>
            </a:r>
            <a:r>
              <a:rPr lang="ja-JP" altLang="en-US" dirty="0">
                <a:latin typeface="+mj-ea"/>
              </a:rPr>
              <a:t>を常勤配置し、居宅介護支援事業所の指定を受けて</a:t>
            </a:r>
            <a:r>
              <a:rPr lang="ja-JP" altLang="en-US" dirty="0" smtClean="0">
                <a:latin typeface="+mj-ea"/>
              </a:rPr>
              <a:t>いる</a:t>
            </a:r>
            <a:endParaRPr lang="ja-JP" altLang="en-US" dirty="0">
              <a:latin typeface="+mj-ea"/>
            </a:endParaRPr>
          </a:p>
          <a:p>
            <a:pPr lvl="2" algn="just">
              <a:lnSpc>
                <a:spcPct val="90000"/>
              </a:lnSpc>
              <a:buSzPct val="80000"/>
            </a:pPr>
            <a:r>
              <a:rPr lang="ja-JP" altLang="en-US" dirty="0" smtClean="0">
                <a:latin typeface="+mj-ea"/>
              </a:rPr>
              <a:t>介護</a:t>
            </a:r>
            <a:r>
              <a:rPr lang="ja-JP" altLang="en-US" dirty="0">
                <a:latin typeface="+mj-ea"/>
              </a:rPr>
              <a:t>保険の生活期リハを提供して</a:t>
            </a:r>
            <a:r>
              <a:rPr lang="ja-JP" altLang="en-US" dirty="0" smtClean="0">
                <a:latin typeface="+mj-ea"/>
              </a:rPr>
              <a:t>いる</a:t>
            </a:r>
            <a:endParaRPr lang="ja-JP" altLang="en-US" dirty="0">
              <a:latin typeface="+mj-ea"/>
            </a:endParaRPr>
          </a:p>
          <a:p>
            <a:pPr lvl="2" algn="just">
              <a:lnSpc>
                <a:spcPct val="90000"/>
              </a:lnSpc>
              <a:buSzPct val="80000"/>
            </a:pPr>
            <a:r>
              <a:rPr lang="ja-JP" altLang="en-US" dirty="0" smtClean="0">
                <a:latin typeface="+mj-ea"/>
              </a:rPr>
              <a:t>同一</a:t>
            </a:r>
            <a:r>
              <a:rPr lang="ja-JP" altLang="en-US" dirty="0">
                <a:latin typeface="+mj-ea"/>
              </a:rPr>
              <a:t>敷地内に介護サービス事業所を併設して</a:t>
            </a:r>
            <a:r>
              <a:rPr lang="ja-JP" altLang="en-US" dirty="0" smtClean="0">
                <a:latin typeface="+mj-ea"/>
              </a:rPr>
              <a:t>いる</a:t>
            </a:r>
            <a:endParaRPr lang="ja-JP" altLang="en-US" dirty="0">
              <a:latin typeface="+mj-ea"/>
            </a:endParaRPr>
          </a:p>
          <a:p>
            <a:pPr lvl="2" algn="just">
              <a:lnSpc>
                <a:spcPct val="90000"/>
              </a:lnSpc>
              <a:buSzPct val="80000"/>
            </a:pPr>
            <a:r>
              <a:rPr lang="ja-JP" altLang="en-US" dirty="0" smtClean="0">
                <a:latin typeface="+mj-ea"/>
              </a:rPr>
              <a:t>介護</a:t>
            </a:r>
            <a:r>
              <a:rPr lang="ja-JP" altLang="en-US" dirty="0">
                <a:latin typeface="+mj-ea"/>
              </a:rPr>
              <a:t>認定審査会に参加した経験が</a:t>
            </a:r>
            <a:r>
              <a:rPr lang="ja-JP" altLang="en-US" dirty="0" smtClean="0">
                <a:latin typeface="+mj-ea"/>
              </a:rPr>
              <a:t>ある</a:t>
            </a:r>
            <a:endParaRPr lang="ja-JP" altLang="en-US" dirty="0">
              <a:latin typeface="+mj-ea"/>
            </a:endParaRPr>
          </a:p>
          <a:p>
            <a:pPr lvl="2" algn="just">
              <a:lnSpc>
                <a:spcPct val="90000"/>
              </a:lnSpc>
              <a:buSzPct val="80000"/>
            </a:pPr>
            <a:r>
              <a:rPr lang="ja-JP" altLang="en-US" dirty="0" smtClean="0">
                <a:latin typeface="+mj-ea"/>
              </a:rPr>
              <a:t>所定</a:t>
            </a:r>
            <a:r>
              <a:rPr lang="ja-JP" altLang="en-US" dirty="0">
                <a:latin typeface="+mj-ea"/>
              </a:rPr>
              <a:t>の研修を受講していること</a:t>
            </a:r>
          </a:p>
          <a:p>
            <a:pPr lvl="2" algn="just">
              <a:lnSpc>
                <a:spcPct val="90000"/>
              </a:lnSpc>
              <a:buSzPct val="80000"/>
            </a:pPr>
            <a:r>
              <a:rPr lang="ja-JP" altLang="en-US" dirty="0" smtClean="0">
                <a:latin typeface="+mj-ea"/>
              </a:rPr>
              <a:t>医師</a:t>
            </a:r>
            <a:r>
              <a:rPr lang="ja-JP" altLang="en-US" dirty="0">
                <a:latin typeface="+mj-ea"/>
              </a:rPr>
              <a:t>がケアマネージャーの資格を有して</a:t>
            </a:r>
            <a:r>
              <a:rPr lang="ja-JP" altLang="en-US" dirty="0" smtClean="0">
                <a:latin typeface="+mj-ea"/>
              </a:rPr>
              <a:t>いる</a:t>
            </a:r>
            <a:endParaRPr lang="ja-JP" altLang="en-US" dirty="0">
              <a:latin typeface="+mj-ea"/>
            </a:endParaRPr>
          </a:p>
          <a:p>
            <a:pPr lvl="2" algn="just">
              <a:lnSpc>
                <a:spcPct val="90000"/>
              </a:lnSpc>
              <a:buSzPct val="80000"/>
            </a:pPr>
            <a:r>
              <a:rPr lang="ja-JP" altLang="en-US" dirty="0" smtClean="0">
                <a:latin typeface="+mj-ea"/>
              </a:rPr>
              <a:t>病院</a:t>
            </a:r>
            <a:r>
              <a:rPr lang="ja-JP" altLang="en-US" dirty="0">
                <a:latin typeface="+mj-ea"/>
              </a:rPr>
              <a:t>の場合は、総合評価加算の届出を行っていること、又は介護支援連携指導料を算定している</a:t>
            </a:r>
            <a:r>
              <a:rPr lang="ja-JP" altLang="en-US" dirty="0" smtClean="0">
                <a:latin typeface="+mj-ea"/>
              </a:rPr>
              <a:t>こと</a:t>
            </a:r>
            <a:endParaRPr lang="ja-JP" altLang="en-US"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医学管理料</a:t>
            </a: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3600" dirty="0">
                <a:solidFill>
                  <a:srgbClr val="FFFF66"/>
                </a:solidFill>
              </a:rPr>
              <a:t>地域包括診療料</a:t>
            </a:r>
            <a:r>
              <a:rPr lang="en-US" altLang="ja-JP" sz="3600" dirty="0">
                <a:solidFill>
                  <a:srgbClr val="FFFF66"/>
                </a:solidFill>
              </a:rPr>
              <a:t>		</a:t>
            </a:r>
            <a:r>
              <a:rPr lang="ja-JP" altLang="en-US" sz="3600" dirty="0">
                <a:solidFill>
                  <a:srgbClr val="FFFF66"/>
                </a:solidFill>
              </a:rPr>
              <a:t>１</a:t>
            </a:r>
            <a:r>
              <a:rPr lang="en-US" altLang="ja-JP" sz="3600" dirty="0">
                <a:solidFill>
                  <a:srgbClr val="FFFF66"/>
                </a:solidFill>
              </a:rPr>
              <a:t>､</a:t>
            </a:r>
            <a:r>
              <a:rPr lang="ja-JP" altLang="en-US" sz="3600" dirty="0">
                <a:solidFill>
                  <a:srgbClr val="FFFF66"/>
                </a:solidFill>
              </a:rPr>
              <a:t>５０３点（月１回）</a:t>
            </a: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0850907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52</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lvl="1" algn="just">
              <a:lnSpc>
                <a:spcPct val="90000"/>
              </a:lnSpc>
              <a:buSzPct val="80000"/>
            </a:pPr>
            <a:r>
              <a:rPr lang="ja-JP" altLang="en-US" sz="2400" dirty="0" smtClean="0">
                <a:latin typeface="+mj-ea"/>
              </a:rPr>
              <a:t>在宅</a:t>
            </a:r>
            <a:r>
              <a:rPr lang="ja-JP" altLang="en-US" sz="2400" dirty="0">
                <a:latin typeface="+mj-ea"/>
              </a:rPr>
              <a:t>医療の提供</a:t>
            </a:r>
            <a:r>
              <a:rPr lang="ja-JP" altLang="en-US" sz="2400" dirty="0" smtClean="0">
                <a:latin typeface="+mj-ea"/>
              </a:rPr>
              <a:t>および</a:t>
            </a:r>
            <a:r>
              <a:rPr lang="ja-JP" altLang="en-US" dirty="0">
                <a:latin typeface="+mj-ea"/>
              </a:rPr>
              <a:t>２４</a:t>
            </a:r>
            <a:r>
              <a:rPr lang="ja-JP" altLang="en-US" sz="2400" dirty="0" smtClean="0">
                <a:latin typeface="+mj-ea"/>
              </a:rPr>
              <a:t>時間</a:t>
            </a:r>
            <a:r>
              <a:rPr lang="ja-JP" altLang="en-US" sz="2400" dirty="0">
                <a:latin typeface="+mj-ea"/>
              </a:rPr>
              <a:t>の対応について、在宅医療を行うことを</a:t>
            </a:r>
            <a:r>
              <a:rPr lang="ja-JP" altLang="en-US" sz="2400" u="sng" dirty="0">
                <a:latin typeface="+mj-ea"/>
              </a:rPr>
              <a:t>院内掲示</a:t>
            </a:r>
            <a:r>
              <a:rPr lang="ja-JP" altLang="en-US" sz="2400" dirty="0">
                <a:latin typeface="+mj-ea"/>
              </a:rPr>
              <a:t>し、夜間の連絡先も含めて当該患者に対して説明と同意を求めるとともに、下記のうちすべてを満たすこと</a:t>
            </a:r>
          </a:p>
          <a:p>
            <a:pPr lvl="2" algn="just">
              <a:lnSpc>
                <a:spcPct val="90000"/>
              </a:lnSpc>
              <a:buSzPct val="80000"/>
            </a:pPr>
            <a:r>
              <a:rPr lang="ja-JP" altLang="en-US" dirty="0" smtClean="0">
                <a:latin typeface="+mj-ea"/>
              </a:rPr>
              <a:t>診療所</a:t>
            </a:r>
            <a:r>
              <a:rPr lang="ja-JP" altLang="en-US" dirty="0">
                <a:latin typeface="+mj-ea"/>
              </a:rPr>
              <a:t>の</a:t>
            </a:r>
            <a:r>
              <a:rPr lang="ja-JP" altLang="en-US" dirty="0" smtClean="0">
                <a:latin typeface="+mj-ea"/>
              </a:rPr>
              <a:t>場合</a:t>
            </a:r>
            <a:endParaRPr lang="ja-JP" altLang="en-US" dirty="0">
              <a:latin typeface="+mj-ea"/>
            </a:endParaRPr>
          </a:p>
          <a:p>
            <a:pPr lvl="3" algn="just">
              <a:lnSpc>
                <a:spcPct val="90000"/>
              </a:lnSpc>
              <a:buSzPct val="80000"/>
            </a:pPr>
            <a:r>
              <a:rPr lang="ja-JP" altLang="en-US" sz="2400" dirty="0" smtClean="0">
                <a:latin typeface="+mj-ea"/>
              </a:rPr>
              <a:t>時間外</a:t>
            </a:r>
            <a:r>
              <a:rPr lang="ja-JP" altLang="en-US" sz="2400" dirty="0">
                <a:latin typeface="+mj-ea"/>
              </a:rPr>
              <a:t>対応加算１を算定して</a:t>
            </a:r>
            <a:r>
              <a:rPr lang="ja-JP" altLang="en-US" sz="2400" dirty="0" smtClean="0">
                <a:latin typeface="+mj-ea"/>
              </a:rPr>
              <a:t>いる</a:t>
            </a:r>
            <a:endParaRPr lang="ja-JP" altLang="en-US" sz="2400" dirty="0">
              <a:latin typeface="+mj-ea"/>
            </a:endParaRPr>
          </a:p>
          <a:p>
            <a:pPr lvl="3" algn="just">
              <a:lnSpc>
                <a:spcPct val="90000"/>
              </a:lnSpc>
              <a:buSzPct val="80000"/>
            </a:pPr>
            <a:r>
              <a:rPr lang="ja-JP" altLang="en-US" sz="2400" dirty="0" smtClean="0">
                <a:latin typeface="+mj-ea"/>
              </a:rPr>
              <a:t>常勤</a:t>
            </a:r>
            <a:r>
              <a:rPr lang="ja-JP" altLang="en-US" sz="2400" dirty="0">
                <a:latin typeface="+mj-ea"/>
              </a:rPr>
              <a:t>医師が３人以上在籍して</a:t>
            </a:r>
            <a:r>
              <a:rPr lang="ja-JP" altLang="en-US" sz="2400" dirty="0" smtClean="0">
                <a:latin typeface="+mj-ea"/>
              </a:rPr>
              <a:t>いる</a:t>
            </a:r>
            <a:endParaRPr lang="ja-JP" altLang="en-US" sz="2400" dirty="0">
              <a:latin typeface="+mj-ea"/>
            </a:endParaRPr>
          </a:p>
          <a:p>
            <a:pPr lvl="3" algn="just">
              <a:lnSpc>
                <a:spcPct val="90000"/>
              </a:lnSpc>
              <a:buSzPct val="80000"/>
            </a:pPr>
            <a:r>
              <a:rPr lang="ja-JP" altLang="en-US" sz="2400" dirty="0" smtClean="0">
                <a:latin typeface="+mj-ea"/>
              </a:rPr>
              <a:t>在宅</a:t>
            </a:r>
            <a:r>
              <a:rPr lang="ja-JP" altLang="en-US" sz="2400" dirty="0">
                <a:latin typeface="+mj-ea"/>
              </a:rPr>
              <a:t>療養支援</a:t>
            </a:r>
            <a:r>
              <a:rPr lang="ja-JP" altLang="en-US" sz="2400" dirty="0" smtClean="0">
                <a:latin typeface="+mj-ea"/>
              </a:rPr>
              <a:t>診療所である</a:t>
            </a:r>
            <a:endParaRPr lang="ja-JP" altLang="en-US" sz="2400" dirty="0">
              <a:latin typeface="+mj-ea"/>
            </a:endParaRPr>
          </a:p>
          <a:p>
            <a:pPr lvl="2" algn="just">
              <a:lnSpc>
                <a:spcPct val="90000"/>
              </a:lnSpc>
              <a:buSzPct val="80000"/>
            </a:pPr>
            <a:r>
              <a:rPr lang="ja-JP" altLang="en-US" dirty="0" smtClean="0">
                <a:latin typeface="+mj-ea"/>
              </a:rPr>
              <a:t>病院</a:t>
            </a:r>
            <a:r>
              <a:rPr lang="ja-JP" altLang="en-US" dirty="0">
                <a:latin typeface="+mj-ea"/>
              </a:rPr>
              <a:t>の</a:t>
            </a:r>
            <a:r>
              <a:rPr lang="ja-JP" altLang="en-US" dirty="0" smtClean="0">
                <a:latin typeface="+mj-ea"/>
              </a:rPr>
              <a:t>場合</a:t>
            </a:r>
            <a:endParaRPr lang="ja-JP" altLang="en-US" dirty="0">
              <a:latin typeface="+mj-ea"/>
            </a:endParaRPr>
          </a:p>
          <a:p>
            <a:pPr lvl="3" algn="just">
              <a:lnSpc>
                <a:spcPct val="90000"/>
              </a:lnSpc>
              <a:buSzPct val="80000"/>
            </a:pPr>
            <a:r>
              <a:rPr lang="ja-JP" altLang="en-US" sz="2400" dirty="0" smtClean="0">
                <a:latin typeface="+mj-ea"/>
              </a:rPr>
              <a:t>２次</a:t>
            </a:r>
            <a:r>
              <a:rPr lang="ja-JP" altLang="en-US" sz="2400" dirty="0">
                <a:latin typeface="+mj-ea"/>
              </a:rPr>
              <a:t>救急指定病院又は救急</a:t>
            </a:r>
            <a:r>
              <a:rPr lang="ja-JP" altLang="en-US" sz="2400" dirty="0" smtClean="0">
                <a:latin typeface="+mj-ea"/>
              </a:rPr>
              <a:t>告示病院である</a:t>
            </a:r>
            <a:endParaRPr lang="ja-JP" altLang="en-US" sz="2400" dirty="0">
              <a:latin typeface="+mj-ea"/>
            </a:endParaRPr>
          </a:p>
          <a:p>
            <a:pPr lvl="3" algn="just">
              <a:lnSpc>
                <a:spcPct val="90000"/>
              </a:lnSpc>
              <a:buSzPct val="80000"/>
            </a:pPr>
            <a:r>
              <a:rPr lang="ja-JP" altLang="en-US" sz="2400" dirty="0" smtClean="0">
                <a:latin typeface="+mj-ea"/>
              </a:rPr>
              <a:t>地域</a:t>
            </a:r>
            <a:r>
              <a:rPr lang="ja-JP" altLang="en-US" sz="2400" dirty="0">
                <a:latin typeface="+mj-ea"/>
              </a:rPr>
              <a:t>包括ケア病棟入院料</a:t>
            </a:r>
            <a:r>
              <a:rPr lang="ja-JP" altLang="en-US" sz="2400" dirty="0" smtClean="0">
                <a:latin typeface="+mj-ea"/>
              </a:rPr>
              <a:t>（</a:t>
            </a:r>
            <a:r>
              <a:rPr lang="ja-JP" altLang="en-US" sz="2400" dirty="0">
                <a:latin typeface="+mj-ea"/>
              </a:rPr>
              <a:t>新設</a:t>
            </a:r>
            <a:r>
              <a:rPr lang="ja-JP" altLang="en-US" sz="2400" dirty="0" smtClean="0">
                <a:latin typeface="+mj-ea"/>
              </a:rPr>
              <a:t>）</a:t>
            </a:r>
            <a:r>
              <a:rPr lang="ja-JP" altLang="en-US" sz="2400" dirty="0">
                <a:latin typeface="+mj-ea"/>
              </a:rPr>
              <a:t>又は地域包括ケア入院医療管理料</a:t>
            </a:r>
            <a:r>
              <a:rPr lang="ja-JP" altLang="en-US" sz="2400" dirty="0" smtClean="0">
                <a:latin typeface="+mj-ea"/>
              </a:rPr>
              <a:t>（</a:t>
            </a:r>
            <a:r>
              <a:rPr lang="ja-JP" altLang="en-US" sz="2400" dirty="0">
                <a:latin typeface="+mj-ea"/>
              </a:rPr>
              <a:t>新設</a:t>
            </a:r>
            <a:r>
              <a:rPr lang="ja-JP" altLang="en-US" sz="2400" dirty="0" smtClean="0">
                <a:latin typeface="+mj-ea"/>
              </a:rPr>
              <a:t>）</a:t>
            </a:r>
            <a:r>
              <a:rPr lang="ja-JP" altLang="en-US" sz="2400" dirty="0">
                <a:latin typeface="+mj-ea"/>
              </a:rPr>
              <a:t>を算定して</a:t>
            </a:r>
            <a:r>
              <a:rPr lang="ja-JP" altLang="en-US" sz="2400" dirty="0" smtClean="0">
                <a:latin typeface="+mj-ea"/>
              </a:rPr>
              <a:t>いる</a:t>
            </a:r>
            <a:endParaRPr lang="ja-JP" altLang="en-US" sz="2400" dirty="0">
              <a:latin typeface="+mj-ea"/>
            </a:endParaRPr>
          </a:p>
          <a:p>
            <a:pPr lvl="3" algn="just">
              <a:lnSpc>
                <a:spcPct val="90000"/>
              </a:lnSpc>
              <a:buSzPct val="80000"/>
            </a:pPr>
            <a:r>
              <a:rPr lang="ja-JP" altLang="en-US" sz="2400" dirty="0" smtClean="0">
                <a:latin typeface="+mj-ea"/>
              </a:rPr>
              <a:t>在宅</a:t>
            </a:r>
            <a:r>
              <a:rPr lang="ja-JP" altLang="en-US" sz="2400" dirty="0">
                <a:latin typeface="+mj-ea"/>
              </a:rPr>
              <a:t>療養支援病院で</a:t>
            </a:r>
            <a:r>
              <a:rPr lang="ja-JP" altLang="en-US" sz="2400" dirty="0" smtClean="0">
                <a:latin typeface="+mj-ea"/>
              </a:rPr>
              <a:t>ある</a:t>
            </a:r>
            <a:endParaRPr lang="ja-JP" altLang="en-US"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医学管理料</a:t>
            </a: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3600" dirty="0">
                <a:solidFill>
                  <a:srgbClr val="FFFF66"/>
                </a:solidFill>
              </a:rPr>
              <a:t>地域包括診療料</a:t>
            </a:r>
            <a:r>
              <a:rPr lang="en-US" altLang="ja-JP" sz="3600" dirty="0">
                <a:solidFill>
                  <a:srgbClr val="FFFF66"/>
                </a:solidFill>
              </a:rPr>
              <a:t>		</a:t>
            </a:r>
            <a:r>
              <a:rPr lang="ja-JP" altLang="en-US" sz="3600" dirty="0">
                <a:solidFill>
                  <a:srgbClr val="FFFF66"/>
                </a:solidFill>
              </a:rPr>
              <a:t>１</a:t>
            </a:r>
            <a:r>
              <a:rPr lang="en-US" altLang="ja-JP" sz="3600" dirty="0">
                <a:solidFill>
                  <a:srgbClr val="FFFF66"/>
                </a:solidFill>
              </a:rPr>
              <a:t>､</a:t>
            </a:r>
            <a:r>
              <a:rPr lang="ja-JP" altLang="en-US" sz="3600" dirty="0">
                <a:solidFill>
                  <a:srgbClr val="FFFF66"/>
                </a:solidFill>
              </a:rPr>
              <a:t>５０３点（月１回）</a:t>
            </a: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40707981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53</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dirty="0">
                <a:latin typeface="+mj-ea"/>
              </a:rPr>
              <a:t>点数の見直し</a:t>
            </a:r>
          </a:p>
          <a:p>
            <a:pPr lvl="1" algn="just">
              <a:lnSpc>
                <a:spcPct val="90000"/>
              </a:lnSpc>
              <a:buSzPct val="80000"/>
            </a:pPr>
            <a:r>
              <a:rPr lang="ja-JP" altLang="en-US" dirty="0">
                <a:latin typeface="+mj-ea"/>
              </a:rPr>
              <a:t>１．処方せんを交付する場合</a:t>
            </a:r>
            <a:endParaRPr lang="en-US" altLang="ja-JP" dirty="0">
              <a:latin typeface="+mj-ea"/>
            </a:endParaRPr>
          </a:p>
          <a:p>
            <a:pPr lvl="2" algn="just">
              <a:lnSpc>
                <a:spcPct val="90000"/>
              </a:lnSpc>
              <a:buSzPct val="80000"/>
            </a:pPr>
            <a:r>
              <a:rPr lang="ja-JP" altLang="en-US" dirty="0">
                <a:latin typeface="+mj-ea"/>
              </a:rPr>
              <a:t>初診時</a:t>
            </a:r>
            <a:r>
              <a:rPr lang="en-US" altLang="ja-JP" dirty="0">
                <a:latin typeface="+mj-ea"/>
              </a:rPr>
              <a:t>		</a:t>
            </a:r>
            <a:r>
              <a:rPr lang="ja-JP" altLang="en-US" dirty="0">
                <a:latin typeface="+mj-ea"/>
              </a:rPr>
              <a:t>５６０点　⇒　５７２点</a:t>
            </a:r>
            <a:endParaRPr lang="en-US" altLang="ja-JP" dirty="0">
              <a:latin typeface="+mj-ea"/>
            </a:endParaRPr>
          </a:p>
          <a:p>
            <a:pPr lvl="2" algn="just">
              <a:lnSpc>
                <a:spcPct val="90000"/>
              </a:lnSpc>
              <a:buSzPct val="80000"/>
            </a:pPr>
            <a:r>
              <a:rPr lang="ja-JP" altLang="en-US" dirty="0">
                <a:latin typeface="+mj-ea"/>
              </a:rPr>
              <a:t>再診時</a:t>
            </a:r>
            <a:r>
              <a:rPr lang="en-US" altLang="ja-JP" dirty="0">
                <a:latin typeface="+mj-ea"/>
              </a:rPr>
              <a:t>		</a:t>
            </a:r>
            <a:r>
              <a:rPr lang="ja-JP" altLang="en-US" dirty="0">
                <a:latin typeface="+mj-ea"/>
              </a:rPr>
              <a:t>３８０点　⇒　３８３点</a:t>
            </a:r>
            <a:endParaRPr lang="en-US" altLang="ja-JP" dirty="0">
              <a:latin typeface="+mj-ea"/>
            </a:endParaRPr>
          </a:p>
          <a:p>
            <a:pPr lvl="1" algn="just">
              <a:lnSpc>
                <a:spcPct val="90000"/>
              </a:lnSpc>
              <a:buSzPct val="80000"/>
            </a:pPr>
            <a:r>
              <a:rPr lang="ja-JP" altLang="en-US" dirty="0">
                <a:latin typeface="+mj-ea"/>
              </a:rPr>
              <a:t>２．１以外の場合</a:t>
            </a:r>
            <a:endParaRPr lang="en-US" altLang="ja-JP" dirty="0">
              <a:latin typeface="+mj-ea"/>
            </a:endParaRPr>
          </a:p>
          <a:p>
            <a:pPr lvl="2" algn="just">
              <a:lnSpc>
                <a:spcPct val="90000"/>
              </a:lnSpc>
              <a:buSzPct val="80000"/>
            </a:pPr>
            <a:r>
              <a:rPr lang="ja-JP" altLang="en-US" dirty="0">
                <a:latin typeface="+mj-ea"/>
              </a:rPr>
              <a:t>初診時</a:t>
            </a:r>
            <a:r>
              <a:rPr lang="en-US" altLang="ja-JP" dirty="0">
                <a:latin typeface="+mj-ea"/>
              </a:rPr>
              <a:t>		</a:t>
            </a:r>
            <a:r>
              <a:rPr lang="ja-JP" altLang="en-US" dirty="0">
                <a:latin typeface="+mj-ea"/>
              </a:rPr>
              <a:t>６７０点　⇒　６８２点</a:t>
            </a:r>
            <a:endParaRPr lang="en-US" altLang="ja-JP" dirty="0">
              <a:latin typeface="+mj-ea"/>
            </a:endParaRPr>
          </a:p>
          <a:p>
            <a:pPr lvl="2" algn="just">
              <a:lnSpc>
                <a:spcPct val="90000"/>
              </a:lnSpc>
              <a:buSzPct val="80000"/>
            </a:pPr>
            <a:r>
              <a:rPr lang="ja-JP" altLang="en-US" dirty="0">
                <a:latin typeface="+mj-ea"/>
              </a:rPr>
              <a:t>再診</a:t>
            </a:r>
            <a:r>
              <a:rPr lang="ja-JP" altLang="en-US" dirty="0" smtClean="0">
                <a:latin typeface="+mj-ea"/>
              </a:rPr>
              <a:t>時</a:t>
            </a:r>
            <a:r>
              <a:rPr lang="en-US" altLang="ja-JP" dirty="0" smtClean="0">
                <a:latin typeface="+mj-ea"/>
              </a:rPr>
              <a:t>		</a:t>
            </a:r>
            <a:r>
              <a:rPr lang="ja-JP" altLang="en-US" dirty="0" smtClean="0">
                <a:latin typeface="+mj-ea"/>
              </a:rPr>
              <a:t>４９０点</a:t>
            </a:r>
            <a:r>
              <a:rPr lang="ja-JP" altLang="en-US" dirty="0">
                <a:latin typeface="+mj-ea"/>
              </a:rPr>
              <a:t>　⇒　</a:t>
            </a:r>
            <a:r>
              <a:rPr lang="ja-JP" altLang="en-US" dirty="0" smtClean="0">
                <a:latin typeface="+mj-ea"/>
              </a:rPr>
              <a:t>４９３点</a:t>
            </a:r>
            <a:endParaRPr lang="en-US" altLang="ja-JP" dirty="0" smtClean="0">
              <a:latin typeface="+mj-ea"/>
            </a:endParaRPr>
          </a:p>
          <a:p>
            <a:pPr lvl="2" algn="just">
              <a:lnSpc>
                <a:spcPct val="90000"/>
              </a:lnSpc>
              <a:buSzPct val="80000"/>
            </a:pPr>
            <a:endParaRPr lang="en-US" altLang="ja-JP" dirty="0">
              <a:latin typeface="+mj-ea"/>
            </a:endParaRPr>
          </a:p>
          <a:p>
            <a:pPr algn="just">
              <a:lnSpc>
                <a:spcPct val="90000"/>
              </a:lnSpc>
              <a:buSzPct val="80000"/>
            </a:pPr>
            <a:r>
              <a:rPr lang="ja-JP" altLang="en-US" dirty="0">
                <a:latin typeface="+mj-ea"/>
              </a:rPr>
              <a:t>算定要件</a:t>
            </a:r>
            <a:r>
              <a:rPr lang="ja-JP" altLang="en-US" dirty="0" smtClean="0">
                <a:latin typeface="+mj-ea"/>
              </a:rPr>
              <a:t>の見直し</a:t>
            </a:r>
            <a:endParaRPr lang="en-US" altLang="ja-JP" dirty="0" smtClean="0">
              <a:latin typeface="+mj-ea"/>
            </a:endParaRPr>
          </a:p>
          <a:p>
            <a:pPr lvl="1" algn="just">
              <a:lnSpc>
                <a:spcPct val="90000"/>
              </a:lnSpc>
              <a:buSzPct val="80000"/>
            </a:pPr>
            <a:r>
              <a:rPr lang="ja-JP" altLang="en-US" dirty="0" smtClean="0">
                <a:latin typeface="+mj-ea"/>
              </a:rPr>
              <a:t>シナジスを使用した場合には出来高で算定する</a:t>
            </a:r>
            <a:endParaRPr lang="en-US" altLang="ja-JP" dirty="0" smtClean="0">
              <a:latin typeface="+mj-ea"/>
            </a:endParaRPr>
          </a:p>
          <a:p>
            <a:pPr lvl="2" algn="just">
              <a:lnSpc>
                <a:spcPct val="90000"/>
              </a:lnSpc>
              <a:buSzPct val="80000"/>
            </a:pPr>
            <a:r>
              <a:rPr lang="ja-JP" altLang="en-US" dirty="0" smtClean="0">
                <a:latin typeface="+mj-ea"/>
              </a:rPr>
              <a:t>区分</a:t>
            </a:r>
            <a:r>
              <a:rPr lang="ja-JP" altLang="en-US" dirty="0">
                <a:latin typeface="+mj-ea"/>
              </a:rPr>
              <a:t>番号Ａ００１に掲げる再診料の注９に規定する場合、第２部第２節第１款在宅療養指導管理料の各区分に掲げる指導管理料を算定している場合</a:t>
            </a:r>
            <a:r>
              <a:rPr lang="ja-JP" altLang="en-US" b="1" u="sng" dirty="0">
                <a:latin typeface="+mj-ea"/>
              </a:rPr>
              <a:t>又は別に厚生労働大臣が定める薬剤を投与している場合</a:t>
            </a:r>
            <a:r>
              <a:rPr lang="ja-JP" altLang="en-US" dirty="0">
                <a:latin typeface="+mj-ea"/>
              </a:rPr>
              <a:t>については算定しない。</a:t>
            </a:r>
            <a:endParaRPr lang="en-US" altLang="ja-JP"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医学管理料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小児科外来診療料</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3706082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54</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包括除外範囲の拡大</a:t>
            </a:r>
            <a:endParaRPr lang="en-US" altLang="ja-JP" sz="2800" dirty="0" smtClean="0">
              <a:latin typeface="+mj-ea"/>
            </a:endParaRPr>
          </a:p>
          <a:p>
            <a:pPr lvl="1" algn="just">
              <a:lnSpc>
                <a:spcPct val="90000"/>
              </a:lnSpc>
              <a:buSzPct val="80000"/>
            </a:pPr>
            <a:r>
              <a:rPr lang="ja-JP" altLang="en-US" sz="2400" dirty="0" smtClean="0">
                <a:latin typeface="+mj-ea"/>
              </a:rPr>
              <a:t>糖尿病合併症管理料</a:t>
            </a:r>
            <a:endParaRPr lang="en-US" altLang="ja-JP" sz="2400" dirty="0" smtClean="0">
              <a:latin typeface="+mj-ea"/>
            </a:endParaRPr>
          </a:p>
          <a:p>
            <a:pPr lvl="1" algn="just">
              <a:lnSpc>
                <a:spcPct val="90000"/>
              </a:lnSpc>
              <a:buSzPct val="80000"/>
            </a:pPr>
            <a:r>
              <a:rPr lang="ja-JP" altLang="en-US" dirty="0" smtClean="0">
                <a:latin typeface="+mj-ea"/>
              </a:rPr>
              <a:t>糖尿病透析予防指導管理料</a:t>
            </a:r>
            <a:endParaRPr lang="en-US" altLang="ja-JP" dirty="0" smtClean="0">
              <a:latin typeface="+mj-ea"/>
            </a:endParaRPr>
          </a:p>
          <a:p>
            <a:pPr lvl="1" algn="just">
              <a:lnSpc>
                <a:spcPct val="90000"/>
              </a:lnSpc>
              <a:buSzPct val="80000"/>
            </a:pPr>
            <a:r>
              <a:rPr lang="ja-JP" altLang="en-US" sz="2400" b="1" u="sng" dirty="0" smtClean="0">
                <a:latin typeface="+mj-ea"/>
              </a:rPr>
              <a:t>がん性疼痛緩和指導管理料</a:t>
            </a:r>
            <a:endParaRPr lang="en-US" altLang="ja-JP" sz="2400" b="1" u="sng" dirty="0" smtClean="0">
              <a:latin typeface="+mj-ea"/>
            </a:endParaRPr>
          </a:p>
          <a:p>
            <a:pPr lvl="1" algn="just">
              <a:lnSpc>
                <a:spcPct val="90000"/>
              </a:lnSpc>
              <a:buSzPct val="80000"/>
            </a:pPr>
            <a:r>
              <a:rPr lang="ja-JP" altLang="en-US" b="1" u="sng" dirty="0">
                <a:latin typeface="+mj-ea"/>
              </a:rPr>
              <a:t>外来緩和</a:t>
            </a:r>
            <a:r>
              <a:rPr lang="ja-JP" altLang="en-US" b="1" u="sng" dirty="0" smtClean="0">
                <a:latin typeface="+mj-ea"/>
              </a:rPr>
              <a:t>ケア管理料</a:t>
            </a:r>
            <a:endParaRPr lang="ja-JP" altLang="en-US" sz="2400" b="1" u="sng" dirty="0">
              <a:latin typeface="+mj-ea"/>
            </a:endParaRPr>
          </a:p>
          <a:p>
            <a:pPr algn="just">
              <a:lnSpc>
                <a:spcPct val="90000"/>
              </a:lnSpc>
              <a:buSzPct val="80000"/>
            </a:pPr>
            <a:endParaRPr lang="en-US" altLang="ja-JP" sz="2800" dirty="0" smtClean="0">
              <a:latin typeface="+mj-ea"/>
            </a:endParaRPr>
          </a:p>
          <a:p>
            <a:pPr algn="just">
              <a:lnSpc>
                <a:spcPct val="90000"/>
              </a:lnSpc>
              <a:buSzPct val="80000"/>
            </a:pPr>
            <a:r>
              <a:rPr lang="ja-JP" altLang="en-US" sz="2800" dirty="0" smtClean="0">
                <a:latin typeface="+mj-ea"/>
              </a:rPr>
              <a:t>算定要件の見直し</a:t>
            </a:r>
            <a:endParaRPr lang="en-US" altLang="ja-JP" sz="2800" dirty="0" smtClean="0">
              <a:latin typeface="+mj-ea"/>
            </a:endParaRPr>
          </a:p>
          <a:p>
            <a:pPr lvl="1" algn="just">
              <a:lnSpc>
                <a:spcPct val="90000"/>
              </a:lnSpc>
              <a:buSzPct val="80000"/>
            </a:pPr>
            <a:r>
              <a:rPr lang="ja-JP" altLang="en-US" sz="2400" dirty="0" smtClean="0"/>
              <a:t>院内</a:t>
            </a:r>
            <a:r>
              <a:rPr lang="ja-JP" altLang="en-US" sz="2400" dirty="0"/>
              <a:t>にて薬剤を処方する必要がない患者や他の医療機関において既に薬剤が処方されている患者について算定する区分を</a:t>
            </a:r>
            <a:r>
              <a:rPr lang="ja-JP" altLang="en-US" sz="2400" dirty="0" smtClean="0"/>
              <a:t>明確化</a:t>
            </a:r>
            <a:endParaRPr lang="en-US" altLang="ja-JP" sz="2400" dirty="0" smtClean="0"/>
          </a:p>
          <a:p>
            <a:pPr lvl="1" algn="just">
              <a:lnSpc>
                <a:spcPct val="90000"/>
              </a:lnSpc>
              <a:buSzPct val="80000"/>
            </a:pPr>
            <a:r>
              <a:rPr lang="ja-JP" altLang="en-US" sz="2400" dirty="0">
                <a:latin typeface="+mj-ea"/>
              </a:rPr>
              <a:t>算定要件</a:t>
            </a:r>
            <a:endParaRPr lang="en-US" altLang="ja-JP" sz="2400" dirty="0">
              <a:latin typeface="+mj-ea"/>
            </a:endParaRPr>
          </a:p>
          <a:p>
            <a:pPr lvl="2" algn="just">
              <a:lnSpc>
                <a:spcPct val="90000"/>
              </a:lnSpc>
              <a:buSzPct val="80000"/>
            </a:pPr>
            <a:r>
              <a:rPr lang="ja-JP" altLang="en-US" dirty="0" smtClean="0">
                <a:latin typeface="+mj-ea"/>
              </a:rPr>
              <a:t>なお</a:t>
            </a:r>
            <a:r>
              <a:rPr lang="ja-JP" altLang="en-US" dirty="0">
                <a:latin typeface="+mj-ea"/>
              </a:rPr>
              <a:t>、当該保険医療機関において院内処方を行わない場合は、「１」により算定</a:t>
            </a:r>
            <a:r>
              <a:rPr lang="ja-JP" altLang="en-US" dirty="0" smtClean="0">
                <a:latin typeface="+mj-ea"/>
              </a:rPr>
              <a:t>する</a:t>
            </a:r>
            <a:endParaRPr lang="ja-JP" altLang="en-US" dirty="0">
              <a:latin typeface="+mj-ea"/>
            </a:endParaRPr>
          </a:p>
          <a:p>
            <a:pPr algn="just">
              <a:lnSpc>
                <a:spcPct val="90000"/>
              </a:lnSpc>
              <a:buSzPct val="80000"/>
            </a:pPr>
            <a:endParaRPr lang="ja-JP" altLang="en-US" sz="28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医学管理料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生活習慣病管理料</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5198609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55</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がん患者カウンセリング料　⇒　がん患者指導管理料</a:t>
            </a:r>
            <a:endParaRPr lang="en-US" altLang="ja-JP" sz="2800" dirty="0" smtClean="0">
              <a:latin typeface="+mj-ea"/>
            </a:endParaRPr>
          </a:p>
          <a:p>
            <a:pPr lvl="1" algn="just">
              <a:lnSpc>
                <a:spcPct val="90000"/>
              </a:lnSpc>
              <a:buSzPct val="80000"/>
            </a:pPr>
            <a:r>
              <a:rPr lang="ja-JP" altLang="en-US" sz="2400" dirty="0" smtClean="0">
                <a:latin typeface="+mj-ea"/>
              </a:rPr>
              <a:t>医師</a:t>
            </a:r>
            <a:r>
              <a:rPr lang="ja-JP" altLang="en-US" sz="2400" dirty="0">
                <a:latin typeface="+mj-ea"/>
              </a:rPr>
              <a:t>が看護師と共同して治療方針等について話し合い、その内容を文書等により提供した</a:t>
            </a:r>
            <a:r>
              <a:rPr lang="ja-JP" altLang="en-US" sz="2400" dirty="0" smtClean="0">
                <a:latin typeface="+mj-ea"/>
              </a:rPr>
              <a:t>場合　</a:t>
            </a:r>
            <a:r>
              <a:rPr lang="ja-JP" altLang="en-US" dirty="0">
                <a:latin typeface="+mj-ea"/>
              </a:rPr>
              <a:t>５００</a:t>
            </a:r>
            <a:r>
              <a:rPr lang="ja-JP" altLang="en-US" sz="2400" dirty="0" smtClean="0">
                <a:latin typeface="+mj-ea"/>
              </a:rPr>
              <a:t>点</a:t>
            </a:r>
            <a:endParaRPr lang="ja-JP" altLang="en-US" sz="2400" dirty="0">
              <a:latin typeface="+mj-ea"/>
            </a:endParaRPr>
          </a:p>
          <a:p>
            <a:pPr lvl="1" algn="just">
              <a:lnSpc>
                <a:spcPct val="90000"/>
              </a:lnSpc>
              <a:buSzPct val="80000"/>
            </a:pPr>
            <a:r>
              <a:rPr lang="ja-JP" altLang="en-US" sz="2400" dirty="0" smtClean="0">
                <a:latin typeface="+mj-ea"/>
              </a:rPr>
              <a:t>医師</a:t>
            </a:r>
            <a:r>
              <a:rPr lang="ja-JP" altLang="en-US" sz="2400" dirty="0">
                <a:latin typeface="+mj-ea"/>
              </a:rPr>
              <a:t>又は看護師が心理的不安を軽減するための面接を行った</a:t>
            </a:r>
            <a:r>
              <a:rPr lang="ja-JP" altLang="en-US" sz="2400" dirty="0" smtClean="0">
                <a:latin typeface="+mj-ea"/>
              </a:rPr>
              <a:t>場合　　２００点（新設）</a:t>
            </a:r>
            <a:endParaRPr lang="en-US" altLang="ja-JP" sz="2400" dirty="0">
              <a:latin typeface="+mj-ea"/>
            </a:endParaRPr>
          </a:p>
          <a:p>
            <a:pPr lvl="1" algn="just">
              <a:lnSpc>
                <a:spcPct val="90000"/>
              </a:lnSpc>
              <a:buSzPct val="80000"/>
            </a:pPr>
            <a:r>
              <a:rPr lang="ja-JP" altLang="en-US" sz="2400" dirty="0" smtClean="0">
                <a:latin typeface="+mj-ea"/>
              </a:rPr>
              <a:t>医師</a:t>
            </a:r>
            <a:r>
              <a:rPr lang="ja-JP" altLang="en-US" sz="2400" dirty="0">
                <a:latin typeface="+mj-ea"/>
              </a:rPr>
              <a:t>又は薬剤師が抗悪性腫瘍剤の投薬又は注射の必要性等について文書により説明を行った</a:t>
            </a:r>
            <a:r>
              <a:rPr lang="ja-JP" altLang="en-US" sz="2400" dirty="0" smtClean="0">
                <a:latin typeface="+mj-ea"/>
              </a:rPr>
              <a:t>場合　</a:t>
            </a:r>
            <a:r>
              <a:rPr lang="ja-JP" altLang="en-US" dirty="0">
                <a:latin typeface="+mj-ea"/>
              </a:rPr>
              <a:t> </a:t>
            </a:r>
            <a:r>
              <a:rPr lang="ja-JP" altLang="en-US" sz="2400" dirty="0" smtClean="0">
                <a:latin typeface="+mj-ea"/>
              </a:rPr>
              <a:t>２００点（新設）</a:t>
            </a:r>
            <a:endParaRPr lang="en-US" altLang="ja-JP" sz="2400" dirty="0" smtClean="0">
              <a:latin typeface="+mj-ea"/>
            </a:endParaRPr>
          </a:p>
          <a:p>
            <a:pPr lvl="1" algn="just">
              <a:lnSpc>
                <a:spcPct val="90000"/>
              </a:lnSpc>
              <a:buSzPct val="80000"/>
            </a:pPr>
            <a:endParaRPr lang="en-US" altLang="ja-JP" dirty="0">
              <a:latin typeface="+mj-ea"/>
            </a:endParaRPr>
          </a:p>
          <a:p>
            <a:pPr algn="just">
              <a:lnSpc>
                <a:spcPct val="90000"/>
              </a:lnSpc>
              <a:buSzPct val="80000"/>
            </a:pPr>
            <a:r>
              <a:rPr lang="ja-JP" altLang="en-US" dirty="0" smtClean="0">
                <a:latin typeface="+mj-ea"/>
              </a:rPr>
              <a:t>医師</a:t>
            </a:r>
            <a:r>
              <a:rPr lang="ja-JP" altLang="en-US" dirty="0">
                <a:latin typeface="+mj-ea"/>
              </a:rPr>
              <a:t>又は看護師が心理的不安を軽減するための面接を行った</a:t>
            </a:r>
            <a:r>
              <a:rPr lang="ja-JP" altLang="en-US" dirty="0" smtClean="0">
                <a:latin typeface="+mj-ea"/>
              </a:rPr>
              <a:t>場合</a:t>
            </a:r>
            <a:endParaRPr lang="en-US" altLang="ja-JP" dirty="0" smtClean="0">
              <a:latin typeface="+mj-ea"/>
            </a:endParaRPr>
          </a:p>
          <a:p>
            <a:pPr lvl="1" algn="just">
              <a:lnSpc>
                <a:spcPct val="90000"/>
              </a:lnSpc>
              <a:buSzPct val="80000"/>
            </a:pPr>
            <a:r>
              <a:rPr lang="ja-JP" altLang="en-US" dirty="0">
                <a:latin typeface="+mj-ea"/>
              </a:rPr>
              <a:t>算定要件</a:t>
            </a:r>
          </a:p>
          <a:p>
            <a:pPr lvl="2" algn="just">
              <a:lnSpc>
                <a:spcPct val="90000"/>
              </a:lnSpc>
              <a:buSzPct val="80000"/>
            </a:pPr>
            <a:r>
              <a:rPr lang="ja-JP" altLang="en-US" dirty="0">
                <a:latin typeface="+mj-ea"/>
              </a:rPr>
              <a:t>がんと診断された患者であって継続して治療を行うものに対して、当該患者の同意を得て、当該保険医療機関の保険医又は医師の指示に基づき看護師が、患者の心理的不安を軽減するための指導を実施した場合に６回限度に算定</a:t>
            </a:r>
            <a:endParaRPr lang="ja-JP" altLang="en-US" sz="2000" dirty="0">
              <a:latin typeface="+mj-ea"/>
            </a:endParaRPr>
          </a:p>
          <a:p>
            <a:pPr lvl="1" algn="just">
              <a:lnSpc>
                <a:spcPct val="90000"/>
              </a:lnSpc>
              <a:buSzPct val="80000"/>
            </a:pPr>
            <a:endParaRPr lang="en-US" altLang="ja-JP"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医学管理料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名称と要件の見直し</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2643319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56</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算定要件</a:t>
            </a:r>
            <a:endParaRPr lang="ja-JP" altLang="en-US" dirty="0">
              <a:latin typeface="+mj-ea"/>
            </a:endParaRPr>
          </a:p>
          <a:p>
            <a:pPr lvl="2" algn="just">
              <a:lnSpc>
                <a:spcPct val="90000"/>
              </a:lnSpc>
              <a:buSzPct val="80000"/>
            </a:pPr>
            <a:r>
              <a:rPr lang="ja-JP" altLang="en-US" dirty="0">
                <a:latin typeface="+mj-ea"/>
              </a:rPr>
              <a:t>がんと診断された患者であって継続して治療を行うものに対して、当該患者の同意を得て、当該保険医療機関の保険医又は医師の指示に基づき看護師が、患者の心理的不安を軽減するための指導を実施した場合に６回限度に</a:t>
            </a:r>
            <a:r>
              <a:rPr lang="ja-JP" altLang="en-US" dirty="0" smtClean="0">
                <a:latin typeface="+mj-ea"/>
              </a:rPr>
              <a:t>算定</a:t>
            </a:r>
            <a:endParaRPr lang="en-US" altLang="ja-JP" dirty="0" smtClean="0">
              <a:latin typeface="+mj-ea"/>
            </a:endParaRPr>
          </a:p>
          <a:p>
            <a:pPr lvl="2" algn="just">
              <a:lnSpc>
                <a:spcPct val="90000"/>
              </a:lnSpc>
              <a:buSzPct val="80000"/>
            </a:pPr>
            <a:r>
              <a:rPr lang="ja-JP" altLang="en-US" dirty="0">
                <a:latin typeface="+mj-ea"/>
              </a:rPr>
              <a:t>緩和ケア診療加算、小児悪性腫瘍患者指導管理料、がん性疼痛緩和指導管理料</a:t>
            </a:r>
            <a:r>
              <a:rPr lang="ja-JP" altLang="en-US" dirty="0" smtClean="0">
                <a:latin typeface="+mj-ea"/>
              </a:rPr>
              <a:t>、外来</a:t>
            </a:r>
            <a:r>
              <a:rPr lang="ja-JP" altLang="en-US" dirty="0">
                <a:latin typeface="+mj-ea"/>
              </a:rPr>
              <a:t>緩和ケア管理料と併算定</a:t>
            </a:r>
            <a:r>
              <a:rPr lang="ja-JP" altLang="en-US" dirty="0" smtClean="0">
                <a:latin typeface="+mj-ea"/>
              </a:rPr>
              <a:t>不可</a:t>
            </a:r>
            <a:endParaRPr lang="en-US" altLang="ja-JP" dirty="0" smtClean="0">
              <a:latin typeface="+mj-ea"/>
            </a:endParaRPr>
          </a:p>
          <a:p>
            <a:pPr algn="just">
              <a:lnSpc>
                <a:spcPct val="90000"/>
              </a:lnSpc>
              <a:buSzPct val="80000"/>
            </a:pPr>
            <a:r>
              <a:rPr lang="ja-JP" altLang="en-US" dirty="0">
                <a:latin typeface="+mj-ea"/>
              </a:rPr>
              <a:t>施設基準</a:t>
            </a:r>
          </a:p>
          <a:p>
            <a:pPr lvl="2" algn="just">
              <a:lnSpc>
                <a:spcPct val="90000"/>
              </a:lnSpc>
              <a:buSzPct val="80000"/>
            </a:pPr>
            <a:r>
              <a:rPr lang="ja-JP" altLang="en-US" dirty="0" smtClean="0">
                <a:latin typeface="+mj-ea"/>
              </a:rPr>
              <a:t>当該</a:t>
            </a:r>
            <a:r>
              <a:rPr lang="ja-JP" altLang="en-US" dirty="0">
                <a:latin typeface="+mj-ea"/>
              </a:rPr>
              <a:t>保険医療機関に、緩和ケアの研修を修了した医師及び専任の看護師が</a:t>
            </a:r>
            <a:r>
              <a:rPr lang="ja-JP" altLang="en-US" dirty="0" smtClean="0">
                <a:latin typeface="+mj-ea"/>
              </a:rPr>
              <a:t>それぞれ１名</a:t>
            </a:r>
            <a:r>
              <a:rPr lang="ja-JP" altLang="en-US" dirty="0">
                <a:latin typeface="+mj-ea"/>
              </a:rPr>
              <a:t>以上</a:t>
            </a:r>
            <a:r>
              <a:rPr lang="ja-JP" altLang="en-US" dirty="0" smtClean="0">
                <a:latin typeface="+mj-ea"/>
              </a:rPr>
              <a:t>配置</a:t>
            </a:r>
            <a:endParaRPr lang="ja-JP" altLang="en-US" dirty="0">
              <a:latin typeface="+mj-ea"/>
            </a:endParaRPr>
          </a:p>
          <a:p>
            <a:pPr lvl="2" algn="just">
              <a:lnSpc>
                <a:spcPct val="90000"/>
              </a:lnSpc>
              <a:buSzPct val="80000"/>
            </a:pPr>
            <a:r>
              <a:rPr lang="ja-JP" altLang="en-US" dirty="0">
                <a:latin typeface="+mj-ea"/>
              </a:rPr>
              <a:t>上記</a:t>
            </a:r>
            <a:r>
              <a:rPr lang="ja-JP" altLang="en-US" dirty="0" smtClean="0">
                <a:latin typeface="+mj-ea"/>
              </a:rPr>
              <a:t>看護師</a:t>
            </a:r>
            <a:r>
              <a:rPr lang="ja-JP" altLang="en-US" dirty="0">
                <a:latin typeface="+mj-ea"/>
              </a:rPr>
              <a:t>は</a:t>
            </a:r>
            <a:r>
              <a:rPr lang="ja-JP" altLang="en-US" dirty="0" smtClean="0">
                <a:latin typeface="+mj-ea"/>
              </a:rPr>
              <a:t>、５年</a:t>
            </a:r>
            <a:r>
              <a:rPr lang="ja-JP" altLang="en-US" dirty="0">
                <a:latin typeface="+mj-ea"/>
              </a:rPr>
              <a:t>以上がん患者の看護に従事した経験を有し、がん患者へのカウンセリング等に係る適切な研修を修了した</a:t>
            </a:r>
            <a:r>
              <a:rPr lang="ja-JP" altLang="en-US" dirty="0" smtClean="0">
                <a:latin typeface="+mj-ea"/>
              </a:rPr>
              <a:t>者</a:t>
            </a:r>
            <a:endParaRPr lang="ja-JP" altLang="en-US" dirty="0">
              <a:latin typeface="+mj-ea"/>
            </a:endParaRPr>
          </a:p>
          <a:p>
            <a:pPr lvl="2" algn="just">
              <a:lnSpc>
                <a:spcPct val="90000"/>
              </a:lnSpc>
              <a:buSzPct val="80000"/>
            </a:pPr>
            <a:r>
              <a:rPr lang="ja-JP" altLang="en-US" dirty="0" smtClean="0">
                <a:latin typeface="+mj-ea"/>
              </a:rPr>
              <a:t>患者</a:t>
            </a:r>
            <a:r>
              <a:rPr lang="ja-JP" altLang="en-US" dirty="0">
                <a:latin typeface="+mj-ea"/>
              </a:rPr>
              <a:t>の希望に</a:t>
            </a:r>
            <a:r>
              <a:rPr lang="ja-JP" altLang="en-US" dirty="0" smtClean="0">
                <a:latin typeface="+mj-ea"/>
              </a:rPr>
              <a:t>応じ患者</a:t>
            </a:r>
            <a:r>
              <a:rPr lang="ja-JP" altLang="en-US" dirty="0">
                <a:latin typeface="+mj-ea"/>
              </a:rPr>
              <a:t>の心理状況及びプライバシーに十分配慮した構造の個室を使用できるように備えて</a:t>
            </a:r>
            <a:r>
              <a:rPr lang="ja-JP" altLang="en-US" dirty="0" smtClean="0">
                <a:latin typeface="+mj-ea"/>
              </a:rPr>
              <a:t>いる</a:t>
            </a:r>
            <a:endParaRPr lang="ja-JP" altLang="en-US" dirty="0">
              <a:latin typeface="+mj-ea"/>
            </a:endParaRPr>
          </a:p>
          <a:p>
            <a:pPr algn="just">
              <a:lnSpc>
                <a:spcPct val="90000"/>
              </a:lnSpc>
              <a:buSzPct val="80000"/>
            </a:pPr>
            <a:endParaRPr lang="ja-JP" altLang="en-US" dirty="0">
              <a:latin typeface="+mj-ea"/>
            </a:endParaRPr>
          </a:p>
          <a:p>
            <a:pPr lvl="1" algn="just">
              <a:lnSpc>
                <a:spcPct val="90000"/>
              </a:lnSpc>
              <a:buSzPct val="80000"/>
            </a:pPr>
            <a:endParaRPr lang="en-US" altLang="ja-JP"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医学管理料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名称と要件の見直し</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5193075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57</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dirty="0" smtClean="0">
                <a:latin typeface="+mj-ea"/>
              </a:rPr>
              <a:t>医師</a:t>
            </a:r>
            <a:r>
              <a:rPr lang="ja-JP" altLang="en-US" dirty="0">
                <a:latin typeface="+mj-ea"/>
              </a:rPr>
              <a:t>又は薬剤師が抗悪性腫瘍剤の投薬又は注射の必要性等について文書により説明を行った</a:t>
            </a:r>
            <a:r>
              <a:rPr lang="ja-JP" altLang="en-US" dirty="0" smtClean="0">
                <a:latin typeface="+mj-ea"/>
              </a:rPr>
              <a:t>場合</a:t>
            </a:r>
            <a:endParaRPr lang="en-US" altLang="ja-JP" dirty="0" smtClean="0">
              <a:latin typeface="+mj-ea"/>
            </a:endParaRPr>
          </a:p>
          <a:p>
            <a:pPr lvl="1" algn="just">
              <a:lnSpc>
                <a:spcPct val="90000"/>
              </a:lnSpc>
              <a:buSzPct val="80000"/>
            </a:pPr>
            <a:r>
              <a:rPr lang="ja-JP" altLang="en-US" dirty="0">
                <a:latin typeface="+mj-ea"/>
              </a:rPr>
              <a:t>算定要件</a:t>
            </a:r>
          </a:p>
          <a:p>
            <a:pPr lvl="2" algn="just">
              <a:lnSpc>
                <a:spcPct val="90000"/>
              </a:lnSpc>
              <a:buSzPct val="80000"/>
            </a:pPr>
            <a:r>
              <a:rPr lang="ja-JP" altLang="en-US" dirty="0">
                <a:latin typeface="+mj-ea"/>
              </a:rPr>
              <a:t>がんと診断された患者であって継続して抗悪性腫瘍剤の投薬又は注射を実施されているもの（予定を含む）に対して、当該患者の同意を得て、当該保険医療機関の保険医または医師の指示に基づき薬剤師が、抗悪性腫瘍剤の投薬又は注射の必要性等について文書により説明等を行った場合に６回限度に</a:t>
            </a:r>
            <a:r>
              <a:rPr lang="ja-JP" altLang="en-US" dirty="0" smtClean="0">
                <a:latin typeface="+mj-ea"/>
              </a:rPr>
              <a:t>算定</a:t>
            </a:r>
            <a:endParaRPr lang="en-US" altLang="ja-JP" dirty="0" smtClean="0">
              <a:latin typeface="+mj-ea"/>
            </a:endParaRPr>
          </a:p>
          <a:p>
            <a:pPr lvl="1" algn="just">
              <a:lnSpc>
                <a:spcPct val="90000"/>
              </a:lnSpc>
              <a:buSzPct val="80000"/>
            </a:pPr>
            <a:r>
              <a:rPr lang="ja-JP" altLang="en-US" dirty="0">
                <a:latin typeface="+mj-ea"/>
              </a:rPr>
              <a:t>施設基準</a:t>
            </a:r>
          </a:p>
          <a:p>
            <a:pPr lvl="2" algn="just">
              <a:lnSpc>
                <a:spcPct val="90000"/>
              </a:lnSpc>
              <a:buSzPct val="80000"/>
            </a:pPr>
            <a:r>
              <a:rPr lang="ja-JP" altLang="en-US" dirty="0" smtClean="0">
                <a:latin typeface="+mj-ea"/>
              </a:rPr>
              <a:t>化学</a:t>
            </a:r>
            <a:r>
              <a:rPr lang="ja-JP" altLang="en-US" dirty="0">
                <a:latin typeface="+mj-ea"/>
              </a:rPr>
              <a:t>療法の経験を５年以上有する医師及び専任の薬剤師がそれぞれ１名以上</a:t>
            </a:r>
            <a:r>
              <a:rPr lang="ja-JP" altLang="en-US" dirty="0" smtClean="0">
                <a:latin typeface="+mj-ea"/>
              </a:rPr>
              <a:t>配置</a:t>
            </a:r>
            <a:endParaRPr lang="ja-JP" altLang="en-US" dirty="0">
              <a:latin typeface="+mj-ea"/>
            </a:endParaRPr>
          </a:p>
          <a:p>
            <a:pPr lvl="2" algn="just">
              <a:lnSpc>
                <a:spcPct val="90000"/>
              </a:lnSpc>
              <a:buSzPct val="80000"/>
            </a:pPr>
            <a:r>
              <a:rPr lang="ja-JP" altLang="en-US" dirty="0">
                <a:latin typeface="+mj-ea"/>
              </a:rPr>
              <a:t>上記</a:t>
            </a:r>
            <a:r>
              <a:rPr lang="ja-JP" altLang="en-US" dirty="0" smtClean="0">
                <a:latin typeface="+mj-ea"/>
              </a:rPr>
              <a:t>薬剤師</a:t>
            </a:r>
            <a:r>
              <a:rPr lang="ja-JP" altLang="en-US" dirty="0">
                <a:latin typeface="+mj-ea"/>
              </a:rPr>
              <a:t>は、３年以上化学療法に係る業務に従事した経験を有し、がんに係る適切な研修を修了し、がん患者に対する薬剤管理指導の十分な実績を有する</a:t>
            </a:r>
            <a:r>
              <a:rPr lang="ja-JP" altLang="en-US" dirty="0" smtClean="0">
                <a:latin typeface="+mj-ea"/>
              </a:rPr>
              <a:t>者</a:t>
            </a:r>
            <a:endParaRPr lang="ja-JP" altLang="en-US" dirty="0">
              <a:latin typeface="+mj-ea"/>
            </a:endParaRPr>
          </a:p>
          <a:p>
            <a:pPr lvl="2" algn="just">
              <a:lnSpc>
                <a:spcPct val="90000"/>
              </a:lnSpc>
              <a:buSzPct val="80000"/>
            </a:pPr>
            <a:r>
              <a:rPr lang="ja-JP" altLang="en-US" dirty="0" smtClean="0">
                <a:latin typeface="+mj-ea"/>
              </a:rPr>
              <a:t>患者</a:t>
            </a:r>
            <a:r>
              <a:rPr lang="ja-JP" altLang="en-US" dirty="0">
                <a:latin typeface="+mj-ea"/>
              </a:rPr>
              <a:t>の希望に</a:t>
            </a:r>
            <a:r>
              <a:rPr lang="ja-JP" altLang="en-US" dirty="0" smtClean="0">
                <a:latin typeface="+mj-ea"/>
              </a:rPr>
              <a:t>応患者</a:t>
            </a:r>
            <a:r>
              <a:rPr lang="ja-JP" altLang="en-US" dirty="0">
                <a:latin typeface="+mj-ea"/>
              </a:rPr>
              <a:t>の心理状況及びプライバシーに十分配慮した構造の個室を使用できるように備えて</a:t>
            </a:r>
            <a:r>
              <a:rPr lang="ja-JP" altLang="en-US" dirty="0" smtClean="0">
                <a:latin typeface="+mj-ea"/>
              </a:rPr>
              <a:t>いる</a:t>
            </a:r>
            <a:endParaRPr lang="ja-JP" altLang="en-US" dirty="0">
              <a:latin typeface="+mj-ea"/>
            </a:endParaRPr>
          </a:p>
          <a:p>
            <a:pPr lvl="3" algn="just">
              <a:lnSpc>
                <a:spcPct val="90000"/>
              </a:lnSpc>
              <a:buSzPct val="80000"/>
            </a:pPr>
            <a:endParaRPr lang="ja-JP" altLang="en-US"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医学管理料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dirty="0" smtClean="0">
                <a:solidFill>
                  <a:srgbClr val="FFFF66"/>
                </a:solidFill>
              </a:rPr>
              <a:t>がん患者指導</a:t>
            </a:r>
            <a:r>
              <a:rPr lang="ja-JP" altLang="en-US" sz="3600" i="0" dirty="0" smtClean="0">
                <a:solidFill>
                  <a:srgbClr val="FFFF66"/>
                </a:solidFill>
              </a:rPr>
              <a:t>管理料</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5604417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58</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入院栄養食事指導料（週１回）の再編</a:t>
            </a:r>
            <a:endParaRPr lang="en-US" altLang="ja-JP" sz="2800" dirty="0" smtClean="0">
              <a:latin typeface="+mj-ea"/>
            </a:endParaRPr>
          </a:p>
          <a:p>
            <a:pPr lvl="2" algn="just">
              <a:lnSpc>
                <a:spcPct val="90000"/>
              </a:lnSpc>
              <a:buSzPct val="80000"/>
            </a:pPr>
            <a:r>
              <a:rPr lang="ja-JP" altLang="en-US" dirty="0">
                <a:latin typeface="+mj-ea"/>
              </a:rPr>
              <a:t>栄養管理</a:t>
            </a:r>
            <a:r>
              <a:rPr lang="ja-JP" altLang="en-US" dirty="0" smtClean="0">
                <a:latin typeface="+mj-ea"/>
              </a:rPr>
              <a:t>実施加算を算定する医療機関では算定不可</a:t>
            </a:r>
            <a:endParaRPr lang="en-US" altLang="ja-JP" dirty="0" smtClean="0">
              <a:latin typeface="+mj-ea"/>
            </a:endParaRPr>
          </a:p>
          <a:p>
            <a:pPr lvl="1" algn="just">
              <a:lnSpc>
                <a:spcPct val="90000"/>
              </a:lnSpc>
              <a:buSzPct val="80000"/>
            </a:pPr>
            <a:r>
              <a:rPr lang="ja-JP" altLang="en-US" sz="2400" dirty="0" smtClean="0">
                <a:latin typeface="+mj-ea"/>
              </a:rPr>
              <a:t>入院栄養食事指導料１</a:t>
            </a:r>
            <a:r>
              <a:rPr lang="en-US" altLang="ja-JP" sz="2400" dirty="0" smtClean="0">
                <a:latin typeface="+mj-ea"/>
              </a:rPr>
              <a:t>		</a:t>
            </a:r>
            <a:r>
              <a:rPr lang="ja-JP" altLang="en-US" sz="2400" dirty="0" smtClean="0">
                <a:latin typeface="+mj-ea"/>
              </a:rPr>
              <a:t>１３０点　⇒　１３０点</a:t>
            </a:r>
            <a:endParaRPr lang="en-US" altLang="ja-JP" sz="2400" dirty="0" smtClean="0">
              <a:latin typeface="+mj-ea"/>
            </a:endParaRPr>
          </a:p>
          <a:p>
            <a:pPr lvl="1" algn="just">
              <a:lnSpc>
                <a:spcPct val="90000"/>
              </a:lnSpc>
              <a:buSzPct val="80000"/>
            </a:pPr>
            <a:r>
              <a:rPr lang="ja-JP" altLang="en-US" dirty="0">
                <a:latin typeface="+mj-ea"/>
              </a:rPr>
              <a:t>入院栄養食事</a:t>
            </a:r>
            <a:r>
              <a:rPr lang="ja-JP" altLang="en-US" dirty="0" smtClean="0">
                <a:latin typeface="+mj-ea"/>
              </a:rPr>
              <a:t>指導料２（新設）</a:t>
            </a:r>
            <a:r>
              <a:rPr lang="en-US" altLang="ja-JP" dirty="0">
                <a:latin typeface="+mj-ea"/>
              </a:rPr>
              <a:t>		</a:t>
            </a:r>
            <a:r>
              <a:rPr lang="ja-JP" altLang="en-US" dirty="0">
                <a:latin typeface="+mj-ea"/>
              </a:rPr>
              <a:t>　</a:t>
            </a:r>
            <a:r>
              <a:rPr lang="ja-JP" altLang="en-US" dirty="0" smtClean="0">
                <a:latin typeface="+mj-ea"/>
              </a:rPr>
              <a:t>⇒</a:t>
            </a:r>
            <a:r>
              <a:rPr lang="ja-JP" altLang="en-US" dirty="0">
                <a:latin typeface="+mj-ea"/>
              </a:rPr>
              <a:t>　</a:t>
            </a:r>
            <a:r>
              <a:rPr lang="ja-JP" altLang="en-US" dirty="0" smtClean="0">
                <a:latin typeface="+mj-ea"/>
              </a:rPr>
              <a:t>１２５点</a:t>
            </a:r>
            <a:endParaRPr lang="en-US" altLang="ja-JP" dirty="0">
              <a:latin typeface="+mj-ea"/>
            </a:endParaRPr>
          </a:p>
          <a:p>
            <a:pPr lvl="2" algn="just">
              <a:lnSpc>
                <a:spcPct val="90000"/>
              </a:lnSpc>
              <a:buSzPct val="80000"/>
            </a:pPr>
            <a:r>
              <a:rPr lang="ja-JP" altLang="en-US" dirty="0" smtClean="0">
                <a:latin typeface="+mj-ea"/>
              </a:rPr>
              <a:t>別</a:t>
            </a:r>
            <a:r>
              <a:rPr lang="ja-JP" altLang="en-US" dirty="0">
                <a:latin typeface="+mj-ea"/>
              </a:rPr>
              <a:t>に厚生労働大臣が定める基準を満たす保険医療機関（診療所に限る）において、入院中の患者であって、別に厚生労働大臣が定める特別食を必要とするものに対して、当該保険医療機関の医師の指示に基づき当該保険医療機関以外の管理栄養士が具体的な献立によって指導を行った場合に、入院中２回を限度として算定</a:t>
            </a:r>
            <a:r>
              <a:rPr lang="ja-JP" altLang="en-US" dirty="0" smtClean="0">
                <a:latin typeface="+mj-ea"/>
              </a:rPr>
              <a:t>する</a:t>
            </a:r>
            <a:endParaRPr lang="en-US" altLang="ja-JP" dirty="0" smtClean="0">
              <a:latin typeface="+mj-ea"/>
            </a:endParaRPr>
          </a:p>
          <a:p>
            <a:pPr algn="just">
              <a:lnSpc>
                <a:spcPct val="90000"/>
              </a:lnSpc>
              <a:buSzPct val="80000"/>
            </a:pPr>
            <a:r>
              <a:rPr lang="ja-JP" altLang="en-US" dirty="0" smtClean="0">
                <a:latin typeface="+mj-ea"/>
              </a:rPr>
              <a:t>心臓ペースメーカー指導管理料</a:t>
            </a:r>
            <a:endParaRPr lang="en-US" altLang="ja-JP" dirty="0" smtClean="0">
              <a:latin typeface="+mj-ea"/>
            </a:endParaRPr>
          </a:p>
          <a:p>
            <a:pPr lvl="1" algn="just">
              <a:lnSpc>
                <a:spcPct val="90000"/>
              </a:lnSpc>
              <a:buSzPct val="80000"/>
            </a:pPr>
            <a:r>
              <a:rPr lang="ja-JP" altLang="en-US" dirty="0" smtClean="0">
                <a:latin typeface="+mj-ea"/>
              </a:rPr>
              <a:t>ロ　着用型自動除細動器</a:t>
            </a:r>
            <a:r>
              <a:rPr lang="ja-JP" altLang="en-US" dirty="0">
                <a:latin typeface="+mj-ea"/>
              </a:rPr>
              <a:t>による</a:t>
            </a:r>
            <a:r>
              <a:rPr lang="ja-JP" altLang="en-US" dirty="0" smtClean="0">
                <a:latin typeface="+mj-ea"/>
              </a:rPr>
              <a:t>場合</a:t>
            </a:r>
            <a:r>
              <a:rPr lang="en-US" altLang="ja-JP" dirty="0" smtClean="0">
                <a:latin typeface="+mj-ea"/>
              </a:rPr>
              <a:t>		</a:t>
            </a:r>
            <a:r>
              <a:rPr lang="ja-JP" altLang="en-US" dirty="0" smtClean="0">
                <a:latin typeface="+mj-ea"/>
              </a:rPr>
              <a:t>３６０点</a:t>
            </a:r>
            <a:r>
              <a:rPr lang="ja-JP" altLang="en-US" dirty="0">
                <a:latin typeface="+mj-ea"/>
              </a:rPr>
              <a:t>（新設）</a:t>
            </a:r>
          </a:p>
          <a:p>
            <a:pPr lvl="2" algn="just">
              <a:lnSpc>
                <a:spcPct val="90000"/>
              </a:lnSpc>
              <a:buSzPct val="80000"/>
            </a:pPr>
            <a:r>
              <a:rPr lang="ja-JP" altLang="en-US" dirty="0">
                <a:latin typeface="+mj-ea"/>
              </a:rPr>
              <a:t>植込型除細動器移行期</a:t>
            </a:r>
            <a:r>
              <a:rPr lang="ja-JP" altLang="en-US" dirty="0" smtClean="0">
                <a:latin typeface="+mj-ea"/>
              </a:rPr>
              <a:t>加算（要届出）</a:t>
            </a:r>
            <a:endParaRPr lang="en-US" altLang="ja-JP" dirty="0" smtClean="0">
              <a:latin typeface="+mj-ea"/>
            </a:endParaRPr>
          </a:p>
          <a:p>
            <a:pPr lvl="3" algn="just">
              <a:lnSpc>
                <a:spcPct val="90000"/>
              </a:lnSpc>
              <a:buSzPct val="80000"/>
            </a:pPr>
            <a:r>
              <a:rPr lang="ja-JP" altLang="en-US" dirty="0" smtClean="0">
                <a:latin typeface="+mj-ea"/>
              </a:rPr>
              <a:t>植込型除細動器の適応の可否が確定するまでの期間等に使用する場合に限り、初回算定日の属する月から起算して３月を限度として、月１回に限り、２３</a:t>
            </a:r>
            <a:r>
              <a:rPr lang="en-US" altLang="ja-JP" dirty="0" smtClean="0">
                <a:latin typeface="+mj-ea"/>
              </a:rPr>
              <a:t>､</a:t>
            </a:r>
            <a:r>
              <a:rPr lang="ja-JP" altLang="en-US" dirty="0" smtClean="0">
                <a:latin typeface="+mj-ea"/>
              </a:rPr>
              <a:t>８３０点を所定点数に加算</a:t>
            </a:r>
          </a:p>
          <a:p>
            <a:pPr marL="914400" lvl="2" indent="0" algn="just">
              <a:lnSpc>
                <a:spcPct val="90000"/>
              </a:lnSpc>
              <a:buSzPct val="80000"/>
              <a:buNone/>
            </a:pPr>
            <a:endParaRPr lang="en-US" altLang="ja-JP" dirty="0" smtClean="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医学管理料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その他</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2889302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59</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外来リハビリテーション診療料</a:t>
            </a:r>
            <a:endParaRPr lang="en-US" altLang="ja-JP" sz="2800" dirty="0" smtClean="0">
              <a:latin typeface="+mj-ea"/>
            </a:endParaRPr>
          </a:p>
          <a:p>
            <a:pPr lvl="1" algn="just">
              <a:lnSpc>
                <a:spcPct val="90000"/>
              </a:lnSpc>
              <a:buSzPct val="80000"/>
            </a:pPr>
            <a:r>
              <a:rPr lang="ja-JP" altLang="en-US" sz="2400" dirty="0" smtClean="0">
                <a:latin typeface="+mj-ea"/>
              </a:rPr>
              <a:t>外来リハビリテーション診療料１</a:t>
            </a:r>
            <a:r>
              <a:rPr lang="en-US" altLang="ja-JP" dirty="0">
                <a:latin typeface="+mj-ea"/>
              </a:rPr>
              <a:t>	</a:t>
            </a:r>
            <a:r>
              <a:rPr lang="ja-JP" altLang="en-US" dirty="0">
                <a:latin typeface="+mj-ea"/>
              </a:rPr>
              <a:t>　</a:t>
            </a:r>
            <a:r>
              <a:rPr lang="ja-JP" altLang="en-US" dirty="0" smtClean="0">
                <a:latin typeface="+mj-ea"/>
              </a:rPr>
              <a:t>　</a:t>
            </a:r>
            <a:r>
              <a:rPr lang="ja-JP" altLang="en-US" sz="2400" dirty="0" smtClean="0">
                <a:latin typeface="+mj-ea"/>
              </a:rPr>
              <a:t>６９点　⇒　　７２点</a:t>
            </a:r>
            <a:endParaRPr lang="en-US" altLang="ja-JP" sz="2400" dirty="0" smtClean="0">
              <a:latin typeface="+mj-ea"/>
            </a:endParaRPr>
          </a:p>
          <a:p>
            <a:pPr lvl="1" algn="just">
              <a:lnSpc>
                <a:spcPct val="90000"/>
              </a:lnSpc>
              <a:buSzPct val="80000"/>
            </a:pPr>
            <a:r>
              <a:rPr lang="ja-JP" altLang="en-US" dirty="0">
                <a:latin typeface="+mj-ea"/>
              </a:rPr>
              <a:t>外来リハビリテーション</a:t>
            </a:r>
            <a:r>
              <a:rPr lang="ja-JP" altLang="en-US" dirty="0" smtClean="0">
                <a:latin typeface="+mj-ea"/>
              </a:rPr>
              <a:t>診療料２</a:t>
            </a:r>
            <a:r>
              <a:rPr lang="en-US" altLang="ja-JP" dirty="0">
                <a:latin typeface="+mj-ea"/>
              </a:rPr>
              <a:t>	</a:t>
            </a:r>
            <a:r>
              <a:rPr lang="ja-JP" altLang="en-US" dirty="0">
                <a:latin typeface="+mj-ea"/>
              </a:rPr>
              <a:t>　</a:t>
            </a:r>
            <a:r>
              <a:rPr lang="ja-JP" altLang="en-US" dirty="0" smtClean="0">
                <a:latin typeface="+mj-ea"/>
              </a:rPr>
              <a:t>１０４点</a:t>
            </a:r>
            <a:r>
              <a:rPr lang="ja-JP" altLang="en-US" dirty="0">
                <a:latin typeface="+mj-ea"/>
              </a:rPr>
              <a:t>　⇒　</a:t>
            </a:r>
            <a:r>
              <a:rPr lang="ja-JP" altLang="en-US" dirty="0" smtClean="0">
                <a:latin typeface="+mj-ea"/>
              </a:rPr>
              <a:t>１０９点</a:t>
            </a:r>
            <a:endParaRPr lang="en-US" altLang="ja-JP" dirty="0" smtClean="0">
              <a:latin typeface="+mj-ea"/>
            </a:endParaRPr>
          </a:p>
          <a:p>
            <a:pPr lvl="1" algn="just">
              <a:lnSpc>
                <a:spcPct val="90000"/>
              </a:lnSpc>
              <a:buSzPct val="80000"/>
            </a:pPr>
            <a:endParaRPr lang="en-US" altLang="ja-JP" dirty="0">
              <a:latin typeface="+mj-ea"/>
            </a:endParaRPr>
          </a:p>
          <a:p>
            <a:pPr algn="just">
              <a:lnSpc>
                <a:spcPct val="90000"/>
              </a:lnSpc>
              <a:buSzPct val="80000"/>
            </a:pPr>
            <a:r>
              <a:rPr lang="ja-JP" altLang="en-US" dirty="0" smtClean="0">
                <a:latin typeface="+mj-ea"/>
              </a:rPr>
              <a:t>外来放射線照射診療料</a:t>
            </a:r>
            <a:r>
              <a:rPr lang="en-US" altLang="ja-JP" dirty="0" smtClean="0">
                <a:latin typeface="+mj-ea"/>
              </a:rPr>
              <a:t>	</a:t>
            </a:r>
            <a:r>
              <a:rPr lang="ja-JP" altLang="en-US" dirty="0" smtClean="0">
                <a:latin typeface="+mj-ea"/>
              </a:rPr>
              <a:t>　　　２８０点　⇒　２９２点</a:t>
            </a:r>
            <a:endParaRPr lang="en-US" altLang="ja-JP" dirty="0" smtClean="0">
              <a:latin typeface="+mj-ea"/>
            </a:endParaRPr>
          </a:p>
          <a:p>
            <a:pPr algn="just">
              <a:lnSpc>
                <a:spcPct val="90000"/>
              </a:lnSpc>
              <a:buSzPct val="80000"/>
            </a:pPr>
            <a:endParaRPr lang="en-US" altLang="ja-JP" dirty="0">
              <a:latin typeface="+mj-ea"/>
            </a:endParaRPr>
          </a:p>
          <a:p>
            <a:pPr algn="just">
              <a:lnSpc>
                <a:spcPct val="90000"/>
              </a:lnSpc>
              <a:buSzPct val="80000"/>
            </a:pPr>
            <a:r>
              <a:rPr lang="ja-JP" altLang="en-US" dirty="0" smtClean="0">
                <a:latin typeface="+mj-ea"/>
              </a:rPr>
              <a:t>診療情報提供料</a:t>
            </a:r>
            <a:r>
              <a:rPr lang="en-US" altLang="ja-JP" dirty="0" smtClean="0">
                <a:latin typeface="+mj-ea"/>
              </a:rPr>
              <a:t>Ⅰ</a:t>
            </a:r>
            <a:r>
              <a:rPr lang="ja-JP" altLang="en-US" dirty="0" smtClean="0">
                <a:latin typeface="+mj-ea"/>
              </a:rPr>
              <a:t>認知症専門医療機関との連携</a:t>
            </a:r>
            <a:endParaRPr lang="en-US" altLang="ja-JP" dirty="0" smtClean="0">
              <a:latin typeface="+mj-ea"/>
            </a:endParaRPr>
          </a:p>
          <a:p>
            <a:pPr lvl="1" algn="just">
              <a:lnSpc>
                <a:spcPct val="90000"/>
              </a:lnSpc>
              <a:buSzPct val="80000"/>
            </a:pPr>
            <a:r>
              <a:rPr lang="ja-JP" altLang="en-US" dirty="0" smtClean="0">
                <a:latin typeface="+mj-ea"/>
              </a:rPr>
              <a:t>認知症疾患医療センター</a:t>
            </a:r>
            <a:endParaRPr lang="en-US" altLang="ja-JP" dirty="0" smtClean="0">
              <a:latin typeface="+mj-ea"/>
            </a:endParaRPr>
          </a:p>
          <a:p>
            <a:pPr marL="457200" lvl="1" indent="0" algn="just">
              <a:lnSpc>
                <a:spcPct val="90000"/>
              </a:lnSpc>
              <a:buSzPct val="80000"/>
              <a:buNone/>
            </a:pPr>
            <a:r>
              <a:rPr lang="ja-JP" altLang="en-US" dirty="0">
                <a:latin typeface="+mj-ea"/>
              </a:rPr>
              <a:t>　</a:t>
            </a:r>
            <a:r>
              <a:rPr lang="ja-JP" altLang="en-US" dirty="0" smtClean="0">
                <a:latin typeface="+mj-ea"/>
              </a:rPr>
              <a:t>　　　　　　　　　⇒　認知症に関する専門の保険医療機関等</a:t>
            </a:r>
            <a:endParaRPr lang="en-US" altLang="ja-JP" dirty="0" smtClean="0">
              <a:latin typeface="+mj-ea"/>
            </a:endParaRPr>
          </a:p>
          <a:p>
            <a:pPr lvl="1" algn="just">
              <a:lnSpc>
                <a:spcPct val="90000"/>
              </a:lnSpc>
              <a:buSzPct val="80000"/>
            </a:pPr>
            <a:r>
              <a:rPr lang="ja-JP" altLang="en-US" dirty="0" smtClean="0">
                <a:latin typeface="+mj-ea"/>
              </a:rPr>
              <a:t>歯科連携加算　１００点（新設）</a:t>
            </a:r>
            <a:endParaRPr lang="en-US" altLang="ja-JP" dirty="0" smtClean="0">
              <a:latin typeface="+mj-ea"/>
            </a:endParaRPr>
          </a:p>
          <a:p>
            <a:pPr lvl="2" algn="just">
              <a:lnSpc>
                <a:spcPct val="90000"/>
              </a:lnSpc>
              <a:buSzPct val="80000"/>
            </a:pPr>
            <a:r>
              <a:rPr lang="ja-JP" altLang="en-US" dirty="0">
                <a:latin typeface="+mj-ea"/>
              </a:rPr>
              <a:t>保険医療機関が、患者の口腔機能の管理の必要を認め、歯科診療を行う他の保険医療機関に対して、患者又はその家族の同意を得て、診療情報を示す文書を添えて、患者の紹介を行った</a:t>
            </a:r>
            <a:r>
              <a:rPr lang="ja-JP" altLang="en-US" dirty="0" smtClean="0">
                <a:latin typeface="+mj-ea"/>
              </a:rPr>
              <a:t>場合</a:t>
            </a:r>
            <a:endParaRPr lang="en-US" altLang="ja-JP" dirty="0" smtClean="0">
              <a:latin typeface="+mj-ea"/>
            </a:endParaRPr>
          </a:p>
          <a:p>
            <a:pPr marL="457200" lvl="1" indent="0" algn="just">
              <a:lnSpc>
                <a:spcPct val="90000"/>
              </a:lnSpc>
              <a:buSzPct val="80000"/>
              <a:buNone/>
            </a:pPr>
            <a:endParaRPr lang="en-US" altLang="ja-JP" dirty="0" smtClean="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医学管理料</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点数の見直し</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817528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6</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sz="2800" dirty="0" smtClean="0">
                <a:latin typeface="+mj-ea"/>
                <a:ea typeface="+mj-ea"/>
              </a:rPr>
              <a:t>社会保障改革の方向性</a:t>
            </a:r>
            <a:endParaRPr lang="en-US" altLang="ja-JP" sz="2800" dirty="0" smtClean="0">
              <a:latin typeface="+mj-ea"/>
              <a:ea typeface="+mj-ea"/>
            </a:endParaRPr>
          </a:p>
          <a:p>
            <a:pPr lvl="1" algn="just" eaLnBrk="1" hangingPunct="1">
              <a:lnSpc>
                <a:spcPct val="90000"/>
              </a:lnSpc>
            </a:pPr>
            <a:r>
              <a:rPr lang="ja-JP" altLang="en-US" dirty="0">
                <a:latin typeface="+mj-ea"/>
                <a:ea typeface="+mj-ea"/>
              </a:rPr>
              <a:t>年齢</a:t>
            </a:r>
            <a:r>
              <a:rPr lang="ja-JP" altLang="en-US" dirty="0" smtClean="0">
                <a:latin typeface="+mj-ea"/>
                <a:ea typeface="+mj-ea"/>
              </a:rPr>
              <a:t>別負担から能力別負担へ</a:t>
            </a:r>
            <a:endParaRPr lang="en-US" altLang="ja-JP" dirty="0" smtClean="0">
              <a:latin typeface="+mj-ea"/>
              <a:ea typeface="+mj-ea"/>
            </a:endParaRPr>
          </a:p>
          <a:p>
            <a:pPr lvl="2" algn="just" eaLnBrk="1" hangingPunct="1">
              <a:lnSpc>
                <a:spcPct val="90000"/>
              </a:lnSpc>
            </a:pPr>
            <a:r>
              <a:rPr lang="ja-JP" altLang="en-US" dirty="0">
                <a:latin typeface="+mj-ea"/>
                <a:ea typeface="+mj-ea"/>
              </a:rPr>
              <a:t>給付</a:t>
            </a:r>
            <a:r>
              <a:rPr lang="ja-JP" altLang="en-US" dirty="0" smtClean="0">
                <a:latin typeface="+mj-ea"/>
                <a:ea typeface="+mj-ea"/>
              </a:rPr>
              <a:t>の重点化・効率化</a:t>
            </a:r>
            <a:endParaRPr lang="en-US" altLang="ja-JP" dirty="0" smtClean="0">
              <a:latin typeface="+mj-ea"/>
              <a:ea typeface="+mj-ea"/>
            </a:endParaRPr>
          </a:p>
          <a:p>
            <a:pPr lvl="2" algn="just" eaLnBrk="1" hangingPunct="1">
              <a:lnSpc>
                <a:spcPct val="90000"/>
              </a:lnSpc>
            </a:pPr>
            <a:r>
              <a:rPr lang="ja-JP" altLang="en-US" dirty="0" smtClean="0">
                <a:latin typeface="+mj-ea"/>
                <a:ea typeface="+mj-ea"/>
              </a:rPr>
              <a:t>給付＝高齢者、負担＝現役世代の構図見直し</a:t>
            </a:r>
            <a:endParaRPr lang="en-US" altLang="ja-JP" dirty="0" smtClean="0">
              <a:latin typeface="+mj-ea"/>
              <a:ea typeface="+mj-ea"/>
            </a:endParaRPr>
          </a:p>
          <a:p>
            <a:pPr lvl="1" algn="just" eaLnBrk="1" hangingPunct="1">
              <a:lnSpc>
                <a:spcPct val="90000"/>
              </a:lnSpc>
            </a:pPr>
            <a:r>
              <a:rPr lang="en-US" altLang="ja-JP" dirty="0" smtClean="0">
                <a:latin typeface="+mj-ea"/>
                <a:ea typeface="+mj-ea"/>
              </a:rPr>
              <a:t>2025</a:t>
            </a:r>
            <a:r>
              <a:rPr lang="ja-JP" altLang="en-US" dirty="0" smtClean="0">
                <a:latin typeface="+mj-ea"/>
                <a:ea typeface="+mj-ea"/>
              </a:rPr>
              <a:t>年問題と地域包括ケアシステム</a:t>
            </a:r>
            <a:endParaRPr lang="en-US" altLang="ja-JP" dirty="0" smtClean="0">
              <a:latin typeface="+mj-ea"/>
              <a:ea typeface="+mj-ea"/>
            </a:endParaRPr>
          </a:p>
          <a:p>
            <a:pPr lvl="2" algn="just" eaLnBrk="1" hangingPunct="1">
              <a:lnSpc>
                <a:spcPct val="90000"/>
              </a:lnSpc>
            </a:pPr>
            <a:r>
              <a:rPr lang="ja-JP" altLang="en-US" dirty="0" smtClean="0">
                <a:latin typeface="+mj-ea"/>
                <a:ea typeface="+mj-ea"/>
              </a:rPr>
              <a:t>人口問題だけでなく、診療報酬と介護報酬の関連</a:t>
            </a:r>
            <a:endParaRPr lang="en-US" altLang="ja-JP" dirty="0" smtClean="0">
              <a:latin typeface="+mj-ea"/>
              <a:ea typeface="+mj-ea"/>
            </a:endParaRPr>
          </a:p>
          <a:p>
            <a:pPr lvl="2" algn="just" eaLnBrk="1" hangingPunct="1">
              <a:lnSpc>
                <a:spcPct val="90000"/>
              </a:lnSpc>
            </a:pPr>
            <a:r>
              <a:rPr lang="ja-JP" altLang="en-US" dirty="0" smtClean="0">
                <a:latin typeface="+mj-ea"/>
                <a:ea typeface="+mj-ea"/>
              </a:rPr>
              <a:t>「病院完結型医療」から「地域完結型医療」へ</a:t>
            </a:r>
            <a:endParaRPr lang="en-US" altLang="ja-JP" dirty="0" smtClean="0">
              <a:latin typeface="+mj-ea"/>
              <a:ea typeface="+mj-ea"/>
            </a:endParaRPr>
          </a:p>
          <a:p>
            <a:pPr lvl="2" algn="just" eaLnBrk="1" hangingPunct="1">
              <a:lnSpc>
                <a:spcPct val="90000"/>
              </a:lnSpc>
            </a:pPr>
            <a:endParaRPr lang="en-US" altLang="ja-JP" dirty="0">
              <a:latin typeface="+mj-ea"/>
              <a:ea typeface="+mj-ea"/>
            </a:endParaRPr>
          </a:p>
          <a:p>
            <a:pPr algn="just" eaLnBrk="1" hangingPunct="1">
              <a:lnSpc>
                <a:spcPct val="90000"/>
              </a:lnSpc>
            </a:pPr>
            <a:r>
              <a:rPr lang="ja-JP" altLang="en-US" dirty="0" smtClean="0">
                <a:latin typeface="+mj-ea"/>
                <a:ea typeface="+mj-ea"/>
              </a:rPr>
              <a:t>平成２８年診療報酬</a:t>
            </a:r>
            <a:r>
              <a:rPr lang="ja-JP" altLang="en-US" sz="2800" dirty="0" smtClean="0">
                <a:latin typeface="+mj-ea"/>
                <a:ea typeface="+mj-ea"/>
              </a:rPr>
              <a:t>改定へのヒント</a:t>
            </a:r>
            <a:endParaRPr lang="en-US" altLang="ja-JP" dirty="0">
              <a:latin typeface="+mj-ea"/>
              <a:ea typeface="+mj-ea"/>
            </a:endParaRPr>
          </a:p>
          <a:p>
            <a:pPr lvl="1" algn="just" eaLnBrk="1" hangingPunct="1">
              <a:lnSpc>
                <a:spcPct val="90000"/>
              </a:lnSpc>
            </a:pPr>
            <a:r>
              <a:rPr lang="ja-JP" altLang="en-US" sz="2400" dirty="0" smtClean="0">
                <a:latin typeface="+mj-ea"/>
                <a:ea typeface="+mj-ea"/>
              </a:rPr>
              <a:t>改定の附帯意見</a:t>
            </a:r>
            <a:endParaRPr lang="en-US" altLang="ja-JP" sz="2400" dirty="0" smtClean="0">
              <a:latin typeface="+mj-ea"/>
              <a:ea typeface="+mj-ea"/>
            </a:endParaRPr>
          </a:p>
          <a:p>
            <a:pPr lvl="1" algn="just" eaLnBrk="1" hangingPunct="1">
              <a:lnSpc>
                <a:spcPct val="90000"/>
              </a:lnSpc>
            </a:pPr>
            <a:r>
              <a:rPr lang="ja-JP" altLang="en-US" dirty="0" smtClean="0">
                <a:latin typeface="+mj-ea"/>
                <a:ea typeface="+mj-ea"/>
              </a:rPr>
              <a:t>社会</a:t>
            </a:r>
            <a:r>
              <a:rPr lang="ja-JP" altLang="en-US" dirty="0">
                <a:latin typeface="+mj-ea"/>
                <a:ea typeface="+mj-ea"/>
              </a:rPr>
              <a:t>保障</a:t>
            </a:r>
            <a:r>
              <a:rPr lang="ja-JP" altLang="en-US" dirty="0" smtClean="0">
                <a:latin typeface="+mj-ea"/>
                <a:ea typeface="+mj-ea"/>
              </a:rPr>
              <a:t>と税一体改革</a:t>
            </a:r>
            <a:endParaRPr lang="en-US" altLang="ja-JP" dirty="0" smtClean="0">
              <a:latin typeface="+mj-ea"/>
              <a:ea typeface="+mj-ea"/>
            </a:endParaRPr>
          </a:p>
          <a:p>
            <a:pPr lvl="2" algn="just" eaLnBrk="1" hangingPunct="1">
              <a:lnSpc>
                <a:spcPct val="90000"/>
              </a:lnSpc>
            </a:pPr>
            <a:r>
              <a:rPr lang="ja-JP" altLang="en-US" dirty="0" smtClean="0">
                <a:latin typeface="+mj-ea"/>
                <a:ea typeface="+mj-ea"/>
              </a:rPr>
              <a:t>消費税問題と診療報酬にどのような関連があるのか？</a:t>
            </a:r>
            <a:endParaRPr lang="en-US" altLang="ja-JP" dirty="0" smtClean="0">
              <a:latin typeface="+mj-ea"/>
              <a:ea typeface="+mj-ea"/>
            </a:endParaRPr>
          </a:p>
          <a:p>
            <a:pPr lvl="2" algn="just" eaLnBrk="1" hangingPunct="1">
              <a:lnSpc>
                <a:spcPct val="90000"/>
              </a:lnSpc>
            </a:pPr>
            <a:r>
              <a:rPr lang="ja-JP" altLang="en-US" dirty="0" smtClean="0">
                <a:latin typeface="+mj-ea"/>
                <a:ea typeface="+mj-ea"/>
              </a:rPr>
              <a:t>社会保障国民会議での議論</a:t>
            </a:r>
            <a:endParaRPr lang="en-US" altLang="ja-JP" dirty="0" smtClean="0">
              <a:latin typeface="+mj-ea"/>
              <a:ea typeface="+mj-ea"/>
            </a:endParaRPr>
          </a:p>
          <a:p>
            <a:pPr lvl="1" algn="just" eaLnBrk="1" hangingPunct="1">
              <a:lnSpc>
                <a:spcPct val="90000"/>
              </a:lnSpc>
            </a:pPr>
            <a:r>
              <a:rPr lang="ja-JP" altLang="en-US" dirty="0" smtClean="0">
                <a:latin typeface="+mj-ea"/>
              </a:rPr>
              <a:t>医療法改定</a:t>
            </a:r>
            <a:endParaRPr lang="en-US" altLang="ja-JP" dirty="0" smtClean="0">
              <a:latin typeface="+mj-ea"/>
            </a:endParaRPr>
          </a:p>
          <a:p>
            <a:pPr algn="just" eaLnBrk="1" hangingPunct="1">
              <a:lnSpc>
                <a:spcPct val="90000"/>
              </a:lnSpc>
            </a:pPr>
            <a:endParaRPr lang="en-US" altLang="ja-JP" sz="2400" dirty="0" smtClean="0">
              <a:latin typeface="+mj-ea"/>
              <a:ea typeface="+mj-ea"/>
            </a:endParaRPr>
          </a:p>
          <a:p>
            <a:pPr marL="0" indent="0" algn="just" eaLnBrk="1" hangingPunct="1">
              <a:lnSpc>
                <a:spcPct val="90000"/>
              </a:lnSpc>
              <a:buNone/>
            </a:pPr>
            <a:endParaRPr lang="en-US" altLang="ja-JP" sz="2400" dirty="0" smtClean="0">
              <a:latin typeface="+mj-ea"/>
              <a:ea typeface="+mj-ea"/>
            </a:endParaRPr>
          </a:p>
          <a:p>
            <a:pPr lvl="1" algn="just" eaLnBrk="1" hangingPunct="1">
              <a:lnSpc>
                <a:spcPct val="90000"/>
              </a:lnSpc>
            </a:pPr>
            <a:endParaRPr lang="en-US" altLang="ja-JP" sz="900"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はじめに</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平成</a:t>
            </a:r>
            <a:r>
              <a:rPr lang="ja-JP" altLang="en-US" sz="3600" dirty="0">
                <a:solidFill>
                  <a:srgbClr val="FFFF66"/>
                </a:solidFill>
              </a:rPr>
              <a:t>２６</a:t>
            </a:r>
            <a:r>
              <a:rPr lang="ja-JP" altLang="en-US" sz="3600" i="0" dirty="0" smtClean="0">
                <a:solidFill>
                  <a:srgbClr val="FFFF66"/>
                </a:solidFill>
              </a:rPr>
              <a:t>年度診療報酬改定</a:t>
            </a:r>
            <a:r>
              <a:rPr lang="ja-JP" altLang="en-US" sz="3600" dirty="0" smtClean="0">
                <a:solidFill>
                  <a:srgbClr val="FFFF66"/>
                </a:solidFill>
              </a:rPr>
              <a:t>の考え方</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717204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dirty="0"/>
              <a:t>在宅</a:t>
            </a:r>
            <a:r>
              <a:rPr lang="ja-JP" altLang="en-US" sz="4000" dirty="0" smtClean="0"/>
              <a:t>医療</a:t>
            </a:r>
            <a:endParaRPr lang="en-US" altLang="ja-JP" sz="4000" dirty="0" smtClean="0"/>
          </a:p>
        </p:txBody>
      </p:sp>
    </p:spTree>
    <p:extLst>
      <p:ext uri="{BB962C8B-B14F-4D97-AF65-F5344CB8AC3E}">
        <p14:creationId xmlns:p14="http://schemas.microsoft.com/office/powerpoint/2010/main" val="10893114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61</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在宅患者訪問診療料（１日につき）</a:t>
            </a:r>
            <a:endParaRPr lang="en-US" altLang="ja-JP" sz="2800" dirty="0" smtClean="0">
              <a:latin typeface="+mj-ea"/>
            </a:endParaRPr>
          </a:p>
          <a:p>
            <a:pPr lvl="1" algn="just">
              <a:lnSpc>
                <a:spcPct val="90000"/>
              </a:lnSpc>
              <a:buSzPct val="80000"/>
            </a:pPr>
            <a:r>
              <a:rPr lang="ja-JP" altLang="en-US" sz="2400" dirty="0" smtClean="0">
                <a:latin typeface="+mj-ea"/>
              </a:rPr>
              <a:t>同一建物居住者以外</a:t>
            </a:r>
            <a:r>
              <a:rPr lang="en-US" altLang="ja-JP" sz="2400" dirty="0" smtClean="0">
                <a:latin typeface="+mj-ea"/>
              </a:rPr>
              <a:t>			</a:t>
            </a:r>
            <a:r>
              <a:rPr lang="ja-JP" altLang="en-US" sz="2400" dirty="0" smtClean="0">
                <a:latin typeface="+mj-ea"/>
              </a:rPr>
              <a:t>８３０点　⇒　８３３点</a:t>
            </a:r>
            <a:endParaRPr lang="ja-JP" altLang="en-US" dirty="0" smtClean="0">
              <a:latin typeface="+mj-ea"/>
            </a:endParaRPr>
          </a:p>
          <a:p>
            <a:pPr lvl="1" algn="just">
              <a:lnSpc>
                <a:spcPct val="90000"/>
              </a:lnSpc>
              <a:buSzPct val="80000"/>
            </a:pPr>
            <a:r>
              <a:rPr lang="ja-JP" altLang="en-US" dirty="0" smtClean="0">
                <a:latin typeface="+mj-ea"/>
              </a:rPr>
              <a:t>同一建物居住者</a:t>
            </a:r>
            <a:endParaRPr lang="en-US" altLang="ja-JP" dirty="0" smtClean="0">
              <a:latin typeface="+mj-ea"/>
            </a:endParaRPr>
          </a:p>
          <a:p>
            <a:pPr lvl="2" algn="just">
              <a:lnSpc>
                <a:spcPct val="90000"/>
              </a:lnSpc>
              <a:buSzPct val="80000"/>
            </a:pPr>
            <a:r>
              <a:rPr lang="ja-JP" altLang="en-US" dirty="0">
                <a:latin typeface="+mj-ea"/>
              </a:rPr>
              <a:t>特定施設等</a:t>
            </a:r>
            <a:r>
              <a:rPr lang="ja-JP" altLang="en-US" dirty="0" smtClean="0">
                <a:latin typeface="+mj-ea"/>
              </a:rPr>
              <a:t>に入居する者</a:t>
            </a:r>
            <a:r>
              <a:rPr lang="en-US" altLang="ja-JP" dirty="0" smtClean="0">
                <a:latin typeface="+mj-ea"/>
              </a:rPr>
              <a:t>		</a:t>
            </a:r>
            <a:r>
              <a:rPr lang="ja-JP" altLang="en-US" dirty="0" smtClean="0">
                <a:latin typeface="+mj-ea"/>
              </a:rPr>
              <a:t>４００点　⇒　２０３点</a:t>
            </a:r>
            <a:endParaRPr lang="en-US" altLang="ja-JP" dirty="0" smtClean="0">
              <a:latin typeface="+mj-ea"/>
            </a:endParaRPr>
          </a:p>
          <a:p>
            <a:pPr lvl="2" algn="just">
              <a:lnSpc>
                <a:spcPct val="90000"/>
              </a:lnSpc>
              <a:buSzPct val="80000"/>
            </a:pPr>
            <a:r>
              <a:rPr lang="ja-JP" altLang="en-US" dirty="0" smtClean="0">
                <a:latin typeface="+mj-ea"/>
              </a:rPr>
              <a:t>上記以外</a:t>
            </a:r>
            <a:r>
              <a:rPr lang="en-US" altLang="ja-JP" dirty="0" smtClean="0">
                <a:latin typeface="+mj-ea"/>
              </a:rPr>
              <a:t>				</a:t>
            </a:r>
            <a:r>
              <a:rPr lang="ja-JP" altLang="en-US" dirty="0" smtClean="0">
                <a:latin typeface="+mj-ea"/>
              </a:rPr>
              <a:t>２００点　⇒　１０３点</a:t>
            </a:r>
            <a:endParaRPr lang="en-US" altLang="ja-JP" dirty="0" smtClean="0">
              <a:latin typeface="+mj-ea"/>
            </a:endParaRPr>
          </a:p>
          <a:p>
            <a:pPr algn="just">
              <a:lnSpc>
                <a:spcPct val="90000"/>
              </a:lnSpc>
              <a:buSzPct val="80000"/>
            </a:pPr>
            <a:endParaRPr lang="en-US" altLang="ja-JP" sz="2800" dirty="0" smtClean="0">
              <a:latin typeface="+mj-ea"/>
            </a:endParaRPr>
          </a:p>
          <a:p>
            <a:pPr lvl="1" algn="just">
              <a:lnSpc>
                <a:spcPct val="90000"/>
              </a:lnSpc>
              <a:buSzPct val="80000"/>
            </a:pPr>
            <a:r>
              <a:rPr lang="ja-JP" altLang="en-US" sz="2400" dirty="0">
                <a:latin typeface="+mj-ea"/>
              </a:rPr>
              <a:t>在宅</a:t>
            </a:r>
            <a:r>
              <a:rPr lang="ja-JP" altLang="en-US" sz="2400" dirty="0" smtClean="0">
                <a:latin typeface="+mj-ea"/>
              </a:rPr>
              <a:t>療養実績加算</a:t>
            </a:r>
            <a:r>
              <a:rPr lang="en-US" altLang="ja-JP" sz="2400" dirty="0" smtClean="0">
                <a:latin typeface="+mj-ea"/>
              </a:rPr>
              <a:t>			</a:t>
            </a:r>
            <a:r>
              <a:rPr lang="ja-JP" altLang="en-US" sz="2400" dirty="0" smtClean="0">
                <a:latin typeface="+mj-ea"/>
              </a:rPr>
              <a:t>７５０点</a:t>
            </a:r>
            <a:endParaRPr lang="en-US" altLang="ja-JP" sz="2400" dirty="0" smtClean="0">
              <a:latin typeface="+mj-ea"/>
            </a:endParaRPr>
          </a:p>
          <a:p>
            <a:pPr lvl="2" algn="just">
              <a:lnSpc>
                <a:spcPct val="90000"/>
              </a:lnSpc>
              <a:buSzPct val="80000"/>
            </a:pPr>
            <a:r>
              <a:rPr lang="ja-JP" altLang="en-US" dirty="0" smtClean="0">
                <a:latin typeface="+mj-ea"/>
              </a:rPr>
              <a:t>ターミナルケア加算にさらに加算</a:t>
            </a:r>
            <a:endParaRPr lang="en-US" altLang="ja-JP" dirty="0" smtClean="0">
              <a:latin typeface="+mj-ea"/>
            </a:endParaRPr>
          </a:p>
          <a:p>
            <a:pPr lvl="2" algn="just">
              <a:lnSpc>
                <a:spcPct val="90000"/>
              </a:lnSpc>
              <a:buSzPct val="80000"/>
            </a:pPr>
            <a:endParaRPr lang="en-US" altLang="ja-JP" dirty="0">
              <a:latin typeface="+mj-ea"/>
            </a:endParaRPr>
          </a:p>
          <a:p>
            <a:pPr algn="just">
              <a:lnSpc>
                <a:spcPct val="90000"/>
              </a:lnSpc>
              <a:buSzPct val="80000"/>
            </a:pPr>
            <a:r>
              <a:rPr lang="ja-JP" altLang="en-US" dirty="0" smtClean="0">
                <a:latin typeface="+mj-ea"/>
              </a:rPr>
              <a:t>算定要件の見直し</a:t>
            </a:r>
            <a:endParaRPr lang="ja-JP" altLang="en-US" dirty="0">
              <a:latin typeface="+mj-ea"/>
            </a:endParaRPr>
          </a:p>
          <a:p>
            <a:pPr lvl="1" algn="just">
              <a:lnSpc>
                <a:spcPct val="90000"/>
              </a:lnSpc>
              <a:buSzPct val="80000"/>
            </a:pPr>
            <a:r>
              <a:rPr lang="ja-JP" altLang="en-US" dirty="0">
                <a:latin typeface="+mj-ea"/>
              </a:rPr>
              <a:t>訪問診療の際の診療時間（開始時刻と終了時刻）、診療場所及び診療人数等について記録</a:t>
            </a:r>
            <a:endParaRPr lang="en-US" altLang="ja-JP" dirty="0">
              <a:latin typeface="+mj-ea"/>
            </a:endParaRPr>
          </a:p>
          <a:p>
            <a:pPr lvl="1" algn="just">
              <a:lnSpc>
                <a:spcPct val="90000"/>
              </a:lnSpc>
              <a:buSzPct val="80000"/>
            </a:pPr>
            <a:r>
              <a:rPr lang="ja-JP" altLang="en-US" dirty="0">
                <a:latin typeface="+mj-ea"/>
              </a:rPr>
              <a:t>診療報酬請求書に添付</a:t>
            </a:r>
          </a:p>
          <a:p>
            <a:pPr lvl="1" algn="just">
              <a:lnSpc>
                <a:spcPct val="90000"/>
              </a:lnSpc>
              <a:buSzPct val="80000"/>
            </a:pPr>
            <a:r>
              <a:rPr lang="ja-JP" altLang="en-US" dirty="0">
                <a:latin typeface="+mj-ea"/>
              </a:rPr>
              <a:t>訪問診療を行うことについて、患者の同意を</a:t>
            </a:r>
            <a:r>
              <a:rPr lang="ja-JP" altLang="en-US" dirty="0" smtClean="0">
                <a:latin typeface="+mj-ea"/>
              </a:rPr>
              <a:t>得る</a:t>
            </a:r>
            <a:endParaRPr lang="ja-JP" altLang="en-US"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在宅医療</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在宅患者訪問診療料</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660111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62</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dirty="0" smtClean="0">
                <a:latin typeface="+mj-ea"/>
              </a:rPr>
              <a:t>在宅時医学総合管理料（月１回）</a:t>
            </a:r>
            <a:endParaRPr lang="en-US" altLang="ja-JP" dirty="0">
              <a:latin typeface="+mj-ea"/>
            </a:endParaRPr>
          </a:p>
          <a:p>
            <a:pPr lvl="1" algn="just">
              <a:lnSpc>
                <a:spcPct val="90000"/>
              </a:lnSpc>
              <a:buSzPct val="80000"/>
            </a:pPr>
            <a:r>
              <a:rPr lang="ja-JP" altLang="en-US" dirty="0" smtClean="0">
                <a:latin typeface="+mj-ea"/>
              </a:rPr>
              <a:t>機能強化型在支診・在支病（病床を有する場合）</a:t>
            </a:r>
            <a:endParaRPr lang="en-US" altLang="ja-JP" dirty="0" smtClean="0">
              <a:latin typeface="+mj-ea"/>
            </a:endParaRPr>
          </a:p>
          <a:p>
            <a:pPr lvl="2" algn="just">
              <a:lnSpc>
                <a:spcPct val="90000"/>
              </a:lnSpc>
              <a:buSzPct val="80000"/>
            </a:pPr>
            <a:r>
              <a:rPr lang="ja-JP" altLang="en-US" dirty="0" smtClean="0">
                <a:latin typeface="+mj-ea"/>
              </a:rPr>
              <a:t>処方せんを交付する場合</a:t>
            </a:r>
            <a:endParaRPr lang="en-US" altLang="ja-JP" dirty="0" smtClean="0">
              <a:latin typeface="+mj-ea"/>
            </a:endParaRPr>
          </a:p>
          <a:p>
            <a:pPr lvl="3" algn="just">
              <a:lnSpc>
                <a:spcPct val="90000"/>
              </a:lnSpc>
              <a:buSzPct val="80000"/>
            </a:pPr>
            <a:r>
              <a:rPr lang="ja-JP" altLang="en-US" sz="2400" dirty="0" smtClean="0">
                <a:latin typeface="+mj-ea"/>
              </a:rPr>
              <a:t>同一</a:t>
            </a:r>
            <a:r>
              <a:rPr lang="ja-JP" altLang="en-US" sz="2400" dirty="0">
                <a:latin typeface="+mj-ea"/>
              </a:rPr>
              <a:t>建物居住者</a:t>
            </a:r>
            <a:r>
              <a:rPr lang="ja-JP" altLang="en-US" sz="2400" dirty="0" smtClean="0">
                <a:latin typeface="+mj-ea"/>
              </a:rPr>
              <a:t>以外</a:t>
            </a:r>
            <a:r>
              <a:rPr lang="en-US" altLang="ja-JP" sz="2400" dirty="0" smtClean="0">
                <a:latin typeface="+mj-ea"/>
              </a:rPr>
              <a:t>	</a:t>
            </a:r>
            <a:r>
              <a:rPr lang="ja-JP" altLang="en-US" sz="2400" dirty="0">
                <a:latin typeface="+mj-ea"/>
              </a:rPr>
              <a:t>　</a:t>
            </a:r>
            <a:r>
              <a:rPr lang="ja-JP" altLang="en-US" sz="2400" dirty="0" smtClean="0">
                <a:latin typeface="+mj-ea"/>
              </a:rPr>
              <a:t>　５</a:t>
            </a:r>
            <a:r>
              <a:rPr lang="en-US" altLang="ja-JP" sz="2400" dirty="0" smtClean="0">
                <a:latin typeface="+mj-ea"/>
              </a:rPr>
              <a:t>､</a:t>
            </a:r>
            <a:r>
              <a:rPr lang="ja-JP" altLang="en-US" sz="2400" dirty="0" smtClean="0">
                <a:latin typeface="+mj-ea"/>
              </a:rPr>
              <a:t>０００点</a:t>
            </a:r>
            <a:r>
              <a:rPr lang="ja-JP" altLang="en-US" sz="2400" dirty="0">
                <a:latin typeface="+mj-ea"/>
              </a:rPr>
              <a:t>　⇒　５</a:t>
            </a:r>
            <a:r>
              <a:rPr lang="en-US" altLang="ja-JP" sz="2400" dirty="0">
                <a:latin typeface="+mj-ea"/>
              </a:rPr>
              <a:t>､</a:t>
            </a:r>
            <a:r>
              <a:rPr lang="ja-JP" altLang="en-US" sz="2400" dirty="0">
                <a:latin typeface="+mj-ea"/>
              </a:rPr>
              <a:t>０００</a:t>
            </a:r>
            <a:r>
              <a:rPr lang="ja-JP" altLang="en-US" sz="2400" dirty="0" smtClean="0">
                <a:latin typeface="+mj-ea"/>
              </a:rPr>
              <a:t>点</a:t>
            </a:r>
            <a:endParaRPr lang="ja-JP" altLang="en-US" sz="2400" dirty="0">
              <a:latin typeface="+mj-ea"/>
            </a:endParaRPr>
          </a:p>
          <a:p>
            <a:pPr lvl="3" algn="just">
              <a:lnSpc>
                <a:spcPct val="90000"/>
              </a:lnSpc>
              <a:buSzPct val="80000"/>
            </a:pPr>
            <a:r>
              <a:rPr lang="ja-JP" altLang="en-US" sz="2400" dirty="0">
                <a:latin typeface="+mj-ea"/>
              </a:rPr>
              <a:t>同一建物</a:t>
            </a:r>
            <a:r>
              <a:rPr lang="ja-JP" altLang="en-US" sz="2400" dirty="0" smtClean="0">
                <a:latin typeface="+mj-ea"/>
              </a:rPr>
              <a:t>居住者</a:t>
            </a:r>
            <a:r>
              <a:rPr lang="en-US" altLang="ja-JP" sz="2400" dirty="0" smtClean="0">
                <a:latin typeface="+mj-ea"/>
              </a:rPr>
              <a:t>			</a:t>
            </a:r>
            <a:r>
              <a:rPr lang="ja-JP" altLang="en-US" sz="2400" dirty="0" smtClean="0">
                <a:latin typeface="+mj-ea"/>
              </a:rPr>
              <a:t>⇒</a:t>
            </a:r>
            <a:r>
              <a:rPr lang="ja-JP" altLang="en-US" sz="2400" dirty="0">
                <a:latin typeface="+mj-ea"/>
              </a:rPr>
              <a:t>　</a:t>
            </a:r>
            <a:r>
              <a:rPr lang="ja-JP" altLang="en-US" sz="2400" dirty="0" smtClean="0">
                <a:latin typeface="+mj-ea"/>
              </a:rPr>
              <a:t>１</a:t>
            </a:r>
            <a:r>
              <a:rPr lang="en-US" altLang="ja-JP" sz="2400" dirty="0" smtClean="0">
                <a:latin typeface="+mj-ea"/>
              </a:rPr>
              <a:t>､</a:t>
            </a:r>
            <a:r>
              <a:rPr lang="ja-JP" altLang="en-US" sz="2400" dirty="0" smtClean="0">
                <a:latin typeface="+mj-ea"/>
              </a:rPr>
              <a:t>２００点</a:t>
            </a:r>
            <a:endParaRPr lang="ja-JP" altLang="en-US" sz="2400" dirty="0">
              <a:latin typeface="+mj-ea"/>
            </a:endParaRPr>
          </a:p>
          <a:p>
            <a:pPr lvl="2" algn="just">
              <a:lnSpc>
                <a:spcPct val="90000"/>
              </a:lnSpc>
              <a:buSzPct val="80000"/>
            </a:pPr>
            <a:r>
              <a:rPr lang="ja-JP" altLang="en-US" dirty="0">
                <a:latin typeface="+mj-ea"/>
              </a:rPr>
              <a:t>処方せんを</a:t>
            </a:r>
            <a:r>
              <a:rPr lang="ja-JP" altLang="en-US" dirty="0" smtClean="0">
                <a:latin typeface="+mj-ea"/>
              </a:rPr>
              <a:t>交付しない場合</a:t>
            </a:r>
            <a:endParaRPr lang="en-US" altLang="ja-JP" dirty="0">
              <a:latin typeface="+mj-ea"/>
            </a:endParaRPr>
          </a:p>
          <a:p>
            <a:pPr lvl="3" algn="just">
              <a:lnSpc>
                <a:spcPct val="90000"/>
              </a:lnSpc>
              <a:buSzPct val="80000"/>
            </a:pPr>
            <a:r>
              <a:rPr lang="ja-JP" altLang="en-US" sz="2400" dirty="0">
                <a:latin typeface="+mj-ea"/>
              </a:rPr>
              <a:t>同一建物居住者以外</a:t>
            </a:r>
            <a:r>
              <a:rPr lang="en-US" altLang="ja-JP" sz="2400" dirty="0">
                <a:latin typeface="+mj-ea"/>
              </a:rPr>
              <a:t>	</a:t>
            </a:r>
            <a:r>
              <a:rPr lang="ja-JP" altLang="en-US" sz="2400" dirty="0">
                <a:latin typeface="+mj-ea"/>
              </a:rPr>
              <a:t>　</a:t>
            </a:r>
            <a:r>
              <a:rPr lang="ja-JP" altLang="en-US" sz="2400" dirty="0" smtClean="0">
                <a:latin typeface="+mj-ea"/>
              </a:rPr>
              <a:t>　５</a:t>
            </a:r>
            <a:r>
              <a:rPr lang="en-US" altLang="ja-JP" sz="2400" dirty="0" smtClean="0">
                <a:latin typeface="+mj-ea"/>
              </a:rPr>
              <a:t>､</a:t>
            </a:r>
            <a:r>
              <a:rPr lang="ja-JP" altLang="en-US" sz="2400" dirty="0" smtClean="0">
                <a:latin typeface="+mj-ea"/>
              </a:rPr>
              <a:t>３００点</a:t>
            </a:r>
            <a:r>
              <a:rPr lang="ja-JP" altLang="en-US" sz="2400" dirty="0">
                <a:latin typeface="+mj-ea"/>
              </a:rPr>
              <a:t>　⇒　５</a:t>
            </a:r>
            <a:r>
              <a:rPr lang="en-US" altLang="ja-JP" sz="2400" dirty="0" smtClean="0">
                <a:latin typeface="+mj-ea"/>
              </a:rPr>
              <a:t>､</a:t>
            </a:r>
            <a:r>
              <a:rPr lang="ja-JP" altLang="en-US" sz="2400" dirty="0" smtClean="0">
                <a:latin typeface="+mj-ea"/>
              </a:rPr>
              <a:t>３００点</a:t>
            </a:r>
            <a:endParaRPr lang="ja-JP" altLang="en-US" sz="2400" dirty="0">
              <a:latin typeface="+mj-ea"/>
            </a:endParaRPr>
          </a:p>
          <a:p>
            <a:pPr lvl="3" algn="just">
              <a:lnSpc>
                <a:spcPct val="90000"/>
              </a:lnSpc>
              <a:buSzPct val="80000"/>
            </a:pPr>
            <a:r>
              <a:rPr lang="ja-JP" altLang="en-US" sz="2400" dirty="0">
                <a:latin typeface="+mj-ea"/>
              </a:rPr>
              <a:t>同一建物居住者</a:t>
            </a:r>
            <a:r>
              <a:rPr lang="en-US" altLang="ja-JP" sz="2400" dirty="0">
                <a:latin typeface="+mj-ea"/>
              </a:rPr>
              <a:t>		</a:t>
            </a:r>
            <a:r>
              <a:rPr lang="ja-JP" altLang="en-US" sz="2400" dirty="0">
                <a:latin typeface="+mj-ea"/>
              </a:rPr>
              <a:t>　 </a:t>
            </a:r>
            <a:r>
              <a:rPr lang="ja-JP" altLang="en-US" sz="2400" dirty="0" smtClean="0">
                <a:latin typeface="+mj-ea"/>
              </a:rPr>
              <a:t>　　</a:t>
            </a:r>
            <a:r>
              <a:rPr lang="ja-JP" altLang="en-US" sz="2400" dirty="0">
                <a:latin typeface="+mj-ea"/>
              </a:rPr>
              <a:t>　⇒　１</a:t>
            </a:r>
            <a:r>
              <a:rPr lang="en-US" altLang="ja-JP" sz="2400" dirty="0" smtClean="0">
                <a:latin typeface="+mj-ea"/>
              </a:rPr>
              <a:t>､</a:t>
            </a:r>
            <a:r>
              <a:rPr lang="ja-JP" altLang="en-US" sz="2400" dirty="0" smtClean="0">
                <a:latin typeface="+mj-ea"/>
              </a:rPr>
              <a:t>５００点</a:t>
            </a:r>
            <a:endParaRPr lang="en-US" altLang="ja-JP" sz="2400" dirty="0" smtClean="0">
              <a:latin typeface="+mj-ea"/>
            </a:endParaRPr>
          </a:p>
          <a:p>
            <a:pPr lvl="1" algn="just">
              <a:lnSpc>
                <a:spcPct val="90000"/>
              </a:lnSpc>
              <a:buSzPct val="80000"/>
            </a:pPr>
            <a:r>
              <a:rPr lang="ja-JP" altLang="en-US" dirty="0">
                <a:latin typeface="+mj-ea"/>
              </a:rPr>
              <a:t>機能強化型在支診・在支病（病床を</a:t>
            </a:r>
            <a:r>
              <a:rPr lang="ja-JP" altLang="en-US" dirty="0" smtClean="0">
                <a:latin typeface="+mj-ea"/>
              </a:rPr>
              <a:t>有しない場合</a:t>
            </a:r>
            <a:r>
              <a:rPr lang="ja-JP" altLang="en-US" dirty="0">
                <a:latin typeface="+mj-ea"/>
              </a:rPr>
              <a:t>）</a:t>
            </a:r>
            <a:endParaRPr lang="en-US" altLang="ja-JP" dirty="0">
              <a:latin typeface="+mj-ea"/>
            </a:endParaRPr>
          </a:p>
          <a:p>
            <a:pPr lvl="2" algn="just">
              <a:lnSpc>
                <a:spcPct val="90000"/>
              </a:lnSpc>
              <a:buSzPct val="80000"/>
            </a:pPr>
            <a:r>
              <a:rPr lang="ja-JP" altLang="en-US" dirty="0">
                <a:latin typeface="+mj-ea"/>
              </a:rPr>
              <a:t>処方せんを交付する場合</a:t>
            </a:r>
            <a:endParaRPr lang="en-US" altLang="ja-JP" dirty="0">
              <a:latin typeface="+mj-ea"/>
            </a:endParaRPr>
          </a:p>
          <a:p>
            <a:pPr lvl="3" algn="just">
              <a:lnSpc>
                <a:spcPct val="90000"/>
              </a:lnSpc>
              <a:buSzPct val="80000"/>
            </a:pPr>
            <a:r>
              <a:rPr lang="ja-JP" altLang="en-US" sz="2400" dirty="0">
                <a:latin typeface="+mj-ea"/>
              </a:rPr>
              <a:t>同一建物居住者以外</a:t>
            </a:r>
            <a:r>
              <a:rPr lang="en-US" altLang="ja-JP" sz="2400" dirty="0">
                <a:latin typeface="+mj-ea"/>
              </a:rPr>
              <a:t>	</a:t>
            </a:r>
            <a:r>
              <a:rPr lang="ja-JP" altLang="en-US" sz="2400" dirty="0">
                <a:latin typeface="+mj-ea"/>
              </a:rPr>
              <a:t>　　</a:t>
            </a:r>
            <a:r>
              <a:rPr lang="ja-JP" altLang="en-US" sz="2400" dirty="0" smtClean="0">
                <a:latin typeface="+mj-ea"/>
              </a:rPr>
              <a:t>４</a:t>
            </a:r>
            <a:r>
              <a:rPr lang="en-US" altLang="ja-JP" sz="2400" dirty="0" smtClean="0">
                <a:latin typeface="+mj-ea"/>
              </a:rPr>
              <a:t>､</a:t>
            </a:r>
            <a:r>
              <a:rPr lang="ja-JP" altLang="en-US" sz="2400" dirty="0" smtClean="0">
                <a:latin typeface="+mj-ea"/>
              </a:rPr>
              <a:t>６００点</a:t>
            </a:r>
            <a:r>
              <a:rPr lang="ja-JP" altLang="en-US" sz="2400" dirty="0">
                <a:latin typeface="+mj-ea"/>
              </a:rPr>
              <a:t>　⇒　</a:t>
            </a:r>
            <a:r>
              <a:rPr lang="ja-JP" altLang="en-US" sz="2400" dirty="0" smtClean="0">
                <a:latin typeface="+mj-ea"/>
              </a:rPr>
              <a:t>４</a:t>
            </a:r>
            <a:r>
              <a:rPr lang="en-US" altLang="ja-JP" sz="2400" dirty="0" smtClean="0">
                <a:latin typeface="+mj-ea"/>
              </a:rPr>
              <a:t>､</a:t>
            </a:r>
            <a:r>
              <a:rPr lang="ja-JP" altLang="en-US" sz="2400" dirty="0" smtClean="0">
                <a:latin typeface="+mj-ea"/>
              </a:rPr>
              <a:t>６００点</a:t>
            </a:r>
            <a:endParaRPr lang="ja-JP" altLang="en-US" sz="2400" dirty="0">
              <a:latin typeface="+mj-ea"/>
            </a:endParaRPr>
          </a:p>
          <a:p>
            <a:pPr lvl="3" algn="just">
              <a:lnSpc>
                <a:spcPct val="90000"/>
              </a:lnSpc>
              <a:buSzPct val="80000"/>
            </a:pPr>
            <a:r>
              <a:rPr lang="ja-JP" altLang="en-US" sz="2400" dirty="0">
                <a:latin typeface="+mj-ea"/>
              </a:rPr>
              <a:t>同一建物居住者</a:t>
            </a:r>
            <a:r>
              <a:rPr lang="en-US" altLang="ja-JP" sz="2400" dirty="0">
                <a:latin typeface="+mj-ea"/>
              </a:rPr>
              <a:t>			</a:t>
            </a:r>
            <a:r>
              <a:rPr lang="ja-JP" altLang="en-US" sz="2400" dirty="0">
                <a:latin typeface="+mj-ea"/>
              </a:rPr>
              <a:t>⇒　１</a:t>
            </a:r>
            <a:r>
              <a:rPr lang="en-US" altLang="ja-JP" sz="2400" dirty="0" smtClean="0">
                <a:latin typeface="+mj-ea"/>
              </a:rPr>
              <a:t>､</a:t>
            </a:r>
            <a:r>
              <a:rPr lang="ja-JP" altLang="en-US" sz="2400" dirty="0" smtClean="0">
                <a:latin typeface="+mj-ea"/>
              </a:rPr>
              <a:t>１００点</a:t>
            </a:r>
            <a:endParaRPr lang="ja-JP" altLang="en-US" sz="2400" dirty="0">
              <a:latin typeface="+mj-ea"/>
            </a:endParaRPr>
          </a:p>
          <a:p>
            <a:pPr lvl="2" algn="just">
              <a:lnSpc>
                <a:spcPct val="90000"/>
              </a:lnSpc>
              <a:buSzPct val="80000"/>
            </a:pPr>
            <a:r>
              <a:rPr lang="ja-JP" altLang="en-US" dirty="0">
                <a:latin typeface="+mj-ea"/>
              </a:rPr>
              <a:t>処方せんを交付しない場合</a:t>
            </a:r>
            <a:endParaRPr lang="en-US" altLang="ja-JP" dirty="0">
              <a:latin typeface="+mj-ea"/>
            </a:endParaRPr>
          </a:p>
          <a:p>
            <a:pPr lvl="3" algn="just">
              <a:lnSpc>
                <a:spcPct val="90000"/>
              </a:lnSpc>
              <a:buSzPct val="80000"/>
            </a:pPr>
            <a:r>
              <a:rPr lang="ja-JP" altLang="en-US" sz="2400" dirty="0">
                <a:latin typeface="+mj-ea"/>
              </a:rPr>
              <a:t>同一建物居住者以外</a:t>
            </a:r>
            <a:r>
              <a:rPr lang="en-US" altLang="ja-JP" sz="2400" dirty="0">
                <a:latin typeface="+mj-ea"/>
              </a:rPr>
              <a:t>	</a:t>
            </a:r>
            <a:r>
              <a:rPr lang="ja-JP" altLang="en-US" sz="2400" dirty="0">
                <a:latin typeface="+mj-ea"/>
              </a:rPr>
              <a:t>　　</a:t>
            </a:r>
            <a:r>
              <a:rPr lang="ja-JP" altLang="en-US" sz="2400" dirty="0" smtClean="0">
                <a:latin typeface="+mj-ea"/>
              </a:rPr>
              <a:t>４</a:t>
            </a:r>
            <a:r>
              <a:rPr lang="en-US" altLang="ja-JP" sz="2400" dirty="0" smtClean="0">
                <a:latin typeface="+mj-ea"/>
              </a:rPr>
              <a:t>､</a:t>
            </a:r>
            <a:r>
              <a:rPr lang="ja-JP" altLang="en-US" sz="2400" dirty="0" smtClean="0">
                <a:latin typeface="+mj-ea"/>
              </a:rPr>
              <a:t>９００点</a:t>
            </a:r>
            <a:r>
              <a:rPr lang="ja-JP" altLang="en-US" sz="2400" dirty="0">
                <a:latin typeface="+mj-ea"/>
              </a:rPr>
              <a:t>　⇒　</a:t>
            </a:r>
            <a:r>
              <a:rPr lang="ja-JP" altLang="en-US" sz="2400" dirty="0" smtClean="0">
                <a:latin typeface="+mj-ea"/>
              </a:rPr>
              <a:t>４</a:t>
            </a:r>
            <a:r>
              <a:rPr lang="en-US" altLang="ja-JP" sz="2400" dirty="0" smtClean="0">
                <a:latin typeface="+mj-ea"/>
              </a:rPr>
              <a:t>､</a:t>
            </a:r>
            <a:r>
              <a:rPr lang="ja-JP" altLang="en-US" sz="2400" dirty="0" smtClean="0">
                <a:latin typeface="+mj-ea"/>
              </a:rPr>
              <a:t>９００点</a:t>
            </a:r>
            <a:endParaRPr lang="ja-JP" altLang="en-US" sz="2400" dirty="0">
              <a:latin typeface="+mj-ea"/>
            </a:endParaRPr>
          </a:p>
          <a:p>
            <a:pPr lvl="3" algn="just">
              <a:lnSpc>
                <a:spcPct val="90000"/>
              </a:lnSpc>
              <a:buSzPct val="80000"/>
            </a:pPr>
            <a:r>
              <a:rPr lang="ja-JP" altLang="en-US" sz="2400" dirty="0">
                <a:latin typeface="+mj-ea"/>
              </a:rPr>
              <a:t>同一建物居住者</a:t>
            </a:r>
            <a:r>
              <a:rPr lang="en-US" altLang="ja-JP" sz="2400" dirty="0">
                <a:latin typeface="+mj-ea"/>
              </a:rPr>
              <a:t>		</a:t>
            </a:r>
            <a:r>
              <a:rPr lang="ja-JP" altLang="en-US" sz="2400" dirty="0">
                <a:latin typeface="+mj-ea"/>
              </a:rPr>
              <a:t>　 　　　⇒　１</a:t>
            </a:r>
            <a:r>
              <a:rPr lang="en-US" altLang="ja-JP" sz="2400" dirty="0" smtClean="0">
                <a:latin typeface="+mj-ea"/>
              </a:rPr>
              <a:t>､</a:t>
            </a:r>
            <a:r>
              <a:rPr lang="ja-JP" altLang="en-US" sz="2400" dirty="0" smtClean="0">
                <a:latin typeface="+mj-ea"/>
              </a:rPr>
              <a:t>４００点</a:t>
            </a:r>
            <a:endParaRPr lang="ja-JP" altLang="en-US" sz="2400" dirty="0">
              <a:latin typeface="+mj-ea"/>
            </a:endParaRPr>
          </a:p>
          <a:p>
            <a:pPr lvl="3" algn="just">
              <a:lnSpc>
                <a:spcPct val="90000"/>
              </a:lnSpc>
              <a:buSzPct val="80000"/>
            </a:pPr>
            <a:endParaRPr lang="ja-JP" altLang="en-US" sz="2400" dirty="0">
              <a:latin typeface="+mj-ea"/>
            </a:endParaRPr>
          </a:p>
          <a:p>
            <a:pPr algn="just">
              <a:lnSpc>
                <a:spcPct val="90000"/>
              </a:lnSpc>
              <a:buSzPct val="80000"/>
            </a:pPr>
            <a:endParaRPr lang="ja-JP" altLang="en-US" sz="28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在宅医療</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点数の見直し</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6591840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63</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dirty="0" smtClean="0">
                <a:latin typeface="+mj-ea"/>
              </a:rPr>
              <a:t>在宅時医学総合管理料（月１回）</a:t>
            </a:r>
            <a:endParaRPr lang="en-US" altLang="ja-JP" dirty="0">
              <a:latin typeface="+mj-ea"/>
            </a:endParaRPr>
          </a:p>
          <a:p>
            <a:pPr lvl="1" algn="just">
              <a:lnSpc>
                <a:spcPct val="90000"/>
              </a:lnSpc>
              <a:buSzPct val="80000"/>
            </a:pPr>
            <a:r>
              <a:rPr lang="ja-JP" altLang="en-US" dirty="0" smtClean="0">
                <a:latin typeface="+mj-ea"/>
              </a:rPr>
              <a:t>在支診・在支病（在宅療養実績加算が別途算定可能）</a:t>
            </a:r>
            <a:endParaRPr lang="en-US" altLang="ja-JP" dirty="0" smtClean="0">
              <a:latin typeface="+mj-ea"/>
            </a:endParaRPr>
          </a:p>
          <a:p>
            <a:pPr lvl="2" algn="just">
              <a:lnSpc>
                <a:spcPct val="90000"/>
              </a:lnSpc>
              <a:buSzPct val="80000"/>
            </a:pPr>
            <a:r>
              <a:rPr lang="ja-JP" altLang="en-US" dirty="0" smtClean="0">
                <a:latin typeface="+mj-ea"/>
              </a:rPr>
              <a:t>処方せんを交付する場合</a:t>
            </a:r>
            <a:endParaRPr lang="en-US" altLang="ja-JP" dirty="0" smtClean="0">
              <a:latin typeface="+mj-ea"/>
            </a:endParaRPr>
          </a:p>
          <a:p>
            <a:pPr lvl="3" algn="just">
              <a:lnSpc>
                <a:spcPct val="90000"/>
              </a:lnSpc>
              <a:buSzPct val="80000"/>
            </a:pPr>
            <a:r>
              <a:rPr lang="ja-JP" altLang="en-US" sz="2400" dirty="0" smtClean="0">
                <a:latin typeface="+mj-ea"/>
              </a:rPr>
              <a:t>同一</a:t>
            </a:r>
            <a:r>
              <a:rPr lang="ja-JP" altLang="en-US" sz="2400" dirty="0">
                <a:latin typeface="+mj-ea"/>
              </a:rPr>
              <a:t>建物居住者</a:t>
            </a:r>
            <a:r>
              <a:rPr lang="ja-JP" altLang="en-US" sz="2400" dirty="0" smtClean="0">
                <a:latin typeface="+mj-ea"/>
              </a:rPr>
              <a:t>以外</a:t>
            </a:r>
            <a:r>
              <a:rPr lang="en-US" altLang="ja-JP" sz="2400" dirty="0" smtClean="0">
                <a:latin typeface="+mj-ea"/>
              </a:rPr>
              <a:t>	</a:t>
            </a:r>
            <a:r>
              <a:rPr lang="ja-JP" altLang="en-US" sz="2400" dirty="0">
                <a:latin typeface="+mj-ea"/>
              </a:rPr>
              <a:t>　</a:t>
            </a:r>
            <a:r>
              <a:rPr lang="ja-JP" altLang="en-US" sz="2400" dirty="0" smtClean="0">
                <a:latin typeface="+mj-ea"/>
              </a:rPr>
              <a:t>　４</a:t>
            </a:r>
            <a:r>
              <a:rPr lang="en-US" altLang="ja-JP" sz="2400" dirty="0" smtClean="0">
                <a:latin typeface="+mj-ea"/>
              </a:rPr>
              <a:t>､</a:t>
            </a:r>
            <a:r>
              <a:rPr lang="ja-JP" altLang="en-US" sz="2400" dirty="0" smtClean="0">
                <a:latin typeface="+mj-ea"/>
              </a:rPr>
              <a:t>２００点</a:t>
            </a:r>
            <a:r>
              <a:rPr lang="ja-JP" altLang="en-US" sz="2400" dirty="0">
                <a:latin typeface="+mj-ea"/>
              </a:rPr>
              <a:t>　⇒　</a:t>
            </a:r>
            <a:r>
              <a:rPr lang="ja-JP" altLang="en-US" sz="2400" dirty="0" smtClean="0">
                <a:latin typeface="+mj-ea"/>
              </a:rPr>
              <a:t>４</a:t>
            </a:r>
            <a:r>
              <a:rPr lang="en-US" altLang="ja-JP" sz="2400" dirty="0" smtClean="0">
                <a:latin typeface="+mj-ea"/>
              </a:rPr>
              <a:t>､</a:t>
            </a:r>
            <a:r>
              <a:rPr lang="ja-JP" altLang="en-US" sz="2400" dirty="0" smtClean="0">
                <a:latin typeface="+mj-ea"/>
              </a:rPr>
              <a:t>２００点</a:t>
            </a:r>
            <a:endParaRPr lang="ja-JP" altLang="en-US" sz="2400" dirty="0">
              <a:latin typeface="+mj-ea"/>
            </a:endParaRPr>
          </a:p>
          <a:p>
            <a:pPr lvl="3" algn="just">
              <a:lnSpc>
                <a:spcPct val="90000"/>
              </a:lnSpc>
              <a:buSzPct val="80000"/>
            </a:pPr>
            <a:r>
              <a:rPr lang="ja-JP" altLang="en-US" sz="2400" dirty="0">
                <a:latin typeface="+mj-ea"/>
              </a:rPr>
              <a:t>同一建物</a:t>
            </a:r>
            <a:r>
              <a:rPr lang="ja-JP" altLang="en-US" sz="2400" dirty="0" smtClean="0">
                <a:latin typeface="+mj-ea"/>
              </a:rPr>
              <a:t>居住者</a:t>
            </a:r>
            <a:r>
              <a:rPr lang="en-US" altLang="ja-JP" sz="2400" dirty="0" smtClean="0">
                <a:latin typeface="+mj-ea"/>
              </a:rPr>
              <a:t>			</a:t>
            </a:r>
            <a:r>
              <a:rPr lang="ja-JP" altLang="en-US" sz="2400" dirty="0" smtClean="0">
                <a:latin typeface="+mj-ea"/>
              </a:rPr>
              <a:t>⇒</a:t>
            </a:r>
            <a:r>
              <a:rPr lang="ja-JP" altLang="en-US" sz="2400" dirty="0">
                <a:latin typeface="+mj-ea"/>
              </a:rPr>
              <a:t>　</a:t>
            </a:r>
            <a:r>
              <a:rPr lang="ja-JP" altLang="en-US" sz="2400" dirty="0" smtClean="0">
                <a:latin typeface="+mj-ea"/>
              </a:rPr>
              <a:t>１</a:t>
            </a:r>
            <a:r>
              <a:rPr lang="en-US" altLang="ja-JP" sz="2400" dirty="0" smtClean="0">
                <a:latin typeface="+mj-ea"/>
              </a:rPr>
              <a:t>､</a:t>
            </a:r>
            <a:r>
              <a:rPr lang="ja-JP" altLang="en-US" sz="2400" dirty="0">
                <a:latin typeface="+mj-ea"/>
              </a:rPr>
              <a:t>０</a:t>
            </a:r>
            <a:r>
              <a:rPr lang="ja-JP" altLang="en-US" sz="2400" dirty="0" smtClean="0">
                <a:latin typeface="+mj-ea"/>
              </a:rPr>
              <a:t>００点</a:t>
            </a:r>
            <a:endParaRPr lang="ja-JP" altLang="en-US" sz="2400" dirty="0">
              <a:latin typeface="+mj-ea"/>
            </a:endParaRPr>
          </a:p>
          <a:p>
            <a:pPr lvl="2" algn="just">
              <a:lnSpc>
                <a:spcPct val="90000"/>
              </a:lnSpc>
              <a:buSzPct val="80000"/>
            </a:pPr>
            <a:r>
              <a:rPr lang="ja-JP" altLang="en-US" dirty="0">
                <a:latin typeface="+mj-ea"/>
              </a:rPr>
              <a:t>処方せんを</a:t>
            </a:r>
            <a:r>
              <a:rPr lang="ja-JP" altLang="en-US" dirty="0" smtClean="0">
                <a:latin typeface="+mj-ea"/>
              </a:rPr>
              <a:t>交付しない場合</a:t>
            </a:r>
            <a:endParaRPr lang="en-US" altLang="ja-JP" dirty="0">
              <a:latin typeface="+mj-ea"/>
            </a:endParaRPr>
          </a:p>
          <a:p>
            <a:pPr lvl="3" algn="just">
              <a:lnSpc>
                <a:spcPct val="90000"/>
              </a:lnSpc>
              <a:buSzPct val="80000"/>
            </a:pPr>
            <a:r>
              <a:rPr lang="ja-JP" altLang="en-US" sz="2400" dirty="0">
                <a:latin typeface="+mj-ea"/>
              </a:rPr>
              <a:t>同一建物居住者以外</a:t>
            </a:r>
            <a:r>
              <a:rPr lang="en-US" altLang="ja-JP" sz="2400" dirty="0">
                <a:latin typeface="+mj-ea"/>
              </a:rPr>
              <a:t>	</a:t>
            </a:r>
            <a:r>
              <a:rPr lang="ja-JP" altLang="en-US" sz="2400" dirty="0">
                <a:latin typeface="+mj-ea"/>
              </a:rPr>
              <a:t>　</a:t>
            </a:r>
            <a:r>
              <a:rPr lang="ja-JP" altLang="en-US" sz="2400" dirty="0" smtClean="0">
                <a:latin typeface="+mj-ea"/>
              </a:rPr>
              <a:t>　４</a:t>
            </a:r>
            <a:r>
              <a:rPr lang="en-US" altLang="ja-JP" sz="2400" dirty="0" smtClean="0">
                <a:latin typeface="+mj-ea"/>
              </a:rPr>
              <a:t>､</a:t>
            </a:r>
            <a:r>
              <a:rPr lang="ja-JP" altLang="en-US" sz="2400" dirty="0" smtClean="0">
                <a:latin typeface="+mj-ea"/>
              </a:rPr>
              <a:t>５００点</a:t>
            </a:r>
            <a:r>
              <a:rPr lang="ja-JP" altLang="en-US" sz="2400" dirty="0">
                <a:latin typeface="+mj-ea"/>
              </a:rPr>
              <a:t>　⇒　</a:t>
            </a:r>
            <a:r>
              <a:rPr lang="ja-JP" altLang="en-US" sz="2400" dirty="0" smtClean="0">
                <a:latin typeface="+mj-ea"/>
              </a:rPr>
              <a:t>４</a:t>
            </a:r>
            <a:r>
              <a:rPr lang="en-US" altLang="ja-JP" sz="2400" dirty="0" smtClean="0">
                <a:latin typeface="+mj-ea"/>
              </a:rPr>
              <a:t>､</a:t>
            </a:r>
            <a:r>
              <a:rPr lang="ja-JP" altLang="en-US" sz="2400" dirty="0" smtClean="0">
                <a:latin typeface="+mj-ea"/>
              </a:rPr>
              <a:t>５００点</a:t>
            </a:r>
            <a:endParaRPr lang="ja-JP" altLang="en-US" sz="2400" dirty="0">
              <a:latin typeface="+mj-ea"/>
            </a:endParaRPr>
          </a:p>
          <a:p>
            <a:pPr lvl="3" algn="just">
              <a:lnSpc>
                <a:spcPct val="90000"/>
              </a:lnSpc>
              <a:buSzPct val="80000"/>
            </a:pPr>
            <a:r>
              <a:rPr lang="ja-JP" altLang="en-US" sz="2400" dirty="0">
                <a:latin typeface="+mj-ea"/>
              </a:rPr>
              <a:t>同一建物居住者</a:t>
            </a:r>
            <a:r>
              <a:rPr lang="en-US" altLang="ja-JP" sz="2400" dirty="0">
                <a:latin typeface="+mj-ea"/>
              </a:rPr>
              <a:t>		</a:t>
            </a:r>
            <a:r>
              <a:rPr lang="ja-JP" altLang="en-US" sz="2400" dirty="0">
                <a:latin typeface="+mj-ea"/>
              </a:rPr>
              <a:t>　 </a:t>
            </a:r>
            <a:r>
              <a:rPr lang="ja-JP" altLang="en-US" sz="2400" dirty="0" smtClean="0">
                <a:latin typeface="+mj-ea"/>
              </a:rPr>
              <a:t>　　</a:t>
            </a:r>
            <a:r>
              <a:rPr lang="ja-JP" altLang="en-US" sz="2400" dirty="0">
                <a:latin typeface="+mj-ea"/>
              </a:rPr>
              <a:t>　⇒　１</a:t>
            </a:r>
            <a:r>
              <a:rPr lang="en-US" altLang="ja-JP" sz="2400" dirty="0" smtClean="0">
                <a:latin typeface="+mj-ea"/>
              </a:rPr>
              <a:t>､</a:t>
            </a:r>
            <a:r>
              <a:rPr lang="ja-JP" altLang="en-US" sz="2400" dirty="0">
                <a:latin typeface="+mj-ea"/>
              </a:rPr>
              <a:t>３</a:t>
            </a:r>
            <a:r>
              <a:rPr lang="ja-JP" altLang="en-US" sz="2400" dirty="0" smtClean="0">
                <a:latin typeface="+mj-ea"/>
              </a:rPr>
              <a:t>００点</a:t>
            </a:r>
            <a:endParaRPr lang="en-US" altLang="ja-JP" sz="2400" dirty="0" smtClean="0">
              <a:latin typeface="+mj-ea"/>
            </a:endParaRPr>
          </a:p>
          <a:p>
            <a:pPr lvl="1" algn="just">
              <a:lnSpc>
                <a:spcPct val="90000"/>
              </a:lnSpc>
              <a:buSzPct val="80000"/>
            </a:pPr>
            <a:r>
              <a:rPr lang="ja-JP" altLang="en-US" dirty="0" smtClean="0">
                <a:latin typeface="+mj-ea"/>
              </a:rPr>
              <a:t>在支</a:t>
            </a:r>
            <a:r>
              <a:rPr lang="ja-JP" altLang="en-US" dirty="0">
                <a:latin typeface="+mj-ea"/>
              </a:rPr>
              <a:t>診・</a:t>
            </a:r>
            <a:r>
              <a:rPr lang="ja-JP" altLang="en-US" dirty="0" smtClean="0">
                <a:latin typeface="+mj-ea"/>
              </a:rPr>
              <a:t>在支病以外</a:t>
            </a:r>
            <a:endParaRPr lang="en-US" altLang="ja-JP" dirty="0">
              <a:latin typeface="+mj-ea"/>
            </a:endParaRPr>
          </a:p>
          <a:p>
            <a:pPr lvl="2" algn="just">
              <a:lnSpc>
                <a:spcPct val="90000"/>
              </a:lnSpc>
              <a:buSzPct val="80000"/>
            </a:pPr>
            <a:r>
              <a:rPr lang="ja-JP" altLang="en-US" dirty="0">
                <a:latin typeface="+mj-ea"/>
              </a:rPr>
              <a:t>処方せんを交付する場合</a:t>
            </a:r>
            <a:endParaRPr lang="en-US" altLang="ja-JP" dirty="0">
              <a:latin typeface="+mj-ea"/>
            </a:endParaRPr>
          </a:p>
          <a:p>
            <a:pPr lvl="3" algn="just">
              <a:lnSpc>
                <a:spcPct val="90000"/>
              </a:lnSpc>
              <a:buSzPct val="80000"/>
            </a:pPr>
            <a:r>
              <a:rPr lang="ja-JP" altLang="en-US" sz="2400" dirty="0">
                <a:latin typeface="+mj-ea"/>
              </a:rPr>
              <a:t>同一建物居住者以外</a:t>
            </a:r>
            <a:r>
              <a:rPr lang="en-US" altLang="ja-JP" sz="2400" dirty="0">
                <a:latin typeface="+mj-ea"/>
              </a:rPr>
              <a:t>	</a:t>
            </a:r>
            <a:r>
              <a:rPr lang="ja-JP" altLang="en-US" sz="2400" dirty="0">
                <a:latin typeface="+mj-ea"/>
              </a:rPr>
              <a:t>　　２</a:t>
            </a:r>
            <a:r>
              <a:rPr lang="en-US" altLang="ja-JP" sz="2400" dirty="0" smtClean="0">
                <a:latin typeface="+mj-ea"/>
              </a:rPr>
              <a:t>､</a:t>
            </a:r>
            <a:r>
              <a:rPr lang="ja-JP" altLang="en-US" sz="2400" dirty="0" smtClean="0">
                <a:latin typeface="+mj-ea"/>
              </a:rPr>
              <a:t>２００点</a:t>
            </a:r>
            <a:r>
              <a:rPr lang="ja-JP" altLang="en-US" sz="2400" dirty="0">
                <a:latin typeface="+mj-ea"/>
              </a:rPr>
              <a:t>　⇒　</a:t>
            </a:r>
            <a:r>
              <a:rPr lang="ja-JP" altLang="en-US" sz="2400" dirty="0" smtClean="0">
                <a:latin typeface="+mj-ea"/>
              </a:rPr>
              <a:t>３</a:t>
            </a:r>
            <a:r>
              <a:rPr lang="en-US" altLang="ja-JP" sz="2400" dirty="0" smtClean="0">
                <a:latin typeface="+mj-ea"/>
              </a:rPr>
              <a:t>､</a:t>
            </a:r>
            <a:r>
              <a:rPr lang="ja-JP" altLang="en-US" sz="2400" dirty="0" smtClean="0">
                <a:latin typeface="+mj-ea"/>
              </a:rPr>
              <a:t>１５０点</a:t>
            </a:r>
            <a:endParaRPr lang="ja-JP" altLang="en-US" sz="2400" dirty="0">
              <a:latin typeface="+mj-ea"/>
            </a:endParaRPr>
          </a:p>
          <a:p>
            <a:pPr lvl="3" algn="just">
              <a:lnSpc>
                <a:spcPct val="90000"/>
              </a:lnSpc>
              <a:buSzPct val="80000"/>
            </a:pPr>
            <a:r>
              <a:rPr lang="ja-JP" altLang="en-US" sz="2400" dirty="0">
                <a:latin typeface="+mj-ea"/>
              </a:rPr>
              <a:t>同一建物居住者</a:t>
            </a:r>
            <a:r>
              <a:rPr lang="en-US" altLang="ja-JP" sz="2400" dirty="0">
                <a:latin typeface="+mj-ea"/>
              </a:rPr>
              <a:t>			</a:t>
            </a:r>
            <a:r>
              <a:rPr lang="ja-JP" altLang="en-US" sz="2400" dirty="0">
                <a:latin typeface="+mj-ea"/>
              </a:rPr>
              <a:t>⇒　</a:t>
            </a:r>
            <a:r>
              <a:rPr lang="ja-JP" altLang="en-US" sz="2400" dirty="0" smtClean="0">
                <a:latin typeface="+mj-ea"/>
              </a:rPr>
              <a:t>　　７６０点</a:t>
            </a:r>
            <a:endParaRPr lang="ja-JP" altLang="en-US" sz="2400" dirty="0">
              <a:latin typeface="+mj-ea"/>
            </a:endParaRPr>
          </a:p>
          <a:p>
            <a:pPr lvl="2" algn="just">
              <a:lnSpc>
                <a:spcPct val="90000"/>
              </a:lnSpc>
              <a:buSzPct val="80000"/>
            </a:pPr>
            <a:r>
              <a:rPr lang="ja-JP" altLang="en-US" dirty="0">
                <a:latin typeface="+mj-ea"/>
              </a:rPr>
              <a:t>処方せんを交付しない場合</a:t>
            </a:r>
            <a:endParaRPr lang="en-US" altLang="ja-JP" dirty="0">
              <a:latin typeface="+mj-ea"/>
            </a:endParaRPr>
          </a:p>
          <a:p>
            <a:pPr lvl="3" algn="just">
              <a:lnSpc>
                <a:spcPct val="90000"/>
              </a:lnSpc>
              <a:buSzPct val="80000"/>
            </a:pPr>
            <a:r>
              <a:rPr lang="ja-JP" altLang="en-US" sz="2400" dirty="0">
                <a:latin typeface="+mj-ea"/>
              </a:rPr>
              <a:t>同一建物居住者以外</a:t>
            </a:r>
            <a:r>
              <a:rPr lang="en-US" altLang="ja-JP" sz="2400" dirty="0">
                <a:latin typeface="+mj-ea"/>
              </a:rPr>
              <a:t>	</a:t>
            </a:r>
            <a:r>
              <a:rPr lang="ja-JP" altLang="en-US" sz="2400" dirty="0">
                <a:latin typeface="+mj-ea"/>
              </a:rPr>
              <a:t>　　２</a:t>
            </a:r>
            <a:r>
              <a:rPr lang="en-US" altLang="ja-JP" sz="2400" dirty="0" smtClean="0">
                <a:latin typeface="+mj-ea"/>
              </a:rPr>
              <a:t>､</a:t>
            </a:r>
            <a:r>
              <a:rPr lang="ja-JP" altLang="en-US" sz="2400" dirty="0" smtClean="0">
                <a:latin typeface="+mj-ea"/>
              </a:rPr>
              <a:t>５００点</a:t>
            </a:r>
            <a:r>
              <a:rPr lang="ja-JP" altLang="en-US" sz="2400" dirty="0">
                <a:latin typeface="+mj-ea"/>
              </a:rPr>
              <a:t>　⇒　</a:t>
            </a:r>
            <a:r>
              <a:rPr lang="ja-JP" altLang="en-US" sz="2400" dirty="0" smtClean="0">
                <a:latin typeface="+mj-ea"/>
              </a:rPr>
              <a:t>３</a:t>
            </a:r>
            <a:r>
              <a:rPr lang="en-US" altLang="ja-JP" sz="2400" dirty="0" smtClean="0">
                <a:latin typeface="+mj-ea"/>
              </a:rPr>
              <a:t>､</a:t>
            </a:r>
            <a:r>
              <a:rPr lang="ja-JP" altLang="en-US" sz="2400" dirty="0" smtClean="0">
                <a:latin typeface="+mj-ea"/>
              </a:rPr>
              <a:t>４５０点</a:t>
            </a:r>
            <a:endParaRPr lang="ja-JP" altLang="en-US" sz="2400" dirty="0">
              <a:latin typeface="+mj-ea"/>
            </a:endParaRPr>
          </a:p>
          <a:p>
            <a:pPr lvl="3" algn="just">
              <a:lnSpc>
                <a:spcPct val="90000"/>
              </a:lnSpc>
              <a:buSzPct val="80000"/>
            </a:pPr>
            <a:r>
              <a:rPr lang="ja-JP" altLang="en-US" sz="2400" dirty="0">
                <a:latin typeface="+mj-ea"/>
              </a:rPr>
              <a:t>同一建物居住者</a:t>
            </a:r>
            <a:r>
              <a:rPr lang="en-US" altLang="ja-JP" sz="2400" dirty="0">
                <a:latin typeface="+mj-ea"/>
              </a:rPr>
              <a:t>		</a:t>
            </a:r>
            <a:r>
              <a:rPr lang="ja-JP" altLang="en-US" sz="2400" dirty="0">
                <a:latin typeface="+mj-ea"/>
              </a:rPr>
              <a:t>　 　　　⇒　１</a:t>
            </a:r>
            <a:r>
              <a:rPr lang="en-US" altLang="ja-JP" sz="2400" dirty="0" smtClean="0">
                <a:latin typeface="+mj-ea"/>
              </a:rPr>
              <a:t>､</a:t>
            </a:r>
            <a:r>
              <a:rPr lang="ja-JP" altLang="en-US" sz="2400" dirty="0" smtClean="0">
                <a:latin typeface="+mj-ea"/>
              </a:rPr>
              <a:t>０６０点</a:t>
            </a:r>
            <a:endParaRPr lang="ja-JP" altLang="en-US" sz="2400" dirty="0">
              <a:latin typeface="+mj-ea"/>
            </a:endParaRPr>
          </a:p>
          <a:p>
            <a:pPr lvl="3" algn="just">
              <a:lnSpc>
                <a:spcPct val="90000"/>
              </a:lnSpc>
              <a:buSzPct val="80000"/>
            </a:pPr>
            <a:endParaRPr lang="ja-JP" altLang="en-US" sz="2400" dirty="0">
              <a:latin typeface="+mj-ea"/>
            </a:endParaRPr>
          </a:p>
          <a:p>
            <a:pPr algn="just">
              <a:lnSpc>
                <a:spcPct val="90000"/>
              </a:lnSpc>
              <a:buSzPct val="80000"/>
            </a:pPr>
            <a:endParaRPr lang="ja-JP" altLang="en-US" sz="28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在宅医療</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点数の見直し</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45832093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64</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dirty="0" smtClean="0">
                <a:latin typeface="+mj-ea"/>
              </a:rPr>
              <a:t>特定施設入居時等医学総合管理料（月１回）</a:t>
            </a:r>
            <a:endParaRPr lang="en-US" altLang="ja-JP" dirty="0">
              <a:latin typeface="+mj-ea"/>
            </a:endParaRPr>
          </a:p>
          <a:p>
            <a:pPr lvl="1" algn="just">
              <a:lnSpc>
                <a:spcPct val="90000"/>
              </a:lnSpc>
              <a:buSzPct val="80000"/>
            </a:pPr>
            <a:r>
              <a:rPr lang="ja-JP" altLang="en-US" dirty="0" smtClean="0">
                <a:latin typeface="+mj-ea"/>
              </a:rPr>
              <a:t>機能強化型在支診・在支病（病床を有する場合）</a:t>
            </a:r>
            <a:endParaRPr lang="en-US" altLang="ja-JP" dirty="0" smtClean="0">
              <a:latin typeface="+mj-ea"/>
            </a:endParaRPr>
          </a:p>
          <a:p>
            <a:pPr lvl="2" algn="just">
              <a:lnSpc>
                <a:spcPct val="90000"/>
              </a:lnSpc>
              <a:buSzPct val="80000"/>
            </a:pPr>
            <a:r>
              <a:rPr lang="ja-JP" altLang="en-US" dirty="0" smtClean="0">
                <a:latin typeface="+mj-ea"/>
              </a:rPr>
              <a:t>処方せんを交付する場合</a:t>
            </a:r>
            <a:endParaRPr lang="en-US" altLang="ja-JP" dirty="0" smtClean="0">
              <a:latin typeface="+mj-ea"/>
            </a:endParaRPr>
          </a:p>
          <a:p>
            <a:pPr lvl="3" algn="just">
              <a:lnSpc>
                <a:spcPct val="90000"/>
              </a:lnSpc>
              <a:buSzPct val="80000"/>
            </a:pPr>
            <a:r>
              <a:rPr lang="ja-JP" altLang="en-US" sz="2400" dirty="0" smtClean="0">
                <a:latin typeface="+mj-ea"/>
              </a:rPr>
              <a:t>同一</a:t>
            </a:r>
            <a:r>
              <a:rPr lang="ja-JP" altLang="en-US" sz="2400" dirty="0">
                <a:latin typeface="+mj-ea"/>
              </a:rPr>
              <a:t>建物居住者</a:t>
            </a:r>
            <a:r>
              <a:rPr lang="ja-JP" altLang="en-US" sz="2400" dirty="0" smtClean="0">
                <a:latin typeface="+mj-ea"/>
              </a:rPr>
              <a:t>以外</a:t>
            </a:r>
            <a:r>
              <a:rPr lang="en-US" altLang="ja-JP" sz="2400" dirty="0" smtClean="0">
                <a:latin typeface="+mj-ea"/>
              </a:rPr>
              <a:t>	</a:t>
            </a:r>
            <a:r>
              <a:rPr lang="ja-JP" altLang="en-US" sz="2400" dirty="0">
                <a:latin typeface="+mj-ea"/>
              </a:rPr>
              <a:t>　</a:t>
            </a:r>
            <a:r>
              <a:rPr lang="ja-JP" altLang="en-US" sz="2400" dirty="0" smtClean="0">
                <a:latin typeface="+mj-ea"/>
              </a:rPr>
              <a:t>　３</a:t>
            </a:r>
            <a:r>
              <a:rPr lang="en-US" altLang="ja-JP" sz="2400" dirty="0" smtClean="0">
                <a:latin typeface="+mj-ea"/>
              </a:rPr>
              <a:t>､</a:t>
            </a:r>
            <a:r>
              <a:rPr lang="ja-JP" altLang="en-US" sz="2400" dirty="0" smtClean="0">
                <a:latin typeface="+mj-ea"/>
              </a:rPr>
              <a:t>６００点</a:t>
            </a:r>
            <a:r>
              <a:rPr lang="ja-JP" altLang="en-US" sz="2400" dirty="0">
                <a:latin typeface="+mj-ea"/>
              </a:rPr>
              <a:t>　⇒　</a:t>
            </a:r>
            <a:r>
              <a:rPr lang="ja-JP" altLang="en-US" sz="2400" dirty="0" smtClean="0">
                <a:latin typeface="+mj-ea"/>
              </a:rPr>
              <a:t>３</a:t>
            </a:r>
            <a:r>
              <a:rPr lang="en-US" altLang="ja-JP" sz="2400" dirty="0" smtClean="0">
                <a:latin typeface="+mj-ea"/>
              </a:rPr>
              <a:t>､</a:t>
            </a:r>
            <a:r>
              <a:rPr lang="ja-JP" altLang="en-US" sz="2400" dirty="0" smtClean="0">
                <a:latin typeface="+mj-ea"/>
              </a:rPr>
              <a:t>６００点</a:t>
            </a:r>
            <a:endParaRPr lang="ja-JP" altLang="en-US" sz="2400" dirty="0">
              <a:latin typeface="+mj-ea"/>
            </a:endParaRPr>
          </a:p>
          <a:p>
            <a:pPr lvl="3" algn="just">
              <a:lnSpc>
                <a:spcPct val="90000"/>
              </a:lnSpc>
              <a:buSzPct val="80000"/>
            </a:pPr>
            <a:r>
              <a:rPr lang="ja-JP" altLang="en-US" sz="2400" dirty="0">
                <a:latin typeface="+mj-ea"/>
              </a:rPr>
              <a:t>同一建物</a:t>
            </a:r>
            <a:r>
              <a:rPr lang="ja-JP" altLang="en-US" sz="2400" dirty="0" smtClean="0">
                <a:latin typeface="+mj-ea"/>
              </a:rPr>
              <a:t>居住者</a:t>
            </a:r>
            <a:r>
              <a:rPr lang="en-US" altLang="ja-JP" sz="2400" dirty="0" smtClean="0">
                <a:latin typeface="+mj-ea"/>
              </a:rPr>
              <a:t>			</a:t>
            </a:r>
            <a:r>
              <a:rPr lang="ja-JP" altLang="en-US" sz="2400" dirty="0" smtClean="0">
                <a:latin typeface="+mj-ea"/>
              </a:rPr>
              <a:t>⇒</a:t>
            </a:r>
            <a:r>
              <a:rPr lang="ja-JP" altLang="en-US" sz="2400" dirty="0">
                <a:latin typeface="+mj-ea"/>
              </a:rPr>
              <a:t>　</a:t>
            </a:r>
            <a:r>
              <a:rPr lang="ja-JP" altLang="en-US" sz="2400" dirty="0" smtClean="0">
                <a:latin typeface="+mj-ea"/>
              </a:rPr>
              <a:t>　　８７０点</a:t>
            </a:r>
            <a:endParaRPr lang="ja-JP" altLang="en-US" sz="2400" dirty="0">
              <a:latin typeface="+mj-ea"/>
            </a:endParaRPr>
          </a:p>
          <a:p>
            <a:pPr lvl="2" algn="just">
              <a:lnSpc>
                <a:spcPct val="90000"/>
              </a:lnSpc>
              <a:buSzPct val="80000"/>
            </a:pPr>
            <a:r>
              <a:rPr lang="ja-JP" altLang="en-US" dirty="0">
                <a:latin typeface="+mj-ea"/>
              </a:rPr>
              <a:t>処方せんを</a:t>
            </a:r>
            <a:r>
              <a:rPr lang="ja-JP" altLang="en-US" dirty="0" smtClean="0">
                <a:latin typeface="+mj-ea"/>
              </a:rPr>
              <a:t>交付しない場合</a:t>
            </a:r>
            <a:endParaRPr lang="en-US" altLang="ja-JP" dirty="0">
              <a:latin typeface="+mj-ea"/>
            </a:endParaRPr>
          </a:p>
          <a:p>
            <a:pPr lvl="3" algn="just">
              <a:lnSpc>
                <a:spcPct val="90000"/>
              </a:lnSpc>
              <a:buSzPct val="80000"/>
            </a:pPr>
            <a:r>
              <a:rPr lang="ja-JP" altLang="en-US" sz="2400" dirty="0">
                <a:latin typeface="+mj-ea"/>
              </a:rPr>
              <a:t>同一建物居住者以外</a:t>
            </a:r>
            <a:r>
              <a:rPr lang="en-US" altLang="ja-JP" sz="2400" dirty="0">
                <a:latin typeface="+mj-ea"/>
              </a:rPr>
              <a:t>	</a:t>
            </a:r>
            <a:r>
              <a:rPr lang="ja-JP" altLang="en-US" sz="2400" dirty="0">
                <a:latin typeface="+mj-ea"/>
              </a:rPr>
              <a:t>　</a:t>
            </a:r>
            <a:r>
              <a:rPr lang="ja-JP" altLang="en-US" sz="2400" dirty="0" smtClean="0">
                <a:latin typeface="+mj-ea"/>
              </a:rPr>
              <a:t>　３</a:t>
            </a:r>
            <a:r>
              <a:rPr lang="en-US" altLang="ja-JP" sz="2400" dirty="0" smtClean="0">
                <a:latin typeface="+mj-ea"/>
              </a:rPr>
              <a:t>､</a:t>
            </a:r>
            <a:r>
              <a:rPr lang="ja-JP" altLang="en-US" sz="2400" dirty="0" smtClean="0">
                <a:latin typeface="+mj-ea"/>
              </a:rPr>
              <a:t>９００点</a:t>
            </a:r>
            <a:r>
              <a:rPr lang="ja-JP" altLang="en-US" sz="2400" dirty="0">
                <a:latin typeface="+mj-ea"/>
              </a:rPr>
              <a:t>　⇒　</a:t>
            </a:r>
            <a:r>
              <a:rPr lang="ja-JP" altLang="en-US" sz="2400" dirty="0" smtClean="0">
                <a:latin typeface="+mj-ea"/>
              </a:rPr>
              <a:t>３</a:t>
            </a:r>
            <a:r>
              <a:rPr lang="en-US" altLang="ja-JP" sz="2400" dirty="0" smtClean="0">
                <a:latin typeface="+mj-ea"/>
              </a:rPr>
              <a:t>､</a:t>
            </a:r>
            <a:r>
              <a:rPr lang="ja-JP" altLang="en-US" sz="2400" dirty="0" smtClean="0">
                <a:latin typeface="+mj-ea"/>
              </a:rPr>
              <a:t>９００点</a:t>
            </a:r>
            <a:endParaRPr lang="ja-JP" altLang="en-US" sz="2400" dirty="0">
              <a:latin typeface="+mj-ea"/>
            </a:endParaRPr>
          </a:p>
          <a:p>
            <a:pPr lvl="3" algn="just">
              <a:lnSpc>
                <a:spcPct val="90000"/>
              </a:lnSpc>
              <a:buSzPct val="80000"/>
            </a:pPr>
            <a:r>
              <a:rPr lang="ja-JP" altLang="en-US" sz="2400" dirty="0">
                <a:latin typeface="+mj-ea"/>
              </a:rPr>
              <a:t>同一建物居住者</a:t>
            </a:r>
            <a:r>
              <a:rPr lang="en-US" altLang="ja-JP" sz="2400" dirty="0">
                <a:latin typeface="+mj-ea"/>
              </a:rPr>
              <a:t>		</a:t>
            </a:r>
            <a:r>
              <a:rPr lang="ja-JP" altLang="en-US" sz="2400" dirty="0">
                <a:latin typeface="+mj-ea"/>
              </a:rPr>
              <a:t>　 </a:t>
            </a:r>
            <a:r>
              <a:rPr lang="ja-JP" altLang="en-US" sz="2400" dirty="0" smtClean="0">
                <a:latin typeface="+mj-ea"/>
              </a:rPr>
              <a:t>　　</a:t>
            </a:r>
            <a:r>
              <a:rPr lang="ja-JP" altLang="en-US" sz="2400" dirty="0">
                <a:latin typeface="+mj-ea"/>
              </a:rPr>
              <a:t>　⇒　１</a:t>
            </a:r>
            <a:r>
              <a:rPr lang="en-US" altLang="ja-JP" sz="2400" dirty="0" smtClean="0">
                <a:latin typeface="+mj-ea"/>
              </a:rPr>
              <a:t>､</a:t>
            </a:r>
            <a:r>
              <a:rPr lang="ja-JP" altLang="en-US" sz="2400" dirty="0">
                <a:latin typeface="+mj-ea"/>
              </a:rPr>
              <a:t>１７</a:t>
            </a:r>
            <a:r>
              <a:rPr lang="ja-JP" altLang="en-US" sz="2400" dirty="0" smtClean="0">
                <a:latin typeface="+mj-ea"/>
              </a:rPr>
              <a:t>０点</a:t>
            </a:r>
            <a:endParaRPr lang="en-US" altLang="ja-JP" sz="2400" dirty="0" smtClean="0">
              <a:latin typeface="+mj-ea"/>
            </a:endParaRPr>
          </a:p>
          <a:p>
            <a:pPr lvl="1" algn="just">
              <a:lnSpc>
                <a:spcPct val="90000"/>
              </a:lnSpc>
              <a:buSzPct val="80000"/>
            </a:pPr>
            <a:r>
              <a:rPr lang="ja-JP" altLang="en-US" dirty="0">
                <a:latin typeface="+mj-ea"/>
              </a:rPr>
              <a:t>機能強化型在支診・在支病（病床を</a:t>
            </a:r>
            <a:r>
              <a:rPr lang="ja-JP" altLang="en-US" dirty="0" smtClean="0">
                <a:latin typeface="+mj-ea"/>
              </a:rPr>
              <a:t>有しない場合</a:t>
            </a:r>
            <a:r>
              <a:rPr lang="ja-JP" altLang="en-US" dirty="0">
                <a:latin typeface="+mj-ea"/>
              </a:rPr>
              <a:t>）</a:t>
            </a:r>
            <a:endParaRPr lang="en-US" altLang="ja-JP" dirty="0">
              <a:latin typeface="+mj-ea"/>
            </a:endParaRPr>
          </a:p>
          <a:p>
            <a:pPr lvl="2" algn="just">
              <a:lnSpc>
                <a:spcPct val="90000"/>
              </a:lnSpc>
              <a:buSzPct val="80000"/>
            </a:pPr>
            <a:r>
              <a:rPr lang="ja-JP" altLang="en-US" dirty="0">
                <a:latin typeface="+mj-ea"/>
              </a:rPr>
              <a:t>処方せんを交付する場合</a:t>
            </a:r>
            <a:endParaRPr lang="en-US" altLang="ja-JP" dirty="0">
              <a:latin typeface="+mj-ea"/>
            </a:endParaRPr>
          </a:p>
          <a:p>
            <a:pPr lvl="3" algn="just">
              <a:lnSpc>
                <a:spcPct val="90000"/>
              </a:lnSpc>
              <a:buSzPct val="80000"/>
            </a:pPr>
            <a:r>
              <a:rPr lang="ja-JP" altLang="en-US" sz="2400" dirty="0">
                <a:latin typeface="+mj-ea"/>
              </a:rPr>
              <a:t>同一建物居住者以外</a:t>
            </a:r>
            <a:r>
              <a:rPr lang="en-US" altLang="ja-JP" sz="2400" dirty="0">
                <a:latin typeface="+mj-ea"/>
              </a:rPr>
              <a:t>	</a:t>
            </a:r>
            <a:r>
              <a:rPr lang="ja-JP" altLang="en-US" sz="2400" dirty="0">
                <a:latin typeface="+mj-ea"/>
              </a:rPr>
              <a:t>　　</a:t>
            </a:r>
            <a:r>
              <a:rPr lang="ja-JP" altLang="en-US" sz="2400" dirty="0" smtClean="0">
                <a:latin typeface="+mj-ea"/>
              </a:rPr>
              <a:t>３</a:t>
            </a:r>
            <a:r>
              <a:rPr lang="en-US" altLang="ja-JP" sz="2400" dirty="0" smtClean="0">
                <a:latin typeface="+mj-ea"/>
              </a:rPr>
              <a:t>､</a:t>
            </a:r>
            <a:r>
              <a:rPr lang="ja-JP" altLang="en-US" sz="2400" dirty="0" smtClean="0">
                <a:latin typeface="+mj-ea"/>
              </a:rPr>
              <a:t>３００点</a:t>
            </a:r>
            <a:r>
              <a:rPr lang="ja-JP" altLang="en-US" sz="2400" dirty="0">
                <a:latin typeface="+mj-ea"/>
              </a:rPr>
              <a:t>　⇒　</a:t>
            </a:r>
            <a:r>
              <a:rPr lang="ja-JP" altLang="en-US" sz="2400" dirty="0" smtClean="0">
                <a:latin typeface="+mj-ea"/>
              </a:rPr>
              <a:t>３</a:t>
            </a:r>
            <a:r>
              <a:rPr lang="en-US" altLang="ja-JP" sz="2400" dirty="0" smtClean="0">
                <a:latin typeface="+mj-ea"/>
              </a:rPr>
              <a:t>､</a:t>
            </a:r>
            <a:r>
              <a:rPr lang="ja-JP" altLang="en-US" sz="2400" dirty="0" smtClean="0">
                <a:latin typeface="+mj-ea"/>
              </a:rPr>
              <a:t>３００点</a:t>
            </a:r>
            <a:endParaRPr lang="ja-JP" altLang="en-US" sz="2400" dirty="0">
              <a:latin typeface="+mj-ea"/>
            </a:endParaRPr>
          </a:p>
          <a:p>
            <a:pPr lvl="3" algn="just">
              <a:lnSpc>
                <a:spcPct val="90000"/>
              </a:lnSpc>
              <a:buSzPct val="80000"/>
            </a:pPr>
            <a:r>
              <a:rPr lang="ja-JP" altLang="en-US" sz="2400" dirty="0">
                <a:latin typeface="+mj-ea"/>
              </a:rPr>
              <a:t>同一建物居住者</a:t>
            </a:r>
            <a:r>
              <a:rPr lang="en-US" altLang="ja-JP" sz="2400" dirty="0">
                <a:latin typeface="+mj-ea"/>
              </a:rPr>
              <a:t>			</a:t>
            </a:r>
            <a:r>
              <a:rPr lang="ja-JP" altLang="en-US" sz="2400" dirty="0">
                <a:latin typeface="+mj-ea"/>
              </a:rPr>
              <a:t>⇒　</a:t>
            </a:r>
            <a:r>
              <a:rPr lang="ja-JP" altLang="en-US" sz="2400" dirty="0" smtClean="0">
                <a:latin typeface="+mj-ea"/>
              </a:rPr>
              <a:t>　　８００点</a:t>
            </a:r>
            <a:endParaRPr lang="ja-JP" altLang="en-US" sz="2400" dirty="0">
              <a:latin typeface="+mj-ea"/>
            </a:endParaRPr>
          </a:p>
          <a:p>
            <a:pPr lvl="2" algn="just">
              <a:lnSpc>
                <a:spcPct val="90000"/>
              </a:lnSpc>
              <a:buSzPct val="80000"/>
            </a:pPr>
            <a:r>
              <a:rPr lang="ja-JP" altLang="en-US" dirty="0">
                <a:latin typeface="+mj-ea"/>
              </a:rPr>
              <a:t>処方せんを交付しない場合</a:t>
            </a:r>
            <a:endParaRPr lang="en-US" altLang="ja-JP" dirty="0">
              <a:latin typeface="+mj-ea"/>
            </a:endParaRPr>
          </a:p>
          <a:p>
            <a:pPr lvl="3" algn="just">
              <a:lnSpc>
                <a:spcPct val="90000"/>
              </a:lnSpc>
              <a:buSzPct val="80000"/>
            </a:pPr>
            <a:r>
              <a:rPr lang="ja-JP" altLang="en-US" sz="2400" dirty="0">
                <a:latin typeface="+mj-ea"/>
              </a:rPr>
              <a:t>同一建物居住者以外</a:t>
            </a:r>
            <a:r>
              <a:rPr lang="en-US" altLang="ja-JP" sz="2400" dirty="0">
                <a:latin typeface="+mj-ea"/>
              </a:rPr>
              <a:t>	</a:t>
            </a:r>
            <a:r>
              <a:rPr lang="ja-JP" altLang="en-US" sz="2400" dirty="0">
                <a:latin typeface="+mj-ea"/>
              </a:rPr>
              <a:t>　　</a:t>
            </a:r>
            <a:r>
              <a:rPr lang="ja-JP" altLang="en-US" sz="2400" dirty="0" smtClean="0">
                <a:latin typeface="+mj-ea"/>
              </a:rPr>
              <a:t>３</a:t>
            </a:r>
            <a:r>
              <a:rPr lang="en-US" altLang="ja-JP" sz="2400" dirty="0" smtClean="0">
                <a:latin typeface="+mj-ea"/>
              </a:rPr>
              <a:t>､</a:t>
            </a:r>
            <a:r>
              <a:rPr lang="ja-JP" altLang="en-US" sz="2400" dirty="0">
                <a:latin typeface="+mj-ea"/>
              </a:rPr>
              <a:t>６</a:t>
            </a:r>
            <a:r>
              <a:rPr lang="ja-JP" altLang="en-US" sz="2400" dirty="0" smtClean="0">
                <a:latin typeface="+mj-ea"/>
              </a:rPr>
              <a:t>００点</a:t>
            </a:r>
            <a:r>
              <a:rPr lang="ja-JP" altLang="en-US" sz="2400" dirty="0">
                <a:latin typeface="+mj-ea"/>
              </a:rPr>
              <a:t>　⇒　</a:t>
            </a:r>
            <a:r>
              <a:rPr lang="ja-JP" altLang="en-US" sz="2400" dirty="0" smtClean="0">
                <a:latin typeface="+mj-ea"/>
              </a:rPr>
              <a:t>３</a:t>
            </a:r>
            <a:r>
              <a:rPr lang="en-US" altLang="ja-JP" sz="2400" dirty="0" smtClean="0">
                <a:latin typeface="+mj-ea"/>
              </a:rPr>
              <a:t>､</a:t>
            </a:r>
            <a:r>
              <a:rPr lang="ja-JP" altLang="en-US" sz="2400" dirty="0" smtClean="0">
                <a:latin typeface="+mj-ea"/>
              </a:rPr>
              <a:t>６００点</a:t>
            </a:r>
            <a:endParaRPr lang="ja-JP" altLang="en-US" sz="2400" dirty="0">
              <a:latin typeface="+mj-ea"/>
            </a:endParaRPr>
          </a:p>
          <a:p>
            <a:pPr lvl="3" algn="just">
              <a:lnSpc>
                <a:spcPct val="90000"/>
              </a:lnSpc>
              <a:buSzPct val="80000"/>
            </a:pPr>
            <a:r>
              <a:rPr lang="ja-JP" altLang="en-US" sz="2400" dirty="0">
                <a:latin typeface="+mj-ea"/>
              </a:rPr>
              <a:t>同一建物居住者</a:t>
            </a:r>
            <a:r>
              <a:rPr lang="en-US" altLang="ja-JP" sz="2400" dirty="0">
                <a:latin typeface="+mj-ea"/>
              </a:rPr>
              <a:t>		</a:t>
            </a:r>
            <a:r>
              <a:rPr lang="ja-JP" altLang="en-US" sz="2400" dirty="0">
                <a:latin typeface="+mj-ea"/>
              </a:rPr>
              <a:t>　 　　　⇒　１</a:t>
            </a:r>
            <a:r>
              <a:rPr lang="en-US" altLang="ja-JP" sz="2400" dirty="0" smtClean="0">
                <a:latin typeface="+mj-ea"/>
              </a:rPr>
              <a:t>､</a:t>
            </a:r>
            <a:r>
              <a:rPr lang="ja-JP" altLang="en-US" sz="2400" dirty="0">
                <a:latin typeface="+mj-ea"/>
              </a:rPr>
              <a:t>１</a:t>
            </a:r>
            <a:r>
              <a:rPr lang="ja-JP" altLang="en-US" sz="2400" dirty="0" smtClean="0">
                <a:latin typeface="+mj-ea"/>
              </a:rPr>
              <a:t>００点</a:t>
            </a:r>
            <a:endParaRPr lang="ja-JP" altLang="en-US" sz="2400" dirty="0">
              <a:latin typeface="+mj-ea"/>
            </a:endParaRPr>
          </a:p>
          <a:p>
            <a:pPr lvl="3" algn="just">
              <a:lnSpc>
                <a:spcPct val="90000"/>
              </a:lnSpc>
              <a:buSzPct val="80000"/>
            </a:pPr>
            <a:endParaRPr lang="ja-JP" altLang="en-US" sz="2400" dirty="0">
              <a:latin typeface="+mj-ea"/>
            </a:endParaRPr>
          </a:p>
          <a:p>
            <a:pPr algn="just">
              <a:lnSpc>
                <a:spcPct val="90000"/>
              </a:lnSpc>
              <a:buSzPct val="80000"/>
            </a:pPr>
            <a:endParaRPr lang="ja-JP" altLang="en-US" sz="28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在宅医療</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点数の見直し</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1182056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65</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dirty="0" smtClean="0">
                <a:latin typeface="+mj-ea"/>
              </a:rPr>
              <a:t>特定施設入居時等医学総合管理料（月１回）</a:t>
            </a:r>
            <a:endParaRPr lang="en-US" altLang="ja-JP" dirty="0">
              <a:latin typeface="+mj-ea"/>
            </a:endParaRPr>
          </a:p>
          <a:p>
            <a:pPr lvl="1" algn="just">
              <a:lnSpc>
                <a:spcPct val="90000"/>
              </a:lnSpc>
              <a:buSzPct val="80000"/>
            </a:pPr>
            <a:r>
              <a:rPr lang="ja-JP" altLang="en-US" dirty="0" smtClean="0">
                <a:latin typeface="+mj-ea"/>
              </a:rPr>
              <a:t>在支診・在支病（在宅療養実績加算が別途算定可能）</a:t>
            </a:r>
            <a:endParaRPr lang="en-US" altLang="ja-JP" dirty="0" smtClean="0">
              <a:latin typeface="+mj-ea"/>
            </a:endParaRPr>
          </a:p>
          <a:p>
            <a:pPr lvl="2" algn="just">
              <a:lnSpc>
                <a:spcPct val="90000"/>
              </a:lnSpc>
              <a:buSzPct val="80000"/>
            </a:pPr>
            <a:r>
              <a:rPr lang="ja-JP" altLang="en-US" dirty="0" smtClean="0">
                <a:latin typeface="+mj-ea"/>
              </a:rPr>
              <a:t>処方せんを交付する場合</a:t>
            </a:r>
            <a:endParaRPr lang="en-US" altLang="ja-JP" dirty="0" smtClean="0">
              <a:latin typeface="+mj-ea"/>
            </a:endParaRPr>
          </a:p>
          <a:p>
            <a:pPr lvl="3" algn="just">
              <a:lnSpc>
                <a:spcPct val="90000"/>
              </a:lnSpc>
              <a:buSzPct val="80000"/>
            </a:pPr>
            <a:r>
              <a:rPr lang="ja-JP" altLang="en-US" sz="2400" dirty="0" smtClean="0">
                <a:latin typeface="+mj-ea"/>
              </a:rPr>
              <a:t>同一</a:t>
            </a:r>
            <a:r>
              <a:rPr lang="ja-JP" altLang="en-US" sz="2400" dirty="0">
                <a:latin typeface="+mj-ea"/>
              </a:rPr>
              <a:t>建物居住者</a:t>
            </a:r>
            <a:r>
              <a:rPr lang="ja-JP" altLang="en-US" sz="2400" dirty="0" smtClean="0">
                <a:latin typeface="+mj-ea"/>
              </a:rPr>
              <a:t>以外</a:t>
            </a:r>
            <a:r>
              <a:rPr lang="en-US" altLang="ja-JP" sz="2400" dirty="0" smtClean="0">
                <a:latin typeface="+mj-ea"/>
              </a:rPr>
              <a:t>	</a:t>
            </a:r>
            <a:r>
              <a:rPr lang="ja-JP" altLang="en-US" sz="2400" dirty="0">
                <a:latin typeface="+mj-ea"/>
              </a:rPr>
              <a:t>　</a:t>
            </a:r>
            <a:r>
              <a:rPr lang="ja-JP" altLang="en-US" sz="2400" dirty="0" smtClean="0">
                <a:latin typeface="+mj-ea"/>
              </a:rPr>
              <a:t>　３</a:t>
            </a:r>
            <a:r>
              <a:rPr lang="en-US" altLang="ja-JP" sz="2400" dirty="0" smtClean="0">
                <a:latin typeface="+mj-ea"/>
              </a:rPr>
              <a:t>､</a:t>
            </a:r>
            <a:r>
              <a:rPr lang="ja-JP" altLang="en-US" sz="2400" dirty="0" smtClean="0">
                <a:latin typeface="+mj-ea"/>
              </a:rPr>
              <a:t>０００点</a:t>
            </a:r>
            <a:r>
              <a:rPr lang="ja-JP" altLang="en-US" sz="2400" dirty="0">
                <a:latin typeface="+mj-ea"/>
              </a:rPr>
              <a:t>　⇒　</a:t>
            </a:r>
            <a:r>
              <a:rPr lang="ja-JP" altLang="en-US" sz="2400" dirty="0" smtClean="0">
                <a:latin typeface="+mj-ea"/>
              </a:rPr>
              <a:t>３</a:t>
            </a:r>
            <a:r>
              <a:rPr lang="en-US" altLang="ja-JP" sz="2400" dirty="0" smtClean="0">
                <a:latin typeface="+mj-ea"/>
              </a:rPr>
              <a:t>､</a:t>
            </a:r>
            <a:r>
              <a:rPr lang="ja-JP" altLang="en-US" sz="2400" dirty="0" smtClean="0">
                <a:latin typeface="+mj-ea"/>
              </a:rPr>
              <a:t>０００点</a:t>
            </a:r>
            <a:endParaRPr lang="ja-JP" altLang="en-US" sz="2400" dirty="0">
              <a:latin typeface="+mj-ea"/>
            </a:endParaRPr>
          </a:p>
          <a:p>
            <a:pPr lvl="3" algn="just">
              <a:lnSpc>
                <a:spcPct val="90000"/>
              </a:lnSpc>
              <a:buSzPct val="80000"/>
            </a:pPr>
            <a:r>
              <a:rPr lang="ja-JP" altLang="en-US" sz="2400" dirty="0">
                <a:latin typeface="+mj-ea"/>
              </a:rPr>
              <a:t>同一建物</a:t>
            </a:r>
            <a:r>
              <a:rPr lang="ja-JP" altLang="en-US" sz="2400" dirty="0" smtClean="0">
                <a:latin typeface="+mj-ea"/>
              </a:rPr>
              <a:t>居住者</a:t>
            </a:r>
            <a:r>
              <a:rPr lang="en-US" altLang="ja-JP" sz="2400" dirty="0" smtClean="0">
                <a:latin typeface="+mj-ea"/>
              </a:rPr>
              <a:t>			</a:t>
            </a:r>
            <a:r>
              <a:rPr lang="ja-JP" altLang="en-US" sz="2400" dirty="0" smtClean="0">
                <a:latin typeface="+mj-ea"/>
              </a:rPr>
              <a:t>⇒</a:t>
            </a:r>
            <a:r>
              <a:rPr lang="ja-JP" altLang="en-US" sz="2400" dirty="0">
                <a:latin typeface="+mj-ea"/>
              </a:rPr>
              <a:t>　</a:t>
            </a:r>
            <a:r>
              <a:rPr lang="ja-JP" altLang="en-US" sz="2400" dirty="0" smtClean="0">
                <a:latin typeface="+mj-ea"/>
              </a:rPr>
              <a:t>　　７２０点</a:t>
            </a:r>
            <a:endParaRPr lang="ja-JP" altLang="en-US" sz="2400" dirty="0">
              <a:latin typeface="+mj-ea"/>
            </a:endParaRPr>
          </a:p>
          <a:p>
            <a:pPr lvl="2" algn="just">
              <a:lnSpc>
                <a:spcPct val="90000"/>
              </a:lnSpc>
              <a:buSzPct val="80000"/>
            </a:pPr>
            <a:r>
              <a:rPr lang="ja-JP" altLang="en-US" dirty="0">
                <a:latin typeface="+mj-ea"/>
              </a:rPr>
              <a:t>処方せんを</a:t>
            </a:r>
            <a:r>
              <a:rPr lang="ja-JP" altLang="en-US" dirty="0" smtClean="0">
                <a:latin typeface="+mj-ea"/>
              </a:rPr>
              <a:t>交付しない場合</a:t>
            </a:r>
            <a:endParaRPr lang="en-US" altLang="ja-JP" dirty="0">
              <a:latin typeface="+mj-ea"/>
            </a:endParaRPr>
          </a:p>
          <a:p>
            <a:pPr lvl="3" algn="just">
              <a:lnSpc>
                <a:spcPct val="90000"/>
              </a:lnSpc>
              <a:buSzPct val="80000"/>
            </a:pPr>
            <a:r>
              <a:rPr lang="ja-JP" altLang="en-US" sz="2400" dirty="0">
                <a:latin typeface="+mj-ea"/>
              </a:rPr>
              <a:t>同一建物居住者以外</a:t>
            </a:r>
            <a:r>
              <a:rPr lang="en-US" altLang="ja-JP" sz="2400" dirty="0">
                <a:latin typeface="+mj-ea"/>
              </a:rPr>
              <a:t>	</a:t>
            </a:r>
            <a:r>
              <a:rPr lang="ja-JP" altLang="en-US" sz="2400" dirty="0">
                <a:latin typeface="+mj-ea"/>
              </a:rPr>
              <a:t>　</a:t>
            </a:r>
            <a:r>
              <a:rPr lang="ja-JP" altLang="en-US" sz="2400" dirty="0" smtClean="0">
                <a:latin typeface="+mj-ea"/>
              </a:rPr>
              <a:t>　３</a:t>
            </a:r>
            <a:r>
              <a:rPr lang="en-US" altLang="ja-JP" sz="2400" dirty="0" smtClean="0">
                <a:latin typeface="+mj-ea"/>
              </a:rPr>
              <a:t>､</a:t>
            </a:r>
            <a:r>
              <a:rPr lang="ja-JP" altLang="en-US" sz="2400" dirty="0" smtClean="0">
                <a:latin typeface="+mj-ea"/>
              </a:rPr>
              <a:t>３００点</a:t>
            </a:r>
            <a:r>
              <a:rPr lang="ja-JP" altLang="en-US" sz="2400" dirty="0">
                <a:latin typeface="+mj-ea"/>
              </a:rPr>
              <a:t>　⇒　</a:t>
            </a:r>
            <a:r>
              <a:rPr lang="ja-JP" altLang="en-US" sz="2400" dirty="0" smtClean="0">
                <a:latin typeface="+mj-ea"/>
              </a:rPr>
              <a:t>３</a:t>
            </a:r>
            <a:r>
              <a:rPr lang="en-US" altLang="ja-JP" sz="2400" dirty="0" smtClean="0">
                <a:latin typeface="+mj-ea"/>
              </a:rPr>
              <a:t>､</a:t>
            </a:r>
            <a:r>
              <a:rPr lang="ja-JP" altLang="en-US" sz="2400" dirty="0" smtClean="0">
                <a:latin typeface="+mj-ea"/>
              </a:rPr>
              <a:t>３００点</a:t>
            </a:r>
            <a:endParaRPr lang="ja-JP" altLang="en-US" sz="2400" dirty="0">
              <a:latin typeface="+mj-ea"/>
            </a:endParaRPr>
          </a:p>
          <a:p>
            <a:pPr lvl="3" algn="just">
              <a:lnSpc>
                <a:spcPct val="90000"/>
              </a:lnSpc>
              <a:buSzPct val="80000"/>
            </a:pPr>
            <a:r>
              <a:rPr lang="ja-JP" altLang="en-US" sz="2400" dirty="0">
                <a:latin typeface="+mj-ea"/>
              </a:rPr>
              <a:t>同一建物居住者</a:t>
            </a:r>
            <a:r>
              <a:rPr lang="en-US" altLang="ja-JP" sz="2400" dirty="0">
                <a:latin typeface="+mj-ea"/>
              </a:rPr>
              <a:t>		</a:t>
            </a:r>
            <a:r>
              <a:rPr lang="ja-JP" altLang="en-US" sz="2400" dirty="0">
                <a:latin typeface="+mj-ea"/>
              </a:rPr>
              <a:t>　 </a:t>
            </a:r>
            <a:r>
              <a:rPr lang="ja-JP" altLang="en-US" sz="2400" dirty="0" smtClean="0">
                <a:latin typeface="+mj-ea"/>
              </a:rPr>
              <a:t>　　</a:t>
            </a:r>
            <a:r>
              <a:rPr lang="ja-JP" altLang="en-US" sz="2400" dirty="0">
                <a:latin typeface="+mj-ea"/>
              </a:rPr>
              <a:t>　⇒　１</a:t>
            </a:r>
            <a:r>
              <a:rPr lang="en-US" altLang="ja-JP" sz="2400" dirty="0" smtClean="0">
                <a:latin typeface="+mj-ea"/>
              </a:rPr>
              <a:t>､</a:t>
            </a:r>
            <a:r>
              <a:rPr lang="ja-JP" altLang="en-US" sz="2400" dirty="0" smtClean="0">
                <a:latin typeface="+mj-ea"/>
              </a:rPr>
              <a:t>０２０点</a:t>
            </a:r>
            <a:endParaRPr lang="en-US" altLang="ja-JP" sz="2400" dirty="0" smtClean="0">
              <a:latin typeface="+mj-ea"/>
            </a:endParaRPr>
          </a:p>
          <a:p>
            <a:pPr lvl="1" algn="just">
              <a:lnSpc>
                <a:spcPct val="90000"/>
              </a:lnSpc>
              <a:buSzPct val="80000"/>
            </a:pPr>
            <a:r>
              <a:rPr lang="ja-JP" altLang="en-US" dirty="0" smtClean="0">
                <a:latin typeface="+mj-ea"/>
              </a:rPr>
              <a:t>在支</a:t>
            </a:r>
            <a:r>
              <a:rPr lang="ja-JP" altLang="en-US" dirty="0">
                <a:latin typeface="+mj-ea"/>
              </a:rPr>
              <a:t>診・</a:t>
            </a:r>
            <a:r>
              <a:rPr lang="ja-JP" altLang="en-US" dirty="0" smtClean="0">
                <a:latin typeface="+mj-ea"/>
              </a:rPr>
              <a:t>在支病以外</a:t>
            </a:r>
            <a:endParaRPr lang="en-US" altLang="ja-JP" dirty="0">
              <a:latin typeface="+mj-ea"/>
            </a:endParaRPr>
          </a:p>
          <a:p>
            <a:pPr lvl="2" algn="just">
              <a:lnSpc>
                <a:spcPct val="90000"/>
              </a:lnSpc>
              <a:buSzPct val="80000"/>
            </a:pPr>
            <a:r>
              <a:rPr lang="ja-JP" altLang="en-US" dirty="0">
                <a:latin typeface="+mj-ea"/>
              </a:rPr>
              <a:t>処方せんを交付する場合</a:t>
            </a:r>
            <a:endParaRPr lang="en-US" altLang="ja-JP" dirty="0">
              <a:latin typeface="+mj-ea"/>
            </a:endParaRPr>
          </a:p>
          <a:p>
            <a:pPr lvl="3" algn="just">
              <a:lnSpc>
                <a:spcPct val="90000"/>
              </a:lnSpc>
              <a:buSzPct val="80000"/>
            </a:pPr>
            <a:r>
              <a:rPr lang="ja-JP" altLang="en-US" sz="2400" dirty="0">
                <a:latin typeface="+mj-ea"/>
              </a:rPr>
              <a:t>同一建物居住者以外</a:t>
            </a:r>
            <a:r>
              <a:rPr lang="en-US" altLang="ja-JP" sz="2400" dirty="0">
                <a:latin typeface="+mj-ea"/>
              </a:rPr>
              <a:t>	</a:t>
            </a:r>
            <a:r>
              <a:rPr lang="ja-JP" altLang="en-US" sz="2400" dirty="0">
                <a:latin typeface="+mj-ea"/>
              </a:rPr>
              <a:t>　　</a:t>
            </a:r>
            <a:r>
              <a:rPr lang="ja-JP" altLang="en-US" sz="2400" dirty="0" smtClean="0">
                <a:latin typeface="+mj-ea"/>
              </a:rPr>
              <a:t>１</a:t>
            </a:r>
            <a:r>
              <a:rPr lang="en-US" altLang="ja-JP" sz="2400" dirty="0" smtClean="0">
                <a:latin typeface="+mj-ea"/>
              </a:rPr>
              <a:t>､</a:t>
            </a:r>
            <a:r>
              <a:rPr lang="ja-JP" altLang="en-US" sz="2400" dirty="0" smtClean="0">
                <a:latin typeface="+mj-ea"/>
              </a:rPr>
              <a:t>５００点</a:t>
            </a:r>
            <a:r>
              <a:rPr lang="ja-JP" altLang="en-US" sz="2400" dirty="0">
                <a:latin typeface="+mj-ea"/>
              </a:rPr>
              <a:t>　⇒　</a:t>
            </a:r>
            <a:r>
              <a:rPr lang="ja-JP" altLang="en-US" sz="2400" dirty="0" smtClean="0">
                <a:latin typeface="+mj-ea"/>
              </a:rPr>
              <a:t>２</a:t>
            </a:r>
            <a:r>
              <a:rPr lang="en-US" altLang="ja-JP" sz="2400" dirty="0" smtClean="0">
                <a:latin typeface="+mj-ea"/>
              </a:rPr>
              <a:t>､</a:t>
            </a:r>
            <a:r>
              <a:rPr lang="ja-JP" altLang="en-US" sz="2400" dirty="0" smtClean="0">
                <a:latin typeface="+mj-ea"/>
              </a:rPr>
              <a:t>２５０点</a:t>
            </a:r>
            <a:endParaRPr lang="ja-JP" altLang="en-US" sz="2400" dirty="0">
              <a:latin typeface="+mj-ea"/>
            </a:endParaRPr>
          </a:p>
          <a:p>
            <a:pPr lvl="3" algn="just">
              <a:lnSpc>
                <a:spcPct val="90000"/>
              </a:lnSpc>
              <a:buSzPct val="80000"/>
            </a:pPr>
            <a:r>
              <a:rPr lang="ja-JP" altLang="en-US" sz="2400" dirty="0">
                <a:latin typeface="+mj-ea"/>
              </a:rPr>
              <a:t>同一建物居住者</a:t>
            </a:r>
            <a:r>
              <a:rPr lang="en-US" altLang="ja-JP" sz="2400" dirty="0">
                <a:latin typeface="+mj-ea"/>
              </a:rPr>
              <a:t>			</a:t>
            </a:r>
            <a:r>
              <a:rPr lang="ja-JP" altLang="en-US" sz="2400" dirty="0">
                <a:latin typeface="+mj-ea"/>
              </a:rPr>
              <a:t>⇒　</a:t>
            </a:r>
            <a:r>
              <a:rPr lang="ja-JP" altLang="en-US" sz="2400" dirty="0" smtClean="0">
                <a:latin typeface="+mj-ea"/>
              </a:rPr>
              <a:t>　　５４０点</a:t>
            </a:r>
            <a:endParaRPr lang="ja-JP" altLang="en-US" sz="2400" dirty="0">
              <a:latin typeface="+mj-ea"/>
            </a:endParaRPr>
          </a:p>
          <a:p>
            <a:pPr lvl="2" algn="just">
              <a:lnSpc>
                <a:spcPct val="90000"/>
              </a:lnSpc>
              <a:buSzPct val="80000"/>
            </a:pPr>
            <a:r>
              <a:rPr lang="ja-JP" altLang="en-US" dirty="0">
                <a:latin typeface="+mj-ea"/>
              </a:rPr>
              <a:t>処方せんを交付しない場合</a:t>
            </a:r>
            <a:endParaRPr lang="en-US" altLang="ja-JP" dirty="0">
              <a:latin typeface="+mj-ea"/>
            </a:endParaRPr>
          </a:p>
          <a:p>
            <a:pPr lvl="3" algn="just">
              <a:lnSpc>
                <a:spcPct val="90000"/>
              </a:lnSpc>
              <a:buSzPct val="80000"/>
            </a:pPr>
            <a:r>
              <a:rPr lang="ja-JP" altLang="en-US" sz="2400" dirty="0">
                <a:latin typeface="+mj-ea"/>
              </a:rPr>
              <a:t>同一建物居住者以外</a:t>
            </a:r>
            <a:r>
              <a:rPr lang="en-US" altLang="ja-JP" sz="2400" dirty="0">
                <a:latin typeface="+mj-ea"/>
              </a:rPr>
              <a:t>	</a:t>
            </a:r>
            <a:r>
              <a:rPr lang="ja-JP" altLang="en-US" sz="2400" dirty="0">
                <a:latin typeface="+mj-ea"/>
              </a:rPr>
              <a:t>　　</a:t>
            </a:r>
            <a:r>
              <a:rPr lang="ja-JP" altLang="en-US" sz="2400" dirty="0" smtClean="0">
                <a:latin typeface="+mj-ea"/>
              </a:rPr>
              <a:t>１</a:t>
            </a:r>
            <a:r>
              <a:rPr lang="en-US" altLang="ja-JP" sz="2400" dirty="0" smtClean="0">
                <a:latin typeface="+mj-ea"/>
              </a:rPr>
              <a:t>､</a:t>
            </a:r>
            <a:r>
              <a:rPr lang="ja-JP" altLang="en-US" sz="2400" dirty="0" smtClean="0">
                <a:latin typeface="+mj-ea"/>
              </a:rPr>
              <a:t>８００点</a:t>
            </a:r>
            <a:r>
              <a:rPr lang="ja-JP" altLang="en-US" sz="2400" dirty="0">
                <a:latin typeface="+mj-ea"/>
              </a:rPr>
              <a:t>　⇒　</a:t>
            </a:r>
            <a:r>
              <a:rPr lang="ja-JP" altLang="en-US" sz="2400" dirty="0" smtClean="0">
                <a:latin typeface="+mj-ea"/>
              </a:rPr>
              <a:t>２</a:t>
            </a:r>
            <a:r>
              <a:rPr lang="en-US" altLang="ja-JP" sz="2400" dirty="0" smtClean="0">
                <a:latin typeface="+mj-ea"/>
              </a:rPr>
              <a:t>､</a:t>
            </a:r>
            <a:r>
              <a:rPr lang="ja-JP" altLang="en-US" sz="2400" dirty="0" smtClean="0">
                <a:latin typeface="+mj-ea"/>
              </a:rPr>
              <a:t>５５０点</a:t>
            </a:r>
            <a:endParaRPr lang="ja-JP" altLang="en-US" sz="2400" dirty="0">
              <a:latin typeface="+mj-ea"/>
            </a:endParaRPr>
          </a:p>
          <a:p>
            <a:pPr lvl="3" algn="just">
              <a:lnSpc>
                <a:spcPct val="90000"/>
              </a:lnSpc>
              <a:buSzPct val="80000"/>
            </a:pPr>
            <a:r>
              <a:rPr lang="ja-JP" altLang="en-US" sz="2400" dirty="0">
                <a:latin typeface="+mj-ea"/>
              </a:rPr>
              <a:t>同一建物居住者</a:t>
            </a:r>
            <a:r>
              <a:rPr lang="en-US" altLang="ja-JP" sz="2400" dirty="0">
                <a:latin typeface="+mj-ea"/>
              </a:rPr>
              <a:t>		</a:t>
            </a:r>
            <a:r>
              <a:rPr lang="ja-JP" altLang="en-US" sz="2400" dirty="0">
                <a:latin typeface="+mj-ea"/>
              </a:rPr>
              <a:t>　 　　　⇒　</a:t>
            </a:r>
            <a:r>
              <a:rPr lang="ja-JP" altLang="en-US" sz="2400" dirty="0" smtClean="0">
                <a:latin typeface="+mj-ea"/>
              </a:rPr>
              <a:t>　　８４０点</a:t>
            </a:r>
            <a:endParaRPr lang="ja-JP" altLang="en-US" sz="2400" dirty="0">
              <a:latin typeface="+mj-ea"/>
            </a:endParaRPr>
          </a:p>
          <a:p>
            <a:pPr lvl="3" algn="just">
              <a:lnSpc>
                <a:spcPct val="90000"/>
              </a:lnSpc>
              <a:buSzPct val="80000"/>
            </a:pPr>
            <a:endParaRPr lang="ja-JP" altLang="en-US" sz="2400" dirty="0">
              <a:latin typeface="+mj-ea"/>
            </a:endParaRPr>
          </a:p>
          <a:p>
            <a:pPr algn="just">
              <a:lnSpc>
                <a:spcPct val="90000"/>
              </a:lnSpc>
              <a:buSzPct val="80000"/>
            </a:pPr>
            <a:endParaRPr lang="ja-JP" altLang="en-US" sz="28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在宅医療</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点数の見直し</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6110355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66</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実績</a:t>
            </a:r>
            <a:r>
              <a:rPr lang="ja-JP" altLang="en-US" sz="2800" dirty="0">
                <a:latin typeface="+mj-ea"/>
              </a:rPr>
              <a:t>要件</a:t>
            </a:r>
            <a:r>
              <a:rPr lang="ja-JP" altLang="en-US" sz="2800" dirty="0" smtClean="0">
                <a:latin typeface="+mj-ea"/>
              </a:rPr>
              <a:t>を引き上げ</a:t>
            </a:r>
            <a:endParaRPr lang="en-US" altLang="ja-JP" sz="2800" dirty="0" smtClean="0">
              <a:latin typeface="+mj-ea"/>
            </a:endParaRPr>
          </a:p>
          <a:p>
            <a:pPr lvl="1" algn="just">
              <a:lnSpc>
                <a:spcPct val="90000"/>
              </a:lnSpc>
              <a:buSzPct val="80000"/>
            </a:pPr>
            <a:r>
              <a:rPr lang="ja-JP" altLang="en-US" sz="2400" dirty="0" smtClean="0">
                <a:latin typeface="+mj-ea"/>
              </a:rPr>
              <a:t>緊急往診及び看取りの</a:t>
            </a:r>
            <a:r>
              <a:rPr lang="ja-JP" altLang="en-US" sz="2400" dirty="0">
                <a:latin typeface="+mj-ea"/>
              </a:rPr>
              <a:t>件数</a:t>
            </a:r>
            <a:endParaRPr lang="en-US" altLang="ja-JP" sz="2400" dirty="0" smtClean="0">
              <a:latin typeface="+mj-ea"/>
            </a:endParaRPr>
          </a:p>
          <a:p>
            <a:pPr lvl="2" algn="just">
              <a:lnSpc>
                <a:spcPct val="90000"/>
              </a:lnSpc>
              <a:buSzPct val="80000"/>
            </a:pPr>
            <a:r>
              <a:rPr lang="ja-JP" altLang="en-US" dirty="0" smtClean="0">
                <a:latin typeface="+mj-ea"/>
              </a:rPr>
              <a:t>経過措置あり</a:t>
            </a:r>
          </a:p>
          <a:p>
            <a:pPr lvl="1" algn="just">
              <a:lnSpc>
                <a:spcPct val="90000"/>
              </a:lnSpc>
              <a:buSzPct val="80000"/>
            </a:pPr>
            <a:r>
              <a:rPr lang="ja-JP" altLang="en-US" sz="2400" dirty="0" smtClean="0">
                <a:latin typeface="+mj-ea"/>
              </a:rPr>
              <a:t>複数</a:t>
            </a:r>
            <a:r>
              <a:rPr lang="ja-JP" altLang="en-US" sz="2400" dirty="0">
                <a:latin typeface="+mj-ea"/>
              </a:rPr>
              <a:t>の医療機関が連携して機能強化型在支診及び在支病の基準を満たしている場合について、連携している各医療機関それぞれについても一定の</a:t>
            </a:r>
            <a:r>
              <a:rPr lang="ja-JP" altLang="en-US" sz="2400" dirty="0" smtClean="0">
                <a:latin typeface="+mj-ea"/>
              </a:rPr>
              <a:t>実績が必要</a:t>
            </a:r>
            <a:endParaRPr lang="ja-JP" altLang="en-US" sz="2400" dirty="0">
              <a:latin typeface="+mj-ea"/>
            </a:endParaRPr>
          </a:p>
          <a:p>
            <a:pPr lvl="2" algn="just">
              <a:lnSpc>
                <a:spcPct val="90000"/>
              </a:lnSpc>
              <a:buSzPct val="80000"/>
            </a:pPr>
            <a:r>
              <a:rPr lang="ja-JP" altLang="en-US" dirty="0" smtClean="0">
                <a:latin typeface="+mj-ea"/>
              </a:rPr>
              <a:t>「複数</a:t>
            </a:r>
            <a:r>
              <a:rPr lang="ja-JP" altLang="en-US" dirty="0">
                <a:latin typeface="+mj-ea"/>
              </a:rPr>
              <a:t>の医療機関が連携して①の要件を満たしても差し支えない</a:t>
            </a:r>
            <a:r>
              <a:rPr lang="ja-JP" altLang="en-US" b="1" u="sng" dirty="0">
                <a:latin typeface="+mj-ea"/>
              </a:rPr>
              <a:t>が、それぞれの医療機関が以下の要件を満たしていること</a:t>
            </a:r>
            <a:r>
              <a:rPr lang="ja-JP" altLang="en-US" dirty="0" smtClean="0">
                <a:latin typeface="+mj-ea"/>
              </a:rPr>
              <a:t>。」</a:t>
            </a:r>
            <a:endParaRPr lang="ja-JP" altLang="en-US" dirty="0">
              <a:latin typeface="+mj-ea"/>
            </a:endParaRPr>
          </a:p>
          <a:p>
            <a:pPr algn="just">
              <a:lnSpc>
                <a:spcPct val="90000"/>
              </a:lnSpc>
              <a:buSzPct val="80000"/>
            </a:pPr>
            <a:endParaRPr lang="ja-JP" altLang="en-US" sz="28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在宅医療</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在宅療養支援診療所・在宅療養支援病院</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70798307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67</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在宅療養実績加算の新設</a:t>
            </a:r>
            <a:endParaRPr lang="en-US" altLang="ja-JP" sz="2800" dirty="0" smtClean="0">
              <a:latin typeface="+mj-ea"/>
            </a:endParaRPr>
          </a:p>
          <a:p>
            <a:pPr lvl="1" algn="just">
              <a:lnSpc>
                <a:spcPct val="90000"/>
              </a:lnSpc>
              <a:buSzPct val="80000"/>
            </a:pPr>
            <a:r>
              <a:rPr lang="ja-JP" altLang="en-US" sz="2400" dirty="0" smtClean="0">
                <a:latin typeface="+mj-ea"/>
              </a:rPr>
              <a:t>在宅医療担当医が３名</a:t>
            </a:r>
            <a:r>
              <a:rPr lang="ja-JP" altLang="en-US" sz="2400" dirty="0">
                <a:latin typeface="+mj-ea"/>
              </a:rPr>
              <a:t>以上確保されていないが、十分な緊急往診及び看取りの実績を有する在支診又は</a:t>
            </a:r>
            <a:r>
              <a:rPr lang="ja-JP" altLang="en-US" sz="2400" dirty="0" smtClean="0">
                <a:latin typeface="+mj-ea"/>
              </a:rPr>
              <a:t>在支病</a:t>
            </a:r>
            <a:endParaRPr lang="ja-JP" altLang="en-US" sz="2400" dirty="0">
              <a:latin typeface="+mj-ea"/>
            </a:endParaRPr>
          </a:p>
          <a:p>
            <a:pPr lvl="1" algn="just">
              <a:lnSpc>
                <a:spcPct val="90000"/>
              </a:lnSpc>
              <a:buSzPct val="80000"/>
            </a:pPr>
            <a:r>
              <a:rPr lang="ja-JP" altLang="en-US" sz="2400" dirty="0" smtClean="0">
                <a:latin typeface="+mj-ea"/>
              </a:rPr>
              <a:t>緊急</a:t>
            </a:r>
            <a:r>
              <a:rPr lang="ja-JP" altLang="en-US" sz="2400" dirty="0">
                <a:latin typeface="+mj-ea"/>
              </a:rPr>
              <a:t>、夜間又は深夜の</a:t>
            </a:r>
            <a:r>
              <a:rPr lang="ja-JP" altLang="en-US" sz="2400" dirty="0" smtClean="0">
                <a:latin typeface="+mj-ea"/>
              </a:rPr>
              <a:t>往診 </a:t>
            </a:r>
            <a:r>
              <a:rPr lang="en-US" altLang="ja-JP" dirty="0" smtClean="0">
                <a:latin typeface="+mj-ea"/>
              </a:rPr>
              <a:t>				</a:t>
            </a:r>
            <a:r>
              <a:rPr lang="ja-JP" altLang="en-US" dirty="0" smtClean="0">
                <a:latin typeface="+mj-ea"/>
              </a:rPr>
              <a:t>　</a:t>
            </a:r>
            <a:r>
              <a:rPr lang="ja-JP" altLang="en-US" sz="2400" dirty="0" smtClean="0">
                <a:latin typeface="+mj-ea"/>
              </a:rPr>
              <a:t>７５点</a:t>
            </a:r>
            <a:endParaRPr lang="ja-JP" altLang="en-US" sz="2400" dirty="0">
              <a:latin typeface="+mj-ea"/>
            </a:endParaRPr>
          </a:p>
          <a:p>
            <a:pPr lvl="1" algn="just">
              <a:lnSpc>
                <a:spcPct val="90000"/>
              </a:lnSpc>
              <a:buSzPct val="80000"/>
            </a:pPr>
            <a:r>
              <a:rPr lang="ja-JP" altLang="en-US" sz="2400" dirty="0" smtClean="0">
                <a:latin typeface="+mj-ea"/>
              </a:rPr>
              <a:t>ターミナルケア加算</a:t>
            </a:r>
            <a:r>
              <a:rPr lang="en-US" altLang="ja-JP" sz="2400" dirty="0" smtClean="0">
                <a:latin typeface="+mj-ea"/>
              </a:rPr>
              <a:t>					</a:t>
            </a:r>
            <a:r>
              <a:rPr lang="ja-JP" altLang="en-US" dirty="0" smtClean="0">
                <a:latin typeface="+mj-ea"/>
              </a:rPr>
              <a:t>７５０</a:t>
            </a:r>
            <a:r>
              <a:rPr lang="ja-JP" altLang="en-US" sz="2400" dirty="0" smtClean="0">
                <a:latin typeface="+mj-ea"/>
              </a:rPr>
              <a:t>点</a:t>
            </a:r>
            <a:endParaRPr lang="ja-JP" altLang="en-US" sz="2400" dirty="0">
              <a:latin typeface="+mj-ea"/>
            </a:endParaRPr>
          </a:p>
          <a:p>
            <a:pPr lvl="1" algn="just">
              <a:lnSpc>
                <a:spcPct val="90000"/>
              </a:lnSpc>
              <a:buSzPct val="80000"/>
            </a:pPr>
            <a:r>
              <a:rPr lang="ja-JP" altLang="en-US" sz="2400" dirty="0" smtClean="0">
                <a:latin typeface="+mj-ea"/>
              </a:rPr>
              <a:t>在宅</a:t>
            </a:r>
            <a:r>
              <a:rPr lang="ja-JP" altLang="en-US" sz="2400" dirty="0">
                <a:latin typeface="+mj-ea"/>
              </a:rPr>
              <a:t>時医学総合</a:t>
            </a:r>
            <a:r>
              <a:rPr lang="ja-JP" altLang="en-US" sz="2400" dirty="0" smtClean="0">
                <a:latin typeface="+mj-ea"/>
              </a:rPr>
              <a:t>管理料 </a:t>
            </a:r>
            <a:endParaRPr lang="en-US" altLang="ja-JP" dirty="0">
              <a:latin typeface="+mj-ea"/>
            </a:endParaRPr>
          </a:p>
          <a:p>
            <a:pPr lvl="2" algn="just">
              <a:lnSpc>
                <a:spcPct val="90000"/>
              </a:lnSpc>
              <a:buSzPct val="80000"/>
            </a:pPr>
            <a:r>
              <a:rPr lang="ja-JP" altLang="en-US" dirty="0" smtClean="0">
                <a:latin typeface="+mj-ea"/>
              </a:rPr>
              <a:t>同一建物居住者以外</a:t>
            </a:r>
            <a:r>
              <a:rPr lang="en-US" altLang="ja-JP" dirty="0" smtClean="0">
                <a:latin typeface="+mj-ea"/>
              </a:rPr>
              <a:t>				</a:t>
            </a:r>
            <a:r>
              <a:rPr lang="ja-JP" altLang="en-US" dirty="0" smtClean="0">
                <a:latin typeface="+mj-ea"/>
              </a:rPr>
              <a:t>３００点</a:t>
            </a:r>
            <a:endParaRPr lang="en-US" altLang="ja-JP" dirty="0" smtClean="0">
              <a:latin typeface="+mj-ea"/>
            </a:endParaRPr>
          </a:p>
          <a:p>
            <a:pPr lvl="2" algn="just">
              <a:lnSpc>
                <a:spcPct val="90000"/>
              </a:lnSpc>
              <a:buSzPct val="80000"/>
            </a:pPr>
            <a:r>
              <a:rPr lang="ja-JP" altLang="en-US" dirty="0">
                <a:latin typeface="+mj-ea"/>
              </a:rPr>
              <a:t>同一建物</a:t>
            </a:r>
            <a:r>
              <a:rPr lang="ja-JP" altLang="en-US" dirty="0" smtClean="0">
                <a:latin typeface="+mj-ea"/>
              </a:rPr>
              <a:t>居住者　　</a:t>
            </a:r>
            <a:r>
              <a:rPr lang="en-US" altLang="ja-JP" dirty="0">
                <a:latin typeface="+mj-ea"/>
              </a:rPr>
              <a:t>				</a:t>
            </a:r>
            <a:r>
              <a:rPr lang="ja-JP" altLang="en-US" dirty="0" smtClean="0">
                <a:latin typeface="+mj-ea"/>
              </a:rPr>
              <a:t>　７５点</a:t>
            </a:r>
            <a:endParaRPr lang="en-US" altLang="ja-JP" dirty="0">
              <a:latin typeface="+mj-ea"/>
            </a:endParaRPr>
          </a:p>
          <a:p>
            <a:pPr lvl="1" algn="just">
              <a:lnSpc>
                <a:spcPct val="90000"/>
              </a:lnSpc>
              <a:buSzPct val="80000"/>
            </a:pPr>
            <a:r>
              <a:rPr lang="ja-JP" altLang="en-US" sz="2400" dirty="0" smtClean="0">
                <a:latin typeface="+mj-ea"/>
              </a:rPr>
              <a:t>特定</a:t>
            </a:r>
            <a:r>
              <a:rPr lang="ja-JP" altLang="en-US" sz="2400" dirty="0">
                <a:latin typeface="+mj-ea"/>
              </a:rPr>
              <a:t>施設入居時等医学総合</a:t>
            </a:r>
            <a:r>
              <a:rPr lang="ja-JP" altLang="en-US" sz="2400" dirty="0" smtClean="0">
                <a:latin typeface="+mj-ea"/>
              </a:rPr>
              <a:t>管理料</a:t>
            </a:r>
            <a:endParaRPr lang="en-US" altLang="ja-JP" sz="2400" dirty="0" smtClean="0">
              <a:latin typeface="+mj-ea"/>
            </a:endParaRPr>
          </a:p>
          <a:p>
            <a:pPr lvl="2" algn="just">
              <a:lnSpc>
                <a:spcPct val="90000"/>
              </a:lnSpc>
              <a:buSzPct val="80000"/>
            </a:pPr>
            <a:r>
              <a:rPr lang="ja-JP" altLang="en-US" dirty="0">
                <a:latin typeface="+mj-ea"/>
              </a:rPr>
              <a:t>同一建物居住者以外</a:t>
            </a:r>
            <a:r>
              <a:rPr lang="en-US" altLang="ja-JP" dirty="0">
                <a:latin typeface="+mj-ea"/>
              </a:rPr>
              <a:t>				</a:t>
            </a:r>
            <a:r>
              <a:rPr lang="ja-JP" altLang="en-US" dirty="0">
                <a:latin typeface="+mj-ea"/>
              </a:rPr>
              <a:t>２２５</a:t>
            </a:r>
            <a:r>
              <a:rPr lang="ja-JP" altLang="en-US" dirty="0" smtClean="0">
                <a:latin typeface="+mj-ea"/>
              </a:rPr>
              <a:t>点</a:t>
            </a:r>
            <a:endParaRPr lang="en-US" altLang="ja-JP" dirty="0">
              <a:latin typeface="+mj-ea"/>
            </a:endParaRPr>
          </a:p>
          <a:p>
            <a:pPr lvl="2" algn="just">
              <a:lnSpc>
                <a:spcPct val="90000"/>
              </a:lnSpc>
              <a:buSzPct val="80000"/>
            </a:pPr>
            <a:r>
              <a:rPr lang="ja-JP" altLang="en-US" dirty="0">
                <a:latin typeface="+mj-ea"/>
              </a:rPr>
              <a:t>同一建物居住者　　</a:t>
            </a:r>
            <a:r>
              <a:rPr lang="en-US" altLang="ja-JP" dirty="0">
                <a:latin typeface="+mj-ea"/>
              </a:rPr>
              <a:t>				</a:t>
            </a:r>
            <a:r>
              <a:rPr lang="ja-JP" altLang="en-US" dirty="0">
                <a:latin typeface="+mj-ea"/>
              </a:rPr>
              <a:t>　５６</a:t>
            </a:r>
            <a:r>
              <a:rPr lang="ja-JP" altLang="en-US" dirty="0" smtClean="0">
                <a:latin typeface="+mj-ea"/>
              </a:rPr>
              <a:t>点</a:t>
            </a:r>
            <a:endParaRPr lang="ja-JP" altLang="en-US" sz="2400" dirty="0">
              <a:latin typeface="+mj-ea"/>
            </a:endParaRPr>
          </a:p>
          <a:p>
            <a:pPr lvl="1" algn="just">
              <a:lnSpc>
                <a:spcPct val="90000"/>
              </a:lnSpc>
              <a:buSzPct val="80000"/>
            </a:pPr>
            <a:r>
              <a:rPr lang="ja-JP" altLang="en-US" sz="2400" dirty="0" smtClean="0">
                <a:latin typeface="+mj-ea"/>
              </a:rPr>
              <a:t>在宅</a:t>
            </a:r>
            <a:r>
              <a:rPr lang="ja-JP" altLang="en-US" sz="2400" dirty="0">
                <a:latin typeface="+mj-ea"/>
              </a:rPr>
              <a:t>がん医療総合</a:t>
            </a:r>
            <a:r>
              <a:rPr lang="ja-JP" altLang="en-US" sz="2400" dirty="0" smtClean="0">
                <a:latin typeface="+mj-ea"/>
              </a:rPr>
              <a:t>診療料</a:t>
            </a:r>
            <a:r>
              <a:rPr lang="en-US" altLang="ja-JP" sz="2400" dirty="0" smtClean="0">
                <a:latin typeface="+mj-ea"/>
              </a:rPr>
              <a:t>				</a:t>
            </a:r>
            <a:r>
              <a:rPr lang="ja-JP" altLang="en-US" sz="2400" dirty="0" smtClean="0">
                <a:latin typeface="+mj-ea"/>
              </a:rPr>
              <a:t>１１０点</a:t>
            </a:r>
            <a:endParaRPr lang="ja-JP" altLang="en-US" sz="2400" dirty="0">
              <a:latin typeface="+mj-ea"/>
            </a:endParaRPr>
          </a:p>
          <a:p>
            <a:pPr algn="just">
              <a:lnSpc>
                <a:spcPct val="90000"/>
              </a:lnSpc>
              <a:buSzPct val="80000"/>
            </a:pPr>
            <a:r>
              <a:rPr lang="ja-JP" altLang="en-US" sz="2800" dirty="0" smtClean="0">
                <a:latin typeface="+mj-ea"/>
              </a:rPr>
              <a:t>施設基準</a:t>
            </a:r>
            <a:endParaRPr lang="en-US" altLang="ja-JP" sz="2800" dirty="0">
              <a:latin typeface="+mj-ea"/>
            </a:endParaRPr>
          </a:p>
          <a:p>
            <a:pPr lvl="1" algn="just">
              <a:lnSpc>
                <a:spcPct val="90000"/>
              </a:lnSpc>
              <a:buSzPct val="80000"/>
            </a:pPr>
            <a:r>
              <a:rPr lang="ja-JP" altLang="en-US" sz="2400" dirty="0">
                <a:latin typeface="+mj-ea"/>
              </a:rPr>
              <a:t>過去１年間の緊急往診の実績</a:t>
            </a:r>
            <a:r>
              <a:rPr lang="ja-JP" altLang="en-US" sz="2400" dirty="0" smtClean="0">
                <a:latin typeface="+mj-ea"/>
              </a:rPr>
              <a:t>が１０件</a:t>
            </a:r>
            <a:r>
              <a:rPr lang="ja-JP" altLang="en-US" sz="2400" dirty="0">
                <a:latin typeface="+mj-ea"/>
              </a:rPr>
              <a:t>以上かつ看取りの実績</a:t>
            </a:r>
            <a:r>
              <a:rPr lang="ja-JP" altLang="en-US" sz="2400" dirty="0" smtClean="0">
                <a:latin typeface="+mj-ea"/>
              </a:rPr>
              <a:t>が４件以上</a:t>
            </a:r>
            <a:endParaRPr lang="ja-JP" altLang="en-US" sz="16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在宅医療</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在宅療養支援診療所・在宅療養支援病院</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9054094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68</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dirty="0">
                <a:latin typeface="+mj-ea"/>
              </a:rPr>
              <a:t>在宅患者緊急入院診療加算（入院初日）要件追加</a:t>
            </a:r>
          </a:p>
          <a:p>
            <a:pPr lvl="1" algn="just">
              <a:lnSpc>
                <a:spcPct val="90000"/>
              </a:lnSpc>
              <a:buSzPct val="80000"/>
            </a:pPr>
            <a:r>
              <a:rPr lang="ja-JP" altLang="en-US" dirty="0" smtClean="0">
                <a:latin typeface="+mj-ea"/>
              </a:rPr>
              <a:t>連携型在支</a:t>
            </a:r>
            <a:r>
              <a:rPr lang="ja-JP" altLang="en-US" dirty="0">
                <a:latin typeface="+mj-ea"/>
              </a:rPr>
              <a:t>診、在支病、</a:t>
            </a:r>
            <a:r>
              <a:rPr lang="ja-JP" altLang="en-US" b="1" u="sng" dirty="0">
                <a:latin typeface="+mj-ea"/>
              </a:rPr>
              <a:t>在宅療養後方支援病院</a:t>
            </a:r>
            <a:r>
              <a:rPr lang="ja-JP" altLang="en-US" dirty="0">
                <a:latin typeface="+mj-ea"/>
              </a:rPr>
              <a:t>の場合　　　</a:t>
            </a:r>
            <a:r>
              <a:rPr lang="en-US" altLang="ja-JP" dirty="0">
                <a:latin typeface="+mj-ea"/>
              </a:rPr>
              <a:t>							</a:t>
            </a:r>
            <a:r>
              <a:rPr lang="ja-JP" altLang="en-US" dirty="0">
                <a:latin typeface="+mj-ea"/>
              </a:rPr>
              <a:t>　　２</a:t>
            </a:r>
            <a:r>
              <a:rPr lang="en-US" altLang="ja-JP" dirty="0">
                <a:latin typeface="+mj-ea"/>
              </a:rPr>
              <a:t>,</a:t>
            </a:r>
            <a:r>
              <a:rPr lang="ja-JP" altLang="en-US" dirty="0">
                <a:latin typeface="+mj-ea"/>
              </a:rPr>
              <a:t>５００点</a:t>
            </a:r>
          </a:p>
          <a:p>
            <a:pPr algn="just">
              <a:lnSpc>
                <a:spcPct val="90000"/>
              </a:lnSpc>
              <a:buSzPct val="80000"/>
            </a:pPr>
            <a:r>
              <a:rPr lang="ja-JP" altLang="en-US" sz="2800" dirty="0" smtClean="0">
                <a:latin typeface="+mj-ea"/>
              </a:rPr>
              <a:t>算定</a:t>
            </a:r>
            <a:r>
              <a:rPr lang="ja-JP" altLang="en-US" sz="2800" dirty="0">
                <a:latin typeface="+mj-ea"/>
              </a:rPr>
              <a:t>要件</a:t>
            </a:r>
          </a:p>
          <a:p>
            <a:pPr lvl="1" algn="just">
              <a:lnSpc>
                <a:spcPct val="90000"/>
              </a:lnSpc>
              <a:buSzPct val="80000"/>
            </a:pPr>
            <a:r>
              <a:rPr lang="ja-JP" altLang="en-US" sz="2400" dirty="0" smtClean="0">
                <a:latin typeface="+mj-ea"/>
              </a:rPr>
              <a:t>当該</a:t>
            </a:r>
            <a:r>
              <a:rPr lang="ja-JP" altLang="en-US" sz="2400" dirty="0">
                <a:latin typeface="+mj-ea"/>
              </a:rPr>
              <a:t>病院を緊急時に入院を希望する病院としてあらかじめ当該病院に届け出ている患者（以下、入院希望患者という）に対して算定する。</a:t>
            </a:r>
          </a:p>
          <a:p>
            <a:pPr lvl="1" algn="just">
              <a:lnSpc>
                <a:spcPct val="90000"/>
              </a:lnSpc>
              <a:buSzPct val="80000"/>
            </a:pPr>
            <a:r>
              <a:rPr lang="ja-JP" altLang="en-US" dirty="0">
                <a:latin typeface="+mj-ea"/>
              </a:rPr>
              <a:t>５００</a:t>
            </a:r>
            <a:r>
              <a:rPr lang="ja-JP" altLang="en-US" sz="2400" dirty="0" smtClean="0">
                <a:latin typeface="+mj-ea"/>
              </a:rPr>
              <a:t>床</a:t>
            </a:r>
            <a:r>
              <a:rPr lang="ja-JP" altLang="en-US" sz="2400" dirty="0">
                <a:latin typeface="+mj-ea"/>
              </a:rPr>
              <a:t>以上の病院について</a:t>
            </a:r>
            <a:r>
              <a:rPr lang="ja-JP" altLang="en-US" sz="2400" dirty="0" smtClean="0">
                <a:latin typeface="+mj-ea"/>
              </a:rPr>
              <a:t>は１５歳</a:t>
            </a:r>
            <a:r>
              <a:rPr lang="ja-JP" altLang="en-US" sz="2400" dirty="0">
                <a:latin typeface="+mj-ea"/>
              </a:rPr>
              <a:t>未満の人工呼吸を実施している患者若しく</a:t>
            </a:r>
            <a:r>
              <a:rPr lang="ja-JP" altLang="en-US" sz="2400" dirty="0" smtClean="0">
                <a:latin typeface="+mj-ea"/>
              </a:rPr>
              <a:t>は１５歳</a:t>
            </a:r>
            <a:r>
              <a:rPr lang="ja-JP" altLang="en-US" sz="2400" dirty="0">
                <a:latin typeface="+mj-ea"/>
              </a:rPr>
              <a:t>未満から引き続き人工呼吸を実施しており体重</a:t>
            </a:r>
            <a:r>
              <a:rPr lang="ja-JP" altLang="en-US" sz="2400" dirty="0" smtClean="0">
                <a:latin typeface="+mj-ea"/>
              </a:rPr>
              <a:t>が２０</a:t>
            </a:r>
            <a:r>
              <a:rPr lang="en-US" altLang="ja-JP" sz="2400" dirty="0" smtClean="0">
                <a:latin typeface="+mj-ea"/>
              </a:rPr>
              <a:t>kg</a:t>
            </a:r>
            <a:r>
              <a:rPr lang="ja-JP" altLang="en-US" sz="2400" dirty="0">
                <a:latin typeface="+mj-ea"/>
              </a:rPr>
              <a:t>未満の患者又は神経難病の患者に限り</a:t>
            </a:r>
            <a:r>
              <a:rPr lang="ja-JP" altLang="en-US" sz="2400" dirty="0" smtClean="0">
                <a:latin typeface="+mj-ea"/>
              </a:rPr>
              <a:t>算定</a:t>
            </a:r>
            <a:r>
              <a:rPr lang="ja-JP" altLang="en-US" dirty="0">
                <a:latin typeface="+mj-ea"/>
              </a:rPr>
              <a:t>可</a:t>
            </a:r>
            <a:endParaRPr lang="ja-JP" altLang="en-US"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在宅医療</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在宅療養後方支援病院の創設</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20414996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69</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endParaRPr lang="en-US" altLang="ja-JP" dirty="0" smtClean="0">
              <a:latin typeface="+mj-ea"/>
            </a:endParaRPr>
          </a:p>
          <a:p>
            <a:pPr algn="just">
              <a:lnSpc>
                <a:spcPct val="90000"/>
              </a:lnSpc>
              <a:buSzPct val="80000"/>
            </a:pPr>
            <a:r>
              <a:rPr lang="ja-JP" altLang="en-US" dirty="0" smtClean="0">
                <a:latin typeface="+mj-ea"/>
              </a:rPr>
              <a:t>在宅</a:t>
            </a:r>
            <a:r>
              <a:rPr lang="ja-JP" altLang="en-US" sz="2800" dirty="0" smtClean="0">
                <a:latin typeface="+mj-ea"/>
              </a:rPr>
              <a:t>療養後方支援病院の施設基準</a:t>
            </a:r>
            <a:endParaRPr lang="ja-JP" altLang="en-US" sz="2800" dirty="0">
              <a:latin typeface="+mj-ea"/>
            </a:endParaRPr>
          </a:p>
          <a:p>
            <a:pPr lvl="1" algn="just">
              <a:lnSpc>
                <a:spcPct val="90000"/>
              </a:lnSpc>
              <a:buSzPct val="80000"/>
            </a:pPr>
            <a:r>
              <a:rPr lang="ja-JP" altLang="en-US" dirty="0">
                <a:latin typeface="+mj-ea"/>
              </a:rPr>
              <a:t>２００</a:t>
            </a:r>
            <a:r>
              <a:rPr lang="ja-JP" altLang="en-US" dirty="0" smtClean="0">
                <a:latin typeface="+mj-ea"/>
              </a:rPr>
              <a:t>床</a:t>
            </a:r>
            <a:r>
              <a:rPr lang="ja-JP" altLang="en-US" dirty="0">
                <a:latin typeface="+mj-ea"/>
              </a:rPr>
              <a:t>以上の病院であること</a:t>
            </a:r>
          </a:p>
          <a:p>
            <a:pPr lvl="1" algn="just">
              <a:lnSpc>
                <a:spcPct val="90000"/>
              </a:lnSpc>
              <a:buSzPct val="80000"/>
            </a:pPr>
            <a:r>
              <a:rPr lang="ja-JP" altLang="en-US" dirty="0" smtClean="0">
                <a:latin typeface="+mj-ea"/>
              </a:rPr>
              <a:t>入院</a:t>
            </a:r>
            <a:r>
              <a:rPr lang="ja-JP" altLang="en-US" dirty="0">
                <a:latin typeface="+mj-ea"/>
              </a:rPr>
              <a:t>希望患者について緊急時にいつでも対応し、必要があれば入院を受け入れること </a:t>
            </a:r>
          </a:p>
          <a:p>
            <a:pPr lvl="1" algn="just">
              <a:lnSpc>
                <a:spcPct val="90000"/>
              </a:lnSpc>
              <a:buSzPct val="80000"/>
            </a:pPr>
            <a:r>
              <a:rPr lang="ja-JP" altLang="en-US" dirty="0" smtClean="0">
                <a:latin typeface="+mj-ea"/>
              </a:rPr>
              <a:t>入院</a:t>
            </a:r>
            <a:r>
              <a:rPr lang="ja-JP" altLang="en-US" dirty="0">
                <a:latin typeface="+mj-ea"/>
              </a:rPr>
              <a:t>希望患者に対して在宅医療を提供している医療機関と連携し</a:t>
            </a:r>
            <a:r>
              <a:rPr lang="ja-JP" altLang="en-US" dirty="0" smtClean="0">
                <a:latin typeface="+mj-ea"/>
              </a:rPr>
              <a:t>、３ヶ月に１回</a:t>
            </a:r>
            <a:r>
              <a:rPr lang="ja-JP" altLang="en-US" dirty="0">
                <a:latin typeface="+mj-ea"/>
              </a:rPr>
              <a:t>以上、診療情報の交換をしていること</a:t>
            </a:r>
          </a:p>
          <a:p>
            <a:pPr algn="just">
              <a:lnSpc>
                <a:spcPct val="90000"/>
              </a:lnSpc>
              <a:buSzPct val="80000"/>
            </a:pPr>
            <a:endParaRPr lang="ja-JP" altLang="en-US" sz="28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在宅医療</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在宅療養後方支援病院の創設</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82342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7</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r>
              <a:rPr lang="ja-JP" altLang="en-US" dirty="0" smtClean="0">
                <a:latin typeface="+mj-ea"/>
              </a:rPr>
              <a:t>２０２５年の姿</a:t>
            </a:r>
            <a:endParaRPr lang="ja-JP" altLang="en-US"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平成２６年度診療報酬改定</a:t>
            </a:r>
          </a:p>
        </p:txBody>
      </p:sp>
      <p:sp>
        <p:nvSpPr>
          <p:cNvPr id="12293" name="Text Box 4"/>
          <p:cNvSpPr txBox="1">
            <a:spLocks noChangeArrowheads="1"/>
          </p:cNvSpPr>
          <p:nvPr/>
        </p:nvSpPr>
        <p:spPr bwMode="auto">
          <a:xfrm>
            <a:off x="684213" y="0"/>
            <a:ext cx="84597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200" dirty="0">
                <a:solidFill>
                  <a:srgbClr val="FFFF66"/>
                </a:solidFill>
              </a:rPr>
              <a:t>社会</a:t>
            </a:r>
            <a:r>
              <a:rPr lang="ja-JP" altLang="en-US" sz="3200" dirty="0" smtClean="0">
                <a:solidFill>
                  <a:srgbClr val="FFFF66"/>
                </a:solidFill>
              </a:rPr>
              <a:t>保障改革</a:t>
            </a:r>
            <a:r>
              <a:rPr lang="ja-JP" altLang="en-US" sz="3200" i="0" dirty="0" smtClean="0">
                <a:solidFill>
                  <a:srgbClr val="FFFF66"/>
                </a:solidFill>
              </a:rPr>
              <a:t>に向けた基本的考え方</a:t>
            </a:r>
            <a:endParaRPr lang="ja-JP" altLang="en-US" sz="32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4" y="1357367"/>
            <a:ext cx="9144000" cy="5500633"/>
          </a:xfrm>
          <a:prstGeom prst="rect">
            <a:avLst/>
          </a:prstGeom>
        </p:spPr>
      </p:pic>
    </p:spTree>
    <p:extLst>
      <p:ext uri="{BB962C8B-B14F-4D97-AF65-F5344CB8AC3E}">
        <p14:creationId xmlns:p14="http://schemas.microsoft.com/office/powerpoint/2010/main" val="27324030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70</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在宅</a:t>
            </a:r>
            <a:r>
              <a:rPr lang="ja-JP" altLang="en-US" sz="2800" dirty="0">
                <a:latin typeface="+mj-ea"/>
              </a:rPr>
              <a:t>患者共同</a:t>
            </a:r>
            <a:r>
              <a:rPr lang="ja-JP" altLang="en-US" sz="2800" dirty="0" smtClean="0">
                <a:latin typeface="+mj-ea"/>
              </a:rPr>
              <a:t>診療料</a:t>
            </a:r>
            <a:endParaRPr lang="en-US" altLang="ja-JP" sz="2800" dirty="0" smtClean="0">
              <a:latin typeface="+mj-ea"/>
            </a:endParaRPr>
          </a:p>
          <a:p>
            <a:pPr lvl="1" algn="just">
              <a:lnSpc>
                <a:spcPct val="90000"/>
              </a:lnSpc>
              <a:buSzPct val="80000"/>
            </a:pPr>
            <a:r>
              <a:rPr lang="ja-JP" altLang="en-US" sz="2400" dirty="0" smtClean="0">
                <a:latin typeface="+mj-ea"/>
              </a:rPr>
              <a:t>１．往診</a:t>
            </a:r>
            <a:r>
              <a:rPr lang="ja-JP" altLang="en-US" sz="2400" dirty="0">
                <a:latin typeface="+mj-ea"/>
              </a:rPr>
              <a:t>の</a:t>
            </a:r>
            <a:r>
              <a:rPr lang="ja-JP" altLang="en-US" sz="2400" dirty="0" smtClean="0">
                <a:latin typeface="+mj-ea"/>
              </a:rPr>
              <a:t>場合</a:t>
            </a:r>
            <a:r>
              <a:rPr lang="en-US" altLang="ja-JP" sz="2400" dirty="0" smtClean="0">
                <a:latin typeface="+mj-ea"/>
              </a:rPr>
              <a:t>					</a:t>
            </a:r>
            <a:r>
              <a:rPr lang="ja-JP" altLang="en-US" sz="2400" dirty="0" smtClean="0">
                <a:latin typeface="+mj-ea"/>
              </a:rPr>
              <a:t>１</a:t>
            </a:r>
            <a:r>
              <a:rPr lang="en-US" altLang="ja-JP" sz="2400" dirty="0" smtClean="0">
                <a:latin typeface="+mj-ea"/>
              </a:rPr>
              <a:t>､</a:t>
            </a:r>
            <a:r>
              <a:rPr lang="ja-JP" altLang="en-US" sz="2400" dirty="0" smtClean="0">
                <a:latin typeface="+mj-ea"/>
              </a:rPr>
              <a:t>５００点</a:t>
            </a:r>
            <a:endParaRPr lang="ja-JP" altLang="en-US" sz="2400" dirty="0">
              <a:latin typeface="+mj-ea"/>
            </a:endParaRPr>
          </a:p>
          <a:p>
            <a:pPr lvl="1" algn="just">
              <a:lnSpc>
                <a:spcPct val="90000"/>
              </a:lnSpc>
              <a:buSzPct val="80000"/>
            </a:pPr>
            <a:r>
              <a:rPr lang="ja-JP" altLang="en-US" sz="2400" dirty="0" smtClean="0">
                <a:latin typeface="+mj-ea"/>
              </a:rPr>
              <a:t>２．訪問診療（</a:t>
            </a:r>
            <a:r>
              <a:rPr lang="ja-JP" altLang="en-US" dirty="0" smtClean="0">
                <a:latin typeface="+mj-ea"/>
              </a:rPr>
              <a:t>同一</a:t>
            </a:r>
            <a:r>
              <a:rPr lang="ja-JP" altLang="en-US" dirty="0">
                <a:latin typeface="+mj-ea"/>
              </a:rPr>
              <a:t>建物居住者</a:t>
            </a:r>
            <a:r>
              <a:rPr lang="ja-JP" altLang="en-US" dirty="0" smtClean="0">
                <a:latin typeface="+mj-ea"/>
              </a:rPr>
              <a:t>以外）</a:t>
            </a:r>
            <a:r>
              <a:rPr lang="en-US" altLang="ja-JP" dirty="0" smtClean="0">
                <a:latin typeface="+mj-ea"/>
              </a:rPr>
              <a:t>		</a:t>
            </a:r>
            <a:r>
              <a:rPr lang="ja-JP" altLang="en-US" dirty="0" smtClean="0">
                <a:latin typeface="+mj-ea"/>
              </a:rPr>
              <a:t>１</a:t>
            </a:r>
            <a:r>
              <a:rPr lang="en-US" altLang="ja-JP" dirty="0" smtClean="0">
                <a:latin typeface="+mj-ea"/>
              </a:rPr>
              <a:t>､</a:t>
            </a:r>
            <a:r>
              <a:rPr lang="ja-JP" altLang="en-US" dirty="0" smtClean="0">
                <a:latin typeface="+mj-ea"/>
              </a:rPr>
              <a:t>０００点</a:t>
            </a:r>
            <a:endParaRPr lang="ja-JP" altLang="en-US" dirty="0">
              <a:latin typeface="+mj-ea"/>
            </a:endParaRPr>
          </a:p>
          <a:p>
            <a:pPr lvl="1" algn="just">
              <a:lnSpc>
                <a:spcPct val="90000"/>
              </a:lnSpc>
              <a:buSzPct val="80000"/>
            </a:pPr>
            <a:r>
              <a:rPr lang="ja-JP" altLang="en-US" dirty="0" smtClean="0">
                <a:latin typeface="+mj-ea"/>
              </a:rPr>
              <a:t>３．</a:t>
            </a:r>
            <a:r>
              <a:rPr lang="ja-JP" altLang="en-US" dirty="0">
                <a:latin typeface="+mj-ea"/>
              </a:rPr>
              <a:t>訪問</a:t>
            </a:r>
            <a:r>
              <a:rPr lang="ja-JP" altLang="en-US" dirty="0" smtClean="0">
                <a:latin typeface="+mj-ea"/>
              </a:rPr>
              <a:t>診療（同一</a:t>
            </a:r>
            <a:r>
              <a:rPr lang="ja-JP" altLang="en-US" dirty="0">
                <a:latin typeface="+mj-ea"/>
              </a:rPr>
              <a:t>建物</a:t>
            </a:r>
            <a:r>
              <a:rPr lang="ja-JP" altLang="en-US" dirty="0" smtClean="0">
                <a:latin typeface="+mj-ea"/>
              </a:rPr>
              <a:t>居住者）</a:t>
            </a:r>
            <a:endParaRPr lang="en-US" altLang="ja-JP" dirty="0">
              <a:latin typeface="+mj-ea"/>
            </a:endParaRPr>
          </a:p>
          <a:p>
            <a:pPr lvl="2" algn="just">
              <a:lnSpc>
                <a:spcPct val="90000"/>
              </a:lnSpc>
              <a:buSzPct val="80000"/>
            </a:pPr>
            <a:r>
              <a:rPr lang="ja-JP" altLang="en-US" dirty="0" smtClean="0">
                <a:latin typeface="+mj-ea"/>
              </a:rPr>
              <a:t>イ．特定</a:t>
            </a:r>
            <a:r>
              <a:rPr lang="ja-JP" altLang="en-US" dirty="0">
                <a:latin typeface="+mj-ea"/>
              </a:rPr>
              <a:t>施設等に入居する</a:t>
            </a:r>
            <a:r>
              <a:rPr lang="ja-JP" altLang="en-US" dirty="0" smtClean="0">
                <a:latin typeface="+mj-ea"/>
              </a:rPr>
              <a:t>者　　２４０点</a:t>
            </a:r>
            <a:endParaRPr lang="ja-JP" altLang="en-US" dirty="0">
              <a:latin typeface="+mj-ea"/>
            </a:endParaRPr>
          </a:p>
          <a:p>
            <a:pPr lvl="2" algn="just">
              <a:lnSpc>
                <a:spcPct val="90000"/>
              </a:lnSpc>
              <a:buSzPct val="80000"/>
            </a:pPr>
            <a:r>
              <a:rPr lang="ja-JP" altLang="en-US" dirty="0" smtClean="0">
                <a:latin typeface="+mj-ea"/>
              </a:rPr>
              <a:t>ロ．イ</a:t>
            </a:r>
            <a:r>
              <a:rPr lang="ja-JP" altLang="en-US" dirty="0">
                <a:latin typeface="+mj-ea"/>
              </a:rPr>
              <a:t>以外の</a:t>
            </a:r>
            <a:r>
              <a:rPr lang="ja-JP" altLang="en-US" dirty="0" smtClean="0">
                <a:latin typeface="+mj-ea"/>
              </a:rPr>
              <a:t>場合</a:t>
            </a:r>
            <a:r>
              <a:rPr lang="en-US" altLang="ja-JP" dirty="0" smtClean="0">
                <a:latin typeface="+mj-ea"/>
              </a:rPr>
              <a:t>		</a:t>
            </a:r>
            <a:r>
              <a:rPr lang="ja-JP" altLang="en-US" dirty="0" smtClean="0">
                <a:latin typeface="+mj-ea"/>
              </a:rPr>
              <a:t>　１２０点</a:t>
            </a:r>
            <a:endParaRPr lang="en-US" altLang="ja-JP" dirty="0" smtClean="0">
              <a:latin typeface="+mj-ea"/>
            </a:endParaRPr>
          </a:p>
          <a:p>
            <a:pPr lvl="2" algn="just">
              <a:lnSpc>
                <a:spcPct val="90000"/>
              </a:lnSpc>
              <a:buSzPct val="80000"/>
            </a:pPr>
            <a:endParaRPr lang="en-US" altLang="ja-JP" sz="2800" dirty="0">
              <a:latin typeface="+mj-ea"/>
            </a:endParaRPr>
          </a:p>
          <a:p>
            <a:pPr algn="just">
              <a:lnSpc>
                <a:spcPct val="90000"/>
              </a:lnSpc>
              <a:buSzPct val="80000"/>
            </a:pPr>
            <a:r>
              <a:rPr lang="ja-JP" altLang="en-US" dirty="0">
                <a:latin typeface="+mj-ea"/>
              </a:rPr>
              <a:t>施設基準</a:t>
            </a:r>
          </a:p>
          <a:p>
            <a:pPr lvl="1" algn="just">
              <a:lnSpc>
                <a:spcPct val="90000"/>
              </a:lnSpc>
              <a:buSzPct val="80000"/>
            </a:pPr>
            <a:r>
              <a:rPr lang="ja-JP" altLang="en-US" dirty="0">
                <a:latin typeface="+mj-ea"/>
              </a:rPr>
              <a:t>在宅療養後方支援病院である</a:t>
            </a:r>
            <a:r>
              <a:rPr lang="ja-JP" altLang="en-US" dirty="0" smtClean="0">
                <a:latin typeface="+mj-ea"/>
              </a:rPr>
              <a:t>こと</a:t>
            </a:r>
            <a:endParaRPr lang="ja-JP" altLang="en-US"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在宅医療</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在宅患者共同診療料（新設）</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7621066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71</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算定</a:t>
            </a:r>
            <a:r>
              <a:rPr lang="ja-JP" altLang="en-US" sz="2800" dirty="0">
                <a:latin typeface="+mj-ea"/>
              </a:rPr>
              <a:t>要件</a:t>
            </a:r>
          </a:p>
          <a:p>
            <a:pPr lvl="1" algn="just">
              <a:lnSpc>
                <a:spcPct val="90000"/>
              </a:lnSpc>
              <a:buSzPct val="80000"/>
            </a:pPr>
            <a:r>
              <a:rPr lang="ja-JP" altLang="en-US" sz="2400" dirty="0" smtClean="0">
                <a:latin typeface="+mj-ea"/>
              </a:rPr>
              <a:t>在宅</a:t>
            </a:r>
            <a:r>
              <a:rPr lang="ja-JP" altLang="en-US" sz="2400" dirty="0">
                <a:latin typeface="+mj-ea"/>
              </a:rPr>
              <a:t>を担当している医療機関と共同で往診又は訪問診療を</a:t>
            </a:r>
            <a:r>
              <a:rPr lang="ja-JP" altLang="en-US" sz="2400" dirty="0" smtClean="0">
                <a:latin typeface="+mj-ea"/>
              </a:rPr>
              <a:t>行う</a:t>
            </a:r>
            <a:endParaRPr lang="ja-JP" altLang="en-US" sz="2400" dirty="0">
              <a:latin typeface="+mj-ea"/>
            </a:endParaRPr>
          </a:p>
          <a:p>
            <a:pPr lvl="1" algn="just">
              <a:lnSpc>
                <a:spcPct val="90000"/>
              </a:lnSpc>
              <a:buSzPct val="80000"/>
            </a:pPr>
            <a:r>
              <a:rPr lang="ja-JP" altLang="en-US" sz="2400" dirty="0" smtClean="0">
                <a:latin typeface="+mj-ea"/>
              </a:rPr>
              <a:t>１</a:t>
            </a:r>
            <a:r>
              <a:rPr lang="ja-JP" altLang="en-US" sz="2400" dirty="0">
                <a:latin typeface="+mj-ea"/>
              </a:rPr>
              <a:t>～３までを合わせて、最初に算定を行った日から起算</a:t>
            </a:r>
            <a:r>
              <a:rPr lang="ja-JP" altLang="en-US" sz="2400" dirty="0" smtClean="0">
                <a:latin typeface="+mj-ea"/>
              </a:rPr>
              <a:t>して</a:t>
            </a:r>
            <a:r>
              <a:rPr lang="ja-JP" altLang="en-US" dirty="0">
                <a:latin typeface="+mj-ea"/>
              </a:rPr>
              <a:t>１</a:t>
            </a:r>
            <a:r>
              <a:rPr lang="ja-JP" altLang="en-US" sz="2400" dirty="0" smtClean="0">
                <a:latin typeface="+mj-ea"/>
              </a:rPr>
              <a:t>年間に２回</a:t>
            </a:r>
            <a:r>
              <a:rPr lang="ja-JP" altLang="en-US" sz="2400" dirty="0">
                <a:latin typeface="+mj-ea"/>
              </a:rPr>
              <a:t>までに限り算定する。ただし</a:t>
            </a:r>
            <a:r>
              <a:rPr lang="ja-JP" altLang="en-US" sz="2400" dirty="0" smtClean="0">
                <a:latin typeface="+mj-ea"/>
              </a:rPr>
              <a:t>、１５歳</a:t>
            </a:r>
            <a:r>
              <a:rPr lang="ja-JP" altLang="en-US" sz="2400" dirty="0">
                <a:latin typeface="+mj-ea"/>
              </a:rPr>
              <a:t>未満の人工呼吸患者若しく</a:t>
            </a:r>
            <a:r>
              <a:rPr lang="ja-JP" altLang="en-US" sz="2400" dirty="0" smtClean="0">
                <a:latin typeface="+mj-ea"/>
              </a:rPr>
              <a:t>は１５歳</a:t>
            </a:r>
            <a:r>
              <a:rPr lang="ja-JP" altLang="en-US" sz="2400" dirty="0">
                <a:latin typeface="+mj-ea"/>
              </a:rPr>
              <a:t>未満から引き続き人工呼吸を実施しており体重</a:t>
            </a:r>
            <a:r>
              <a:rPr lang="ja-JP" altLang="en-US" sz="2400" dirty="0" smtClean="0">
                <a:latin typeface="+mj-ea"/>
              </a:rPr>
              <a:t>が２０</a:t>
            </a:r>
            <a:r>
              <a:rPr lang="en-US" altLang="ja-JP" sz="2400" dirty="0" smtClean="0">
                <a:latin typeface="+mj-ea"/>
              </a:rPr>
              <a:t>kg</a:t>
            </a:r>
            <a:r>
              <a:rPr lang="ja-JP" altLang="en-US" sz="2400" dirty="0">
                <a:latin typeface="+mj-ea"/>
              </a:rPr>
              <a:t>未満の患者又は神経難病の患者については最初に算定を行った日から起算して１年間</a:t>
            </a:r>
            <a:r>
              <a:rPr lang="ja-JP" altLang="en-US" sz="2400" dirty="0" smtClean="0">
                <a:latin typeface="+mj-ea"/>
              </a:rPr>
              <a:t>に１２回</a:t>
            </a:r>
            <a:r>
              <a:rPr lang="ja-JP" altLang="en-US" sz="2400" dirty="0">
                <a:latin typeface="+mj-ea"/>
              </a:rPr>
              <a:t>までに限り</a:t>
            </a:r>
            <a:r>
              <a:rPr lang="ja-JP" altLang="en-US" sz="2400" dirty="0" smtClean="0">
                <a:latin typeface="+mj-ea"/>
              </a:rPr>
              <a:t>算定</a:t>
            </a:r>
            <a:endParaRPr lang="ja-JP" altLang="en-US" sz="2400" dirty="0">
              <a:latin typeface="+mj-ea"/>
            </a:endParaRPr>
          </a:p>
          <a:p>
            <a:pPr lvl="1" algn="just">
              <a:lnSpc>
                <a:spcPct val="90000"/>
              </a:lnSpc>
              <a:buSzPct val="80000"/>
            </a:pPr>
            <a:r>
              <a:rPr lang="ja-JP" altLang="en-US" dirty="0">
                <a:latin typeface="+mj-ea"/>
              </a:rPr>
              <a:t>５００</a:t>
            </a:r>
            <a:r>
              <a:rPr lang="ja-JP" altLang="en-US" sz="2400" dirty="0" smtClean="0">
                <a:latin typeface="+mj-ea"/>
              </a:rPr>
              <a:t>床</a:t>
            </a:r>
            <a:r>
              <a:rPr lang="ja-JP" altLang="en-US" sz="2400" dirty="0">
                <a:latin typeface="+mj-ea"/>
              </a:rPr>
              <a:t>以上の病院について</a:t>
            </a:r>
            <a:r>
              <a:rPr lang="ja-JP" altLang="en-US" sz="2400" dirty="0" smtClean="0">
                <a:latin typeface="+mj-ea"/>
              </a:rPr>
              <a:t>は１５歳</a:t>
            </a:r>
            <a:r>
              <a:rPr lang="ja-JP" altLang="en-US" sz="2400" dirty="0">
                <a:latin typeface="+mj-ea"/>
              </a:rPr>
              <a:t>未満の人工呼吸を実施している患者若しく</a:t>
            </a:r>
            <a:r>
              <a:rPr lang="ja-JP" altLang="en-US" sz="2400" dirty="0" smtClean="0">
                <a:latin typeface="+mj-ea"/>
              </a:rPr>
              <a:t>は１５歳</a:t>
            </a:r>
            <a:r>
              <a:rPr lang="ja-JP" altLang="en-US" sz="2400" dirty="0">
                <a:latin typeface="+mj-ea"/>
              </a:rPr>
              <a:t>未満から引き続き人工呼吸を実施しており体重</a:t>
            </a:r>
            <a:r>
              <a:rPr lang="ja-JP" altLang="en-US" sz="2400" dirty="0" smtClean="0">
                <a:latin typeface="+mj-ea"/>
              </a:rPr>
              <a:t>が２０</a:t>
            </a:r>
            <a:r>
              <a:rPr lang="en-US" altLang="ja-JP" sz="2400" dirty="0" smtClean="0">
                <a:latin typeface="+mj-ea"/>
              </a:rPr>
              <a:t>kg</a:t>
            </a:r>
            <a:r>
              <a:rPr lang="ja-JP" altLang="en-US" sz="2400" dirty="0">
                <a:latin typeface="+mj-ea"/>
              </a:rPr>
              <a:t>未満の患者又は神経難病の患者に限り</a:t>
            </a:r>
            <a:r>
              <a:rPr lang="ja-JP" altLang="en-US" sz="2400" dirty="0" smtClean="0">
                <a:latin typeface="+mj-ea"/>
              </a:rPr>
              <a:t>算定</a:t>
            </a:r>
            <a:r>
              <a:rPr lang="ja-JP" altLang="en-US" dirty="0">
                <a:latin typeface="+mj-ea"/>
              </a:rPr>
              <a:t>可</a:t>
            </a:r>
            <a:endParaRPr lang="ja-JP" altLang="en-US" sz="2400" dirty="0">
              <a:latin typeface="+mj-ea"/>
            </a:endParaRPr>
          </a:p>
          <a:p>
            <a:pPr algn="just">
              <a:lnSpc>
                <a:spcPct val="90000"/>
              </a:lnSpc>
              <a:buSzPct val="80000"/>
            </a:pPr>
            <a:endParaRPr lang="ja-JP" altLang="en-US" sz="2800" dirty="0">
              <a:latin typeface="+mj-ea"/>
            </a:endParaRPr>
          </a:p>
          <a:p>
            <a:pPr algn="just">
              <a:lnSpc>
                <a:spcPct val="90000"/>
              </a:lnSpc>
              <a:buSzPct val="80000"/>
            </a:pPr>
            <a:endParaRPr lang="en-US" altLang="ja-JP" sz="2800" dirty="0" smtClean="0">
              <a:latin typeface="+mj-ea"/>
            </a:endParaRPr>
          </a:p>
          <a:p>
            <a:pPr algn="just">
              <a:lnSpc>
                <a:spcPct val="90000"/>
              </a:lnSpc>
              <a:buSzPct val="80000"/>
            </a:pPr>
            <a:endParaRPr lang="en-US" altLang="ja-JP" sz="2800" dirty="0">
              <a:latin typeface="+mj-ea"/>
            </a:endParaRPr>
          </a:p>
          <a:p>
            <a:pPr algn="just">
              <a:lnSpc>
                <a:spcPct val="90000"/>
              </a:lnSpc>
              <a:buSzPct val="80000"/>
            </a:pPr>
            <a:endParaRPr lang="ja-JP" altLang="en-US" sz="28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在宅医療</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在宅患者共同診療料（新設）</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92989656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72</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dirty="0">
                <a:latin typeface="+mj-ea"/>
              </a:rPr>
              <a:t>施設基準</a:t>
            </a:r>
            <a:endParaRPr lang="ja-JP" altLang="en-US" sz="2800" dirty="0">
              <a:latin typeface="+mj-ea"/>
            </a:endParaRPr>
          </a:p>
          <a:p>
            <a:pPr lvl="1" algn="just">
              <a:lnSpc>
                <a:spcPct val="90000"/>
              </a:lnSpc>
              <a:buSzPct val="80000"/>
            </a:pPr>
            <a:r>
              <a:rPr lang="ja-JP" altLang="en-US" dirty="0">
                <a:latin typeface="+mj-ea"/>
              </a:rPr>
              <a:t>１については、在宅療養後方支援病院（在宅において療養を行っている患者を緊急時に受け入れる病院であって、別に厚生労働大臣が定める施設基準に適合しているものとして地方厚生局長等に届け出たものをいう。以下この表において同じ）（許可病床数が５００床未満の病院に限る）が、在宅で療養を行っている別に厚生労働大臣が定める疾病等を有する患者以外の患者であって通院が困難なもの（当該在宅療養後方支援病院を緊急時の搬送先として希望するものに限る。以下この区分番号において同じ）に対して、当該患者に対する在宅医療を担う他の保険医療機関からの求めに応じて共同で往診を行った場合に、１から３までのいずれかを最初に算定した日から起算して１年以内に、患者１人につき１から３までを合わせて２回に限り算定する</a:t>
            </a:r>
            <a:r>
              <a:rPr lang="ja-JP" altLang="en-US" dirty="0" smtClean="0">
                <a:latin typeface="+mj-ea"/>
              </a:rPr>
              <a:t>。</a:t>
            </a:r>
            <a:endParaRPr lang="ja-JP" altLang="en-US"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在宅医療</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在宅患者共同診療料（新設）</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77480253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73</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dirty="0">
                <a:latin typeface="+mj-ea"/>
              </a:rPr>
              <a:t>施設基準</a:t>
            </a:r>
            <a:endParaRPr lang="ja-JP" altLang="en-US" sz="2800" dirty="0">
              <a:latin typeface="+mj-ea"/>
            </a:endParaRPr>
          </a:p>
          <a:p>
            <a:pPr lvl="1" algn="just">
              <a:lnSpc>
                <a:spcPct val="90000"/>
              </a:lnSpc>
              <a:buSzPct val="80000"/>
            </a:pPr>
            <a:r>
              <a:rPr lang="ja-JP" altLang="en-US" dirty="0" smtClean="0">
                <a:latin typeface="+mj-ea"/>
              </a:rPr>
              <a:t>２ </a:t>
            </a:r>
            <a:r>
              <a:rPr lang="ja-JP" altLang="en-US" dirty="0">
                <a:latin typeface="+mj-ea"/>
              </a:rPr>
              <a:t>２については、在宅療養後方支援病院（許可病床数が</a:t>
            </a:r>
            <a:r>
              <a:rPr lang="en-US" altLang="ja-JP" dirty="0">
                <a:latin typeface="+mj-ea"/>
              </a:rPr>
              <a:t>500</a:t>
            </a:r>
            <a:r>
              <a:rPr lang="ja-JP" altLang="en-US" dirty="0">
                <a:latin typeface="+mj-ea"/>
              </a:rPr>
              <a:t>床未満の病院に限る）が、在宅で療養を行っている別に厚生労働大臣が定める疾病等を有する患者以外の患者（当該患者と同一の建物に居住する他の患者に対して当該保険医療機関が同一日に訪問診療を行う場合の当該患者（以下この区分番号において「同一建物居住者」という）を除く）であって通院が困難なものに対して、当該患者に対する在宅医療を担う他の保険医療機関からの求めに応じて計画的な医学管理の下に定期的に訪問して共同で診療を行った場合に、１から３までのいずれかを最初に算定した日から起算して１年以内に、患者１人につき１から３までを合わせて２回に限り算定</a:t>
            </a:r>
            <a:r>
              <a:rPr lang="ja-JP" altLang="en-US" dirty="0" smtClean="0">
                <a:latin typeface="+mj-ea"/>
              </a:rPr>
              <a:t>する。</a:t>
            </a:r>
            <a:endParaRPr lang="ja-JP" altLang="en-US" sz="28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在宅医療</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在宅患者共同診療料（新設）</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50347770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74</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dirty="0">
                <a:latin typeface="+mj-ea"/>
              </a:rPr>
              <a:t>施設基準</a:t>
            </a:r>
            <a:endParaRPr lang="ja-JP" altLang="en-US" sz="2800" dirty="0">
              <a:latin typeface="+mj-ea"/>
            </a:endParaRPr>
          </a:p>
          <a:p>
            <a:pPr lvl="1" algn="just">
              <a:lnSpc>
                <a:spcPct val="90000"/>
              </a:lnSpc>
              <a:buSzPct val="80000"/>
            </a:pPr>
            <a:r>
              <a:rPr lang="ja-JP" altLang="en-US" dirty="0" smtClean="0">
                <a:latin typeface="+mj-ea"/>
              </a:rPr>
              <a:t>３ </a:t>
            </a:r>
            <a:r>
              <a:rPr lang="ja-JP" altLang="en-US" dirty="0">
                <a:latin typeface="+mj-ea"/>
              </a:rPr>
              <a:t>３のイについては、在宅療養後方支援病院（許可病床数が</a:t>
            </a:r>
            <a:r>
              <a:rPr lang="en-US" altLang="ja-JP" dirty="0">
                <a:latin typeface="+mj-ea"/>
              </a:rPr>
              <a:t>500</a:t>
            </a:r>
            <a:r>
              <a:rPr lang="ja-JP" altLang="en-US" dirty="0">
                <a:latin typeface="+mj-ea"/>
              </a:rPr>
              <a:t>床未満の病院に限る）が、介護保険法第８条第</a:t>
            </a:r>
            <a:r>
              <a:rPr lang="en-US" altLang="ja-JP" dirty="0">
                <a:latin typeface="+mj-ea"/>
              </a:rPr>
              <a:t>11</a:t>
            </a:r>
            <a:r>
              <a:rPr lang="ja-JP" altLang="en-US" dirty="0">
                <a:latin typeface="+mj-ea"/>
              </a:rPr>
              <a:t>項に規定する特定施設、同条第</a:t>
            </a:r>
            <a:r>
              <a:rPr lang="en-US" altLang="ja-JP" dirty="0">
                <a:latin typeface="+mj-ea"/>
              </a:rPr>
              <a:t>20</a:t>
            </a:r>
            <a:r>
              <a:rPr lang="ja-JP" altLang="en-US" dirty="0">
                <a:latin typeface="+mj-ea"/>
              </a:rPr>
              <a:t>項に規定する地域密着型特定施設又は特別養護老人ホームにおいて療養を行っている別に厚生労働大臣が定める疾病等を有する患者以外の患者（同一建物居住者に限る）であって、通院が困難なものに対して、３のロについては、在宅で療養を行っている別に厚生労働大臣が定める疾病等を有する患者以外の患者（同一建物居住者に限る）であって通院が困難なもの（３のイを算定するものを除く）に対して、当該患者に対する在宅医療を担う他の保険医療機関からの求めに応じて計画的な医学管理の下に</a:t>
            </a:r>
            <a:r>
              <a:rPr lang="ja-JP" altLang="en-US" dirty="0" smtClean="0">
                <a:latin typeface="+mj-ea"/>
              </a:rPr>
              <a:t>定期的に</a:t>
            </a:r>
            <a:r>
              <a:rPr lang="ja-JP" altLang="en-US" dirty="0">
                <a:latin typeface="+mj-ea"/>
              </a:rPr>
              <a:t>訪問して共同で診療を行った場合に、１から３までのいずれかを最初に算定した日から起算して１年以内に、患者１人につき１から３までを合わせて２回に限り算定する</a:t>
            </a:r>
            <a:r>
              <a:rPr lang="ja-JP" altLang="en-US" dirty="0" smtClean="0">
                <a:latin typeface="+mj-ea"/>
              </a:rPr>
              <a:t>。</a:t>
            </a:r>
            <a:endParaRPr lang="ja-JP" altLang="en-US" sz="28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在宅医療</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在宅患者共同診療料（新設）</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08473046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75</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dirty="0">
                <a:latin typeface="+mj-ea"/>
              </a:rPr>
              <a:t>施設基準</a:t>
            </a:r>
            <a:endParaRPr lang="ja-JP" altLang="en-US" sz="2800" dirty="0">
              <a:latin typeface="+mj-ea"/>
            </a:endParaRPr>
          </a:p>
          <a:p>
            <a:pPr lvl="1" algn="just">
              <a:lnSpc>
                <a:spcPct val="90000"/>
              </a:lnSpc>
              <a:buSzPct val="80000"/>
            </a:pPr>
            <a:r>
              <a:rPr lang="ja-JP" altLang="en-US" dirty="0" smtClean="0">
                <a:latin typeface="+mj-ea"/>
              </a:rPr>
              <a:t>４ </a:t>
            </a:r>
            <a:r>
              <a:rPr lang="ja-JP" altLang="en-US" dirty="0">
                <a:latin typeface="+mj-ea"/>
              </a:rPr>
              <a:t>注１から注３までの規定にかかわらず、在宅療養後方支援病院が、別に厚生労働大臣が定める疾病等を有する患者に対して行った場合については、１から３までのいずれかを最初に算定した日から起算して１年以内に、患者１人につき１から３までを合わせて１２回に限り算定する。</a:t>
            </a:r>
          </a:p>
          <a:p>
            <a:pPr lvl="1" algn="just">
              <a:lnSpc>
                <a:spcPct val="90000"/>
              </a:lnSpc>
              <a:buSzPct val="80000"/>
            </a:pPr>
            <a:r>
              <a:rPr lang="ja-JP" altLang="en-US" dirty="0">
                <a:latin typeface="+mj-ea"/>
              </a:rPr>
              <a:t>５ 往診又は訪問診療に要した交通費は、患家の負担とする。</a:t>
            </a:r>
            <a:endParaRPr lang="ja-JP" altLang="en-US" sz="2800" dirty="0">
              <a:latin typeface="+mj-ea"/>
            </a:endParaRPr>
          </a:p>
          <a:p>
            <a:pPr algn="just">
              <a:lnSpc>
                <a:spcPct val="90000"/>
              </a:lnSpc>
              <a:buSzPct val="80000"/>
            </a:pPr>
            <a:endParaRPr lang="en-US" altLang="ja-JP" sz="2800" dirty="0" smtClean="0">
              <a:latin typeface="+mj-ea"/>
            </a:endParaRPr>
          </a:p>
          <a:p>
            <a:pPr algn="just">
              <a:lnSpc>
                <a:spcPct val="90000"/>
              </a:lnSpc>
              <a:buSzPct val="80000"/>
            </a:pPr>
            <a:endParaRPr lang="en-US" altLang="ja-JP" sz="2800" dirty="0">
              <a:latin typeface="+mj-ea"/>
            </a:endParaRPr>
          </a:p>
          <a:p>
            <a:pPr algn="just">
              <a:lnSpc>
                <a:spcPct val="90000"/>
              </a:lnSpc>
              <a:buSzPct val="80000"/>
            </a:pPr>
            <a:endParaRPr lang="ja-JP" altLang="en-US" sz="28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在宅医療</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在宅患者共同診療料（新設）</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51847065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76</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在宅</a:t>
            </a:r>
            <a:r>
              <a:rPr lang="ja-JP" altLang="en-US" sz="2800" dirty="0">
                <a:latin typeface="+mj-ea"/>
              </a:rPr>
              <a:t>患者訪問点滴注射管理指導料</a:t>
            </a:r>
            <a:r>
              <a:rPr lang="en-US" altLang="ja-JP" sz="2800" dirty="0">
                <a:latin typeface="+mj-ea"/>
              </a:rPr>
              <a:t>(</a:t>
            </a:r>
            <a:r>
              <a:rPr lang="ja-JP" altLang="en-US" sz="2800" dirty="0">
                <a:latin typeface="+mj-ea"/>
              </a:rPr>
              <a:t>１週につき</a:t>
            </a:r>
            <a:r>
              <a:rPr lang="en-US" altLang="ja-JP" sz="2800" dirty="0">
                <a:latin typeface="+mj-ea"/>
              </a:rPr>
              <a:t>)</a:t>
            </a:r>
            <a:r>
              <a:rPr lang="ja-JP" altLang="en-US" sz="2800" dirty="0">
                <a:latin typeface="+mj-ea"/>
              </a:rPr>
              <a:t>　</a:t>
            </a:r>
            <a:endParaRPr lang="en-US" altLang="ja-JP" sz="2800" dirty="0" smtClean="0">
              <a:latin typeface="+mj-ea"/>
            </a:endParaRPr>
          </a:p>
          <a:p>
            <a:pPr marL="0" indent="0" algn="just">
              <a:lnSpc>
                <a:spcPct val="90000"/>
              </a:lnSpc>
              <a:buSzPct val="80000"/>
              <a:buNone/>
            </a:pPr>
            <a:r>
              <a:rPr lang="en-US" altLang="ja-JP" sz="2800" dirty="0" smtClean="0">
                <a:latin typeface="+mj-ea"/>
              </a:rPr>
              <a:t>					</a:t>
            </a:r>
            <a:r>
              <a:rPr lang="ja-JP" altLang="en-US" sz="2800" dirty="0" smtClean="0">
                <a:latin typeface="+mj-ea"/>
              </a:rPr>
              <a:t>　６０点</a:t>
            </a:r>
            <a:r>
              <a:rPr lang="ja-JP" altLang="en-US" sz="2800" dirty="0">
                <a:latin typeface="+mj-ea"/>
              </a:rPr>
              <a:t>（点数変更無し）</a:t>
            </a:r>
          </a:p>
          <a:p>
            <a:pPr lvl="1" algn="just">
              <a:lnSpc>
                <a:spcPct val="90000"/>
              </a:lnSpc>
              <a:buSzPct val="80000"/>
            </a:pPr>
            <a:r>
              <a:rPr lang="ja-JP" altLang="en-US" dirty="0">
                <a:latin typeface="+mj-ea"/>
              </a:rPr>
              <a:t>算定要件</a:t>
            </a:r>
          </a:p>
          <a:p>
            <a:pPr lvl="2" algn="just">
              <a:lnSpc>
                <a:spcPct val="90000"/>
              </a:lnSpc>
              <a:buSzPct val="80000"/>
            </a:pPr>
            <a:r>
              <a:rPr lang="ja-JP" altLang="en-US" dirty="0">
                <a:latin typeface="+mj-ea"/>
              </a:rPr>
              <a:t>健康保険法に規定する指定訪問看護事業者</a:t>
            </a:r>
            <a:r>
              <a:rPr lang="ja-JP" altLang="en-US" b="1" u="sng" dirty="0">
                <a:latin typeface="+mj-ea"/>
              </a:rPr>
              <a:t>又は介護保険法に規定する</a:t>
            </a:r>
            <a:r>
              <a:rPr lang="ja-JP" altLang="en-US" dirty="0">
                <a:latin typeface="+mj-ea"/>
              </a:rPr>
              <a:t>訪問看護を提供する事業者から訪問看護を受けている患者であって、週３日以上の点滴注射を行う必要を認めたものについて、訪問を行う看護師等に対して、必要な管理指導を行った場合に、患者</a:t>
            </a:r>
            <a:r>
              <a:rPr lang="en-US" altLang="ja-JP" dirty="0">
                <a:latin typeface="+mj-ea"/>
              </a:rPr>
              <a:t>1</a:t>
            </a:r>
            <a:r>
              <a:rPr lang="ja-JP" altLang="en-US" dirty="0">
                <a:latin typeface="+mj-ea"/>
              </a:rPr>
              <a:t>人につき週</a:t>
            </a:r>
            <a:r>
              <a:rPr lang="en-US" altLang="ja-JP" dirty="0">
                <a:latin typeface="+mj-ea"/>
              </a:rPr>
              <a:t>1</a:t>
            </a:r>
            <a:r>
              <a:rPr lang="ja-JP" altLang="en-US" dirty="0">
                <a:latin typeface="+mj-ea"/>
              </a:rPr>
              <a:t>回に限り算定する</a:t>
            </a:r>
            <a:r>
              <a:rPr lang="ja-JP" altLang="en-US" dirty="0" smtClean="0">
                <a:latin typeface="+mj-ea"/>
              </a:rPr>
              <a:t>。</a:t>
            </a:r>
            <a:endParaRPr lang="en-US" altLang="ja-JP" dirty="0" smtClean="0">
              <a:latin typeface="+mj-ea"/>
            </a:endParaRPr>
          </a:p>
          <a:p>
            <a:pPr lvl="2" algn="just">
              <a:lnSpc>
                <a:spcPct val="90000"/>
              </a:lnSpc>
              <a:buSzPct val="80000"/>
            </a:pPr>
            <a:endParaRPr lang="en-US" altLang="ja-JP" dirty="0">
              <a:latin typeface="+mj-ea"/>
            </a:endParaRPr>
          </a:p>
          <a:p>
            <a:pPr algn="just">
              <a:lnSpc>
                <a:spcPct val="90000"/>
              </a:lnSpc>
              <a:buSzPct val="80000"/>
            </a:pPr>
            <a:r>
              <a:rPr lang="ja-JP" altLang="en-US" sz="2800" dirty="0" smtClean="0">
                <a:latin typeface="+mj-ea"/>
              </a:rPr>
              <a:t>往診料の要件見直し</a:t>
            </a:r>
            <a:endParaRPr lang="en-US" altLang="ja-JP" sz="2800" dirty="0">
              <a:latin typeface="+mj-ea"/>
            </a:endParaRPr>
          </a:p>
          <a:p>
            <a:pPr lvl="1" algn="just">
              <a:lnSpc>
                <a:spcPct val="90000"/>
              </a:lnSpc>
              <a:buSzPct val="80000"/>
            </a:pPr>
            <a:r>
              <a:rPr lang="ja-JP" altLang="en-US" dirty="0">
                <a:latin typeface="+mj-ea"/>
              </a:rPr>
              <a:t>夜間（深夜を</a:t>
            </a:r>
            <a:r>
              <a:rPr lang="ja-JP" altLang="en-US" dirty="0" smtClean="0">
                <a:latin typeface="+mj-ea"/>
              </a:rPr>
              <a:t>除く）の定義</a:t>
            </a:r>
            <a:endParaRPr lang="en-US" altLang="ja-JP" dirty="0" smtClean="0">
              <a:latin typeface="+mj-ea"/>
            </a:endParaRPr>
          </a:p>
          <a:p>
            <a:pPr lvl="2" algn="just">
              <a:lnSpc>
                <a:spcPct val="90000"/>
              </a:lnSpc>
              <a:buSzPct val="80000"/>
            </a:pPr>
            <a:r>
              <a:rPr lang="ja-JP" altLang="en-US" sz="2800" dirty="0" smtClean="0">
                <a:latin typeface="+mj-ea"/>
              </a:rPr>
              <a:t>午後</a:t>
            </a:r>
            <a:r>
              <a:rPr lang="ja-JP" altLang="en-US" sz="2800" dirty="0">
                <a:latin typeface="+mj-ea"/>
              </a:rPr>
              <a:t>６時から午前８時</a:t>
            </a:r>
            <a:r>
              <a:rPr lang="ja-JP" altLang="en-US" sz="2800" dirty="0" smtClean="0">
                <a:latin typeface="+mj-ea"/>
              </a:rPr>
              <a:t>まで</a:t>
            </a:r>
            <a:endParaRPr lang="en-US" altLang="ja-JP" sz="2800" dirty="0" smtClean="0">
              <a:latin typeface="+mj-ea"/>
            </a:endParaRPr>
          </a:p>
          <a:p>
            <a:pPr lvl="2" algn="just">
              <a:lnSpc>
                <a:spcPct val="90000"/>
              </a:lnSpc>
              <a:buSzPct val="80000"/>
            </a:pPr>
            <a:r>
              <a:rPr lang="ja-JP" altLang="en-US" sz="2800" dirty="0" smtClean="0">
                <a:latin typeface="+mj-ea"/>
              </a:rPr>
              <a:t>深夜</a:t>
            </a:r>
            <a:r>
              <a:rPr lang="ja-JP" altLang="en-US" sz="2800" dirty="0">
                <a:latin typeface="+mj-ea"/>
              </a:rPr>
              <a:t>とは午後</a:t>
            </a:r>
            <a:r>
              <a:rPr lang="en-US" altLang="ja-JP" sz="2800" dirty="0">
                <a:latin typeface="+mj-ea"/>
              </a:rPr>
              <a:t>10</a:t>
            </a:r>
            <a:r>
              <a:rPr lang="ja-JP" altLang="en-US" sz="2800" dirty="0">
                <a:latin typeface="+mj-ea"/>
              </a:rPr>
              <a:t>時から午前６時</a:t>
            </a:r>
            <a:r>
              <a:rPr lang="ja-JP" altLang="en-US" sz="2800" dirty="0" smtClean="0">
                <a:latin typeface="+mj-ea"/>
              </a:rPr>
              <a:t>まで</a:t>
            </a:r>
            <a:endParaRPr lang="ja-JP" altLang="en-US" sz="28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在宅医療</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対象の拡大</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00672679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77</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在宅</a:t>
            </a:r>
            <a:r>
              <a:rPr lang="ja-JP" altLang="en-US" sz="2800" dirty="0">
                <a:latin typeface="+mj-ea"/>
              </a:rPr>
              <a:t>患者訪問褥瘡管理</a:t>
            </a:r>
            <a:r>
              <a:rPr lang="ja-JP" altLang="en-US" sz="2800" dirty="0" smtClean="0">
                <a:latin typeface="+mj-ea"/>
              </a:rPr>
              <a:t>指導料</a:t>
            </a:r>
            <a:r>
              <a:rPr lang="en-US" altLang="ja-JP" sz="2800" dirty="0" smtClean="0">
                <a:latin typeface="+mj-ea"/>
              </a:rPr>
              <a:t>	</a:t>
            </a:r>
            <a:r>
              <a:rPr lang="ja-JP" altLang="en-US" sz="2800" dirty="0" smtClean="0">
                <a:latin typeface="+mj-ea"/>
              </a:rPr>
              <a:t>　　　７５０点（新設）</a:t>
            </a:r>
            <a:endParaRPr lang="ja-JP" altLang="en-US" sz="2800" dirty="0">
              <a:latin typeface="+mj-ea"/>
            </a:endParaRPr>
          </a:p>
          <a:p>
            <a:pPr lvl="1" algn="just">
              <a:lnSpc>
                <a:spcPct val="90000"/>
              </a:lnSpc>
              <a:buSzPct val="80000"/>
            </a:pPr>
            <a:r>
              <a:rPr lang="ja-JP" altLang="en-US" sz="2400" dirty="0" smtClean="0">
                <a:latin typeface="+mj-ea"/>
              </a:rPr>
              <a:t>算定</a:t>
            </a:r>
            <a:r>
              <a:rPr lang="ja-JP" altLang="en-US" sz="2400" dirty="0">
                <a:latin typeface="+mj-ea"/>
              </a:rPr>
              <a:t>要件</a:t>
            </a:r>
          </a:p>
          <a:p>
            <a:pPr lvl="2" algn="just">
              <a:lnSpc>
                <a:spcPct val="90000"/>
              </a:lnSpc>
              <a:buSzPct val="80000"/>
            </a:pPr>
            <a:r>
              <a:rPr lang="ja-JP" altLang="en-US" dirty="0" smtClean="0">
                <a:latin typeface="+mj-ea"/>
              </a:rPr>
              <a:t>褥瘡ハイリスク患者であって既に</a:t>
            </a:r>
            <a:r>
              <a:rPr lang="en-US" altLang="ja-JP" dirty="0" smtClean="0">
                <a:latin typeface="+mj-ea"/>
              </a:rPr>
              <a:t>DESIGN</a:t>
            </a:r>
            <a:r>
              <a:rPr lang="ja-JP" altLang="en-US" dirty="0" smtClean="0">
                <a:latin typeface="+mj-ea"/>
              </a:rPr>
              <a:t>分類ｄ２以上の褥瘡がある患者</a:t>
            </a:r>
          </a:p>
          <a:p>
            <a:pPr lvl="2" algn="just">
              <a:lnSpc>
                <a:spcPct val="90000"/>
              </a:lnSpc>
              <a:buSzPct val="80000"/>
            </a:pPr>
            <a:r>
              <a:rPr lang="ja-JP" altLang="en-US" dirty="0" smtClean="0">
                <a:latin typeface="+mj-ea"/>
              </a:rPr>
              <a:t>以下の３名</a:t>
            </a:r>
            <a:r>
              <a:rPr lang="ja-JP" altLang="en-US" dirty="0">
                <a:latin typeface="+mj-ea"/>
              </a:rPr>
              <a:t>から構成される在宅褥瘡対策チームが設置</a:t>
            </a:r>
            <a:r>
              <a:rPr lang="ja-JP" altLang="en-US" dirty="0" smtClean="0">
                <a:latin typeface="+mj-ea"/>
              </a:rPr>
              <a:t>され１名</a:t>
            </a:r>
            <a:r>
              <a:rPr lang="ja-JP" altLang="en-US" dirty="0">
                <a:latin typeface="+mj-ea"/>
              </a:rPr>
              <a:t>は在宅褥瘡対策について十分な経験を</a:t>
            </a:r>
            <a:r>
              <a:rPr lang="ja-JP" altLang="en-US" dirty="0" smtClean="0">
                <a:latin typeface="+mj-ea"/>
              </a:rPr>
              <a:t>有し、褥</a:t>
            </a:r>
            <a:r>
              <a:rPr lang="ja-JP" altLang="en-US" dirty="0">
                <a:latin typeface="+mj-ea"/>
              </a:rPr>
              <a:t>瘡等の創傷ケアに係る適切な研修を修了した</a:t>
            </a:r>
            <a:r>
              <a:rPr lang="ja-JP" altLang="en-US" dirty="0" smtClean="0">
                <a:latin typeface="+mj-ea"/>
              </a:rPr>
              <a:t>者</a:t>
            </a:r>
            <a:endParaRPr lang="ja-JP" altLang="en-US" dirty="0">
              <a:latin typeface="+mj-ea"/>
            </a:endParaRPr>
          </a:p>
          <a:p>
            <a:pPr lvl="3" algn="just">
              <a:lnSpc>
                <a:spcPct val="90000"/>
              </a:lnSpc>
              <a:buSzPct val="80000"/>
            </a:pPr>
            <a:r>
              <a:rPr lang="ja-JP" altLang="en-US" sz="2400" dirty="0" smtClean="0">
                <a:latin typeface="+mj-ea"/>
              </a:rPr>
              <a:t>医師</a:t>
            </a:r>
            <a:endParaRPr lang="ja-JP" altLang="en-US" sz="2400" dirty="0">
              <a:latin typeface="+mj-ea"/>
            </a:endParaRPr>
          </a:p>
          <a:p>
            <a:pPr lvl="3" algn="just">
              <a:lnSpc>
                <a:spcPct val="90000"/>
              </a:lnSpc>
              <a:buSzPct val="80000"/>
            </a:pPr>
            <a:r>
              <a:rPr lang="ja-JP" altLang="en-US" sz="2400" dirty="0" smtClean="0">
                <a:latin typeface="+mj-ea"/>
              </a:rPr>
              <a:t>看護師</a:t>
            </a:r>
            <a:endParaRPr lang="ja-JP" altLang="en-US" sz="2400" dirty="0">
              <a:latin typeface="+mj-ea"/>
            </a:endParaRPr>
          </a:p>
          <a:p>
            <a:pPr lvl="3" algn="just">
              <a:lnSpc>
                <a:spcPct val="90000"/>
              </a:lnSpc>
              <a:buSzPct val="80000"/>
            </a:pPr>
            <a:r>
              <a:rPr lang="ja-JP" altLang="en-US" sz="2400" dirty="0" smtClean="0">
                <a:latin typeface="+mj-ea"/>
              </a:rPr>
              <a:t>管理</a:t>
            </a:r>
            <a:r>
              <a:rPr lang="ja-JP" altLang="en-US" sz="2400" dirty="0">
                <a:latin typeface="+mj-ea"/>
              </a:rPr>
              <a:t>栄養士</a:t>
            </a:r>
          </a:p>
          <a:p>
            <a:pPr lvl="2" algn="just">
              <a:lnSpc>
                <a:spcPct val="90000"/>
              </a:lnSpc>
              <a:buSzPct val="80000"/>
            </a:pPr>
            <a:r>
              <a:rPr lang="ja-JP" altLang="en-US" dirty="0">
                <a:latin typeface="+mj-ea"/>
              </a:rPr>
              <a:t>褥瘡等の創傷ケアに係る適切な研修を修了した者が当該医療機関にいない場合でも以下の条件を満たせば算定可</a:t>
            </a:r>
          </a:p>
          <a:p>
            <a:pPr lvl="3" algn="just">
              <a:lnSpc>
                <a:spcPct val="90000"/>
              </a:lnSpc>
              <a:buSzPct val="80000"/>
            </a:pPr>
            <a:r>
              <a:rPr lang="ja-JP" altLang="en-US" dirty="0">
                <a:latin typeface="+mj-ea"/>
              </a:rPr>
              <a:t>訪問看護ステーションもしくは他の医療機関の褥瘡対策チームと連携している褥瘡等の創傷ケアに係る適切な研修を修了した看護師がカンファレンスに参加し、在宅褥瘡対策チームの一員として褥瘡ケアを行った</a:t>
            </a:r>
            <a:r>
              <a:rPr lang="ja-JP" altLang="en-US" dirty="0" smtClean="0">
                <a:latin typeface="+mj-ea"/>
              </a:rPr>
              <a:t>場合</a:t>
            </a:r>
            <a:endParaRPr lang="ja-JP" altLang="en-US"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在宅医療</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在宅患者訪問褥瘡管理指導料</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00682081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78</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endParaRPr lang="ja-JP" altLang="en-US" sz="2800" dirty="0">
              <a:latin typeface="+mj-ea"/>
            </a:endParaRPr>
          </a:p>
          <a:p>
            <a:pPr lvl="1" algn="just">
              <a:lnSpc>
                <a:spcPct val="90000"/>
              </a:lnSpc>
              <a:buSzPct val="80000"/>
            </a:pPr>
            <a:r>
              <a:rPr lang="ja-JP" altLang="en-US" sz="2400" dirty="0" smtClean="0">
                <a:latin typeface="+mj-ea"/>
              </a:rPr>
              <a:t>算定</a:t>
            </a:r>
            <a:r>
              <a:rPr lang="ja-JP" altLang="en-US" sz="2400" dirty="0">
                <a:latin typeface="+mj-ea"/>
              </a:rPr>
              <a:t>要件</a:t>
            </a:r>
          </a:p>
          <a:p>
            <a:pPr lvl="2" algn="just">
              <a:lnSpc>
                <a:spcPct val="90000"/>
              </a:lnSpc>
              <a:buSzPct val="80000"/>
            </a:pPr>
            <a:r>
              <a:rPr lang="ja-JP" altLang="en-US" dirty="0" smtClean="0">
                <a:latin typeface="+mj-ea"/>
              </a:rPr>
              <a:t>チーム</a:t>
            </a:r>
            <a:r>
              <a:rPr lang="ja-JP" altLang="en-US" dirty="0">
                <a:latin typeface="+mj-ea"/>
              </a:rPr>
              <a:t>構成員は、以下の内容を</a:t>
            </a:r>
            <a:r>
              <a:rPr lang="ja-JP" altLang="en-US" dirty="0" smtClean="0">
                <a:latin typeface="+mj-ea"/>
              </a:rPr>
              <a:t>実施</a:t>
            </a:r>
            <a:endParaRPr lang="ja-JP" altLang="en-US" dirty="0">
              <a:latin typeface="+mj-ea"/>
            </a:endParaRPr>
          </a:p>
          <a:p>
            <a:pPr lvl="3" algn="just">
              <a:lnSpc>
                <a:spcPct val="90000"/>
              </a:lnSpc>
              <a:buSzPct val="80000"/>
            </a:pPr>
            <a:r>
              <a:rPr lang="ja-JP" altLang="en-US" sz="2400" dirty="0" smtClean="0">
                <a:latin typeface="+mj-ea"/>
              </a:rPr>
              <a:t>初回</a:t>
            </a:r>
            <a:r>
              <a:rPr lang="ja-JP" altLang="en-US" sz="2400" dirty="0">
                <a:latin typeface="+mj-ea"/>
              </a:rPr>
              <a:t>訪問時に、患者宅に一堂に会しケア計画を</a:t>
            </a:r>
            <a:r>
              <a:rPr lang="ja-JP" altLang="en-US" sz="2400" dirty="0" smtClean="0">
                <a:latin typeface="+mj-ea"/>
              </a:rPr>
              <a:t>立案</a:t>
            </a:r>
            <a:endParaRPr lang="ja-JP" altLang="en-US" sz="2400" dirty="0">
              <a:latin typeface="+mj-ea"/>
            </a:endParaRPr>
          </a:p>
          <a:p>
            <a:pPr lvl="3" algn="just">
              <a:lnSpc>
                <a:spcPct val="90000"/>
              </a:lnSpc>
              <a:buSzPct val="80000"/>
            </a:pPr>
            <a:r>
              <a:rPr lang="ja-JP" altLang="en-US" sz="2400" dirty="0" smtClean="0">
                <a:latin typeface="+mj-ea"/>
              </a:rPr>
              <a:t>初回</a:t>
            </a:r>
            <a:r>
              <a:rPr lang="ja-JP" altLang="en-US" sz="2400" dirty="0">
                <a:latin typeface="+mj-ea"/>
              </a:rPr>
              <a:t>訪問以降、</a:t>
            </a:r>
            <a:r>
              <a:rPr lang="ja-JP" altLang="en-US" sz="2400" dirty="0" smtClean="0">
                <a:latin typeface="+mj-ea"/>
              </a:rPr>
              <a:t>月１回</a:t>
            </a:r>
            <a:r>
              <a:rPr lang="ja-JP" altLang="en-US" sz="2400" dirty="0">
                <a:latin typeface="+mj-ea"/>
              </a:rPr>
              <a:t>以上チーム構成員のそれぞれが患家を訪問し、その結果を情報</a:t>
            </a:r>
            <a:r>
              <a:rPr lang="ja-JP" altLang="en-US" sz="2400" dirty="0" smtClean="0">
                <a:latin typeface="+mj-ea"/>
              </a:rPr>
              <a:t>共有</a:t>
            </a:r>
            <a:endParaRPr lang="ja-JP" altLang="en-US" sz="2400" dirty="0">
              <a:latin typeface="+mj-ea"/>
            </a:endParaRPr>
          </a:p>
          <a:p>
            <a:pPr lvl="3" algn="just">
              <a:lnSpc>
                <a:spcPct val="90000"/>
              </a:lnSpc>
              <a:buSzPct val="80000"/>
            </a:pPr>
            <a:r>
              <a:rPr lang="ja-JP" altLang="en-US" sz="2400" dirty="0" smtClean="0">
                <a:latin typeface="+mj-ea"/>
              </a:rPr>
              <a:t>初回</a:t>
            </a:r>
            <a:r>
              <a:rPr lang="ja-JP" altLang="en-US" sz="2400" dirty="0">
                <a:latin typeface="+mj-ea"/>
              </a:rPr>
              <a:t>訪問</a:t>
            </a:r>
            <a:r>
              <a:rPr lang="ja-JP" altLang="en-US" sz="2400" dirty="0" smtClean="0">
                <a:latin typeface="+mj-ea"/>
              </a:rPr>
              <a:t>後３ヶ月</a:t>
            </a:r>
            <a:r>
              <a:rPr lang="ja-JP" altLang="en-US" sz="2400" dirty="0">
                <a:latin typeface="+mj-ea"/>
              </a:rPr>
              <a:t>以内に対策の評価及び計画の見直しのためカンファレンスを</a:t>
            </a:r>
            <a:r>
              <a:rPr lang="ja-JP" altLang="en-US" sz="2400" dirty="0" smtClean="0">
                <a:latin typeface="+mj-ea"/>
              </a:rPr>
              <a:t>行う</a:t>
            </a:r>
            <a:endParaRPr lang="ja-JP" altLang="en-US" sz="2400" dirty="0">
              <a:latin typeface="+mj-ea"/>
            </a:endParaRPr>
          </a:p>
          <a:p>
            <a:pPr lvl="3" algn="just">
              <a:lnSpc>
                <a:spcPct val="90000"/>
              </a:lnSpc>
              <a:buSzPct val="80000"/>
            </a:pPr>
            <a:r>
              <a:rPr lang="ja-JP" altLang="en-US" sz="2400" dirty="0">
                <a:latin typeface="+mj-ea"/>
              </a:rPr>
              <a:t>１</a:t>
            </a:r>
            <a:r>
              <a:rPr lang="ja-JP" altLang="en-US" sz="2400" dirty="0" smtClean="0">
                <a:latin typeface="+mj-ea"/>
              </a:rPr>
              <a:t>年間</a:t>
            </a:r>
            <a:r>
              <a:rPr lang="ja-JP" altLang="en-US" sz="2400" dirty="0">
                <a:latin typeface="+mj-ea"/>
              </a:rPr>
              <a:t>のケアの実績を</a:t>
            </a:r>
            <a:r>
              <a:rPr lang="ja-JP" altLang="en-US" sz="2400" dirty="0" smtClean="0">
                <a:latin typeface="+mj-ea"/>
              </a:rPr>
              <a:t>報告</a:t>
            </a:r>
            <a:endParaRPr lang="ja-JP" altLang="en-US" sz="2400" dirty="0">
              <a:latin typeface="+mj-ea"/>
            </a:endParaRPr>
          </a:p>
          <a:p>
            <a:pPr lvl="2" algn="just">
              <a:lnSpc>
                <a:spcPct val="90000"/>
              </a:lnSpc>
              <a:buSzPct val="80000"/>
            </a:pPr>
            <a:endParaRPr lang="ja-JP" altLang="en-US"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在宅医療</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在宅患者訪問褥瘡管理指導料</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17436969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79</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endParaRPr lang="ja-JP" altLang="en-US" sz="2800" dirty="0">
              <a:latin typeface="+mj-ea"/>
            </a:endParaRPr>
          </a:p>
          <a:p>
            <a:pPr algn="just">
              <a:lnSpc>
                <a:spcPct val="90000"/>
              </a:lnSpc>
              <a:buSzPct val="80000"/>
            </a:pPr>
            <a:r>
              <a:rPr lang="ja-JP" altLang="en-US" sz="2800" dirty="0" smtClean="0">
                <a:latin typeface="+mj-ea"/>
              </a:rPr>
              <a:t>算定</a:t>
            </a:r>
            <a:r>
              <a:rPr lang="ja-JP" altLang="en-US" sz="2800" dirty="0">
                <a:latin typeface="+mj-ea"/>
              </a:rPr>
              <a:t>要件</a:t>
            </a:r>
          </a:p>
          <a:p>
            <a:pPr lvl="1" algn="just">
              <a:lnSpc>
                <a:spcPct val="90000"/>
              </a:lnSpc>
              <a:buSzPct val="80000"/>
            </a:pPr>
            <a:r>
              <a:rPr lang="ja-JP" altLang="en-US" dirty="0">
                <a:latin typeface="+mj-ea"/>
              </a:rPr>
              <a:t>注１ 別に厚生労働大臣が定める施設基準に適合しているものとして地方厚生局長等に届け出た保険医療機関において、重点的な褥瘡管理を行う必要が認められる患者（在宅での療養を行っているものに限る）に対して、患者の同意を得て、当該保険医療機関の保険医、管理栄養士、看護師又は連携する他の保険医療機関等の看護師が共同して、褥瘡管理に関する計画的な指導管理を行った場合には、初回のカンファレンスから起算して６月以内に限り、当該患者１人につき２回に限り所定点数を算定する。</a:t>
            </a:r>
          </a:p>
          <a:p>
            <a:pPr lvl="1" algn="just">
              <a:lnSpc>
                <a:spcPct val="90000"/>
              </a:lnSpc>
              <a:buSzPct val="80000"/>
            </a:pPr>
            <a:r>
              <a:rPr lang="ja-JP" altLang="en-US" dirty="0">
                <a:latin typeface="+mj-ea"/>
              </a:rPr>
              <a:t>２ </a:t>
            </a:r>
            <a:r>
              <a:rPr lang="ja-JP" altLang="en-US" dirty="0" smtClean="0">
                <a:latin typeface="+mj-ea"/>
              </a:rPr>
              <a:t>在宅</a:t>
            </a:r>
            <a:r>
              <a:rPr lang="ja-JP" altLang="en-US" dirty="0">
                <a:latin typeface="+mj-ea"/>
              </a:rPr>
              <a:t>患者訪問診療料</a:t>
            </a:r>
            <a:r>
              <a:rPr lang="ja-JP" altLang="en-US" dirty="0" smtClean="0">
                <a:latin typeface="+mj-ea"/>
              </a:rPr>
              <a:t>、在宅</a:t>
            </a:r>
            <a:r>
              <a:rPr lang="ja-JP" altLang="en-US" dirty="0">
                <a:latin typeface="+mj-ea"/>
              </a:rPr>
              <a:t>患者訪問看護・</a:t>
            </a:r>
            <a:r>
              <a:rPr lang="ja-JP" altLang="en-US" dirty="0" smtClean="0">
                <a:latin typeface="+mj-ea"/>
              </a:rPr>
              <a:t>指導料、在宅</a:t>
            </a:r>
            <a:r>
              <a:rPr lang="ja-JP" altLang="en-US" dirty="0">
                <a:latin typeface="+mj-ea"/>
              </a:rPr>
              <a:t>患者訪問栄養食事指導料は別に算定できない。ただし、カンファレンスを行う場合にあっては、この限りでない。</a:t>
            </a: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在宅医療</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在宅患者訪問褥瘡管理指導料</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356231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8</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endParaRPr lang="en-US" altLang="ja-JP" dirty="0" smtClean="0">
              <a:latin typeface="+mj-ea"/>
              <a:ea typeface="+mj-ea"/>
            </a:endParaRPr>
          </a:p>
          <a:p>
            <a:pPr algn="just" eaLnBrk="1" hangingPunct="1">
              <a:lnSpc>
                <a:spcPct val="90000"/>
              </a:lnSpc>
            </a:pPr>
            <a:r>
              <a:rPr lang="en-US" altLang="ja-JP" dirty="0" smtClean="0">
                <a:latin typeface="+mj-ea"/>
                <a:ea typeface="+mj-ea"/>
              </a:rPr>
              <a:t>2025</a:t>
            </a:r>
            <a:r>
              <a:rPr lang="ja-JP" altLang="en-US" dirty="0" smtClean="0">
                <a:latin typeface="+mj-ea"/>
                <a:ea typeface="+mj-ea"/>
              </a:rPr>
              <a:t>年の姿図</a:t>
            </a:r>
            <a:endParaRPr lang="en-US" altLang="ja-JP" dirty="0" smtClean="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平成２６年度診療報酬改定</a:t>
            </a:r>
          </a:p>
        </p:txBody>
      </p:sp>
      <p:sp>
        <p:nvSpPr>
          <p:cNvPr id="12293" name="Text Box 4"/>
          <p:cNvSpPr txBox="1">
            <a:spLocks noChangeArrowheads="1"/>
          </p:cNvSpPr>
          <p:nvPr/>
        </p:nvSpPr>
        <p:spPr bwMode="auto">
          <a:xfrm>
            <a:off x="684213" y="0"/>
            <a:ext cx="84597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3200" dirty="0">
                <a:solidFill>
                  <a:srgbClr val="FFFF66"/>
                </a:solidFill>
              </a:rPr>
              <a:t>社会保障改革</a:t>
            </a:r>
            <a:r>
              <a:rPr lang="ja-JP" altLang="en-US" sz="3200" dirty="0" smtClean="0">
                <a:solidFill>
                  <a:srgbClr val="FFFF66"/>
                </a:solidFill>
              </a:rPr>
              <a:t>に</a:t>
            </a:r>
            <a:r>
              <a:rPr lang="ja-JP" altLang="en-US" sz="3200" dirty="0">
                <a:solidFill>
                  <a:srgbClr val="FFFF66"/>
                </a:solidFill>
              </a:rPr>
              <a:t>向けた基本的考え方</a:t>
            </a: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pic>
        <p:nvPicPr>
          <p:cNvPr id="4098" name="Picture 2" descr="C:\Users\HOSOYA-K\Desktop\新しいフォルダー\2025年の姿.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2" y="685801"/>
            <a:ext cx="9115787" cy="6170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24833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80</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在宅</a:t>
            </a:r>
            <a:r>
              <a:rPr lang="ja-JP" altLang="en-US" sz="2800" dirty="0">
                <a:latin typeface="+mj-ea"/>
              </a:rPr>
              <a:t>自己注射指導</a:t>
            </a:r>
            <a:r>
              <a:rPr lang="ja-JP" altLang="en-US" sz="2800" dirty="0" smtClean="0">
                <a:latin typeface="+mj-ea"/>
              </a:rPr>
              <a:t>管理料の再編</a:t>
            </a:r>
            <a:endParaRPr lang="ja-JP" altLang="en-US" sz="2800" dirty="0">
              <a:latin typeface="+mj-ea"/>
            </a:endParaRPr>
          </a:p>
          <a:p>
            <a:pPr lvl="1" algn="just">
              <a:lnSpc>
                <a:spcPct val="90000"/>
              </a:lnSpc>
              <a:buSzPct val="80000"/>
            </a:pPr>
            <a:r>
              <a:rPr lang="ja-JP" altLang="en-US" sz="2400" dirty="0" smtClean="0">
                <a:latin typeface="+mj-ea"/>
              </a:rPr>
              <a:t>月</a:t>
            </a:r>
            <a:r>
              <a:rPr lang="ja-JP" altLang="en-US" dirty="0">
                <a:latin typeface="+mj-ea"/>
              </a:rPr>
              <a:t>３</a:t>
            </a:r>
            <a:r>
              <a:rPr lang="ja-JP" altLang="en-US" sz="2400" dirty="0" smtClean="0">
                <a:latin typeface="+mj-ea"/>
              </a:rPr>
              <a:t>回以下</a:t>
            </a:r>
            <a:r>
              <a:rPr lang="en-US" altLang="ja-JP" sz="2400" dirty="0" smtClean="0">
                <a:latin typeface="+mj-ea"/>
              </a:rPr>
              <a:t>		</a:t>
            </a:r>
            <a:r>
              <a:rPr lang="ja-JP" altLang="en-US" sz="2400" dirty="0" smtClean="0">
                <a:latin typeface="+mj-ea"/>
              </a:rPr>
              <a:t>１００点</a:t>
            </a:r>
            <a:endParaRPr lang="en-US" altLang="ja-JP" sz="2400" dirty="0">
              <a:latin typeface="+mj-ea"/>
            </a:endParaRPr>
          </a:p>
          <a:p>
            <a:pPr lvl="1" algn="just">
              <a:lnSpc>
                <a:spcPct val="90000"/>
              </a:lnSpc>
              <a:buSzPct val="80000"/>
            </a:pPr>
            <a:r>
              <a:rPr lang="ja-JP" altLang="en-US" sz="2400" dirty="0" smtClean="0">
                <a:latin typeface="+mj-ea"/>
              </a:rPr>
              <a:t>月</a:t>
            </a:r>
            <a:r>
              <a:rPr lang="ja-JP" altLang="en-US" dirty="0">
                <a:latin typeface="+mj-ea"/>
              </a:rPr>
              <a:t>４</a:t>
            </a:r>
            <a:r>
              <a:rPr lang="ja-JP" altLang="en-US" sz="2400" dirty="0" smtClean="0">
                <a:latin typeface="+mj-ea"/>
              </a:rPr>
              <a:t>回以上</a:t>
            </a:r>
            <a:r>
              <a:rPr lang="en-US" altLang="ja-JP" sz="2400" dirty="0" smtClean="0">
                <a:latin typeface="+mj-ea"/>
              </a:rPr>
              <a:t>		</a:t>
            </a:r>
            <a:r>
              <a:rPr lang="ja-JP" altLang="en-US" sz="2400" dirty="0" smtClean="0">
                <a:latin typeface="+mj-ea"/>
              </a:rPr>
              <a:t>１９０点</a:t>
            </a:r>
            <a:endParaRPr lang="en-US" altLang="ja-JP" sz="2400" dirty="0">
              <a:latin typeface="+mj-ea"/>
            </a:endParaRPr>
          </a:p>
          <a:p>
            <a:pPr lvl="1" algn="just">
              <a:lnSpc>
                <a:spcPct val="90000"/>
              </a:lnSpc>
              <a:buSzPct val="80000"/>
            </a:pPr>
            <a:r>
              <a:rPr lang="ja-JP" altLang="en-US" sz="2400" dirty="0" smtClean="0">
                <a:latin typeface="+mj-ea"/>
              </a:rPr>
              <a:t>月</a:t>
            </a:r>
            <a:r>
              <a:rPr lang="ja-JP" altLang="en-US" dirty="0">
                <a:latin typeface="+mj-ea"/>
              </a:rPr>
              <a:t>８</a:t>
            </a:r>
            <a:r>
              <a:rPr lang="ja-JP" altLang="en-US" sz="2400" dirty="0" smtClean="0">
                <a:latin typeface="+mj-ea"/>
              </a:rPr>
              <a:t>回以上</a:t>
            </a:r>
            <a:r>
              <a:rPr lang="en-US" altLang="ja-JP" sz="2400" dirty="0" smtClean="0">
                <a:latin typeface="+mj-ea"/>
              </a:rPr>
              <a:t>		</a:t>
            </a:r>
            <a:r>
              <a:rPr lang="ja-JP" altLang="en-US" sz="2400" dirty="0" smtClean="0">
                <a:latin typeface="+mj-ea"/>
              </a:rPr>
              <a:t>２９０点</a:t>
            </a:r>
            <a:endParaRPr lang="en-US" altLang="ja-JP" sz="2400" dirty="0">
              <a:latin typeface="+mj-ea"/>
            </a:endParaRPr>
          </a:p>
          <a:p>
            <a:pPr lvl="1" algn="just">
              <a:lnSpc>
                <a:spcPct val="90000"/>
              </a:lnSpc>
              <a:buSzPct val="80000"/>
            </a:pPr>
            <a:r>
              <a:rPr lang="ja-JP" altLang="en-US" sz="2400" dirty="0" smtClean="0">
                <a:latin typeface="+mj-ea"/>
              </a:rPr>
              <a:t>月２８回以上</a:t>
            </a:r>
            <a:r>
              <a:rPr lang="en-US" altLang="ja-JP" sz="2400" dirty="0" smtClean="0">
                <a:latin typeface="+mj-ea"/>
              </a:rPr>
              <a:t>		</a:t>
            </a:r>
            <a:r>
              <a:rPr lang="ja-JP" altLang="en-US" sz="2400" dirty="0" smtClean="0">
                <a:latin typeface="+mj-ea"/>
              </a:rPr>
              <a:t>８１０点</a:t>
            </a:r>
            <a:endParaRPr lang="en-US" altLang="ja-JP" sz="2400" dirty="0">
              <a:latin typeface="+mj-ea"/>
            </a:endParaRPr>
          </a:p>
          <a:p>
            <a:pPr lvl="1" algn="just">
              <a:lnSpc>
                <a:spcPct val="90000"/>
              </a:lnSpc>
              <a:buSzPct val="80000"/>
            </a:pPr>
            <a:endParaRPr lang="en-US" altLang="ja-JP" sz="2400" dirty="0" smtClean="0">
              <a:latin typeface="+mj-ea"/>
            </a:endParaRPr>
          </a:p>
          <a:p>
            <a:pPr algn="just">
              <a:lnSpc>
                <a:spcPct val="90000"/>
              </a:lnSpc>
              <a:buSzPct val="80000"/>
            </a:pPr>
            <a:r>
              <a:rPr lang="ja-JP" altLang="en-US" sz="2800" dirty="0" smtClean="0">
                <a:latin typeface="+mj-ea"/>
              </a:rPr>
              <a:t>導入</a:t>
            </a:r>
            <a:r>
              <a:rPr lang="ja-JP" altLang="en-US" sz="2800" dirty="0">
                <a:latin typeface="+mj-ea"/>
              </a:rPr>
              <a:t>初期</a:t>
            </a:r>
            <a:r>
              <a:rPr lang="ja-JP" altLang="en-US" sz="2800" dirty="0" smtClean="0">
                <a:latin typeface="+mj-ea"/>
              </a:rPr>
              <a:t>加算</a:t>
            </a:r>
            <a:r>
              <a:rPr lang="en-US" altLang="ja-JP" sz="2800" dirty="0" smtClean="0">
                <a:latin typeface="+mj-ea"/>
              </a:rPr>
              <a:t>		</a:t>
            </a:r>
            <a:r>
              <a:rPr lang="ja-JP" altLang="en-US" sz="2800" dirty="0" smtClean="0">
                <a:latin typeface="+mj-ea"/>
              </a:rPr>
              <a:t>５００点（新設）</a:t>
            </a:r>
            <a:endParaRPr lang="ja-JP" altLang="en-US" sz="2800" dirty="0">
              <a:latin typeface="+mj-ea"/>
            </a:endParaRPr>
          </a:p>
          <a:p>
            <a:pPr lvl="1" algn="just">
              <a:lnSpc>
                <a:spcPct val="90000"/>
              </a:lnSpc>
              <a:buSzPct val="80000"/>
            </a:pPr>
            <a:r>
              <a:rPr lang="ja-JP" altLang="en-US" sz="2400" dirty="0">
                <a:latin typeface="+mj-ea"/>
              </a:rPr>
              <a:t>算定要件</a:t>
            </a:r>
          </a:p>
          <a:p>
            <a:pPr lvl="2" algn="just">
              <a:lnSpc>
                <a:spcPct val="90000"/>
              </a:lnSpc>
              <a:buSzPct val="80000"/>
            </a:pPr>
            <a:r>
              <a:rPr lang="ja-JP" altLang="en-US" dirty="0" smtClean="0">
                <a:latin typeface="+mj-ea"/>
              </a:rPr>
              <a:t>在宅</a:t>
            </a:r>
            <a:r>
              <a:rPr lang="ja-JP" altLang="en-US" dirty="0">
                <a:latin typeface="+mj-ea"/>
              </a:rPr>
              <a:t>自己注射の導入前には、入院又は</a:t>
            </a:r>
            <a:r>
              <a:rPr lang="ja-JP" altLang="en-US" dirty="0" smtClean="0">
                <a:latin typeface="+mj-ea"/>
              </a:rPr>
              <a:t>週２回</a:t>
            </a:r>
            <a:r>
              <a:rPr lang="ja-JP" altLang="en-US" dirty="0">
                <a:latin typeface="+mj-ea"/>
              </a:rPr>
              <a:t>以上の外来、往診若しくは訪問診療により、医師による十分な教育期間をとり、十分な指導を</a:t>
            </a:r>
            <a:r>
              <a:rPr lang="ja-JP" altLang="en-US" dirty="0" smtClean="0">
                <a:latin typeface="+mj-ea"/>
              </a:rPr>
              <a:t>行う</a:t>
            </a:r>
            <a:endParaRPr lang="en-US" altLang="ja-JP" dirty="0" smtClean="0">
              <a:latin typeface="+mj-ea"/>
            </a:endParaRPr>
          </a:p>
          <a:p>
            <a:pPr lvl="2" algn="just">
              <a:lnSpc>
                <a:spcPct val="90000"/>
              </a:lnSpc>
              <a:buSzPct val="80000"/>
            </a:pPr>
            <a:r>
              <a:rPr lang="ja-JP" altLang="en-US" dirty="0" smtClean="0">
                <a:latin typeface="+mj-ea"/>
              </a:rPr>
              <a:t>指導</a:t>
            </a:r>
            <a:r>
              <a:rPr lang="ja-JP" altLang="en-US" dirty="0">
                <a:latin typeface="+mj-ea"/>
              </a:rPr>
              <a:t>内容を詳細に記載した文書を作成し患者に</a:t>
            </a:r>
            <a:r>
              <a:rPr lang="ja-JP" altLang="en-US" dirty="0" smtClean="0">
                <a:latin typeface="+mj-ea"/>
              </a:rPr>
              <a:t>交付</a:t>
            </a:r>
            <a:endParaRPr lang="ja-JP" altLang="en-US" dirty="0">
              <a:latin typeface="+mj-ea"/>
            </a:endParaRPr>
          </a:p>
          <a:p>
            <a:pPr lvl="2" algn="just">
              <a:lnSpc>
                <a:spcPct val="90000"/>
              </a:lnSpc>
              <a:buSzPct val="80000"/>
            </a:pPr>
            <a:r>
              <a:rPr lang="ja-JP" altLang="en-US" dirty="0" smtClean="0">
                <a:latin typeface="+mj-ea"/>
              </a:rPr>
              <a:t>新た</a:t>
            </a:r>
            <a:r>
              <a:rPr lang="ja-JP" altLang="en-US" dirty="0">
                <a:latin typeface="+mj-ea"/>
              </a:rPr>
              <a:t>に在宅自己注射を導入した患者に対し</a:t>
            </a:r>
            <a:r>
              <a:rPr lang="ja-JP" altLang="en-US" dirty="0" smtClean="0">
                <a:latin typeface="+mj-ea"/>
              </a:rPr>
              <a:t>、３ヶ月の</a:t>
            </a:r>
            <a:r>
              <a:rPr lang="ja-JP" altLang="en-US" dirty="0">
                <a:latin typeface="+mj-ea"/>
              </a:rPr>
              <a:t>間、月１回に限り</a:t>
            </a:r>
            <a:r>
              <a:rPr lang="ja-JP" altLang="en-US" dirty="0" smtClean="0">
                <a:latin typeface="+mj-ea"/>
              </a:rPr>
              <a:t>算定</a:t>
            </a:r>
            <a:endParaRPr lang="en-US" altLang="ja-JP" dirty="0" smtClean="0">
              <a:latin typeface="+mj-ea"/>
            </a:endParaRPr>
          </a:p>
          <a:p>
            <a:pPr lvl="2" algn="just">
              <a:lnSpc>
                <a:spcPct val="90000"/>
              </a:lnSpc>
              <a:buSzPct val="80000"/>
            </a:pPr>
            <a:r>
              <a:rPr lang="ja-JP" altLang="en-US" dirty="0" smtClean="0">
                <a:latin typeface="+mj-ea"/>
              </a:rPr>
              <a:t>投与</a:t>
            </a:r>
            <a:r>
              <a:rPr lang="ja-JP" altLang="en-US" dirty="0">
                <a:latin typeface="+mj-ea"/>
              </a:rPr>
              <a:t>薬剤の</a:t>
            </a:r>
            <a:r>
              <a:rPr lang="ja-JP" altLang="en-US" dirty="0" smtClean="0">
                <a:latin typeface="+mj-ea"/>
              </a:rPr>
              <a:t>種類変更</a:t>
            </a:r>
            <a:r>
              <a:rPr lang="ja-JP" altLang="en-US" dirty="0">
                <a:latin typeface="+mj-ea"/>
              </a:rPr>
              <a:t>した</a:t>
            </a:r>
            <a:r>
              <a:rPr lang="ja-JP" altLang="en-US" dirty="0" smtClean="0">
                <a:latin typeface="+mj-ea"/>
              </a:rPr>
              <a:t>場合さらに</a:t>
            </a:r>
            <a:r>
              <a:rPr lang="ja-JP" altLang="en-US" dirty="0">
                <a:latin typeface="+mj-ea"/>
              </a:rPr>
              <a:t>１</a:t>
            </a:r>
            <a:r>
              <a:rPr lang="ja-JP" altLang="en-US" dirty="0" smtClean="0">
                <a:latin typeface="+mj-ea"/>
              </a:rPr>
              <a:t>回</a:t>
            </a:r>
            <a:r>
              <a:rPr lang="ja-JP" altLang="en-US" dirty="0">
                <a:latin typeface="+mj-ea"/>
              </a:rPr>
              <a:t>に限り</a:t>
            </a:r>
            <a:r>
              <a:rPr lang="ja-JP" altLang="en-US" dirty="0" smtClean="0">
                <a:latin typeface="+mj-ea"/>
              </a:rPr>
              <a:t>算定可</a:t>
            </a:r>
            <a:endParaRPr lang="ja-JP" altLang="en-US"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在宅医療</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在宅自己注射指導管理料の見直し</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50219820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番号プレースホルダー 5"/>
          <p:cNvSpPr>
            <a:spLocks noGrp="1"/>
          </p:cNvSpPr>
          <p:nvPr>
            <p:ph type="sldNum" sz="quarter" idx="12"/>
          </p:nvPr>
        </p:nvSpPr>
        <p:spPr>
          <a:xfrm>
            <a:off x="0" y="0"/>
            <a:ext cx="590310" cy="549275"/>
          </a:xfrm>
          <a:noFill/>
        </p:spPr>
        <p:txBody>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eaLnBrk="1" hangingPunct="1"/>
            <a:fld id="{7BB0A6C2-4011-4F69-8CFF-5B20F9E4C3B1}" type="slidenum">
              <a:rPr kumimoji="0" lang="ja-JP" altLang="en-US" sz="2000" i="0" smtClean="0"/>
              <a:pPr eaLnBrk="1" hangingPunct="1"/>
              <a:t>81</a:t>
            </a:fld>
            <a:endParaRPr kumimoji="0" lang="en-US" altLang="ja-JP" sz="2000" i="0" dirty="0" smtClean="0"/>
          </a:p>
        </p:txBody>
      </p:sp>
      <p:sp>
        <p:nvSpPr>
          <p:cNvPr id="90115" name="Rectangle 2050"/>
          <p:cNvSpPr>
            <a:spLocks noGrp="1" noChangeArrowheads="1"/>
          </p:cNvSpPr>
          <p:nvPr>
            <p:ph type="title" orient="vert"/>
          </p:nvPr>
        </p:nvSpPr>
        <p:spPr>
          <a:xfrm>
            <a:off x="47625" y="796925"/>
            <a:ext cx="533400" cy="5451475"/>
          </a:xfrm>
        </p:spPr>
        <p:txBody>
          <a:bodyPr/>
          <a:lstStyle/>
          <a:p>
            <a:pPr algn="ctr" eaLnBrk="1" hangingPunct="1"/>
            <a:r>
              <a:rPr lang="ja-JP" altLang="en-US" sz="2800" dirty="0" smtClean="0">
                <a:solidFill>
                  <a:srgbClr val="FFFF66"/>
                </a:solidFill>
              </a:rPr>
              <a:t>医学管理料</a:t>
            </a:r>
          </a:p>
        </p:txBody>
      </p:sp>
      <p:sp>
        <p:nvSpPr>
          <p:cNvPr id="90117" name="Text Box 2052"/>
          <p:cNvSpPr txBox="1">
            <a:spLocks noChangeArrowheads="1"/>
          </p:cNvSpPr>
          <p:nvPr/>
        </p:nvSpPr>
        <p:spPr bwMode="auto">
          <a:xfrm>
            <a:off x="685800" y="0"/>
            <a:ext cx="784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i="1">
                <a:solidFill>
                  <a:schemeClr val="tx1"/>
                </a:solidFill>
                <a:latin typeface="Times New Roman" pitchFamily="18" charset="0"/>
                <a:ea typeface="ＭＳ Ｐゴシック" pitchFamily="50" charset="-128"/>
              </a:defRPr>
            </a:lvl1pPr>
            <a:lvl2pPr marL="742950" indent="-285750" eaLnBrk="0" hangingPunct="0">
              <a:defRPr kumimoji="1" sz="2400" i="1">
                <a:solidFill>
                  <a:schemeClr val="tx1"/>
                </a:solidFill>
                <a:latin typeface="Times New Roman" pitchFamily="18" charset="0"/>
                <a:ea typeface="ＭＳ Ｐゴシック" pitchFamily="50" charset="-128"/>
              </a:defRPr>
            </a:lvl2pPr>
            <a:lvl3pPr marL="1143000" indent="-228600" eaLnBrk="0" hangingPunct="0">
              <a:defRPr kumimoji="1" sz="2400" i="1">
                <a:solidFill>
                  <a:schemeClr val="tx1"/>
                </a:solidFill>
                <a:latin typeface="Times New Roman" pitchFamily="18" charset="0"/>
                <a:ea typeface="ＭＳ Ｐゴシック" pitchFamily="50" charset="-128"/>
              </a:defRPr>
            </a:lvl3pPr>
            <a:lvl4pPr marL="1600200" indent="-228600" eaLnBrk="0" hangingPunct="0">
              <a:defRPr kumimoji="1" sz="2400" i="1">
                <a:solidFill>
                  <a:schemeClr val="tx1"/>
                </a:solidFill>
                <a:latin typeface="Times New Roman" pitchFamily="18" charset="0"/>
                <a:ea typeface="ＭＳ Ｐゴシック" pitchFamily="50" charset="-128"/>
              </a:defRPr>
            </a:lvl4pPr>
            <a:lvl5pPr marL="2057400" indent="-228600" eaLnBrk="0" hangingPunct="0">
              <a:defRPr kumimoji="1" sz="2400" i="1">
                <a:solidFill>
                  <a:schemeClr val="tx1"/>
                </a:solidFill>
                <a:latin typeface="Times New Roman" pitchFamily="18" charset="0"/>
                <a:ea typeface="ＭＳ Ｐゴシック" pitchFamily="50" charset="-128"/>
              </a:defRPr>
            </a:lvl5pPr>
            <a:lvl6pPr marL="25146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6pPr>
            <a:lvl7pPr marL="29718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7pPr>
            <a:lvl8pPr marL="34290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8pPr>
            <a:lvl9pPr marL="3886200" indent="-228600" algn="ctr" eaLnBrk="0" fontAlgn="base" hangingPunct="0">
              <a:spcBef>
                <a:spcPct val="50000"/>
              </a:spcBef>
              <a:spcAft>
                <a:spcPct val="0"/>
              </a:spcAft>
              <a:defRPr kumimoji="1" sz="2400" i="1">
                <a:solidFill>
                  <a:schemeClr val="tx1"/>
                </a:solidFill>
                <a:latin typeface="Times New Roman" pitchFamily="18" charset="0"/>
                <a:ea typeface="ＭＳ Ｐゴシック" pitchFamily="50" charset="-128"/>
              </a:defRPr>
            </a:lvl9pPr>
          </a:lstStyle>
          <a:p>
            <a:pPr algn="l" eaLnBrk="1" hangingPunct="1"/>
            <a:r>
              <a:rPr lang="ja-JP" altLang="en-US" sz="3600" i="0" dirty="0" smtClean="0">
                <a:solidFill>
                  <a:srgbClr val="FFFF00"/>
                </a:solidFill>
              </a:rPr>
              <a:t>在宅自己注射指導管理料の見直し</a:t>
            </a:r>
            <a:endParaRPr lang="ja-JP" altLang="en-US" sz="3600" i="0" dirty="0">
              <a:solidFill>
                <a:srgbClr val="FFFF00"/>
              </a:solidFill>
            </a:endParaRPr>
          </a:p>
        </p:txBody>
      </p:sp>
      <p:grpSp>
        <p:nvGrpSpPr>
          <p:cNvPr id="90118" name="Group 2053"/>
          <p:cNvGrpSpPr>
            <a:grpSpLocks/>
          </p:cNvGrpSpPr>
          <p:nvPr/>
        </p:nvGrpSpPr>
        <p:grpSpPr bwMode="auto">
          <a:xfrm>
            <a:off x="609600" y="400050"/>
            <a:ext cx="8567738" cy="6457950"/>
            <a:chOff x="384" y="252"/>
            <a:chExt cx="5397" cy="4068"/>
          </a:xfrm>
        </p:grpSpPr>
        <p:sp>
          <p:nvSpPr>
            <p:cNvPr id="90120" name="Line 2054"/>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90121" name="Line 2055"/>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764704"/>
            <a:ext cx="7558608" cy="6026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191406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82</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人工</a:t>
            </a:r>
            <a:r>
              <a:rPr lang="ja-JP" altLang="en-US" sz="2800" dirty="0">
                <a:latin typeface="+mj-ea"/>
              </a:rPr>
              <a:t>呼吸器を装着している小児等の在宅</a:t>
            </a:r>
            <a:r>
              <a:rPr lang="ja-JP" altLang="en-US" sz="2800" dirty="0" smtClean="0">
                <a:latin typeface="+mj-ea"/>
              </a:rPr>
              <a:t>療養</a:t>
            </a:r>
            <a:endParaRPr lang="en-US" altLang="ja-JP" sz="2800" dirty="0" smtClean="0">
              <a:latin typeface="+mj-ea"/>
            </a:endParaRPr>
          </a:p>
          <a:p>
            <a:pPr lvl="1" algn="just">
              <a:lnSpc>
                <a:spcPct val="90000"/>
              </a:lnSpc>
              <a:buSzPct val="80000"/>
            </a:pPr>
            <a:r>
              <a:rPr lang="ja-JP" altLang="en-US" sz="2400" dirty="0" smtClean="0">
                <a:latin typeface="+mj-ea"/>
              </a:rPr>
              <a:t>在宅</a:t>
            </a:r>
            <a:r>
              <a:rPr lang="ja-JP" altLang="en-US" sz="2400" dirty="0">
                <a:latin typeface="+mj-ea"/>
              </a:rPr>
              <a:t>療養を担う医療機関と後方支援等を担う医療機関で異なる管理を行う場合、それぞれで算定できるよう</a:t>
            </a:r>
            <a:r>
              <a:rPr lang="ja-JP" altLang="en-US" sz="2400" dirty="0" smtClean="0">
                <a:latin typeface="+mj-ea"/>
              </a:rPr>
              <a:t>見直し</a:t>
            </a:r>
            <a:endParaRPr lang="ja-JP" altLang="en-US" sz="2400" dirty="0">
              <a:latin typeface="+mj-ea"/>
            </a:endParaRPr>
          </a:p>
          <a:p>
            <a:pPr algn="just">
              <a:lnSpc>
                <a:spcPct val="90000"/>
              </a:lnSpc>
              <a:buSzPct val="80000"/>
            </a:pPr>
            <a:endParaRPr lang="ja-JP" altLang="en-US" sz="2800" dirty="0">
              <a:latin typeface="+mj-ea"/>
            </a:endParaRPr>
          </a:p>
          <a:p>
            <a:pPr lvl="1" algn="just">
              <a:lnSpc>
                <a:spcPct val="90000"/>
              </a:lnSpc>
              <a:buSzPct val="80000"/>
            </a:pPr>
            <a:r>
              <a:rPr lang="ja-JP" altLang="en-US" sz="2400" dirty="0" smtClean="0">
                <a:latin typeface="+mj-ea"/>
              </a:rPr>
              <a:t>在支</a:t>
            </a:r>
            <a:r>
              <a:rPr lang="ja-JP" altLang="en-US" sz="2400" dirty="0">
                <a:latin typeface="+mj-ea"/>
              </a:rPr>
              <a:t>診又は在支病から患者の紹介を受けた医療機関が在支診又は在支病が行う在宅療養指導管理と異なる在宅療養指導管理を行った場合</a:t>
            </a:r>
            <a:r>
              <a:rPr lang="ja-JP" altLang="en-US" sz="2400" b="1" u="sng" dirty="0" smtClean="0">
                <a:latin typeface="+mj-ea"/>
              </a:rPr>
              <a:t>及び１５歳</a:t>
            </a:r>
            <a:r>
              <a:rPr lang="ja-JP" altLang="en-US" sz="2400" b="1" u="sng" dirty="0">
                <a:latin typeface="+mj-ea"/>
              </a:rPr>
              <a:t>未満の人工呼吸器を装着している患者又</a:t>
            </a:r>
            <a:r>
              <a:rPr lang="ja-JP" altLang="en-US" sz="2400" b="1" u="sng" dirty="0" smtClean="0">
                <a:latin typeface="+mj-ea"/>
              </a:rPr>
              <a:t>は１５歳</a:t>
            </a:r>
            <a:r>
              <a:rPr lang="ja-JP" altLang="en-US" sz="2400" b="1" u="sng" dirty="0">
                <a:latin typeface="+mj-ea"/>
              </a:rPr>
              <a:t>未満から引き続き人工呼吸器を装着しており体重</a:t>
            </a:r>
            <a:r>
              <a:rPr lang="ja-JP" altLang="en-US" sz="2400" b="1" u="sng" dirty="0" smtClean="0">
                <a:latin typeface="+mj-ea"/>
              </a:rPr>
              <a:t>が２０</a:t>
            </a:r>
            <a:r>
              <a:rPr lang="en-US" altLang="ja-JP" sz="2400" b="1" u="sng" dirty="0" smtClean="0">
                <a:latin typeface="+mj-ea"/>
              </a:rPr>
              <a:t>kg</a:t>
            </a:r>
            <a:r>
              <a:rPr lang="ja-JP" altLang="en-US" sz="2400" b="1" u="sng" dirty="0">
                <a:latin typeface="+mj-ea"/>
              </a:rPr>
              <a:t>未満の患者に対して、在宅療養後方支援病院と連携している医療機関が、それぞれ異なる在宅療養指導管理を行った場合</a:t>
            </a:r>
            <a:r>
              <a:rPr lang="ja-JP" altLang="en-US" sz="2400" dirty="0">
                <a:latin typeface="+mj-ea"/>
              </a:rPr>
              <a:t>には、それぞれの医療機関において在宅療養指導管理料を算定できる（在支診又は在支病と患者の紹介を受けた医療機関については紹介月に限る</a:t>
            </a:r>
            <a:r>
              <a:rPr lang="ja-JP" altLang="en-US" sz="2400" dirty="0" smtClean="0">
                <a:latin typeface="+mj-ea"/>
              </a:rPr>
              <a:t>）</a:t>
            </a:r>
            <a:endParaRPr lang="ja-JP" altLang="en-US" sz="24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在宅医療</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在宅療養指導管理料要件見直し</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6633426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83</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在宅</a:t>
            </a:r>
            <a:r>
              <a:rPr lang="ja-JP" altLang="en-US" sz="2800" dirty="0">
                <a:latin typeface="+mj-ea"/>
              </a:rPr>
              <a:t>人工呼吸指導</a:t>
            </a:r>
            <a:r>
              <a:rPr lang="ja-JP" altLang="en-US" sz="2800" dirty="0" smtClean="0">
                <a:latin typeface="+mj-ea"/>
              </a:rPr>
              <a:t>管理料の対象患者</a:t>
            </a:r>
            <a:endParaRPr lang="en-US" altLang="ja-JP" sz="2800" dirty="0">
              <a:latin typeface="+mj-ea"/>
            </a:endParaRPr>
          </a:p>
          <a:p>
            <a:pPr lvl="1" algn="just">
              <a:lnSpc>
                <a:spcPct val="90000"/>
              </a:lnSpc>
              <a:buSzPct val="80000"/>
            </a:pPr>
            <a:r>
              <a:rPr lang="ja-JP" altLang="en-US" sz="2400" dirty="0">
                <a:latin typeface="+mj-ea"/>
              </a:rPr>
              <a:t>対象となる患者は、病状が安定し、在宅での人工呼吸療法を行うことが適当と医師が認めた</a:t>
            </a:r>
            <a:r>
              <a:rPr lang="ja-JP" altLang="en-US" sz="2400" dirty="0" smtClean="0">
                <a:latin typeface="+mj-ea"/>
              </a:rPr>
              <a:t>者</a:t>
            </a:r>
            <a:endParaRPr lang="en-US" altLang="ja-JP" sz="2400" dirty="0" smtClean="0">
              <a:latin typeface="+mj-ea"/>
            </a:endParaRPr>
          </a:p>
          <a:p>
            <a:pPr lvl="1" algn="just">
              <a:lnSpc>
                <a:spcPct val="90000"/>
              </a:lnSpc>
              <a:buSzPct val="80000"/>
            </a:pPr>
            <a:r>
              <a:rPr lang="ja-JP" altLang="en-US" sz="2400" dirty="0" smtClean="0">
                <a:latin typeface="+mj-ea"/>
              </a:rPr>
              <a:t>睡眠</a:t>
            </a:r>
            <a:r>
              <a:rPr lang="ja-JP" altLang="en-US" sz="2400" dirty="0">
                <a:latin typeface="+mj-ea"/>
              </a:rPr>
              <a:t>時無呼吸症候群の患者（</a:t>
            </a:r>
            <a:r>
              <a:rPr lang="en-US" altLang="ja-JP" sz="2400" dirty="0">
                <a:latin typeface="+mj-ea"/>
              </a:rPr>
              <a:t>Adaptive Servo Ventilation</a:t>
            </a:r>
            <a:r>
              <a:rPr lang="ja-JP" altLang="en-US" sz="2400" dirty="0">
                <a:latin typeface="+mj-ea"/>
              </a:rPr>
              <a:t>（</a:t>
            </a:r>
            <a:r>
              <a:rPr lang="en-US" altLang="ja-JP" sz="2400" dirty="0">
                <a:latin typeface="+mj-ea"/>
              </a:rPr>
              <a:t>ASV</a:t>
            </a:r>
            <a:r>
              <a:rPr lang="ja-JP" altLang="en-US" sz="2400" dirty="0">
                <a:latin typeface="+mj-ea"/>
              </a:rPr>
              <a:t>）を使用する者を含む。）は</a:t>
            </a:r>
            <a:r>
              <a:rPr lang="ja-JP" altLang="en-US" sz="2400" dirty="0" smtClean="0">
                <a:latin typeface="+mj-ea"/>
              </a:rPr>
              <a:t>対象外</a:t>
            </a:r>
            <a:endParaRPr lang="en-US" altLang="ja-JP" sz="2400" dirty="0" smtClean="0">
              <a:latin typeface="+mj-ea"/>
            </a:endParaRPr>
          </a:p>
          <a:p>
            <a:pPr lvl="1" algn="just">
              <a:lnSpc>
                <a:spcPct val="90000"/>
              </a:lnSpc>
              <a:buSzPct val="80000"/>
            </a:pPr>
            <a:endParaRPr lang="ja-JP" altLang="en-US" sz="1000" dirty="0">
              <a:latin typeface="+mj-ea"/>
            </a:endParaRPr>
          </a:p>
          <a:p>
            <a:pPr algn="just">
              <a:lnSpc>
                <a:spcPct val="90000"/>
              </a:lnSpc>
              <a:buSzPct val="80000"/>
            </a:pPr>
            <a:r>
              <a:rPr lang="ja-JP" altLang="en-US" sz="2800" dirty="0" smtClean="0">
                <a:latin typeface="+mj-ea"/>
              </a:rPr>
              <a:t>在宅自己腹膜灌流</a:t>
            </a:r>
            <a:r>
              <a:rPr lang="ja-JP" altLang="en-US" sz="2800" dirty="0">
                <a:latin typeface="+mj-ea"/>
              </a:rPr>
              <a:t>指導</a:t>
            </a:r>
            <a:r>
              <a:rPr lang="ja-JP" altLang="en-US" sz="2800" dirty="0" smtClean="0">
                <a:latin typeface="+mj-ea"/>
              </a:rPr>
              <a:t>管理料</a:t>
            </a:r>
            <a:endParaRPr lang="en-US" altLang="ja-JP" sz="2800" dirty="0">
              <a:latin typeface="+mj-ea"/>
            </a:endParaRPr>
          </a:p>
          <a:p>
            <a:pPr lvl="1" algn="just">
              <a:lnSpc>
                <a:spcPct val="90000"/>
              </a:lnSpc>
              <a:buSzPct val="80000"/>
            </a:pPr>
            <a:r>
              <a:rPr lang="ja-JP" altLang="en-US" sz="2400" dirty="0">
                <a:latin typeface="+mj-ea"/>
              </a:rPr>
              <a:t>在宅自己腹膜灌流指導管理料を算定している患者（入院中の患者を</a:t>
            </a:r>
            <a:r>
              <a:rPr lang="ja-JP" altLang="en-US" sz="2400" dirty="0" smtClean="0">
                <a:latin typeface="+mj-ea"/>
              </a:rPr>
              <a:t>除く）</a:t>
            </a:r>
            <a:r>
              <a:rPr lang="ja-JP" altLang="en-US" sz="2400" dirty="0">
                <a:latin typeface="+mj-ea"/>
              </a:rPr>
              <a:t>は週１回を限度 として</a:t>
            </a:r>
            <a:r>
              <a:rPr lang="ja-JP" altLang="en-US" sz="2400" dirty="0" smtClean="0">
                <a:latin typeface="+mj-ea"/>
              </a:rPr>
              <a:t>、人工</a:t>
            </a:r>
            <a:r>
              <a:rPr lang="ja-JP" altLang="en-US" sz="2400" dirty="0">
                <a:latin typeface="+mj-ea"/>
              </a:rPr>
              <a:t>腎臓又</a:t>
            </a:r>
            <a:r>
              <a:rPr lang="ja-JP" altLang="en-US" sz="2400" dirty="0" smtClean="0">
                <a:latin typeface="+mj-ea"/>
              </a:rPr>
              <a:t>は腹膜灌流</a:t>
            </a:r>
            <a:r>
              <a:rPr lang="ja-JP" altLang="en-US" sz="2400" dirty="0">
                <a:latin typeface="+mj-ea"/>
              </a:rPr>
              <a:t>の１の連続携行式腹膜灌流のいずれか一方を算定できる。</a:t>
            </a:r>
            <a:r>
              <a:rPr lang="ja-JP" altLang="en-US" sz="2400" b="1" u="sng" dirty="0">
                <a:latin typeface="+mj-ea"/>
              </a:rPr>
              <a:t>なお、当該管理料を算定している患者に対して、他医療機関において人工腎臓又は連続携行式腹膜灌流を行っても、その所定点数は算定</a:t>
            </a:r>
            <a:r>
              <a:rPr lang="ja-JP" altLang="en-US" sz="2400" b="1" u="sng" dirty="0" smtClean="0">
                <a:latin typeface="+mj-ea"/>
              </a:rPr>
              <a:t>できない</a:t>
            </a:r>
            <a:endParaRPr lang="en-US" altLang="ja-JP" sz="2400" b="1" u="sng" dirty="0" smtClean="0">
              <a:latin typeface="+mj-ea"/>
            </a:endParaRPr>
          </a:p>
          <a:p>
            <a:pPr lvl="1" algn="just">
              <a:lnSpc>
                <a:spcPct val="90000"/>
              </a:lnSpc>
              <a:buSzPct val="80000"/>
            </a:pPr>
            <a:endParaRPr lang="en-US" altLang="ja-JP" sz="1000" b="1" u="sng" dirty="0" smtClean="0">
              <a:latin typeface="+mj-ea"/>
            </a:endParaRPr>
          </a:p>
          <a:p>
            <a:pPr algn="just">
              <a:lnSpc>
                <a:spcPct val="90000"/>
              </a:lnSpc>
              <a:buSzPct val="80000"/>
            </a:pPr>
            <a:r>
              <a:rPr lang="ja-JP" altLang="en-US" dirty="0">
                <a:latin typeface="+mj-ea"/>
              </a:rPr>
              <a:t>間歇注入シリンジポンプ加算</a:t>
            </a:r>
          </a:p>
          <a:p>
            <a:pPr lvl="1" algn="just">
              <a:lnSpc>
                <a:spcPct val="90000"/>
              </a:lnSpc>
              <a:buSzPct val="80000"/>
            </a:pPr>
            <a:r>
              <a:rPr lang="ja-JP" altLang="en-US" dirty="0" smtClean="0">
                <a:latin typeface="+mj-ea"/>
              </a:rPr>
              <a:t>２月</a:t>
            </a:r>
            <a:r>
              <a:rPr lang="ja-JP" altLang="en-US" dirty="0">
                <a:latin typeface="+mj-ea"/>
              </a:rPr>
              <a:t>に２回に</a:t>
            </a:r>
            <a:r>
              <a:rPr lang="ja-JP" altLang="en-US" dirty="0" smtClean="0">
                <a:latin typeface="+mj-ea"/>
              </a:rPr>
              <a:t>限り所定</a:t>
            </a:r>
            <a:r>
              <a:rPr lang="ja-JP" altLang="en-US" dirty="0">
                <a:latin typeface="+mj-ea"/>
              </a:rPr>
              <a:t>点数に</a:t>
            </a:r>
            <a:r>
              <a:rPr lang="ja-JP" altLang="en-US" dirty="0" smtClean="0">
                <a:latin typeface="+mj-ea"/>
              </a:rPr>
              <a:t>加算可能に</a:t>
            </a:r>
            <a:endParaRPr lang="ja-JP" altLang="en-US" dirty="0">
              <a:latin typeface="+mj-ea"/>
            </a:endParaRPr>
          </a:p>
          <a:p>
            <a:pPr lvl="1" algn="just">
              <a:lnSpc>
                <a:spcPct val="90000"/>
              </a:lnSpc>
              <a:buSzPct val="80000"/>
            </a:pPr>
            <a:endParaRPr lang="ja-JP" altLang="en-US" sz="2400" b="1" u="sng" dirty="0">
              <a:latin typeface="+mj-ea"/>
            </a:endParaRPr>
          </a:p>
          <a:p>
            <a:pPr algn="just">
              <a:lnSpc>
                <a:spcPct val="90000"/>
              </a:lnSpc>
              <a:buSzPct val="80000"/>
            </a:pPr>
            <a:endParaRPr lang="ja-JP" altLang="en-US" sz="28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在宅医療</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要件見直し</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49778681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84</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dirty="0" smtClean="0">
                <a:latin typeface="+mj-ea"/>
              </a:rPr>
              <a:t>在宅</a:t>
            </a:r>
            <a:r>
              <a:rPr lang="ja-JP" altLang="en-US" dirty="0">
                <a:latin typeface="+mj-ea"/>
              </a:rPr>
              <a:t>仙骨神経刺激療法指導管理料８１０点（新設）</a:t>
            </a:r>
          </a:p>
          <a:p>
            <a:pPr lvl="1" algn="just">
              <a:lnSpc>
                <a:spcPct val="90000"/>
              </a:lnSpc>
              <a:buSzPct val="80000"/>
            </a:pPr>
            <a:r>
              <a:rPr lang="ja-JP" altLang="en-US" dirty="0" smtClean="0">
                <a:latin typeface="+mj-ea"/>
              </a:rPr>
              <a:t>便</a:t>
            </a:r>
            <a:r>
              <a:rPr lang="ja-JP" altLang="en-US" dirty="0">
                <a:latin typeface="+mj-ea"/>
              </a:rPr>
              <a:t>失禁のコントロールのため植込型仙骨神経刺激装置を</a:t>
            </a:r>
            <a:r>
              <a:rPr lang="ja-JP" altLang="en-US" dirty="0" smtClean="0">
                <a:latin typeface="+mj-ea"/>
              </a:rPr>
              <a:t>植え込</a:t>
            </a:r>
            <a:r>
              <a:rPr lang="ja-JP" altLang="en-US" dirty="0">
                <a:latin typeface="+mj-ea"/>
              </a:rPr>
              <a:t>み</a:t>
            </a:r>
            <a:r>
              <a:rPr lang="ja-JP" altLang="en-US" dirty="0" smtClean="0">
                <a:latin typeface="+mj-ea"/>
              </a:rPr>
              <a:t>後</a:t>
            </a:r>
            <a:endParaRPr lang="en-US" altLang="ja-JP" dirty="0" smtClean="0">
              <a:latin typeface="+mj-ea"/>
            </a:endParaRPr>
          </a:p>
          <a:p>
            <a:pPr lvl="1" algn="just">
              <a:lnSpc>
                <a:spcPct val="90000"/>
              </a:lnSpc>
              <a:buSzPct val="80000"/>
            </a:pPr>
            <a:r>
              <a:rPr lang="ja-JP" altLang="en-US" dirty="0" smtClean="0">
                <a:latin typeface="+mj-ea"/>
              </a:rPr>
              <a:t>自己</a:t>
            </a:r>
            <a:r>
              <a:rPr lang="ja-JP" altLang="en-US" dirty="0">
                <a:latin typeface="+mj-ea"/>
              </a:rPr>
              <a:t>による便失禁管理を行っている入院中の患者以外の患者に対して</a:t>
            </a:r>
            <a:r>
              <a:rPr lang="ja-JP" altLang="en-US" dirty="0" smtClean="0">
                <a:latin typeface="+mj-ea"/>
              </a:rPr>
              <a:t>、指導</a:t>
            </a:r>
            <a:r>
              <a:rPr lang="ja-JP" altLang="en-US" dirty="0">
                <a:latin typeface="+mj-ea"/>
              </a:rPr>
              <a:t>管理を行った場合に</a:t>
            </a:r>
            <a:r>
              <a:rPr lang="ja-JP" altLang="en-US" dirty="0" smtClean="0">
                <a:latin typeface="+mj-ea"/>
              </a:rPr>
              <a:t>算定</a:t>
            </a:r>
            <a:endParaRPr lang="ja-JP" altLang="en-US" dirty="0">
              <a:latin typeface="+mj-ea"/>
            </a:endParaRPr>
          </a:p>
          <a:p>
            <a:pPr algn="just">
              <a:lnSpc>
                <a:spcPct val="90000"/>
              </a:lnSpc>
              <a:buSzPct val="80000"/>
            </a:pPr>
            <a:r>
              <a:rPr lang="ja-JP" altLang="en-US" dirty="0" smtClean="0">
                <a:latin typeface="+mj-ea"/>
              </a:rPr>
              <a:t>持続</a:t>
            </a:r>
            <a:r>
              <a:rPr lang="ja-JP" altLang="en-US" dirty="0">
                <a:latin typeface="+mj-ea"/>
              </a:rPr>
              <a:t>血糖測定器加算（新設） </a:t>
            </a:r>
          </a:p>
          <a:p>
            <a:pPr lvl="1" algn="just">
              <a:lnSpc>
                <a:spcPct val="90000"/>
              </a:lnSpc>
              <a:buSzPct val="80000"/>
            </a:pPr>
            <a:r>
              <a:rPr lang="ja-JP" altLang="en-US" dirty="0">
                <a:latin typeface="+mj-ea"/>
              </a:rPr>
              <a:t>１ ２個以下の場合１</a:t>
            </a:r>
            <a:r>
              <a:rPr lang="en-US" altLang="ja-JP" dirty="0">
                <a:latin typeface="+mj-ea"/>
              </a:rPr>
              <a:t>､</a:t>
            </a:r>
            <a:r>
              <a:rPr lang="ja-JP" altLang="en-US" dirty="0">
                <a:latin typeface="+mj-ea"/>
              </a:rPr>
              <a:t>３２０点</a:t>
            </a:r>
          </a:p>
          <a:p>
            <a:pPr lvl="1" algn="just">
              <a:lnSpc>
                <a:spcPct val="90000"/>
              </a:lnSpc>
              <a:buSzPct val="80000"/>
            </a:pPr>
            <a:r>
              <a:rPr lang="ja-JP" altLang="en-US" dirty="0">
                <a:latin typeface="+mj-ea"/>
              </a:rPr>
              <a:t>２ ４個以下の場合２</a:t>
            </a:r>
            <a:r>
              <a:rPr lang="en-US" altLang="ja-JP" dirty="0">
                <a:latin typeface="+mj-ea"/>
              </a:rPr>
              <a:t>､</a:t>
            </a:r>
            <a:r>
              <a:rPr lang="ja-JP" altLang="en-US" dirty="0">
                <a:latin typeface="+mj-ea"/>
              </a:rPr>
              <a:t>６４０点</a:t>
            </a:r>
          </a:p>
          <a:p>
            <a:pPr lvl="1" algn="just">
              <a:lnSpc>
                <a:spcPct val="90000"/>
              </a:lnSpc>
              <a:buSzPct val="80000"/>
            </a:pPr>
            <a:r>
              <a:rPr lang="ja-JP" altLang="en-US" dirty="0">
                <a:latin typeface="+mj-ea"/>
              </a:rPr>
              <a:t>３ ５個以上の場合３</a:t>
            </a:r>
            <a:r>
              <a:rPr lang="en-US" altLang="ja-JP" dirty="0">
                <a:latin typeface="+mj-ea"/>
              </a:rPr>
              <a:t>､</a:t>
            </a:r>
            <a:r>
              <a:rPr lang="ja-JP" altLang="en-US" dirty="0">
                <a:latin typeface="+mj-ea"/>
              </a:rPr>
              <a:t>３００点</a:t>
            </a:r>
          </a:p>
          <a:p>
            <a:pPr lvl="1" algn="just">
              <a:lnSpc>
                <a:spcPct val="90000"/>
              </a:lnSpc>
              <a:buSzPct val="80000"/>
            </a:pPr>
            <a:r>
              <a:rPr lang="ja-JP" altLang="en-US" dirty="0" smtClean="0">
                <a:latin typeface="+mj-ea"/>
              </a:rPr>
              <a:t>要届出</a:t>
            </a:r>
            <a:endParaRPr lang="en-US" altLang="ja-JP" dirty="0" smtClean="0">
              <a:latin typeface="+mj-ea"/>
            </a:endParaRPr>
          </a:p>
          <a:p>
            <a:pPr lvl="1" algn="just">
              <a:lnSpc>
                <a:spcPct val="90000"/>
              </a:lnSpc>
              <a:buSzPct val="80000"/>
            </a:pPr>
            <a:r>
              <a:rPr lang="ja-JP" altLang="en-US" dirty="0" smtClean="0">
                <a:latin typeface="+mj-ea"/>
              </a:rPr>
              <a:t>別</a:t>
            </a:r>
            <a:r>
              <a:rPr lang="ja-JP" altLang="en-US" dirty="0">
                <a:latin typeface="+mj-ea"/>
              </a:rPr>
              <a:t>に厚生労働大臣が定める注射薬の自己注射を行っている入院中の患者以外の患者に</a:t>
            </a:r>
            <a:r>
              <a:rPr lang="ja-JP" altLang="en-US" dirty="0" smtClean="0">
                <a:latin typeface="+mj-ea"/>
              </a:rPr>
              <a:t>対して加算</a:t>
            </a:r>
            <a:endParaRPr lang="ja-JP" altLang="en-US" dirty="0">
              <a:latin typeface="+mj-ea"/>
            </a:endParaRPr>
          </a:p>
          <a:p>
            <a:pPr lvl="1" algn="just">
              <a:lnSpc>
                <a:spcPct val="90000"/>
              </a:lnSpc>
              <a:buSzPct val="80000"/>
            </a:pPr>
            <a:r>
              <a:rPr lang="ja-JP" altLang="en-US" dirty="0" smtClean="0">
                <a:latin typeface="+mj-ea"/>
              </a:rPr>
              <a:t>プログラム付き</a:t>
            </a:r>
            <a:r>
              <a:rPr lang="ja-JP" altLang="en-US" dirty="0">
                <a:latin typeface="+mj-ea"/>
              </a:rPr>
              <a:t>シリンジポンプ又はプログラム付きシリンジポンプ以外のシリンジポンプを用いて、トランスミッターを使用した場合</a:t>
            </a:r>
            <a:r>
              <a:rPr lang="ja-JP" altLang="en-US" dirty="0" smtClean="0">
                <a:latin typeface="+mj-ea"/>
              </a:rPr>
              <a:t>はそれぞれ</a:t>
            </a:r>
            <a:r>
              <a:rPr lang="ja-JP" altLang="en-US" dirty="0">
                <a:latin typeface="+mj-ea"/>
              </a:rPr>
              <a:t>３</a:t>
            </a:r>
            <a:r>
              <a:rPr lang="en-US" altLang="ja-JP" dirty="0">
                <a:latin typeface="+mj-ea"/>
              </a:rPr>
              <a:t>､</a:t>
            </a:r>
            <a:r>
              <a:rPr lang="ja-JP" altLang="en-US" dirty="0">
                <a:latin typeface="+mj-ea"/>
              </a:rPr>
              <a:t>２３０点又は２</a:t>
            </a:r>
            <a:r>
              <a:rPr lang="en-US" altLang="ja-JP" dirty="0">
                <a:latin typeface="+mj-ea"/>
              </a:rPr>
              <a:t>､</a:t>
            </a:r>
            <a:r>
              <a:rPr lang="ja-JP" altLang="en-US" dirty="0">
                <a:latin typeface="+mj-ea"/>
              </a:rPr>
              <a:t>２３０点を</a:t>
            </a:r>
            <a:r>
              <a:rPr lang="ja-JP" altLang="en-US" dirty="0" smtClean="0">
                <a:latin typeface="+mj-ea"/>
              </a:rPr>
              <a:t>加算</a:t>
            </a:r>
            <a:endParaRPr lang="ja-JP" altLang="en-US" dirty="0">
              <a:latin typeface="+mj-ea"/>
            </a:endParaRPr>
          </a:p>
          <a:p>
            <a:pPr lvl="1" algn="just">
              <a:lnSpc>
                <a:spcPct val="90000"/>
              </a:lnSpc>
              <a:buSzPct val="80000"/>
            </a:pPr>
            <a:r>
              <a:rPr lang="ja-JP" altLang="en-US" dirty="0" smtClean="0">
                <a:latin typeface="+mj-ea"/>
              </a:rPr>
              <a:t>その場合、間歇</a:t>
            </a:r>
            <a:r>
              <a:rPr lang="ja-JP" altLang="en-US" dirty="0">
                <a:latin typeface="+mj-ea"/>
              </a:rPr>
              <a:t>注入シリンジポンプ加算は</a:t>
            </a:r>
            <a:r>
              <a:rPr lang="ja-JP" altLang="en-US" dirty="0" smtClean="0">
                <a:latin typeface="+mj-ea"/>
              </a:rPr>
              <a:t>算定不可</a:t>
            </a:r>
            <a:endParaRPr lang="ja-JP" altLang="en-US"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在宅医療</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その他</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5657997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85</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a:latin typeface="+mj-ea"/>
              </a:rPr>
              <a:t>衛生材料等について</a:t>
            </a:r>
          </a:p>
          <a:p>
            <a:pPr lvl="2" algn="just">
              <a:lnSpc>
                <a:spcPct val="90000"/>
              </a:lnSpc>
              <a:buSzPct val="80000"/>
            </a:pPr>
            <a:r>
              <a:rPr lang="ja-JP" altLang="en-US" dirty="0">
                <a:latin typeface="+mj-ea"/>
              </a:rPr>
              <a:t>医療機関・薬局。訪問看護ステーションが連携して必要な衛生材料等を提供できる仕組みの整備</a:t>
            </a:r>
          </a:p>
          <a:p>
            <a:pPr lvl="1" algn="just">
              <a:lnSpc>
                <a:spcPct val="90000"/>
              </a:lnSpc>
              <a:buSzPct val="80000"/>
            </a:pPr>
            <a:r>
              <a:rPr lang="ja-JP" altLang="en-US" sz="2400" dirty="0" smtClean="0">
                <a:latin typeface="+mj-ea"/>
              </a:rPr>
              <a:t>医師</a:t>
            </a:r>
            <a:r>
              <a:rPr lang="ja-JP" altLang="en-US" sz="2400" dirty="0">
                <a:latin typeface="+mj-ea"/>
              </a:rPr>
              <a:t>が処方できる注射薬の拡大</a:t>
            </a:r>
          </a:p>
          <a:p>
            <a:pPr lvl="2" algn="just">
              <a:lnSpc>
                <a:spcPct val="90000"/>
              </a:lnSpc>
              <a:buSzPct val="80000"/>
            </a:pPr>
            <a:r>
              <a:rPr lang="ja-JP" altLang="en-US" dirty="0">
                <a:latin typeface="+mj-ea"/>
              </a:rPr>
              <a:t>電解質製剤及び注射用抗菌薬等</a:t>
            </a:r>
          </a:p>
          <a:p>
            <a:pPr lvl="2" algn="just">
              <a:lnSpc>
                <a:spcPct val="90000"/>
              </a:lnSpc>
              <a:buSzPct val="80000"/>
            </a:pPr>
            <a:r>
              <a:rPr lang="ja-JP" altLang="en-US" dirty="0">
                <a:latin typeface="+mj-ea"/>
              </a:rPr>
              <a:t>医師の処方せんに基づき保険薬局で交付することができる注射薬に追加</a:t>
            </a:r>
          </a:p>
          <a:p>
            <a:pPr lvl="1" algn="just">
              <a:lnSpc>
                <a:spcPct val="90000"/>
              </a:lnSpc>
              <a:buSzPct val="80000"/>
            </a:pPr>
            <a:r>
              <a:rPr lang="ja-JP" altLang="en-US" sz="2400" dirty="0" smtClean="0">
                <a:latin typeface="+mj-ea"/>
              </a:rPr>
              <a:t>薬局</a:t>
            </a:r>
            <a:r>
              <a:rPr lang="ja-JP" altLang="en-US" sz="2400" dirty="0">
                <a:latin typeface="+mj-ea"/>
              </a:rPr>
              <a:t>で交付できる特定保険医療材料の拡大</a:t>
            </a:r>
          </a:p>
          <a:p>
            <a:pPr lvl="2" algn="just">
              <a:lnSpc>
                <a:spcPct val="90000"/>
              </a:lnSpc>
              <a:buSzPct val="80000"/>
            </a:pPr>
            <a:r>
              <a:rPr lang="ja-JP" altLang="en-US" dirty="0">
                <a:latin typeface="+mj-ea"/>
              </a:rPr>
              <a:t>医師の処方せんに基づき保険薬局で交付することができる特定保険医療材料に病院・診療所で支給できる在宅医療に用いる特定保険医療材料を</a:t>
            </a:r>
            <a:r>
              <a:rPr lang="ja-JP" altLang="en-US" dirty="0" smtClean="0">
                <a:latin typeface="+mj-ea"/>
              </a:rPr>
              <a:t>追加</a:t>
            </a:r>
            <a:endParaRPr lang="ja-JP" altLang="en-US"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在宅医療</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その他</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02771589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86</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a:latin typeface="+mj-ea"/>
              </a:rPr>
              <a:t>衛生材料等に</a:t>
            </a:r>
            <a:r>
              <a:rPr lang="ja-JP" altLang="en-US" sz="2800" dirty="0" smtClean="0">
                <a:latin typeface="+mj-ea"/>
              </a:rPr>
              <a:t>ついて</a:t>
            </a:r>
            <a:endParaRPr lang="en-US" altLang="ja-JP" sz="2800" dirty="0" smtClean="0">
              <a:latin typeface="+mj-ea"/>
            </a:endParaRPr>
          </a:p>
          <a:p>
            <a:pPr lvl="1" algn="just">
              <a:lnSpc>
                <a:spcPct val="90000"/>
              </a:lnSpc>
              <a:buSzPct val="80000"/>
            </a:pPr>
            <a:r>
              <a:rPr lang="ja-JP" altLang="en-US" sz="2400" dirty="0" smtClean="0">
                <a:latin typeface="+mj-ea"/>
              </a:rPr>
              <a:t>衛生</a:t>
            </a:r>
            <a:r>
              <a:rPr lang="ja-JP" altLang="en-US" sz="2400" dirty="0">
                <a:latin typeface="+mj-ea"/>
              </a:rPr>
              <a:t>材料の提供について</a:t>
            </a:r>
          </a:p>
          <a:p>
            <a:pPr lvl="2" algn="just">
              <a:lnSpc>
                <a:spcPct val="90000"/>
              </a:lnSpc>
              <a:buSzPct val="80000"/>
            </a:pPr>
            <a:r>
              <a:rPr lang="ja-JP" altLang="en-US" dirty="0">
                <a:latin typeface="+mj-ea"/>
              </a:rPr>
              <a:t>訪問看護ステーションから主治医への報告</a:t>
            </a:r>
          </a:p>
          <a:p>
            <a:pPr lvl="2" algn="just">
              <a:lnSpc>
                <a:spcPct val="90000"/>
              </a:lnSpc>
              <a:buSzPct val="80000"/>
            </a:pPr>
            <a:r>
              <a:rPr lang="ja-JP" altLang="en-US" dirty="0">
                <a:latin typeface="+mj-ea"/>
              </a:rPr>
              <a:t>在宅療養に必要な衛生材料について訪問看護計画書・訪問看護報告書に、必要量および使用実績を記載し報告する</a:t>
            </a:r>
          </a:p>
          <a:p>
            <a:pPr lvl="2" algn="just">
              <a:lnSpc>
                <a:spcPct val="90000"/>
              </a:lnSpc>
              <a:buSzPct val="80000"/>
            </a:pPr>
            <a:r>
              <a:rPr lang="ja-JP" altLang="en-US" dirty="0">
                <a:latin typeface="+mj-ea"/>
              </a:rPr>
              <a:t>薬局での衛生材料の提供</a:t>
            </a:r>
          </a:p>
          <a:p>
            <a:pPr lvl="2" algn="just">
              <a:lnSpc>
                <a:spcPct val="90000"/>
              </a:lnSpc>
              <a:buSzPct val="80000"/>
            </a:pPr>
            <a:r>
              <a:rPr lang="ja-JP" altLang="en-US" dirty="0">
                <a:latin typeface="+mj-ea"/>
              </a:rPr>
              <a:t>当該患者に在宅患者訪問薬剤管理指導を行っている薬局</a:t>
            </a:r>
          </a:p>
          <a:p>
            <a:pPr lvl="2" algn="just">
              <a:lnSpc>
                <a:spcPct val="90000"/>
              </a:lnSpc>
              <a:buSzPct val="80000"/>
            </a:pPr>
            <a:r>
              <a:rPr lang="ja-JP" altLang="en-US" dirty="0">
                <a:latin typeface="+mj-ea"/>
              </a:rPr>
              <a:t>主治医が「衛生材料を供給できる体制を有している」旨の届出</a:t>
            </a:r>
          </a:p>
          <a:p>
            <a:pPr lvl="2" algn="just">
              <a:lnSpc>
                <a:spcPct val="90000"/>
              </a:lnSpc>
              <a:buSzPct val="80000"/>
            </a:pPr>
            <a:r>
              <a:rPr lang="ja-JP" altLang="en-US" dirty="0">
                <a:latin typeface="+mj-ea"/>
              </a:rPr>
              <a:t>主治医が必要な衛生材料の種類とその量について指示</a:t>
            </a:r>
          </a:p>
          <a:p>
            <a:pPr lvl="2" algn="just">
              <a:lnSpc>
                <a:spcPct val="90000"/>
              </a:lnSpc>
              <a:buSzPct val="80000"/>
            </a:pPr>
            <a:r>
              <a:rPr lang="ja-JP" altLang="en-US" dirty="0">
                <a:latin typeface="+mj-ea"/>
              </a:rPr>
              <a:t>医療機関から患者に対して衛生材料を提供することは従来通り</a:t>
            </a:r>
            <a:r>
              <a:rPr lang="ja-JP" altLang="en-US" dirty="0" smtClean="0">
                <a:latin typeface="+mj-ea"/>
              </a:rPr>
              <a:t>可能</a:t>
            </a:r>
            <a:endParaRPr lang="ja-JP" altLang="en-US"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在宅医療</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その他</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57966300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orient="vert" idx="1"/>
          </p:nvPr>
        </p:nvSpPr>
        <p:spPr>
          <a:xfrm>
            <a:off x="395288" y="3048000"/>
            <a:ext cx="8497887" cy="1066800"/>
          </a:xfrm>
        </p:spPr>
        <p:txBody>
          <a:bodyPr vert="horz"/>
          <a:lstStyle/>
          <a:p>
            <a:pPr algn="ctr" eaLnBrk="1" hangingPunct="1">
              <a:buFont typeface="Wingdings" pitchFamily="2" charset="2"/>
              <a:buNone/>
            </a:pPr>
            <a:r>
              <a:rPr lang="ja-JP" altLang="en-US" sz="4000" dirty="0" smtClean="0"/>
              <a:t>リハビリテーションについて</a:t>
            </a:r>
            <a:endParaRPr lang="en-US" altLang="ja-JP" sz="4000" dirty="0" smtClean="0"/>
          </a:p>
        </p:txBody>
      </p:sp>
    </p:spTree>
    <p:extLst>
      <p:ext uri="{BB962C8B-B14F-4D97-AF65-F5344CB8AC3E}">
        <p14:creationId xmlns:p14="http://schemas.microsoft.com/office/powerpoint/2010/main" val="359368782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88</a:t>
            </a:fld>
            <a:endParaRPr lang="en-US" altLang="ja-JP" sz="1800" smtClean="0"/>
          </a:p>
        </p:txBody>
      </p:sp>
      <p:sp>
        <p:nvSpPr>
          <p:cNvPr id="12291" name="Rectangle 2"/>
          <p:cNvSpPr>
            <a:spLocks noGrp="1" noChangeArrowheads="1"/>
          </p:cNvSpPr>
          <p:nvPr>
            <p:ph type="body" idx="1"/>
          </p:nvPr>
        </p:nvSpPr>
        <p:spPr>
          <a:xfrm>
            <a:off x="609601" y="692696"/>
            <a:ext cx="8534399" cy="6013450"/>
          </a:xfrm>
        </p:spPr>
        <p:txBody>
          <a:bodyPr/>
          <a:lstStyle/>
          <a:p>
            <a:pPr algn="just">
              <a:lnSpc>
                <a:spcPct val="90000"/>
              </a:lnSpc>
              <a:buSzPct val="80000"/>
            </a:pPr>
            <a:r>
              <a:rPr lang="ja-JP" altLang="en-US" dirty="0">
                <a:latin typeface="+mj-ea"/>
              </a:rPr>
              <a:t>心大血管疾患</a:t>
            </a:r>
            <a:r>
              <a:rPr lang="ja-JP" altLang="en-US" dirty="0" smtClean="0">
                <a:latin typeface="+mj-ea"/>
              </a:rPr>
              <a:t>リハビリテーション料（１単位）</a:t>
            </a:r>
            <a:endParaRPr lang="en-US" altLang="ja-JP" dirty="0" smtClean="0">
              <a:latin typeface="+mj-ea"/>
            </a:endParaRPr>
          </a:p>
          <a:p>
            <a:pPr lvl="1" algn="just">
              <a:lnSpc>
                <a:spcPct val="90000"/>
              </a:lnSpc>
              <a:buSzPct val="80000"/>
            </a:pPr>
            <a:r>
              <a:rPr lang="en-US" altLang="ja-JP" dirty="0" smtClean="0">
                <a:latin typeface="+mj-ea"/>
              </a:rPr>
              <a:t>(Ⅰ)		</a:t>
            </a:r>
            <a:r>
              <a:rPr lang="ja-JP" altLang="en-US" dirty="0" smtClean="0">
                <a:latin typeface="+mj-ea"/>
              </a:rPr>
              <a:t>２００点</a:t>
            </a:r>
            <a:r>
              <a:rPr lang="ja-JP" altLang="en-US" dirty="0">
                <a:latin typeface="+mj-ea"/>
              </a:rPr>
              <a:t>　⇒　２０５点</a:t>
            </a:r>
          </a:p>
          <a:p>
            <a:pPr lvl="1" algn="just">
              <a:lnSpc>
                <a:spcPct val="90000"/>
              </a:lnSpc>
              <a:buSzPct val="80000"/>
            </a:pPr>
            <a:r>
              <a:rPr lang="en-US" altLang="ja-JP" dirty="0" smtClean="0">
                <a:latin typeface="+mj-ea"/>
              </a:rPr>
              <a:t>(Ⅱ) 		</a:t>
            </a:r>
            <a:r>
              <a:rPr lang="ja-JP" altLang="en-US" dirty="0" smtClean="0">
                <a:latin typeface="+mj-ea"/>
              </a:rPr>
              <a:t>１００点</a:t>
            </a:r>
            <a:r>
              <a:rPr lang="ja-JP" altLang="en-US" dirty="0">
                <a:latin typeface="+mj-ea"/>
              </a:rPr>
              <a:t>　⇒　</a:t>
            </a:r>
            <a:r>
              <a:rPr lang="ja-JP" altLang="en-US" dirty="0" smtClean="0">
                <a:latin typeface="+mj-ea"/>
              </a:rPr>
              <a:t>１０５点</a:t>
            </a:r>
            <a:endParaRPr lang="en-US" altLang="ja-JP" dirty="0" smtClean="0">
              <a:latin typeface="+mj-ea"/>
            </a:endParaRPr>
          </a:p>
          <a:p>
            <a:pPr lvl="1" algn="just">
              <a:lnSpc>
                <a:spcPct val="90000"/>
              </a:lnSpc>
              <a:buSzPct val="80000"/>
            </a:pPr>
            <a:endParaRPr lang="ja-JP" altLang="en-US" dirty="0">
              <a:latin typeface="+mj-ea"/>
            </a:endParaRPr>
          </a:p>
          <a:p>
            <a:pPr algn="just">
              <a:lnSpc>
                <a:spcPct val="90000"/>
              </a:lnSpc>
              <a:buSzPct val="80000"/>
            </a:pPr>
            <a:r>
              <a:rPr lang="ja-JP" altLang="en-US" dirty="0" smtClean="0">
                <a:latin typeface="+mj-ea"/>
              </a:rPr>
              <a:t>運動器リハビリテーション料（</a:t>
            </a:r>
            <a:r>
              <a:rPr lang="ja-JP" altLang="en-US" dirty="0">
                <a:latin typeface="+mj-ea"/>
              </a:rPr>
              <a:t>１単位</a:t>
            </a:r>
            <a:r>
              <a:rPr lang="ja-JP" altLang="en-US" dirty="0" smtClean="0">
                <a:latin typeface="+mj-ea"/>
              </a:rPr>
              <a:t>）</a:t>
            </a:r>
            <a:endParaRPr lang="en-US" altLang="ja-JP" dirty="0" smtClean="0">
              <a:latin typeface="+mj-ea"/>
            </a:endParaRPr>
          </a:p>
          <a:p>
            <a:pPr lvl="1" algn="just">
              <a:lnSpc>
                <a:spcPct val="90000"/>
              </a:lnSpc>
              <a:buSzPct val="80000"/>
            </a:pPr>
            <a:r>
              <a:rPr lang="en-US" altLang="ja-JP" dirty="0" smtClean="0">
                <a:latin typeface="+mj-ea"/>
              </a:rPr>
              <a:t>(</a:t>
            </a:r>
            <a:r>
              <a:rPr lang="en-US" altLang="ja-JP" dirty="0">
                <a:latin typeface="+mj-ea"/>
              </a:rPr>
              <a:t>Ⅰ</a:t>
            </a:r>
            <a:r>
              <a:rPr lang="en-US" altLang="ja-JP" dirty="0" smtClean="0">
                <a:latin typeface="+mj-ea"/>
              </a:rPr>
              <a:t>)		</a:t>
            </a:r>
            <a:r>
              <a:rPr lang="ja-JP" altLang="en-US" dirty="0" smtClean="0">
                <a:latin typeface="+mj-ea"/>
              </a:rPr>
              <a:t>１７５点</a:t>
            </a:r>
            <a:r>
              <a:rPr lang="ja-JP" altLang="en-US" dirty="0">
                <a:latin typeface="+mj-ea"/>
              </a:rPr>
              <a:t>　⇒　</a:t>
            </a:r>
            <a:r>
              <a:rPr lang="ja-JP" altLang="en-US" dirty="0" smtClean="0">
                <a:latin typeface="+mj-ea"/>
              </a:rPr>
              <a:t>１８０点</a:t>
            </a:r>
            <a:endParaRPr lang="en-US" altLang="ja-JP" dirty="0" smtClean="0">
              <a:latin typeface="+mj-ea"/>
            </a:endParaRPr>
          </a:p>
          <a:p>
            <a:pPr lvl="2" algn="just">
              <a:lnSpc>
                <a:spcPct val="90000"/>
              </a:lnSpc>
              <a:buSzPct val="80000"/>
            </a:pPr>
            <a:r>
              <a:rPr lang="ja-JP" altLang="en-US" dirty="0">
                <a:latin typeface="+mj-ea"/>
              </a:rPr>
              <a:t>外来</a:t>
            </a:r>
            <a:r>
              <a:rPr lang="ja-JP" altLang="en-US" dirty="0" smtClean="0">
                <a:latin typeface="+mj-ea"/>
              </a:rPr>
              <a:t>でも算定可能に</a:t>
            </a:r>
            <a:endParaRPr lang="ja-JP" altLang="en-US" dirty="0">
              <a:latin typeface="+mj-ea"/>
            </a:endParaRPr>
          </a:p>
          <a:p>
            <a:pPr lvl="1" algn="just">
              <a:lnSpc>
                <a:spcPct val="90000"/>
              </a:lnSpc>
              <a:buSzPct val="80000"/>
            </a:pPr>
            <a:r>
              <a:rPr lang="en-US" altLang="ja-JP" dirty="0" smtClean="0">
                <a:latin typeface="+mj-ea"/>
              </a:rPr>
              <a:t>(</a:t>
            </a:r>
            <a:r>
              <a:rPr lang="en-US" altLang="ja-JP" dirty="0">
                <a:latin typeface="+mj-ea"/>
              </a:rPr>
              <a:t>Ⅱ</a:t>
            </a:r>
            <a:r>
              <a:rPr lang="en-US" altLang="ja-JP" dirty="0" smtClean="0">
                <a:latin typeface="+mj-ea"/>
              </a:rPr>
              <a:t>)</a:t>
            </a:r>
            <a:r>
              <a:rPr lang="ja-JP" altLang="en-US" dirty="0" smtClean="0">
                <a:latin typeface="+mj-ea"/>
              </a:rPr>
              <a:t> </a:t>
            </a:r>
            <a:r>
              <a:rPr lang="en-US" altLang="ja-JP" dirty="0" smtClean="0">
                <a:latin typeface="+mj-ea"/>
              </a:rPr>
              <a:t>		</a:t>
            </a:r>
            <a:r>
              <a:rPr lang="ja-JP" altLang="en-US" dirty="0" smtClean="0">
                <a:latin typeface="+mj-ea"/>
              </a:rPr>
              <a:t>１６５点</a:t>
            </a:r>
            <a:r>
              <a:rPr lang="ja-JP" altLang="en-US" dirty="0">
                <a:latin typeface="+mj-ea"/>
              </a:rPr>
              <a:t>　⇒　１７０点</a:t>
            </a:r>
          </a:p>
          <a:p>
            <a:pPr lvl="1" algn="just">
              <a:lnSpc>
                <a:spcPct val="90000"/>
              </a:lnSpc>
              <a:buSzPct val="80000"/>
            </a:pPr>
            <a:r>
              <a:rPr lang="en-US" altLang="ja-JP" dirty="0" smtClean="0">
                <a:latin typeface="+mj-ea"/>
              </a:rPr>
              <a:t>(</a:t>
            </a:r>
            <a:r>
              <a:rPr lang="en-US" altLang="ja-JP" dirty="0">
                <a:latin typeface="+mj-ea"/>
              </a:rPr>
              <a:t>Ⅲ</a:t>
            </a:r>
            <a:r>
              <a:rPr lang="en-US" altLang="ja-JP" dirty="0" smtClean="0">
                <a:latin typeface="+mj-ea"/>
              </a:rPr>
              <a:t>)		</a:t>
            </a:r>
            <a:r>
              <a:rPr lang="ja-JP" altLang="en-US" dirty="0">
                <a:latin typeface="+mj-ea"/>
              </a:rPr>
              <a:t> </a:t>
            </a:r>
            <a:r>
              <a:rPr lang="ja-JP" altLang="en-US" dirty="0" smtClean="0">
                <a:latin typeface="+mj-ea"/>
              </a:rPr>
              <a:t> ８０点</a:t>
            </a:r>
            <a:r>
              <a:rPr lang="ja-JP" altLang="en-US" dirty="0">
                <a:latin typeface="+mj-ea"/>
              </a:rPr>
              <a:t>　⇒　</a:t>
            </a:r>
            <a:r>
              <a:rPr lang="ja-JP" altLang="en-US" dirty="0" smtClean="0">
                <a:latin typeface="+mj-ea"/>
              </a:rPr>
              <a:t>　８５点</a:t>
            </a:r>
            <a:endParaRPr lang="en-US" altLang="ja-JP" dirty="0" smtClean="0">
              <a:latin typeface="+mj-ea"/>
            </a:endParaRPr>
          </a:p>
          <a:p>
            <a:pPr lvl="1" algn="just">
              <a:lnSpc>
                <a:spcPct val="90000"/>
              </a:lnSpc>
              <a:buSzPct val="80000"/>
            </a:pPr>
            <a:endParaRPr lang="ja-JP" altLang="en-US" dirty="0">
              <a:latin typeface="+mj-ea"/>
            </a:endParaRPr>
          </a:p>
          <a:p>
            <a:pPr algn="just">
              <a:lnSpc>
                <a:spcPct val="90000"/>
              </a:lnSpc>
              <a:buSzPct val="80000"/>
            </a:pPr>
            <a:r>
              <a:rPr lang="ja-JP" altLang="en-US" dirty="0" smtClean="0">
                <a:latin typeface="+mj-ea"/>
              </a:rPr>
              <a:t>呼吸器リハビリテーション料（</a:t>
            </a:r>
            <a:r>
              <a:rPr lang="ja-JP" altLang="en-US" dirty="0">
                <a:latin typeface="+mj-ea"/>
              </a:rPr>
              <a:t>１単位</a:t>
            </a:r>
            <a:r>
              <a:rPr lang="ja-JP" altLang="en-US" dirty="0" smtClean="0">
                <a:latin typeface="+mj-ea"/>
              </a:rPr>
              <a:t>）</a:t>
            </a:r>
            <a:endParaRPr lang="en-US" altLang="ja-JP" dirty="0" smtClean="0">
              <a:latin typeface="+mj-ea"/>
            </a:endParaRPr>
          </a:p>
          <a:p>
            <a:pPr lvl="1" algn="just">
              <a:lnSpc>
                <a:spcPct val="90000"/>
              </a:lnSpc>
              <a:buSzPct val="80000"/>
            </a:pPr>
            <a:r>
              <a:rPr lang="en-US" altLang="ja-JP" dirty="0" smtClean="0">
                <a:latin typeface="+mj-ea"/>
              </a:rPr>
              <a:t>(</a:t>
            </a:r>
            <a:r>
              <a:rPr lang="en-US" altLang="ja-JP" dirty="0">
                <a:latin typeface="+mj-ea"/>
              </a:rPr>
              <a:t>Ⅰ</a:t>
            </a:r>
            <a:r>
              <a:rPr lang="en-US" altLang="ja-JP" dirty="0" smtClean="0">
                <a:latin typeface="+mj-ea"/>
              </a:rPr>
              <a:t>)		</a:t>
            </a:r>
            <a:r>
              <a:rPr lang="ja-JP" altLang="en-US" dirty="0" smtClean="0">
                <a:latin typeface="+mj-ea"/>
              </a:rPr>
              <a:t>１７０点</a:t>
            </a:r>
            <a:r>
              <a:rPr lang="ja-JP" altLang="en-US" dirty="0">
                <a:latin typeface="+mj-ea"/>
              </a:rPr>
              <a:t>　⇒　１７５点</a:t>
            </a:r>
          </a:p>
          <a:p>
            <a:pPr lvl="1" algn="just">
              <a:lnSpc>
                <a:spcPct val="90000"/>
              </a:lnSpc>
              <a:buSzPct val="80000"/>
            </a:pPr>
            <a:r>
              <a:rPr lang="ja-JP" altLang="en-US" dirty="0" smtClean="0">
                <a:latin typeface="+mj-ea"/>
              </a:rPr>
              <a:t>（</a:t>
            </a:r>
            <a:r>
              <a:rPr lang="en-US" altLang="ja-JP" dirty="0" smtClean="0">
                <a:latin typeface="+mj-ea"/>
              </a:rPr>
              <a:t>Ⅱ</a:t>
            </a:r>
            <a:r>
              <a:rPr lang="ja-JP" altLang="en-US" dirty="0" smtClean="0">
                <a:latin typeface="+mj-ea"/>
              </a:rPr>
              <a:t>）</a:t>
            </a:r>
            <a:r>
              <a:rPr lang="en-US" altLang="ja-JP" dirty="0" smtClean="0">
                <a:latin typeface="+mj-ea"/>
              </a:rPr>
              <a:t>		</a:t>
            </a:r>
            <a:r>
              <a:rPr lang="ja-JP" altLang="en-US" dirty="0" smtClean="0">
                <a:latin typeface="+mj-ea"/>
              </a:rPr>
              <a:t>　８０点</a:t>
            </a:r>
            <a:r>
              <a:rPr lang="ja-JP" altLang="en-US" dirty="0">
                <a:latin typeface="+mj-ea"/>
              </a:rPr>
              <a:t>　</a:t>
            </a:r>
            <a:r>
              <a:rPr lang="ja-JP" altLang="en-US" dirty="0" smtClean="0">
                <a:latin typeface="+mj-ea"/>
              </a:rPr>
              <a:t>⇒　</a:t>
            </a:r>
            <a:r>
              <a:rPr lang="ja-JP" altLang="en-US" dirty="0">
                <a:latin typeface="+mj-ea"/>
              </a:rPr>
              <a:t>　</a:t>
            </a:r>
            <a:r>
              <a:rPr lang="ja-JP" altLang="en-US" dirty="0" smtClean="0">
                <a:latin typeface="+mj-ea"/>
              </a:rPr>
              <a:t>８５点</a:t>
            </a:r>
            <a:endParaRPr lang="ja-JP" altLang="en-US"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リハビリテーション</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リハビリテーション料の引き上げ</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01132584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89</a:t>
            </a:fld>
            <a:endParaRPr lang="en-US" altLang="ja-JP" sz="1800" smtClean="0"/>
          </a:p>
        </p:txBody>
      </p:sp>
      <p:sp>
        <p:nvSpPr>
          <p:cNvPr id="12291" name="Rectangle 2"/>
          <p:cNvSpPr>
            <a:spLocks noGrp="1" noChangeArrowheads="1"/>
          </p:cNvSpPr>
          <p:nvPr>
            <p:ph type="body" idx="1"/>
          </p:nvPr>
        </p:nvSpPr>
        <p:spPr>
          <a:xfrm>
            <a:off x="609601" y="692696"/>
            <a:ext cx="8534399" cy="6013450"/>
          </a:xfrm>
        </p:spPr>
        <p:txBody>
          <a:bodyPr/>
          <a:lstStyle/>
          <a:p>
            <a:pPr algn="just">
              <a:lnSpc>
                <a:spcPct val="90000"/>
              </a:lnSpc>
              <a:buSzPct val="80000"/>
            </a:pPr>
            <a:r>
              <a:rPr lang="ja-JP" altLang="en-US" dirty="0">
                <a:latin typeface="+mj-ea"/>
              </a:rPr>
              <a:t>障害児（者）リハビリテーション料（１単位）</a:t>
            </a:r>
          </a:p>
          <a:p>
            <a:pPr lvl="1" algn="just">
              <a:lnSpc>
                <a:spcPct val="90000"/>
              </a:lnSpc>
              <a:buSzPct val="80000"/>
            </a:pPr>
            <a:r>
              <a:rPr lang="ja-JP" altLang="en-US" dirty="0">
                <a:latin typeface="+mj-ea"/>
              </a:rPr>
              <a:t>１．６歳未満の患者の場合</a:t>
            </a:r>
            <a:r>
              <a:rPr lang="en-US" altLang="ja-JP" dirty="0">
                <a:latin typeface="+mj-ea"/>
              </a:rPr>
              <a:t>		</a:t>
            </a:r>
            <a:r>
              <a:rPr lang="ja-JP" altLang="en-US" dirty="0">
                <a:latin typeface="+mj-ea"/>
              </a:rPr>
              <a:t>　２２０点　⇒　２２５点</a:t>
            </a:r>
          </a:p>
          <a:p>
            <a:pPr lvl="1" algn="just">
              <a:lnSpc>
                <a:spcPct val="90000"/>
              </a:lnSpc>
              <a:buSzPct val="80000"/>
            </a:pPr>
            <a:r>
              <a:rPr lang="ja-JP" altLang="en-US" dirty="0">
                <a:latin typeface="+mj-ea"/>
              </a:rPr>
              <a:t>２．６歳以上１８歳未満の患者の場合</a:t>
            </a:r>
            <a:r>
              <a:rPr lang="en-US" altLang="ja-JP" dirty="0">
                <a:latin typeface="+mj-ea"/>
              </a:rPr>
              <a:t>	</a:t>
            </a:r>
            <a:r>
              <a:rPr lang="ja-JP" altLang="en-US" dirty="0">
                <a:latin typeface="+mj-ea"/>
              </a:rPr>
              <a:t>　１９０点　⇒　１９５点</a:t>
            </a:r>
          </a:p>
          <a:p>
            <a:pPr lvl="1" algn="just">
              <a:lnSpc>
                <a:spcPct val="90000"/>
              </a:lnSpc>
              <a:buSzPct val="80000"/>
            </a:pPr>
            <a:r>
              <a:rPr lang="ja-JP" altLang="en-US" dirty="0">
                <a:latin typeface="+mj-ea"/>
              </a:rPr>
              <a:t>３．１８歳以上の患者の場合</a:t>
            </a:r>
            <a:r>
              <a:rPr lang="en-US" altLang="ja-JP" dirty="0">
                <a:latin typeface="+mj-ea"/>
              </a:rPr>
              <a:t>		</a:t>
            </a:r>
            <a:r>
              <a:rPr lang="ja-JP" altLang="en-US" dirty="0">
                <a:latin typeface="+mj-ea"/>
              </a:rPr>
              <a:t>　１５０点　⇒　１５５点</a:t>
            </a:r>
          </a:p>
          <a:p>
            <a:pPr algn="just">
              <a:lnSpc>
                <a:spcPct val="90000"/>
              </a:lnSpc>
              <a:buSzPct val="80000"/>
            </a:pPr>
            <a:endParaRPr lang="en-US" altLang="ja-JP" sz="1000" dirty="0" smtClean="0">
              <a:latin typeface="+mj-ea"/>
            </a:endParaRPr>
          </a:p>
          <a:p>
            <a:pPr algn="just">
              <a:lnSpc>
                <a:spcPct val="90000"/>
              </a:lnSpc>
              <a:buSzPct val="80000"/>
            </a:pPr>
            <a:r>
              <a:rPr lang="ja-JP" altLang="en-US" dirty="0" smtClean="0">
                <a:latin typeface="+mj-ea"/>
              </a:rPr>
              <a:t>がん</a:t>
            </a:r>
            <a:r>
              <a:rPr lang="ja-JP" altLang="en-US" dirty="0">
                <a:latin typeface="+mj-ea"/>
              </a:rPr>
              <a:t>患者リハビリテーション料（１単位</a:t>
            </a:r>
            <a:r>
              <a:rPr lang="ja-JP" altLang="en-US" dirty="0" smtClean="0">
                <a:latin typeface="+mj-ea"/>
              </a:rPr>
              <a:t>）</a:t>
            </a:r>
            <a:endParaRPr lang="en-US" altLang="ja-JP" dirty="0" smtClean="0">
              <a:latin typeface="+mj-ea"/>
            </a:endParaRPr>
          </a:p>
          <a:p>
            <a:pPr marL="0" indent="0" algn="just">
              <a:lnSpc>
                <a:spcPct val="90000"/>
              </a:lnSpc>
              <a:buSzPct val="80000"/>
              <a:buNone/>
            </a:pPr>
            <a:r>
              <a:rPr lang="ja-JP" altLang="en-US" dirty="0" smtClean="0">
                <a:latin typeface="+mj-ea"/>
              </a:rPr>
              <a:t>　</a:t>
            </a:r>
            <a:r>
              <a:rPr lang="en-US" altLang="ja-JP" dirty="0">
                <a:latin typeface="+mj-ea"/>
              </a:rPr>
              <a:t>	</a:t>
            </a:r>
            <a:r>
              <a:rPr lang="en-US" altLang="ja-JP" dirty="0" smtClean="0">
                <a:latin typeface="+mj-ea"/>
              </a:rPr>
              <a:t>				</a:t>
            </a:r>
            <a:r>
              <a:rPr lang="ja-JP" altLang="en-US" dirty="0" smtClean="0">
                <a:latin typeface="+mj-ea"/>
              </a:rPr>
              <a:t>　　　２００点</a:t>
            </a:r>
            <a:r>
              <a:rPr lang="ja-JP" altLang="en-US" dirty="0">
                <a:latin typeface="+mj-ea"/>
              </a:rPr>
              <a:t>　⇒　</a:t>
            </a:r>
            <a:r>
              <a:rPr lang="ja-JP" altLang="en-US" dirty="0" smtClean="0">
                <a:latin typeface="+mj-ea"/>
              </a:rPr>
              <a:t>２０５点</a:t>
            </a:r>
            <a:endParaRPr lang="en-US" altLang="ja-JP" dirty="0" smtClean="0">
              <a:latin typeface="+mj-ea"/>
            </a:endParaRPr>
          </a:p>
          <a:p>
            <a:pPr marL="0" indent="0" algn="just">
              <a:lnSpc>
                <a:spcPct val="90000"/>
              </a:lnSpc>
              <a:buSzPct val="80000"/>
              <a:buNone/>
            </a:pPr>
            <a:endParaRPr lang="ja-JP" altLang="en-US" sz="800" dirty="0">
              <a:latin typeface="+mj-ea"/>
            </a:endParaRPr>
          </a:p>
          <a:p>
            <a:pPr algn="just">
              <a:lnSpc>
                <a:spcPct val="90000"/>
              </a:lnSpc>
              <a:buSzPct val="80000"/>
            </a:pPr>
            <a:r>
              <a:rPr lang="ja-JP" altLang="en-US" dirty="0" smtClean="0">
                <a:latin typeface="+mj-ea"/>
              </a:rPr>
              <a:t>認知症</a:t>
            </a:r>
            <a:r>
              <a:rPr lang="ja-JP" altLang="en-US" dirty="0">
                <a:latin typeface="+mj-ea"/>
              </a:rPr>
              <a:t>患者リハビリテーション料（１日につき） </a:t>
            </a:r>
            <a:endParaRPr lang="en-US" altLang="ja-JP" dirty="0" smtClean="0">
              <a:latin typeface="+mj-ea"/>
            </a:endParaRPr>
          </a:p>
          <a:p>
            <a:pPr marL="0" indent="0" algn="just">
              <a:lnSpc>
                <a:spcPct val="90000"/>
              </a:lnSpc>
              <a:buSzPct val="80000"/>
              <a:buNone/>
            </a:pPr>
            <a:r>
              <a:rPr lang="en-US" altLang="ja-JP" dirty="0">
                <a:latin typeface="+mj-ea"/>
              </a:rPr>
              <a:t>	</a:t>
            </a:r>
            <a:r>
              <a:rPr lang="en-US" altLang="ja-JP" dirty="0" smtClean="0">
                <a:latin typeface="+mj-ea"/>
              </a:rPr>
              <a:t>					</a:t>
            </a:r>
            <a:r>
              <a:rPr lang="ja-JP" altLang="en-US" dirty="0" smtClean="0">
                <a:latin typeface="+mj-ea"/>
              </a:rPr>
              <a:t>　　２４０点</a:t>
            </a:r>
            <a:r>
              <a:rPr lang="ja-JP" altLang="en-US" dirty="0">
                <a:latin typeface="+mj-ea"/>
              </a:rPr>
              <a:t>（新設）</a:t>
            </a:r>
          </a:p>
          <a:p>
            <a:pPr lvl="1" algn="just">
              <a:lnSpc>
                <a:spcPct val="90000"/>
              </a:lnSpc>
              <a:buSzPct val="80000"/>
            </a:pPr>
            <a:r>
              <a:rPr lang="ja-JP" altLang="en-US" dirty="0">
                <a:latin typeface="+mj-ea"/>
              </a:rPr>
              <a:t>要届出</a:t>
            </a:r>
          </a:p>
          <a:p>
            <a:pPr lvl="1" algn="just">
              <a:lnSpc>
                <a:spcPct val="90000"/>
              </a:lnSpc>
              <a:buSzPct val="80000"/>
            </a:pPr>
            <a:r>
              <a:rPr lang="ja-JP" altLang="en-US" dirty="0">
                <a:latin typeface="+mj-ea"/>
              </a:rPr>
              <a:t>重度認知症の状態にある患者（認知症治療病棟入院料を算定するもの又は認知症に関する専門の保険医療機関に入院しているものに限る）に対して、個別療法であるリハビリテーションを２０分以上行った場合に、入院した日から起算して１月に限り、週３回を限度として</a:t>
            </a:r>
            <a:r>
              <a:rPr lang="ja-JP" altLang="en-US" dirty="0" smtClean="0">
                <a:latin typeface="+mj-ea"/>
              </a:rPr>
              <a:t>算定</a:t>
            </a:r>
            <a:endParaRPr lang="en-US" altLang="ja-JP" dirty="0" smtClean="0">
              <a:latin typeface="+mj-ea"/>
            </a:endParaRPr>
          </a:p>
          <a:p>
            <a:pPr lvl="1" algn="just">
              <a:lnSpc>
                <a:spcPct val="90000"/>
              </a:lnSpc>
              <a:buSzPct val="80000"/>
            </a:pPr>
            <a:endParaRPr lang="en-US" altLang="ja-JP" sz="1000" dirty="0" smtClean="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リハビリテーション</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リハビリテーション料の引き上げ</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634334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9</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eaLnBrk="1" hangingPunct="1">
              <a:lnSpc>
                <a:spcPct val="90000"/>
              </a:lnSpc>
            </a:pPr>
            <a:endParaRPr lang="ja-JP" altLang="en-US" dirty="0">
              <a:latin typeface="+mj-ea"/>
              <a:ea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平成２６年度診療報酬改定</a:t>
            </a: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地域包括ケアシステム</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7" cy="6857143"/>
          </a:xfrm>
          <a:prstGeom prst="rect">
            <a:avLst/>
          </a:prstGeom>
        </p:spPr>
      </p:pic>
    </p:spTree>
    <p:extLst>
      <p:ext uri="{BB962C8B-B14F-4D97-AF65-F5344CB8AC3E}">
        <p14:creationId xmlns:p14="http://schemas.microsoft.com/office/powerpoint/2010/main" val="377116044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90</a:t>
            </a:fld>
            <a:endParaRPr lang="en-US" altLang="ja-JP" sz="1800" smtClean="0"/>
          </a:p>
        </p:txBody>
      </p:sp>
      <p:sp>
        <p:nvSpPr>
          <p:cNvPr id="12291" name="Rectangle 2"/>
          <p:cNvSpPr>
            <a:spLocks noGrp="1" noChangeArrowheads="1"/>
          </p:cNvSpPr>
          <p:nvPr>
            <p:ph type="body" idx="1"/>
          </p:nvPr>
        </p:nvSpPr>
        <p:spPr>
          <a:xfrm>
            <a:off x="609601" y="692696"/>
            <a:ext cx="8534399" cy="6013450"/>
          </a:xfrm>
        </p:spPr>
        <p:txBody>
          <a:bodyPr/>
          <a:lstStyle/>
          <a:p>
            <a:pPr algn="just">
              <a:lnSpc>
                <a:spcPct val="90000"/>
              </a:lnSpc>
              <a:buSzPct val="80000"/>
            </a:pPr>
            <a:r>
              <a:rPr lang="ja-JP" altLang="en-US" dirty="0">
                <a:latin typeface="+mj-ea"/>
              </a:rPr>
              <a:t>外来リハビリテーション診療料</a:t>
            </a:r>
          </a:p>
          <a:p>
            <a:pPr lvl="1" algn="just">
              <a:lnSpc>
                <a:spcPct val="90000"/>
              </a:lnSpc>
              <a:buSzPct val="80000"/>
            </a:pPr>
            <a:r>
              <a:rPr lang="ja-JP" altLang="en-US" dirty="0">
                <a:latin typeface="+mj-ea"/>
              </a:rPr>
              <a:t>外来リハビリテーション診療料１</a:t>
            </a:r>
            <a:r>
              <a:rPr lang="en-US" altLang="ja-JP" dirty="0">
                <a:latin typeface="+mj-ea"/>
              </a:rPr>
              <a:t>	</a:t>
            </a:r>
            <a:r>
              <a:rPr lang="ja-JP" altLang="en-US" dirty="0">
                <a:latin typeface="+mj-ea"/>
              </a:rPr>
              <a:t>　　　６９点　⇒　７２点</a:t>
            </a:r>
            <a:endParaRPr lang="en-US" altLang="ja-JP" dirty="0">
              <a:latin typeface="+mj-ea"/>
            </a:endParaRPr>
          </a:p>
          <a:p>
            <a:pPr lvl="1" algn="just">
              <a:lnSpc>
                <a:spcPct val="90000"/>
              </a:lnSpc>
              <a:buSzPct val="80000"/>
            </a:pPr>
            <a:r>
              <a:rPr lang="ja-JP" altLang="en-US" dirty="0">
                <a:latin typeface="+mj-ea"/>
              </a:rPr>
              <a:t>外来リハビリテーション診療料２</a:t>
            </a:r>
            <a:r>
              <a:rPr lang="en-US" altLang="ja-JP" dirty="0">
                <a:latin typeface="+mj-ea"/>
              </a:rPr>
              <a:t>	</a:t>
            </a:r>
            <a:r>
              <a:rPr lang="ja-JP" altLang="en-US" dirty="0">
                <a:latin typeface="+mj-ea"/>
              </a:rPr>
              <a:t>　１０４点　⇒　１０９点</a:t>
            </a:r>
            <a:endParaRPr lang="en-US" altLang="ja-JP" dirty="0">
              <a:latin typeface="+mj-ea"/>
            </a:endParaRPr>
          </a:p>
          <a:p>
            <a:pPr algn="just">
              <a:lnSpc>
                <a:spcPct val="90000"/>
              </a:lnSpc>
              <a:buSzPct val="80000"/>
            </a:pPr>
            <a:endParaRPr lang="ja-JP" altLang="en-US" dirty="0">
              <a:latin typeface="+mj-ea"/>
            </a:endParaRPr>
          </a:p>
          <a:p>
            <a:pPr lvl="1" algn="just">
              <a:lnSpc>
                <a:spcPct val="90000"/>
              </a:lnSpc>
              <a:buSzPct val="80000"/>
            </a:pPr>
            <a:r>
              <a:rPr lang="ja-JP" altLang="en-US" dirty="0" smtClean="0">
                <a:latin typeface="+mj-ea"/>
              </a:rPr>
              <a:t>外来リハビリテーション診療料１</a:t>
            </a:r>
            <a:r>
              <a:rPr lang="en-US" altLang="ja-JP" dirty="0" smtClean="0">
                <a:latin typeface="+mj-ea"/>
              </a:rPr>
              <a:t>	</a:t>
            </a:r>
            <a:r>
              <a:rPr lang="ja-JP" altLang="en-US" dirty="0" smtClean="0">
                <a:latin typeface="+mj-ea"/>
              </a:rPr>
              <a:t>　　　６９点　⇒　７２点</a:t>
            </a:r>
            <a:endParaRPr lang="en-US" altLang="ja-JP" dirty="0" smtClean="0">
              <a:latin typeface="+mj-ea"/>
            </a:endParaRPr>
          </a:p>
          <a:p>
            <a:pPr lvl="1" algn="just">
              <a:lnSpc>
                <a:spcPct val="90000"/>
              </a:lnSpc>
              <a:buSzPct val="80000"/>
            </a:pPr>
            <a:r>
              <a:rPr lang="ja-JP" altLang="en-US" dirty="0">
                <a:latin typeface="+mj-ea"/>
              </a:rPr>
              <a:t>外来リハビリテーション</a:t>
            </a:r>
            <a:r>
              <a:rPr lang="ja-JP" altLang="en-US" dirty="0" smtClean="0">
                <a:latin typeface="+mj-ea"/>
              </a:rPr>
              <a:t>診療料２</a:t>
            </a:r>
            <a:r>
              <a:rPr lang="en-US" altLang="ja-JP" dirty="0" smtClean="0">
                <a:latin typeface="+mj-ea"/>
              </a:rPr>
              <a:t>	</a:t>
            </a:r>
            <a:r>
              <a:rPr lang="ja-JP" altLang="en-US" dirty="0" smtClean="0">
                <a:latin typeface="+mj-ea"/>
              </a:rPr>
              <a:t>　１０４点</a:t>
            </a:r>
            <a:r>
              <a:rPr lang="ja-JP" altLang="en-US" dirty="0">
                <a:latin typeface="+mj-ea"/>
              </a:rPr>
              <a:t>　⇒　</a:t>
            </a:r>
            <a:r>
              <a:rPr lang="ja-JP" altLang="en-US" dirty="0" smtClean="0">
                <a:latin typeface="+mj-ea"/>
              </a:rPr>
              <a:t>１０９点</a:t>
            </a:r>
            <a:endParaRPr lang="en-US" altLang="ja-JP"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リハビリテーション</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リハビリテーション料の引き上げ</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6247806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91</a:t>
            </a:fld>
            <a:endParaRPr lang="en-US" altLang="ja-JP" sz="1800" smtClean="0"/>
          </a:p>
        </p:txBody>
      </p:sp>
      <p:sp>
        <p:nvSpPr>
          <p:cNvPr id="12291" name="Rectangle 2"/>
          <p:cNvSpPr>
            <a:spLocks noGrp="1" noChangeArrowheads="1"/>
          </p:cNvSpPr>
          <p:nvPr>
            <p:ph type="body" idx="1"/>
          </p:nvPr>
        </p:nvSpPr>
        <p:spPr>
          <a:xfrm>
            <a:off x="609601" y="692696"/>
            <a:ext cx="8534399" cy="6013450"/>
          </a:xfrm>
        </p:spPr>
        <p:txBody>
          <a:bodyPr/>
          <a:lstStyle/>
          <a:p>
            <a:pPr algn="just">
              <a:lnSpc>
                <a:spcPct val="90000"/>
              </a:lnSpc>
              <a:buSzPct val="80000"/>
            </a:pPr>
            <a:r>
              <a:rPr lang="ja-JP" altLang="en-US" dirty="0" smtClean="0">
                <a:latin typeface="+mj-ea"/>
              </a:rPr>
              <a:t>脳</a:t>
            </a:r>
            <a:r>
              <a:rPr lang="ja-JP" altLang="en-US" dirty="0">
                <a:latin typeface="+mj-ea"/>
              </a:rPr>
              <a:t>血管疾患等リハビリテーション料</a:t>
            </a:r>
            <a:r>
              <a:rPr lang="en-US" altLang="ja-JP" dirty="0">
                <a:latin typeface="+mj-ea"/>
              </a:rPr>
              <a:t>(Ⅰ)</a:t>
            </a:r>
            <a:r>
              <a:rPr lang="ja-JP" altLang="en-US" dirty="0">
                <a:latin typeface="+mj-ea"/>
              </a:rPr>
              <a:t>（１単位）</a:t>
            </a:r>
          </a:p>
          <a:p>
            <a:pPr lvl="1" algn="just">
              <a:lnSpc>
                <a:spcPct val="90000"/>
              </a:lnSpc>
              <a:buSzPct val="80000"/>
            </a:pPr>
            <a:r>
              <a:rPr lang="ja-JP" altLang="en-US" dirty="0">
                <a:latin typeface="+mj-ea"/>
              </a:rPr>
              <a:t>イ</a:t>
            </a:r>
            <a:r>
              <a:rPr lang="en-US" altLang="ja-JP" dirty="0">
                <a:latin typeface="+mj-ea"/>
              </a:rPr>
              <a:t>.</a:t>
            </a:r>
            <a:r>
              <a:rPr lang="ja-JP" altLang="en-US" dirty="0">
                <a:latin typeface="+mj-ea"/>
              </a:rPr>
              <a:t>ロ以外の</a:t>
            </a:r>
            <a:r>
              <a:rPr lang="ja-JP" altLang="en-US" dirty="0" smtClean="0">
                <a:latin typeface="+mj-ea"/>
              </a:rPr>
              <a:t>場合</a:t>
            </a:r>
            <a:r>
              <a:rPr lang="en-US" altLang="ja-JP" dirty="0" smtClean="0">
                <a:latin typeface="+mj-ea"/>
              </a:rPr>
              <a:t>			</a:t>
            </a:r>
            <a:r>
              <a:rPr lang="ja-JP" altLang="en-US" dirty="0" smtClean="0">
                <a:latin typeface="+mj-ea"/>
              </a:rPr>
              <a:t>２４５点</a:t>
            </a:r>
            <a:r>
              <a:rPr lang="ja-JP" altLang="en-US" dirty="0">
                <a:latin typeface="+mj-ea"/>
              </a:rPr>
              <a:t>　⇒　２４５点</a:t>
            </a:r>
          </a:p>
          <a:p>
            <a:pPr lvl="1" algn="just">
              <a:lnSpc>
                <a:spcPct val="90000"/>
              </a:lnSpc>
              <a:buSzPct val="80000"/>
            </a:pPr>
            <a:r>
              <a:rPr lang="ja-JP" altLang="en-US" dirty="0">
                <a:latin typeface="+mj-ea"/>
              </a:rPr>
              <a:t>ロ</a:t>
            </a:r>
            <a:r>
              <a:rPr lang="en-US" altLang="ja-JP" dirty="0">
                <a:latin typeface="+mj-ea"/>
              </a:rPr>
              <a:t>.</a:t>
            </a:r>
            <a:r>
              <a:rPr lang="ja-JP" altLang="en-US" dirty="0">
                <a:latin typeface="+mj-ea"/>
              </a:rPr>
              <a:t>廃用症候群の</a:t>
            </a:r>
            <a:r>
              <a:rPr lang="ja-JP" altLang="en-US" dirty="0" smtClean="0">
                <a:latin typeface="+mj-ea"/>
              </a:rPr>
              <a:t>場合</a:t>
            </a:r>
            <a:r>
              <a:rPr lang="en-US" altLang="ja-JP" dirty="0" smtClean="0">
                <a:latin typeface="+mj-ea"/>
              </a:rPr>
              <a:t>			</a:t>
            </a:r>
            <a:r>
              <a:rPr lang="ja-JP" altLang="en-US" dirty="0" smtClean="0">
                <a:latin typeface="+mj-ea"/>
              </a:rPr>
              <a:t>２３５点</a:t>
            </a:r>
            <a:r>
              <a:rPr lang="ja-JP" altLang="en-US" dirty="0">
                <a:latin typeface="+mj-ea"/>
              </a:rPr>
              <a:t>　⇒　１８０点</a:t>
            </a:r>
          </a:p>
          <a:p>
            <a:pPr algn="just">
              <a:lnSpc>
                <a:spcPct val="90000"/>
              </a:lnSpc>
              <a:buSzPct val="80000"/>
            </a:pPr>
            <a:r>
              <a:rPr lang="ja-JP" altLang="en-US" dirty="0">
                <a:latin typeface="+mj-ea"/>
              </a:rPr>
              <a:t>脳血管疾患等リハビリテーション料</a:t>
            </a:r>
            <a:r>
              <a:rPr lang="en-US" altLang="ja-JP" dirty="0">
                <a:latin typeface="+mj-ea"/>
              </a:rPr>
              <a:t>(Ⅱ)</a:t>
            </a:r>
            <a:r>
              <a:rPr lang="ja-JP" altLang="en-US" dirty="0">
                <a:latin typeface="+mj-ea"/>
              </a:rPr>
              <a:t>（１単位）</a:t>
            </a:r>
          </a:p>
          <a:p>
            <a:pPr lvl="1" algn="just">
              <a:lnSpc>
                <a:spcPct val="90000"/>
              </a:lnSpc>
              <a:buSzPct val="80000"/>
            </a:pPr>
            <a:r>
              <a:rPr lang="ja-JP" altLang="en-US" dirty="0">
                <a:latin typeface="+mj-ea"/>
              </a:rPr>
              <a:t>イ</a:t>
            </a:r>
            <a:r>
              <a:rPr lang="en-US" altLang="ja-JP" dirty="0">
                <a:latin typeface="+mj-ea"/>
              </a:rPr>
              <a:t>.</a:t>
            </a:r>
            <a:r>
              <a:rPr lang="ja-JP" altLang="en-US" dirty="0">
                <a:latin typeface="+mj-ea"/>
              </a:rPr>
              <a:t>ロ以外の</a:t>
            </a:r>
            <a:r>
              <a:rPr lang="ja-JP" altLang="en-US" dirty="0" smtClean="0">
                <a:latin typeface="+mj-ea"/>
              </a:rPr>
              <a:t>場合</a:t>
            </a:r>
            <a:r>
              <a:rPr lang="en-US" altLang="ja-JP" dirty="0" smtClean="0">
                <a:latin typeface="+mj-ea"/>
              </a:rPr>
              <a:t>			</a:t>
            </a:r>
            <a:r>
              <a:rPr lang="ja-JP" altLang="en-US" dirty="0" smtClean="0">
                <a:latin typeface="+mj-ea"/>
              </a:rPr>
              <a:t>２００点</a:t>
            </a:r>
            <a:r>
              <a:rPr lang="ja-JP" altLang="en-US" dirty="0">
                <a:latin typeface="+mj-ea"/>
              </a:rPr>
              <a:t>　⇒　２００点</a:t>
            </a:r>
          </a:p>
          <a:p>
            <a:pPr lvl="1" algn="just">
              <a:lnSpc>
                <a:spcPct val="90000"/>
              </a:lnSpc>
              <a:buSzPct val="80000"/>
            </a:pPr>
            <a:r>
              <a:rPr lang="ja-JP" altLang="en-US" dirty="0">
                <a:latin typeface="+mj-ea"/>
              </a:rPr>
              <a:t>ロ</a:t>
            </a:r>
            <a:r>
              <a:rPr lang="en-US" altLang="ja-JP" dirty="0">
                <a:latin typeface="+mj-ea"/>
              </a:rPr>
              <a:t>.</a:t>
            </a:r>
            <a:r>
              <a:rPr lang="ja-JP" altLang="en-US" dirty="0">
                <a:latin typeface="+mj-ea"/>
              </a:rPr>
              <a:t>廃用症候群の</a:t>
            </a:r>
            <a:r>
              <a:rPr lang="ja-JP" altLang="en-US" dirty="0" smtClean="0">
                <a:latin typeface="+mj-ea"/>
              </a:rPr>
              <a:t>場合</a:t>
            </a:r>
            <a:r>
              <a:rPr lang="en-US" altLang="ja-JP" dirty="0" smtClean="0">
                <a:latin typeface="+mj-ea"/>
              </a:rPr>
              <a:t>			</a:t>
            </a:r>
            <a:r>
              <a:rPr lang="ja-JP" altLang="en-US" dirty="0" smtClean="0">
                <a:latin typeface="+mj-ea"/>
              </a:rPr>
              <a:t>１９０点</a:t>
            </a:r>
            <a:r>
              <a:rPr lang="ja-JP" altLang="en-US" dirty="0">
                <a:latin typeface="+mj-ea"/>
              </a:rPr>
              <a:t>　⇒　１４６点</a:t>
            </a:r>
          </a:p>
          <a:p>
            <a:pPr algn="just">
              <a:lnSpc>
                <a:spcPct val="90000"/>
              </a:lnSpc>
              <a:buSzPct val="80000"/>
            </a:pPr>
            <a:r>
              <a:rPr lang="ja-JP" altLang="en-US" dirty="0">
                <a:latin typeface="+mj-ea"/>
              </a:rPr>
              <a:t>脳血管疾患等リハビリテーション料</a:t>
            </a:r>
            <a:r>
              <a:rPr lang="en-US" altLang="ja-JP" dirty="0">
                <a:latin typeface="+mj-ea"/>
              </a:rPr>
              <a:t>(Ⅲ)</a:t>
            </a:r>
            <a:r>
              <a:rPr lang="ja-JP" altLang="en-US" dirty="0">
                <a:latin typeface="+mj-ea"/>
              </a:rPr>
              <a:t>（１単位）</a:t>
            </a:r>
          </a:p>
          <a:p>
            <a:pPr lvl="1" algn="just">
              <a:lnSpc>
                <a:spcPct val="90000"/>
              </a:lnSpc>
              <a:buSzPct val="80000"/>
            </a:pPr>
            <a:r>
              <a:rPr lang="ja-JP" altLang="en-US" dirty="0">
                <a:latin typeface="+mj-ea"/>
              </a:rPr>
              <a:t>イ</a:t>
            </a:r>
            <a:r>
              <a:rPr lang="en-US" altLang="ja-JP" dirty="0">
                <a:latin typeface="+mj-ea"/>
              </a:rPr>
              <a:t>.</a:t>
            </a:r>
            <a:r>
              <a:rPr lang="ja-JP" altLang="en-US" dirty="0">
                <a:latin typeface="+mj-ea"/>
              </a:rPr>
              <a:t>ロ以外の</a:t>
            </a:r>
            <a:r>
              <a:rPr lang="ja-JP" altLang="en-US" dirty="0" smtClean="0">
                <a:latin typeface="+mj-ea"/>
              </a:rPr>
              <a:t>場合</a:t>
            </a:r>
            <a:r>
              <a:rPr lang="en-US" altLang="ja-JP" dirty="0" smtClean="0">
                <a:latin typeface="+mj-ea"/>
              </a:rPr>
              <a:t>			</a:t>
            </a:r>
            <a:r>
              <a:rPr lang="ja-JP" altLang="en-US" dirty="0" smtClean="0">
                <a:latin typeface="+mj-ea"/>
              </a:rPr>
              <a:t>１００点</a:t>
            </a:r>
            <a:r>
              <a:rPr lang="ja-JP" altLang="en-US" dirty="0">
                <a:latin typeface="+mj-ea"/>
              </a:rPr>
              <a:t>　⇒　１００点</a:t>
            </a:r>
          </a:p>
          <a:p>
            <a:pPr lvl="1" algn="just">
              <a:lnSpc>
                <a:spcPct val="90000"/>
              </a:lnSpc>
              <a:buSzPct val="80000"/>
            </a:pPr>
            <a:r>
              <a:rPr lang="ja-JP" altLang="en-US" dirty="0">
                <a:latin typeface="+mj-ea"/>
              </a:rPr>
              <a:t>ロ</a:t>
            </a:r>
            <a:r>
              <a:rPr lang="en-US" altLang="ja-JP" dirty="0">
                <a:latin typeface="+mj-ea"/>
              </a:rPr>
              <a:t>.</a:t>
            </a:r>
            <a:r>
              <a:rPr lang="ja-JP" altLang="en-US" dirty="0">
                <a:latin typeface="+mj-ea"/>
              </a:rPr>
              <a:t>廃用症候群の</a:t>
            </a:r>
            <a:r>
              <a:rPr lang="ja-JP" altLang="en-US" dirty="0" smtClean="0">
                <a:latin typeface="+mj-ea"/>
              </a:rPr>
              <a:t>場合</a:t>
            </a:r>
            <a:r>
              <a:rPr lang="en-US" altLang="ja-JP" dirty="0" smtClean="0">
                <a:latin typeface="+mj-ea"/>
              </a:rPr>
              <a:t>			</a:t>
            </a:r>
            <a:r>
              <a:rPr lang="ja-JP" altLang="en-US" dirty="0" smtClean="0">
                <a:latin typeface="+mj-ea"/>
              </a:rPr>
              <a:t>１００点</a:t>
            </a:r>
            <a:r>
              <a:rPr lang="ja-JP" altLang="en-US" dirty="0">
                <a:latin typeface="+mj-ea"/>
              </a:rPr>
              <a:t>　⇒　　７７点</a:t>
            </a:r>
          </a:p>
          <a:p>
            <a:pPr algn="just">
              <a:lnSpc>
                <a:spcPct val="90000"/>
              </a:lnSpc>
              <a:buSzPct val="80000"/>
            </a:pPr>
            <a:endParaRPr lang="ja-JP" altLang="en-US"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リハビリテーション</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脳血管疾患等リハビリテーション</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44322822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92</a:t>
            </a:fld>
            <a:endParaRPr lang="en-US" altLang="ja-JP" sz="1800" smtClean="0"/>
          </a:p>
        </p:txBody>
      </p:sp>
      <p:sp>
        <p:nvSpPr>
          <p:cNvPr id="12291" name="Rectangle 2"/>
          <p:cNvSpPr>
            <a:spLocks noGrp="1" noChangeArrowheads="1"/>
          </p:cNvSpPr>
          <p:nvPr>
            <p:ph type="body" idx="1"/>
          </p:nvPr>
        </p:nvSpPr>
        <p:spPr>
          <a:xfrm>
            <a:off x="609601" y="692696"/>
            <a:ext cx="8534399" cy="6013450"/>
          </a:xfrm>
        </p:spPr>
        <p:txBody>
          <a:bodyPr/>
          <a:lstStyle/>
          <a:p>
            <a:pPr algn="just">
              <a:lnSpc>
                <a:spcPct val="90000"/>
              </a:lnSpc>
              <a:buSzPct val="80000"/>
            </a:pPr>
            <a:r>
              <a:rPr lang="ja-JP" altLang="en-US" dirty="0" smtClean="0">
                <a:latin typeface="+mj-ea"/>
              </a:rPr>
              <a:t>別</a:t>
            </a:r>
            <a:r>
              <a:rPr lang="ja-JP" altLang="en-US" dirty="0">
                <a:latin typeface="+mj-ea"/>
              </a:rPr>
              <a:t>に厚生労働大臣が定める患者</a:t>
            </a:r>
          </a:p>
          <a:p>
            <a:pPr lvl="1" algn="just">
              <a:lnSpc>
                <a:spcPct val="90000"/>
              </a:lnSpc>
              <a:buSzPct val="80000"/>
            </a:pPr>
            <a:r>
              <a:rPr lang="ja-JP" altLang="en-US" dirty="0">
                <a:latin typeface="+mj-ea"/>
              </a:rPr>
              <a:t>脳血管疾患等リハビリテーション料</a:t>
            </a:r>
            <a:r>
              <a:rPr lang="en-US" altLang="ja-JP" dirty="0">
                <a:latin typeface="+mj-ea"/>
              </a:rPr>
              <a:t>(Ⅰ)</a:t>
            </a:r>
            <a:r>
              <a:rPr lang="ja-JP" altLang="en-US" dirty="0">
                <a:latin typeface="+mj-ea"/>
              </a:rPr>
              <a:t>（１単位）</a:t>
            </a:r>
          </a:p>
          <a:p>
            <a:pPr lvl="2" algn="just">
              <a:lnSpc>
                <a:spcPct val="90000"/>
              </a:lnSpc>
              <a:buSzPct val="80000"/>
            </a:pPr>
            <a:r>
              <a:rPr lang="ja-JP" altLang="en-US" dirty="0">
                <a:latin typeface="+mj-ea"/>
              </a:rPr>
              <a:t>１．２以外の</a:t>
            </a:r>
            <a:r>
              <a:rPr lang="ja-JP" altLang="en-US" dirty="0" smtClean="0">
                <a:latin typeface="+mj-ea"/>
              </a:rPr>
              <a:t>場合</a:t>
            </a:r>
            <a:r>
              <a:rPr lang="en-US" altLang="ja-JP" dirty="0" smtClean="0">
                <a:latin typeface="+mj-ea"/>
              </a:rPr>
              <a:t>			</a:t>
            </a:r>
            <a:r>
              <a:rPr lang="ja-JP" altLang="en-US" dirty="0" smtClean="0">
                <a:latin typeface="+mj-ea"/>
              </a:rPr>
              <a:t>２２１点</a:t>
            </a:r>
            <a:r>
              <a:rPr lang="ja-JP" altLang="en-US" dirty="0">
                <a:latin typeface="+mj-ea"/>
              </a:rPr>
              <a:t>　⇒　２２１点</a:t>
            </a:r>
          </a:p>
          <a:p>
            <a:pPr lvl="2" algn="just">
              <a:lnSpc>
                <a:spcPct val="90000"/>
              </a:lnSpc>
              <a:buSzPct val="80000"/>
            </a:pPr>
            <a:r>
              <a:rPr lang="ja-JP" altLang="en-US" dirty="0">
                <a:latin typeface="+mj-ea"/>
              </a:rPr>
              <a:t>２．廃用症候群の</a:t>
            </a:r>
            <a:r>
              <a:rPr lang="ja-JP" altLang="en-US" dirty="0" smtClean="0">
                <a:latin typeface="+mj-ea"/>
              </a:rPr>
              <a:t>場合</a:t>
            </a:r>
            <a:r>
              <a:rPr lang="en-US" altLang="ja-JP" dirty="0" smtClean="0">
                <a:latin typeface="+mj-ea"/>
              </a:rPr>
              <a:t>		</a:t>
            </a:r>
            <a:r>
              <a:rPr lang="ja-JP" altLang="en-US" dirty="0" smtClean="0">
                <a:latin typeface="+mj-ea"/>
              </a:rPr>
              <a:t>２１２点</a:t>
            </a:r>
            <a:r>
              <a:rPr lang="ja-JP" altLang="en-US" dirty="0">
                <a:latin typeface="+mj-ea"/>
              </a:rPr>
              <a:t>　⇒　１６２点</a:t>
            </a:r>
          </a:p>
          <a:p>
            <a:pPr lvl="1" algn="just">
              <a:lnSpc>
                <a:spcPct val="90000"/>
              </a:lnSpc>
              <a:buSzPct val="80000"/>
            </a:pPr>
            <a:r>
              <a:rPr lang="ja-JP" altLang="en-US" dirty="0">
                <a:latin typeface="+mj-ea"/>
              </a:rPr>
              <a:t>脳血管疾患等リハビリテーション料</a:t>
            </a:r>
            <a:r>
              <a:rPr lang="en-US" altLang="ja-JP" dirty="0">
                <a:latin typeface="+mj-ea"/>
              </a:rPr>
              <a:t>(Ⅱ)</a:t>
            </a:r>
            <a:r>
              <a:rPr lang="ja-JP" altLang="en-US" dirty="0">
                <a:latin typeface="+mj-ea"/>
              </a:rPr>
              <a:t>（１単位）</a:t>
            </a:r>
          </a:p>
          <a:p>
            <a:pPr lvl="2" algn="just">
              <a:lnSpc>
                <a:spcPct val="90000"/>
              </a:lnSpc>
              <a:buSzPct val="80000"/>
            </a:pPr>
            <a:r>
              <a:rPr lang="ja-JP" altLang="en-US" dirty="0">
                <a:latin typeface="+mj-ea"/>
              </a:rPr>
              <a:t>１．２以外の</a:t>
            </a:r>
            <a:r>
              <a:rPr lang="ja-JP" altLang="en-US" dirty="0" smtClean="0">
                <a:latin typeface="+mj-ea"/>
              </a:rPr>
              <a:t>場合</a:t>
            </a:r>
            <a:r>
              <a:rPr lang="en-US" altLang="ja-JP" dirty="0" smtClean="0">
                <a:latin typeface="+mj-ea"/>
              </a:rPr>
              <a:t>			</a:t>
            </a:r>
            <a:r>
              <a:rPr lang="ja-JP" altLang="en-US" dirty="0" smtClean="0">
                <a:latin typeface="+mj-ea"/>
              </a:rPr>
              <a:t>１８０点</a:t>
            </a:r>
            <a:r>
              <a:rPr lang="ja-JP" altLang="en-US" dirty="0">
                <a:latin typeface="+mj-ea"/>
              </a:rPr>
              <a:t>　⇒　１８０点</a:t>
            </a:r>
          </a:p>
          <a:p>
            <a:pPr lvl="2" algn="just">
              <a:lnSpc>
                <a:spcPct val="90000"/>
              </a:lnSpc>
              <a:buSzPct val="80000"/>
            </a:pPr>
            <a:r>
              <a:rPr lang="ja-JP" altLang="en-US" dirty="0">
                <a:latin typeface="+mj-ea"/>
              </a:rPr>
              <a:t>２．廃用症候群の</a:t>
            </a:r>
            <a:r>
              <a:rPr lang="ja-JP" altLang="en-US" dirty="0" smtClean="0">
                <a:latin typeface="+mj-ea"/>
              </a:rPr>
              <a:t>場合</a:t>
            </a:r>
            <a:r>
              <a:rPr lang="en-US" altLang="ja-JP" dirty="0" smtClean="0">
                <a:latin typeface="+mj-ea"/>
              </a:rPr>
              <a:t>		</a:t>
            </a:r>
            <a:r>
              <a:rPr lang="ja-JP" altLang="en-US" dirty="0" smtClean="0">
                <a:latin typeface="+mj-ea"/>
              </a:rPr>
              <a:t>１７１点</a:t>
            </a:r>
            <a:r>
              <a:rPr lang="ja-JP" altLang="en-US" dirty="0">
                <a:latin typeface="+mj-ea"/>
              </a:rPr>
              <a:t>　⇒　１３１点</a:t>
            </a:r>
          </a:p>
          <a:p>
            <a:pPr lvl="1" algn="just">
              <a:lnSpc>
                <a:spcPct val="90000"/>
              </a:lnSpc>
              <a:buSzPct val="80000"/>
            </a:pPr>
            <a:r>
              <a:rPr lang="ja-JP" altLang="en-US" dirty="0">
                <a:latin typeface="+mj-ea"/>
              </a:rPr>
              <a:t>脳血管疾患等リハビリテーション料</a:t>
            </a:r>
            <a:r>
              <a:rPr lang="en-US" altLang="ja-JP" dirty="0">
                <a:latin typeface="+mj-ea"/>
              </a:rPr>
              <a:t>(Ⅲ) </a:t>
            </a:r>
            <a:r>
              <a:rPr lang="ja-JP" altLang="en-US" dirty="0">
                <a:latin typeface="+mj-ea"/>
              </a:rPr>
              <a:t>（１単位）</a:t>
            </a:r>
          </a:p>
          <a:p>
            <a:pPr lvl="2" algn="just">
              <a:lnSpc>
                <a:spcPct val="90000"/>
              </a:lnSpc>
              <a:buSzPct val="80000"/>
            </a:pPr>
            <a:r>
              <a:rPr lang="ja-JP" altLang="en-US" dirty="0">
                <a:latin typeface="+mj-ea"/>
              </a:rPr>
              <a:t>１．２以外の</a:t>
            </a:r>
            <a:r>
              <a:rPr lang="ja-JP" altLang="en-US" dirty="0" smtClean="0">
                <a:latin typeface="+mj-ea"/>
              </a:rPr>
              <a:t>場合</a:t>
            </a:r>
            <a:r>
              <a:rPr lang="en-US" altLang="ja-JP" dirty="0" smtClean="0">
                <a:latin typeface="+mj-ea"/>
              </a:rPr>
              <a:t>			</a:t>
            </a:r>
            <a:r>
              <a:rPr lang="ja-JP" altLang="en-US" dirty="0" smtClean="0">
                <a:latin typeface="+mj-ea"/>
              </a:rPr>
              <a:t>　９０点</a:t>
            </a:r>
            <a:r>
              <a:rPr lang="ja-JP" altLang="en-US" dirty="0">
                <a:latin typeface="+mj-ea"/>
              </a:rPr>
              <a:t>　</a:t>
            </a:r>
            <a:r>
              <a:rPr lang="ja-JP" altLang="en-US" dirty="0" smtClean="0">
                <a:latin typeface="+mj-ea"/>
              </a:rPr>
              <a:t>⇒　</a:t>
            </a:r>
            <a:r>
              <a:rPr lang="ja-JP" altLang="en-US" dirty="0">
                <a:latin typeface="+mj-ea"/>
              </a:rPr>
              <a:t>　９０点</a:t>
            </a:r>
          </a:p>
          <a:p>
            <a:pPr lvl="2" algn="just">
              <a:lnSpc>
                <a:spcPct val="90000"/>
              </a:lnSpc>
              <a:buSzPct val="80000"/>
            </a:pPr>
            <a:r>
              <a:rPr lang="ja-JP" altLang="en-US" dirty="0">
                <a:latin typeface="+mj-ea"/>
              </a:rPr>
              <a:t>２．廃用症候群の</a:t>
            </a:r>
            <a:r>
              <a:rPr lang="ja-JP" altLang="en-US" dirty="0" smtClean="0">
                <a:latin typeface="+mj-ea"/>
              </a:rPr>
              <a:t>場合</a:t>
            </a:r>
            <a:r>
              <a:rPr lang="en-US" altLang="ja-JP" dirty="0" smtClean="0">
                <a:latin typeface="+mj-ea"/>
              </a:rPr>
              <a:t>		</a:t>
            </a:r>
            <a:r>
              <a:rPr lang="ja-JP" altLang="en-US" dirty="0" smtClean="0">
                <a:latin typeface="+mj-ea"/>
              </a:rPr>
              <a:t>　９０点</a:t>
            </a:r>
            <a:r>
              <a:rPr lang="ja-JP" altLang="en-US" dirty="0">
                <a:latin typeface="+mj-ea"/>
              </a:rPr>
              <a:t>　⇒　</a:t>
            </a:r>
            <a:r>
              <a:rPr lang="ja-JP" altLang="en-US" dirty="0" smtClean="0">
                <a:latin typeface="+mj-ea"/>
              </a:rPr>
              <a:t>　６９点</a:t>
            </a:r>
            <a:endParaRPr lang="ja-JP" altLang="en-US" dirty="0">
              <a:latin typeface="+mj-ea"/>
            </a:endParaRPr>
          </a:p>
          <a:p>
            <a:pPr algn="just">
              <a:lnSpc>
                <a:spcPct val="90000"/>
              </a:lnSpc>
              <a:buSzPct val="80000"/>
            </a:pPr>
            <a:endParaRPr lang="ja-JP" altLang="en-US"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リハビリテーション</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脳血管疾患等リハビリテーション</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39993244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93</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廃用症候群の場合の見直し</a:t>
            </a:r>
            <a:endParaRPr lang="ja-JP" altLang="en-US" sz="2400" dirty="0">
              <a:latin typeface="+mj-ea"/>
            </a:endParaRPr>
          </a:p>
          <a:p>
            <a:pPr lvl="1" algn="just">
              <a:lnSpc>
                <a:spcPct val="90000"/>
              </a:lnSpc>
              <a:buSzPct val="80000"/>
            </a:pPr>
            <a:r>
              <a:rPr lang="ja-JP" altLang="en-US" sz="2400" dirty="0" smtClean="0">
                <a:latin typeface="+mj-ea"/>
              </a:rPr>
              <a:t>対象者</a:t>
            </a:r>
            <a:endParaRPr lang="ja-JP" altLang="en-US" sz="2400" dirty="0">
              <a:latin typeface="+mj-ea"/>
            </a:endParaRPr>
          </a:p>
          <a:p>
            <a:pPr lvl="2" algn="just">
              <a:lnSpc>
                <a:spcPct val="90000"/>
              </a:lnSpc>
              <a:buSzPct val="80000"/>
            </a:pPr>
            <a:r>
              <a:rPr lang="ja-JP" altLang="en-US" dirty="0">
                <a:latin typeface="+mj-ea"/>
              </a:rPr>
              <a:t>外科手術又は肺炎等の治療時の安静による廃用症候群その他のリハビリテーションを要する状態の患者であって、一定程度以上の基本動作能力、応用動作能力、言語聴覚能力及び日常生活能力の低下を来しているもの</a:t>
            </a:r>
            <a:r>
              <a:rPr lang="ja-JP" altLang="en-US" b="1" u="sng" dirty="0">
                <a:latin typeface="+mj-ea"/>
              </a:rPr>
              <a:t>（心大血管疾患リハビリテーション料、運動器リハビリテーション料、呼吸器リハビリテーション料、障害児（者）リハビリテーション料、がん患者リハビリテーション料の対象となる患者を</a:t>
            </a:r>
            <a:r>
              <a:rPr lang="ja-JP" altLang="en-US" b="1" u="sng" dirty="0" smtClean="0">
                <a:latin typeface="+mj-ea"/>
              </a:rPr>
              <a:t>除く）</a:t>
            </a:r>
            <a:endParaRPr lang="ja-JP" altLang="en-US" b="1" u="sng" dirty="0">
              <a:latin typeface="+mj-ea"/>
            </a:endParaRPr>
          </a:p>
          <a:p>
            <a:pPr algn="just">
              <a:lnSpc>
                <a:spcPct val="90000"/>
              </a:lnSpc>
              <a:buSzPct val="80000"/>
            </a:pPr>
            <a:endParaRPr lang="ja-JP" altLang="en-US" sz="28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リハビリテーション</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脳血管疾患等リハビリテーション</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19787750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94</a:t>
            </a:fld>
            <a:endParaRPr lang="en-US" altLang="ja-JP" sz="1800" smtClean="0"/>
          </a:p>
        </p:txBody>
      </p:sp>
      <p:sp>
        <p:nvSpPr>
          <p:cNvPr id="12291" name="Rectangle 2"/>
          <p:cNvSpPr>
            <a:spLocks noGrp="1" noChangeArrowheads="1"/>
          </p:cNvSpPr>
          <p:nvPr>
            <p:ph type="body" idx="1"/>
          </p:nvPr>
        </p:nvSpPr>
        <p:spPr>
          <a:xfrm>
            <a:off x="609601" y="692696"/>
            <a:ext cx="8534399" cy="6013450"/>
          </a:xfrm>
        </p:spPr>
        <p:txBody>
          <a:bodyPr/>
          <a:lstStyle/>
          <a:p>
            <a:pPr algn="just">
              <a:lnSpc>
                <a:spcPct val="90000"/>
              </a:lnSpc>
              <a:buSzPct val="80000"/>
            </a:pPr>
            <a:r>
              <a:rPr lang="ja-JP" altLang="en-US" sz="2800" dirty="0" smtClean="0">
                <a:latin typeface="+mj-ea"/>
              </a:rPr>
              <a:t>運動器・脳血管疾患リハビリテーション</a:t>
            </a:r>
            <a:endParaRPr lang="en-US" altLang="ja-JP" sz="2800" dirty="0" smtClean="0">
              <a:latin typeface="+mj-ea"/>
            </a:endParaRPr>
          </a:p>
          <a:p>
            <a:pPr lvl="1" algn="just">
              <a:lnSpc>
                <a:spcPct val="90000"/>
              </a:lnSpc>
              <a:buSzPct val="80000"/>
            </a:pPr>
            <a:r>
              <a:rPr lang="ja-JP" altLang="en-US" sz="2400" dirty="0" smtClean="0">
                <a:latin typeface="+mj-ea"/>
              </a:rPr>
              <a:t>過去１年間に介護保険における通所リハビリテーション又は介護予防通所リハビリテーションを実施した実績のない医療機関が、入院中の患者以外の要介護認定者に対して実施する場合は、所定点数の</a:t>
            </a:r>
            <a:r>
              <a:rPr lang="ja-JP" altLang="en-US" dirty="0" smtClean="0">
                <a:latin typeface="+mj-ea"/>
              </a:rPr>
              <a:t>１００</a:t>
            </a:r>
            <a:r>
              <a:rPr lang="ja-JP" altLang="en-US" sz="2400" dirty="0" smtClean="0">
                <a:latin typeface="+mj-ea"/>
              </a:rPr>
              <a:t>分の９０に相当する点数により算定</a:t>
            </a:r>
            <a:endParaRPr lang="en-US" altLang="ja-JP" sz="2400" dirty="0" smtClean="0">
              <a:latin typeface="+mj-ea"/>
            </a:endParaRPr>
          </a:p>
          <a:p>
            <a:pPr lvl="1" algn="just">
              <a:lnSpc>
                <a:spcPct val="90000"/>
              </a:lnSpc>
              <a:buSzPct val="80000"/>
            </a:pPr>
            <a:endParaRPr lang="ja-JP" altLang="en-US" sz="2000" dirty="0" smtClean="0">
              <a:latin typeface="+mj-ea"/>
            </a:endParaRPr>
          </a:p>
          <a:p>
            <a:pPr algn="just">
              <a:lnSpc>
                <a:spcPct val="90000"/>
              </a:lnSpc>
              <a:buSzPct val="80000"/>
            </a:pPr>
            <a:r>
              <a:rPr lang="ja-JP" altLang="en-US" sz="2800" dirty="0" smtClean="0">
                <a:latin typeface="+mj-ea"/>
              </a:rPr>
              <a:t>介護</a:t>
            </a:r>
            <a:r>
              <a:rPr lang="ja-JP" altLang="en-US" sz="2800" dirty="0">
                <a:latin typeface="+mj-ea"/>
              </a:rPr>
              <a:t>保険リハビリテーション移行支援料 </a:t>
            </a:r>
            <a:endParaRPr lang="en-US" altLang="ja-JP" sz="2800" dirty="0" smtClean="0">
              <a:latin typeface="+mj-ea"/>
            </a:endParaRPr>
          </a:p>
          <a:p>
            <a:pPr marL="0" indent="0" algn="just">
              <a:lnSpc>
                <a:spcPct val="90000"/>
              </a:lnSpc>
              <a:buSzPct val="80000"/>
              <a:buNone/>
            </a:pPr>
            <a:r>
              <a:rPr lang="en-US" altLang="ja-JP" dirty="0">
                <a:latin typeface="+mj-ea"/>
              </a:rPr>
              <a:t>	</a:t>
            </a:r>
            <a:r>
              <a:rPr lang="en-US" altLang="ja-JP" dirty="0" smtClean="0">
                <a:latin typeface="+mj-ea"/>
              </a:rPr>
              <a:t>			</a:t>
            </a:r>
            <a:r>
              <a:rPr lang="ja-JP" altLang="en-US" dirty="0" smtClean="0">
                <a:latin typeface="+mj-ea"/>
              </a:rPr>
              <a:t>　</a:t>
            </a:r>
            <a:r>
              <a:rPr lang="ja-JP" altLang="en-US" sz="2800" dirty="0" smtClean="0">
                <a:latin typeface="+mj-ea"/>
              </a:rPr>
              <a:t>５００点（新設）（医学管理料）</a:t>
            </a:r>
            <a:endParaRPr lang="ja-JP" altLang="en-US" sz="2800" dirty="0">
              <a:latin typeface="+mj-ea"/>
            </a:endParaRPr>
          </a:p>
          <a:p>
            <a:pPr lvl="1" algn="just">
              <a:lnSpc>
                <a:spcPct val="90000"/>
              </a:lnSpc>
              <a:buSzPct val="80000"/>
            </a:pPr>
            <a:r>
              <a:rPr lang="ja-JP" altLang="en-US" sz="2400" dirty="0" smtClean="0">
                <a:latin typeface="+mj-ea"/>
              </a:rPr>
              <a:t>患者</a:t>
            </a:r>
            <a:r>
              <a:rPr lang="en-US" altLang="ja-JP" sz="2400" dirty="0">
                <a:latin typeface="+mj-ea"/>
              </a:rPr>
              <a:t>1</a:t>
            </a:r>
            <a:r>
              <a:rPr lang="ja-JP" altLang="en-US" sz="2400" dirty="0">
                <a:latin typeface="+mj-ea"/>
              </a:rPr>
              <a:t>人につき</a:t>
            </a:r>
            <a:r>
              <a:rPr lang="en-US" altLang="ja-JP" sz="2400" dirty="0">
                <a:latin typeface="+mj-ea"/>
              </a:rPr>
              <a:t>1</a:t>
            </a:r>
            <a:r>
              <a:rPr lang="ja-JP" altLang="en-US" sz="2400" dirty="0" smtClean="0">
                <a:latin typeface="+mj-ea"/>
              </a:rPr>
              <a:t>回限り</a:t>
            </a:r>
            <a:endParaRPr lang="ja-JP" altLang="en-US" sz="2400" dirty="0">
              <a:latin typeface="+mj-ea"/>
            </a:endParaRPr>
          </a:p>
          <a:p>
            <a:pPr lvl="1" algn="just">
              <a:lnSpc>
                <a:spcPct val="90000"/>
              </a:lnSpc>
              <a:buSzPct val="80000"/>
            </a:pPr>
            <a:r>
              <a:rPr lang="ja-JP" altLang="en-US" sz="2400" dirty="0" smtClean="0">
                <a:latin typeface="+mj-ea"/>
              </a:rPr>
              <a:t>算定要件</a:t>
            </a:r>
            <a:endParaRPr lang="en-US" altLang="ja-JP" sz="2400" dirty="0">
              <a:latin typeface="+mj-ea"/>
            </a:endParaRPr>
          </a:p>
          <a:p>
            <a:pPr lvl="2" algn="just">
              <a:lnSpc>
                <a:spcPct val="90000"/>
              </a:lnSpc>
              <a:buSzPct val="80000"/>
            </a:pPr>
            <a:r>
              <a:rPr lang="ja-JP" altLang="en-US" dirty="0">
                <a:latin typeface="+mj-ea"/>
              </a:rPr>
              <a:t>入院患者以外の要介護被保険者等について、医療保険における維持期のリハビリテーションから介護保険のリハビリテーションに移行した場合に</a:t>
            </a:r>
            <a:r>
              <a:rPr lang="ja-JP" altLang="en-US" dirty="0" smtClean="0">
                <a:latin typeface="+mj-ea"/>
              </a:rPr>
              <a:t>算定</a:t>
            </a:r>
            <a:endParaRPr lang="en-US" altLang="ja-JP" dirty="0" smtClean="0">
              <a:latin typeface="+mj-ea"/>
            </a:endParaRPr>
          </a:p>
          <a:p>
            <a:pPr lvl="2" algn="just">
              <a:lnSpc>
                <a:spcPct val="90000"/>
              </a:lnSpc>
              <a:buSzPct val="80000"/>
            </a:pPr>
            <a:r>
              <a:rPr lang="ja-JP" altLang="en-US" dirty="0" smtClean="0">
                <a:latin typeface="+mj-ea"/>
              </a:rPr>
              <a:t>医師または医師の指示を受けた看護師、社会福祉士等が介護支援専門員等と連携</a:t>
            </a:r>
            <a:endParaRPr lang="ja-JP" altLang="en-US" dirty="0">
              <a:latin typeface="+mj-ea"/>
            </a:endParaRPr>
          </a:p>
          <a:p>
            <a:pPr algn="just">
              <a:lnSpc>
                <a:spcPct val="90000"/>
              </a:lnSpc>
              <a:buSzPct val="80000"/>
            </a:pPr>
            <a:endParaRPr lang="ja-JP" altLang="en-US" sz="28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リハビリテーション</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リハビリテーション</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57209938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95</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脳血管疾患等・運動器リハビリテーション料</a:t>
            </a:r>
            <a:endParaRPr lang="ja-JP" altLang="en-US" sz="2800" dirty="0">
              <a:latin typeface="+mj-ea"/>
            </a:endParaRPr>
          </a:p>
          <a:p>
            <a:pPr algn="just">
              <a:lnSpc>
                <a:spcPct val="90000"/>
              </a:lnSpc>
              <a:buSzPct val="80000"/>
            </a:pPr>
            <a:r>
              <a:rPr lang="ja-JP" altLang="en-US" sz="2800" dirty="0">
                <a:latin typeface="+mj-ea"/>
              </a:rPr>
              <a:t>早期リハビリテーション加算 </a:t>
            </a:r>
            <a:r>
              <a:rPr lang="ja-JP" altLang="en-US" dirty="0">
                <a:latin typeface="+mj-ea"/>
              </a:rPr>
              <a:t>３０</a:t>
            </a:r>
            <a:r>
              <a:rPr lang="ja-JP" altLang="en-US" sz="2800" dirty="0" smtClean="0">
                <a:latin typeface="+mj-ea"/>
              </a:rPr>
              <a:t>点（１単位につき）</a:t>
            </a:r>
            <a:endParaRPr lang="ja-JP" altLang="en-US" sz="2800" dirty="0">
              <a:latin typeface="+mj-ea"/>
            </a:endParaRPr>
          </a:p>
          <a:p>
            <a:pPr lvl="1" algn="just">
              <a:lnSpc>
                <a:spcPct val="90000"/>
              </a:lnSpc>
              <a:buSzPct val="80000"/>
            </a:pPr>
            <a:r>
              <a:rPr lang="ja-JP" altLang="en-US" sz="2400" dirty="0" smtClean="0">
                <a:latin typeface="+mj-ea"/>
              </a:rPr>
              <a:t>算定要件</a:t>
            </a:r>
            <a:endParaRPr lang="ja-JP" altLang="en-US" sz="2400" dirty="0">
              <a:latin typeface="+mj-ea"/>
            </a:endParaRPr>
          </a:p>
          <a:p>
            <a:pPr lvl="2" algn="just">
              <a:lnSpc>
                <a:spcPct val="90000"/>
              </a:lnSpc>
              <a:buSzPct val="80000"/>
            </a:pPr>
            <a:r>
              <a:rPr lang="ja-JP" altLang="en-US" dirty="0">
                <a:latin typeface="+mj-ea"/>
              </a:rPr>
              <a:t>入院中の患者</a:t>
            </a:r>
            <a:r>
              <a:rPr lang="ja-JP" altLang="en-US" b="1" u="sng" dirty="0">
                <a:latin typeface="+mj-ea"/>
              </a:rPr>
              <a:t>又は入院中の患者以外のもの</a:t>
            </a:r>
            <a:r>
              <a:rPr lang="ja-JP" altLang="en-US" b="1" u="sng" dirty="0" smtClean="0">
                <a:latin typeface="+mj-ea"/>
              </a:rPr>
              <a:t>（脳卒中・大腿骨頸部骨折の</a:t>
            </a:r>
            <a:r>
              <a:rPr lang="ja-JP" altLang="en-US" b="1" u="sng" dirty="0">
                <a:latin typeface="+mj-ea"/>
              </a:rPr>
              <a:t>ものであって、当該保険医療機関を退院したもの又は他の保険医療機関を退院したもの（地域連携診療計画</a:t>
            </a:r>
            <a:r>
              <a:rPr lang="ja-JP" altLang="en-US" b="1" u="sng" dirty="0" smtClean="0">
                <a:latin typeface="+mj-ea"/>
              </a:rPr>
              <a:t>管理料または地域連携診療計画退院時指導料を算定</a:t>
            </a:r>
            <a:r>
              <a:rPr lang="ja-JP" altLang="en-US" b="1" u="sng" dirty="0">
                <a:latin typeface="+mj-ea"/>
              </a:rPr>
              <a:t>した患者に限る）に限る）</a:t>
            </a:r>
            <a:r>
              <a:rPr lang="ja-JP" altLang="en-US" dirty="0">
                <a:latin typeface="+mj-ea"/>
              </a:rPr>
              <a:t>に対してリハビリテーションを行った場合は、それぞれ発症、手術又は急性増悪</a:t>
            </a:r>
            <a:r>
              <a:rPr lang="ja-JP" altLang="en-US" dirty="0" smtClean="0">
                <a:latin typeface="+mj-ea"/>
              </a:rPr>
              <a:t>から３０日</a:t>
            </a:r>
            <a:r>
              <a:rPr lang="ja-JP" altLang="en-US" dirty="0">
                <a:latin typeface="+mj-ea"/>
              </a:rPr>
              <a:t>に限り、早期リハビリテーション加算として、１単位に</a:t>
            </a:r>
            <a:r>
              <a:rPr lang="ja-JP" altLang="en-US" dirty="0" smtClean="0">
                <a:latin typeface="+mj-ea"/>
              </a:rPr>
              <a:t>つき３０点</a:t>
            </a:r>
            <a:r>
              <a:rPr lang="ja-JP" altLang="en-US" dirty="0">
                <a:latin typeface="+mj-ea"/>
              </a:rPr>
              <a:t>を所定点数に加算する</a:t>
            </a:r>
            <a:r>
              <a:rPr lang="ja-JP" altLang="en-US" dirty="0" smtClean="0">
                <a:latin typeface="+mj-ea"/>
              </a:rPr>
              <a:t>。</a:t>
            </a:r>
            <a:endParaRPr lang="ja-JP" altLang="en-US"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リハビリテーション</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早期リハビリテーションの評価</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191907858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96</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脳血管疾患等・運動器リハビリテーション料</a:t>
            </a:r>
            <a:endParaRPr lang="ja-JP" altLang="en-US" sz="2800" dirty="0">
              <a:latin typeface="+mj-ea"/>
            </a:endParaRPr>
          </a:p>
          <a:p>
            <a:pPr algn="just">
              <a:lnSpc>
                <a:spcPct val="90000"/>
              </a:lnSpc>
              <a:buSzPct val="80000"/>
            </a:pPr>
            <a:r>
              <a:rPr lang="ja-JP" altLang="en-US" sz="2800" dirty="0" smtClean="0">
                <a:latin typeface="+mj-ea"/>
              </a:rPr>
              <a:t>初期</a:t>
            </a:r>
            <a:r>
              <a:rPr lang="ja-JP" altLang="en-US" sz="2800" dirty="0">
                <a:latin typeface="+mj-ea"/>
              </a:rPr>
              <a:t>加算 </a:t>
            </a:r>
            <a:r>
              <a:rPr lang="ja-JP" altLang="en-US" dirty="0">
                <a:latin typeface="+mj-ea"/>
              </a:rPr>
              <a:t>４５</a:t>
            </a:r>
            <a:r>
              <a:rPr lang="ja-JP" altLang="en-US" sz="2800" dirty="0" smtClean="0">
                <a:latin typeface="+mj-ea"/>
              </a:rPr>
              <a:t>点（１単位につき）</a:t>
            </a:r>
            <a:endParaRPr lang="ja-JP" altLang="en-US" sz="2800" dirty="0">
              <a:latin typeface="+mj-ea"/>
            </a:endParaRPr>
          </a:p>
          <a:p>
            <a:pPr lvl="1" algn="just">
              <a:lnSpc>
                <a:spcPct val="90000"/>
              </a:lnSpc>
              <a:buSzPct val="80000"/>
            </a:pPr>
            <a:r>
              <a:rPr lang="ja-JP" altLang="en-US" sz="2400" dirty="0" smtClean="0">
                <a:latin typeface="+mj-ea"/>
              </a:rPr>
              <a:t>算定要件</a:t>
            </a:r>
            <a:endParaRPr lang="ja-JP" altLang="en-US" sz="2400" dirty="0">
              <a:latin typeface="+mj-ea"/>
            </a:endParaRPr>
          </a:p>
          <a:p>
            <a:pPr lvl="2" algn="just">
              <a:lnSpc>
                <a:spcPct val="90000"/>
              </a:lnSpc>
              <a:buSzPct val="80000"/>
            </a:pPr>
            <a:r>
              <a:rPr lang="ja-JP" altLang="en-US" dirty="0">
                <a:latin typeface="+mj-ea"/>
              </a:rPr>
              <a:t>入院中の患者</a:t>
            </a:r>
            <a:r>
              <a:rPr lang="ja-JP" altLang="en-US" b="1" u="sng" dirty="0">
                <a:latin typeface="+mj-ea"/>
              </a:rPr>
              <a:t>又は入院中の患者以外のもの（脳卒中・大腿骨頸部骨折のものであって、当該保険医療機関を退院したもの又は他の保険医療機関を退院したもの（地域連携診療計画管理料または地域連携診療計画退院時指導料を算定した患者に限る）に限る）</a:t>
            </a:r>
            <a:r>
              <a:rPr lang="ja-JP" altLang="en-US" dirty="0" smtClean="0">
                <a:latin typeface="+mj-ea"/>
              </a:rPr>
              <a:t>に</a:t>
            </a:r>
            <a:r>
              <a:rPr lang="ja-JP" altLang="en-US" dirty="0">
                <a:latin typeface="+mj-ea"/>
              </a:rPr>
              <a:t>対してリハビリテーションを行った場合は、それぞれ発症、手術又は急性増悪</a:t>
            </a:r>
            <a:r>
              <a:rPr lang="ja-JP" altLang="en-US" dirty="0" smtClean="0">
                <a:latin typeface="+mj-ea"/>
              </a:rPr>
              <a:t>から</a:t>
            </a:r>
            <a:r>
              <a:rPr lang="ja-JP" altLang="en-US" dirty="0">
                <a:latin typeface="+mj-ea"/>
              </a:rPr>
              <a:t>１４</a:t>
            </a:r>
            <a:r>
              <a:rPr lang="ja-JP" altLang="en-US" dirty="0" smtClean="0">
                <a:latin typeface="+mj-ea"/>
              </a:rPr>
              <a:t>日</a:t>
            </a:r>
            <a:r>
              <a:rPr lang="ja-JP" altLang="en-US" dirty="0">
                <a:latin typeface="+mj-ea"/>
              </a:rPr>
              <a:t>に限り、初期加算として、１単位に</a:t>
            </a:r>
            <a:r>
              <a:rPr lang="ja-JP" altLang="en-US" dirty="0" smtClean="0">
                <a:latin typeface="+mj-ea"/>
              </a:rPr>
              <a:t>つき</a:t>
            </a:r>
            <a:r>
              <a:rPr lang="ja-JP" altLang="en-US" dirty="0">
                <a:latin typeface="+mj-ea"/>
              </a:rPr>
              <a:t>４５</a:t>
            </a:r>
            <a:r>
              <a:rPr lang="ja-JP" altLang="en-US" dirty="0" smtClean="0">
                <a:latin typeface="+mj-ea"/>
              </a:rPr>
              <a:t>点</a:t>
            </a:r>
            <a:r>
              <a:rPr lang="ja-JP" altLang="en-US" dirty="0">
                <a:latin typeface="+mj-ea"/>
              </a:rPr>
              <a:t>を更に所定点数に加算する。</a:t>
            </a:r>
          </a:p>
          <a:p>
            <a:pPr algn="just">
              <a:lnSpc>
                <a:spcPct val="90000"/>
              </a:lnSpc>
              <a:buSzPct val="80000"/>
            </a:pPr>
            <a:endParaRPr lang="ja-JP" altLang="en-US" sz="2800" dirty="0">
              <a:latin typeface="+mj-ea"/>
            </a:endParaRPr>
          </a:p>
          <a:p>
            <a:pPr algn="just">
              <a:lnSpc>
                <a:spcPct val="90000"/>
              </a:lnSpc>
              <a:buSzPct val="80000"/>
            </a:pPr>
            <a:endParaRPr lang="ja-JP" altLang="en-US" sz="2800" dirty="0">
              <a:latin typeface="+mj-ea"/>
            </a:endParaRPr>
          </a:p>
          <a:p>
            <a:pPr algn="just">
              <a:lnSpc>
                <a:spcPct val="90000"/>
              </a:lnSpc>
              <a:buSzPct val="80000"/>
            </a:pPr>
            <a:endParaRPr lang="ja-JP" altLang="en-US" sz="2800" dirty="0">
              <a:latin typeface="+mj-ea"/>
            </a:endParaRPr>
          </a:p>
          <a:p>
            <a:pPr algn="just">
              <a:lnSpc>
                <a:spcPct val="90000"/>
              </a:lnSpc>
              <a:buSzPct val="80000"/>
            </a:pPr>
            <a:endParaRPr lang="ja-JP" altLang="en-US" sz="28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リハビリテーション</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早期リハビリテーションの評価</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268662746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8B877E0F-3DE4-45CF-9C18-2C452B1DA12E}" type="slidenum">
              <a:rPr lang="ja-JP" altLang="en-US" smtClean="0"/>
              <a:pPr>
                <a:defRPr/>
              </a:pPr>
              <a:t>97</a:t>
            </a:fld>
            <a:endParaRPr lang="en-US" altLang="ja-JP"/>
          </a:p>
        </p:txBody>
      </p:sp>
      <p:sp>
        <p:nvSpPr>
          <p:cNvPr id="3" name="テキスト ボックス 2"/>
          <p:cNvSpPr txBox="1"/>
          <p:nvPr/>
        </p:nvSpPr>
        <p:spPr>
          <a:xfrm>
            <a:off x="3959424" y="2143"/>
            <a:ext cx="5184576" cy="369332"/>
          </a:xfrm>
          <a:prstGeom prst="rect">
            <a:avLst/>
          </a:prstGeom>
          <a:noFill/>
        </p:spPr>
        <p:txBody>
          <a:bodyPr wrap="square" rtlCol="0">
            <a:spAutoFit/>
          </a:bodyPr>
          <a:lstStyle/>
          <a:p>
            <a:r>
              <a:rPr lang="ja-JP" altLang="en-US" sz="1800" dirty="0" smtClean="0"/>
              <a:t>平成</a:t>
            </a:r>
            <a:r>
              <a:rPr lang="en-US" altLang="ja-JP" sz="1800" dirty="0" smtClean="0"/>
              <a:t>23</a:t>
            </a:r>
            <a:r>
              <a:rPr lang="ja-JP" altLang="en-US" sz="1800" dirty="0" smtClean="0"/>
              <a:t>年</a:t>
            </a:r>
            <a:r>
              <a:rPr lang="en-US" altLang="ja-JP" sz="1800" dirty="0" smtClean="0"/>
              <a:t>12</a:t>
            </a:r>
            <a:r>
              <a:rPr lang="ja-JP" altLang="en-US" sz="1800" dirty="0" smtClean="0"/>
              <a:t>月</a:t>
            </a:r>
            <a:r>
              <a:rPr lang="en-US" altLang="ja-JP" sz="1800" dirty="0" smtClean="0"/>
              <a:t>7</a:t>
            </a:r>
            <a:r>
              <a:rPr lang="ja-JP" altLang="en-US" sz="1800" dirty="0" smtClean="0"/>
              <a:t>日中央社会保険医療協議会資料</a:t>
            </a:r>
            <a:endParaRPr kumimoji="1" lang="ja-JP" altLang="en-US" sz="1800"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7770"/>
            <a:ext cx="9144000" cy="6537614"/>
          </a:xfrm>
          <a:prstGeom prst="rect">
            <a:avLst/>
          </a:prstGeom>
        </p:spPr>
      </p:pic>
    </p:spTree>
    <p:extLst>
      <p:ext uri="{BB962C8B-B14F-4D97-AF65-F5344CB8AC3E}">
        <p14:creationId xmlns:p14="http://schemas.microsoft.com/office/powerpoint/2010/main" val="219626848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98</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sz="2800" dirty="0" smtClean="0">
                <a:latin typeface="+mj-ea"/>
              </a:rPr>
              <a:t>リハビリテーション総合計画提供料</a:t>
            </a:r>
            <a:r>
              <a:rPr lang="en-US" altLang="ja-JP" sz="2800" dirty="0" smtClean="0">
                <a:latin typeface="+mj-ea"/>
              </a:rPr>
              <a:t>	</a:t>
            </a:r>
            <a:r>
              <a:rPr lang="ja-JP" altLang="en-US" sz="2800" dirty="0" smtClean="0">
                <a:latin typeface="+mj-ea"/>
              </a:rPr>
              <a:t>　　　１００点</a:t>
            </a:r>
            <a:endParaRPr lang="ja-JP" altLang="en-US" sz="2800" dirty="0">
              <a:latin typeface="+mj-ea"/>
            </a:endParaRPr>
          </a:p>
          <a:p>
            <a:pPr lvl="1" algn="just">
              <a:lnSpc>
                <a:spcPct val="90000"/>
              </a:lnSpc>
              <a:buSzPct val="80000"/>
            </a:pPr>
            <a:r>
              <a:rPr lang="ja-JP" altLang="en-US" sz="2400" dirty="0" smtClean="0">
                <a:latin typeface="+mj-ea"/>
              </a:rPr>
              <a:t>算定要件</a:t>
            </a:r>
            <a:endParaRPr lang="ja-JP" altLang="en-US" sz="2400" dirty="0">
              <a:latin typeface="+mj-ea"/>
            </a:endParaRPr>
          </a:p>
          <a:p>
            <a:pPr lvl="2" algn="just">
              <a:lnSpc>
                <a:spcPct val="90000"/>
              </a:lnSpc>
              <a:buSzPct val="80000"/>
            </a:pPr>
            <a:r>
              <a:rPr lang="ja-JP" altLang="en-US" dirty="0">
                <a:latin typeface="+mj-ea"/>
              </a:rPr>
              <a:t>退院時に１回を限度として算定</a:t>
            </a:r>
          </a:p>
          <a:p>
            <a:pPr lvl="2" algn="just">
              <a:lnSpc>
                <a:spcPct val="90000"/>
              </a:lnSpc>
              <a:buSzPct val="80000"/>
            </a:pPr>
            <a:r>
              <a:rPr lang="ja-JP" altLang="en-US" dirty="0">
                <a:latin typeface="+mj-ea"/>
              </a:rPr>
              <a:t>退院時に地域連携診療計画管理料又は地域連携診療計画退院時指導料を算定した患者（入院中にリハビリテーション総合計画評価料を算定した場合に限る）について、患者の同意を得た上で退院後のリハビリテーションを担う他の保険医療機関にリハビリテーション計画を文書により提供し、発症、手術又は急性増悪から１４日以内に退院した場合に</a:t>
            </a:r>
            <a:r>
              <a:rPr lang="ja-JP" altLang="en-US" dirty="0" smtClean="0">
                <a:latin typeface="+mj-ea"/>
              </a:rPr>
              <a:t>算定</a:t>
            </a:r>
            <a:endParaRPr lang="en-US" altLang="ja-JP" dirty="0" smtClean="0">
              <a:latin typeface="+mj-ea"/>
            </a:endParaRPr>
          </a:p>
          <a:p>
            <a:pPr lvl="2" algn="just">
              <a:lnSpc>
                <a:spcPct val="90000"/>
              </a:lnSpc>
              <a:buSzPct val="80000"/>
            </a:pPr>
            <a:endParaRPr lang="en-US" altLang="ja-JP" dirty="0" smtClean="0">
              <a:latin typeface="+mj-ea"/>
            </a:endParaRPr>
          </a:p>
          <a:p>
            <a:pPr algn="just">
              <a:lnSpc>
                <a:spcPct val="90000"/>
              </a:lnSpc>
              <a:buSzPct val="80000"/>
            </a:pPr>
            <a:endParaRPr lang="ja-JP" altLang="en-US" sz="2800" dirty="0">
              <a:latin typeface="+mj-ea"/>
            </a:endParaRPr>
          </a:p>
          <a:p>
            <a:pPr algn="just">
              <a:lnSpc>
                <a:spcPct val="90000"/>
              </a:lnSpc>
              <a:buSzPct val="80000"/>
            </a:pPr>
            <a:endParaRPr lang="ja-JP" altLang="en-US" sz="2800" dirty="0">
              <a:latin typeface="+mj-ea"/>
            </a:endParaRPr>
          </a:p>
          <a:p>
            <a:pPr algn="just">
              <a:lnSpc>
                <a:spcPct val="90000"/>
              </a:lnSpc>
              <a:buSzPct val="80000"/>
            </a:pPr>
            <a:endParaRPr lang="ja-JP" altLang="en-US" sz="2800" dirty="0">
              <a:latin typeface="+mj-ea"/>
            </a:endParaRP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i="0" dirty="0" smtClean="0">
                <a:solidFill>
                  <a:srgbClr val="FFFF66"/>
                </a:solidFill>
              </a:rPr>
              <a:t>リハビリテーション</a:t>
            </a:r>
            <a:endParaRPr lang="ja-JP" altLang="en-US" sz="2800" i="0" dirty="0">
              <a:solidFill>
                <a:srgbClr val="FFFF66"/>
              </a:solidFill>
            </a:endParaRP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リハビリテーション総合計画提供料の新設</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68672739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番号プレースホルダー 5"/>
          <p:cNvSpPr>
            <a:spLocks noGrp="1"/>
          </p:cNvSpPr>
          <p:nvPr>
            <p:ph type="sldNum" sz="quarter" idx="12"/>
          </p:nvPr>
        </p:nvSpPr>
        <p:spPr>
          <a:noFill/>
        </p:spPr>
        <p:txBody>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fld id="{53433997-0D1D-47E7-A38B-2FCF63E618D5}" type="slidenum">
              <a:rPr lang="en-US" altLang="ja-JP" sz="1800" smtClean="0"/>
              <a:pPr eaLnBrk="1" hangingPunct="1"/>
              <a:t>99</a:t>
            </a:fld>
            <a:endParaRPr lang="en-US" altLang="ja-JP" sz="1800" smtClean="0"/>
          </a:p>
        </p:txBody>
      </p:sp>
      <p:sp>
        <p:nvSpPr>
          <p:cNvPr id="12291" name="Rectangle 2"/>
          <p:cNvSpPr>
            <a:spLocks noGrp="1" noChangeArrowheads="1"/>
          </p:cNvSpPr>
          <p:nvPr>
            <p:ph type="body" idx="1"/>
          </p:nvPr>
        </p:nvSpPr>
        <p:spPr>
          <a:xfrm>
            <a:off x="609601" y="685800"/>
            <a:ext cx="8534399" cy="6013450"/>
          </a:xfrm>
        </p:spPr>
        <p:txBody>
          <a:bodyPr/>
          <a:lstStyle/>
          <a:p>
            <a:pPr algn="just">
              <a:lnSpc>
                <a:spcPct val="90000"/>
              </a:lnSpc>
              <a:buSzPct val="80000"/>
            </a:pPr>
            <a:r>
              <a:rPr lang="ja-JP" altLang="en-US" dirty="0">
                <a:latin typeface="+mj-ea"/>
              </a:rPr>
              <a:t>リハビリテーション総合計画評価料の注の見直し</a:t>
            </a:r>
            <a:endParaRPr lang="en-US" altLang="ja-JP" dirty="0">
              <a:latin typeface="+mj-ea"/>
            </a:endParaRPr>
          </a:p>
          <a:p>
            <a:pPr lvl="1" algn="just">
              <a:lnSpc>
                <a:spcPct val="90000"/>
              </a:lnSpc>
              <a:buSzPct val="80000"/>
            </a:pPr>
            <a:r>
              <a:rPr lang="ja-JP" altLang="en-US" dirty="0">
                <a:latin typeface="+mj-ea"/>
              </a:rPr>
              <a:t>リハビリテーション総合計画提供料算定患者には算定できない</a:t>
            </a:r>
          </a:p>
          <a:p>
            <a:pPr algn="just">
              <a:lnSpc>
                <a:spcPct val="90000"/>
              </a:lnSpc>
              <a:buSzPct val="80000"/>
            </a:pPr>
            <a:endParaRPr lang="en-US" altLang="ja-JP" dirty="0">
              <a:latin typeface="+mj-ea"/>
            </a:endParaRPr>
          </a:p>
          <a:p>
            <a:pPr algn="just">
              <a:lnSpc>
                <a:spcPct val="90000"/>
              </a:lnSpc>
              <a:buSzPct val="80000"/>
            </a:pPr>
            <a:r>
              <a:rPr lang="ja-JP" altLang="en-US" dirty="0" smtClean="0">
                <a:latin typeface="+mj-ea"/>
              </a:rPr>
              <a:t>入院時訪問指導加算</a:t>
            </a:r>
            <a:r>
              <a:rPr lang="en-US" altLang="ja-JP" dirty="0" smtClean="0">
                <a:latin typeface="+mj-ea"/>
              </a:rPr>
              <a:t>	</a:t>
            </a:r>
            <a:r>
              <a:rPr lang="ja-JP" altLang="en-US" dirty="0" smtClean="0">
                <a:latin typeface="+mj-ea"/>
              </a:rPr>
              <a:t>　　１５０点（入院中１回）（新設）</a:t>
            </a:r>
            <a:endParaRPr lang="en-US" altLang="ja-JP" dirty="0" smtClean="0">
              <a:latin typeface="+mj-ea"/>
            </a:endParaRPr>
          </a:p>
          <a:p>
            <a:pPr lvl="2" algn="just">
              <a:lnSpc>
                <a:spcPct val="90000"/>
              </a:lnSpc>
              <a:buSzPct val="80000"/>
            </a:pPr>
            <a:r>
              <a:rPr lang="ja-JP" altLang="en-US" dirty="0" smtClean="0">
                <a:latin typeface="+mj-ea"/>
              </a:rPr>
              <a:t>リハビリテーション</a:t>
            </a:r>
            <a:r>
              <a:rPr lang="ja-JP" altLang="en-US" dirty="0">
                <a:latin typeface="+mj-ea"/>
              </a:rPr>
              <a:t>総合計画</a:t>
            </a:r>
            <a:r>
              <a:rPr lang="ja-JP" altLang="en-US" dirty="0" smtClean="0">
                <a:latin typeface="+mj-ea"/>
              </a:rPr>
              <a:t>評価料の加算</a:t>
            </a:r>
            <a:endParaRPr lang="ja-JP" altLang="en-US" dirty="0">
              <a:latin typeface="+mj-ea"/>
            </a:endParaRPr>
          </a:p>
          <a:p>
            <a:pPr lvl="1" algn="just">
              <a:lnSpc>
                <a:spcPct val="90000"/>
              </a:lnSpc>
              <a:buSzPct val="80000"/>
            </a:pPr>
            <a:r>
              <a:rPr lang="ja-JP" altLang="en-US" sz="2400" dirty="0" smtClean="0">
                <a:latin typeface="+mj-ea"/>
              </a:rPr>
              <a:t>算定</a:t>
            </a:r>
            <a:r>
              <a:rPr lang="ja-JP" altLang="en-US" sz="2400" dirty="0">
                <a:latin typeface="+mj-ea"/>
              </a:rPr>
              <a:t>要件</a:t>
            </a:r>
          </a:p>
          <a:p>
            <a:pPr lvl="2" algn="just">
              <a:lnSpc>
                <a:spcPct val="90000"/>
              </a:lnSpc>
              <a:buSzPct val="80000"/>
            </a:pPr>
            <a:r>
              <a:rPr lang="ja-JP" altLang="en-US" dirty="0">
                <a:latin typeface="+mj-ea"/>
              </a:rPr>
              <a:t>入院</a:t>
            </a:r>
            <a:r>
              <a:rPr lang="ja-JP" altLang="en-US" dirty="0" smtClean="0">
                <a:latin typeface="+mj-ea"/>
              </a:rPr>
              <a:t>前７日</a:t>
            </a:r>
            <a:r>
              <a:rPr lang="ja-JP" altLang="en-US" dirty="0">
                <a:latin typeface="+mj-ea"/>
              </a:rPr>
              <a:t>以内又は入院</a:t>
            </a:r>
            <a:r>
              <a:rPr lang="ja-JP" altLang="en-US" dirty="0" smtClean="0">
                <a:latin typeface="+mj-ea"/>
              </a:rPr>
              <a:t>後７日</a:t>
            </a:r>
            <a:r>
              <a:rPr lang="ja-JP" altLang="en-US" dirty="0">
                <a:latin typeface="+mj-ea"/>
              </a:rPr>
              <a:t>以内の訪問に限る</a:t>
            </a:r>
          </a:p>
          <a:p>
            <a:pPr lvl="2" algn="just">
              <a:lnSpc>
                <a:spcPct val="90000"/>
              </a:lnSpc>
              <a:buSzPct val="80000"/>
            </a:pPr>
            <a:r>
              <a:rPr lang="ja-JP" altLang="en-US" dirty="0">
                <a:latin typeface="+mj-ea"/>
              </a:rPr>
              <a:t>回復期リハビリテーション病棟入院料を算定する患者に対して、医師、看護師、理学療法士、作業療法士又は言語聴覚士の少なく</a:t>
            </a:r>
            <a:r>
              <a:rPr lang="ja-JP" altLang="en-US" dirty="0" smtClean="0">
                <a:latin typeface="+mj-ea"/>
              </a:rPr>
              <a:t>とも１名</a:t>
            </a:r>
            <a:r>
              <a:rPr lang="ja-JP" altLang="en-US" dirty="0">
                <a:latin typeface="+mj-ea"/>
              </a:rPr>
              <a:t>以上が、必要に応じて社会福祉士等と協力して、退院後生活する自宅等を訪問し、退院後生活する住環境等の情報収集及び評価を行った上で、リハビリテーション総合実施計画を作成した場合に算定</a:t>
            </a:r>
          </a:p>
        </p:txBody>
      </p:sp>
      <p:sp>
        <p:nvSpPr>
          <p:cNvPr id="12292" name="Rectangle 3"/>
          <p:cNvSpPr>
            <a:spLocks noChangeArrowheads="1"/>
          </p:cNvSpPr>
          <p:nvPr/>
        </p:nvSpPr>
        <p:spPr bwMode="auto">
          <a:xfrm>
            <a:off x="28575" y="0"/>
            <a:ext cx="539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p>
            <a:pPr algn="ctr"/>
            <a:r>
              <a:rPr lang="ja-JP" altLang="en-US" sz="2800" dirty="0">
                <a:solidFill>
                  <a:srgbClr val="FFFF66"/>
                </a:solidFill>
              </a:rPr>
              <a:t>入院基本料</a:t>
            </a:r>
          </a:p>
        </p:txBody>
      </p:sp>
      <p:sp>
        <p:nvSpPr>
          <p:cNvPr id="12293" name="Text Box 4"/>
          <p:cNvSpPr txBox="1">
            <a:spLocks noChangeArrowheads="1"/>
          </p:cNvSpPr>
          <p:nvPr/>
        </p:nvSpPr>
        <p:spPr bwMode="auto">
          <a:xfrm>
            <a:off x="684213" y="0"/>
            <a:ext cx="8459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spcBef>
                <a:spcPct val="50000"/>
              </a:spcBef>
            </a:pPr>
            <a:r>
              <a:rPr lang="ja-JP" altLang="en-US" sz="3600" i="0" dirty="0" smtClean="0">
                <a:solidFill>
                  <a:srgbClr val="FFFF66"/>
                </a:solidFill>
              </a:rPr>
              <a:t>リハビリテーション総合計画評価料</a:t>
            </a:r>
            <a:endParaRPr lang="ja-JP" altLang="en-US" sz="3600" i="0" dirty="0">
              <a:solidFill>
                <a:srgbClr val="FFFF66"/>
              </a:solidFill>
            </a:endParaRPr>
          </a:p>
        </p:txBody>
      </p:sp>
      <p:grpSp>
        <p:nvGrpSpPr>
          <p:cNvPr id="12294" name="Group 5"/>
          <p:cNvGrpSpPr>
            <a:grpSpLocks/>
          </p:cNvGrpSpPr>
          <p:nvPr/>
        </p:nvGrpSpPr>
        <p:grpSpPr bwMode="auto">
          <a:xfrm>
            <a:off x="609600" y="400050"/>
            <a:ext cx="8567738" cy="6457950"/>
            <a:chOff x="384" y="252"/>
            <a:chExt cx="5397" cy="4068"/>
          </a:xfrm>
        </p:grpSpPr>
        <p:sp>
          <p:nvSpPr>
            <p:cNvPr id="12295" name="Line 6"/>
            <p:cNvSpPr>
              <a:spLocks noChangeShapeType="1"/>
            </p:cNvSpPr>
            <p:nvPr/>
          </p:nvSpPr>
          <p:spPr bwMode="auto">
            <a:xfrm>
              <a:off x="420" y="432"/>
              <a:ext cx="5361"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2296" name="Line 7"/>
            <p:cNvSpPr>
              <a:spLocks noChangeShapeType="1"/>
            </p:cNvSpPr>
            <p:nvPr/>
          </p:nvSpPr>
          <p:spPr bwMode="auto">
            <a:xfrm rot="5400000">
              <a:off x="-1650" y="2286"/>
              <a:ext cx="4068" cy="0"/>
            </a:xfrm>
            <a:prstGeom prst="line">
              <a:avLst/>
            </a:prstGeom>
            <a:noFill/>
            <a:ln w="88900" cmpd="dbl">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Tree>
    <p:extLst>
      <p:ext uri="{BB962C8B-B14F-4D97-AF65-F5344CB8AC3E}">
        <p14:creationId xmlns:p14="http://schemas.microsoft.com/office/powerpoint/2010/main" val="3395906067"/>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
      <a:dk1>
        <a:srgbClr val="FFFFFF"/>
      </a:dk1>
      <a:lt1>
        <a:srgbClr val="FFFFFF"/>
      </a:lt1>
      <a:dk2>
        <a:srgbClr val="000000"/>
      </a:dk2>
      <a:lt2>
        <a:srgbClr val="DEEE44"/>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38985</TotalTime>
  <Words>13133</Words>
  <Application>Microsoft Office PowerPoint</Application>
  <PresentationFormat>画面に合わせる (4:3)</PresentationFormat>
  <Paragraphs>2317</Paragraphs>
  <Slides>190</Slides>
  <Notes>171</Notes>
  <HiddenSlides>0</HiddenSlides>
  <MMClips>0</MMClips>
  <ScaleCrop>false</ScaleCrop>
  <HeadingPairs>
    <vt:vector size="4" baseType="variant">
      <vt:variant>
        <vt:lpstr>テーマ</vt:lpstr>
      </vt:variant>
      <vt:variant>
        <vt:i4>1</vt:i4>
      </vt:variant>
      <vt:variant>
        <vt:lpstr>スライド タイトル</vt:lpstr>
      </vt:variant>
      <vt:variant>
        <vt:i4>190</vt:i4>
      </vt:variant>
    </vt:vector>
  </HeadingPairs>
  <TitlesOfParts>
    <vt:vector size="191" baseType="lpstr">
      <vt:lpstr>標準デザイン</vt:lpstr>
      <vt:lpstr>平成２６年度診療報酬改定のポイント ～消費税問題も絡めながら～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基本診療料</vt:lpstr>
      <vt:lpstr>基本診療料</vt:lpstr>
      <vt:lpstr>基本診療料</vt:lpstr>
      <vt:lpstr>基本診療料</vt:lpstr>
      <vt:lpstr>基本診療料</vt:lpstr>
      <vt:lpstr>基本診療料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医学管理料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検　査　料</vt:lpstr>
      <vt:lpstr>検　査　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検　査　料</vt:lpstr>
      <vt:lpstr>PowerPoint プレゼンテーション</vt:lpstr>
      <vt:lpstr>病　理　診　断　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医療法規</dc:title>
  <dc:creator>k-hosoya</dc:creator>
  <cp:lastModifiedBy>HOSOYA-K</cp:lastModifiedBy>
  <cp:revision>2124</cp:revision>
  <cp:lastPrinted>2013-03-17T01:45:14Z</cp:lastPrinted>
  <dcterms:created xsi:type="dcterms:W3CDTF">2005-09-26T15:50:37Z</dcterms:created>
  <dcterms:modified xsi:type="dcterms:W3CDTF">2014-02-16T17:03:38Z</dcterms:modified>
</cp:coreProperties>
</file>