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handoutMasterIdLst>
    <p:handoutMasterId r:id="rId86"/>
  </p:handoutMasterIdLst>
  <p:sldIdLst>
    <p:sldId id="1264" r:id="rId2"/>
    <p:sldId id="1584" r:id="rId3"/>
    <p:sldId id="1566" r:id="rId4"/>
    <p:sldId id="1507" r:id="rId5"/>
    <p:sldId id="1585" r:id="rId6"/>
    <p:sldId id="1567" r:id="rId7"/>
    <p:sldId id="1586" r:id="rId8"/>
    <p:sldId id="1560" r:id="rId9"/>
    <p:sldId id="1561" r:id="rId10"/>
    <p:sldId id="1587" r:id="rId11"/>
    <p:sldId id="1588" r:id="rId12"/>
    <p:sldId id="1596" r:id="rId13"/>
    <p:sldId id="1597" r:id="rId14"/>
    <p:sldId id="1591" r:id="rId15"/>
    <p:sldId id="1616" r:id="rId16"/>
    <p:sldId id="1615" r:id="rId17"/>
    <p:sldId id="1617" r:id="rId18"/>
    <p:sldId id="1619" r:id="rId19"/>
    <p:sldId id="1621" r:id="rId20"/>
    <p:sldId id="1618" r:id="rId21"/>
    <p:sldId id="1622" r:id="rId22"/>
    <p:sldId id="1623" r:id="rId23"/>
    <p:sldId id="1624" r:id="rId24"/>
    <p:sldId id="1625" r:id="rId25"/>
    <p:sldId id="1626" r:id="rId26"/>
    <p:sldId id="1627" r:id="rId27"/>
    <p:sldId id="1628" r:id="rId28"/>
    <p:sldId id="1518" r:id="rId29"/>
    <p:sldId id="1530" r:id="rId30"/>
    <p:sldId id="1635" r:id="rId31"/>
    <p:sldId id="1636" r:id="rId32"/>
    <p:sldId id="1532" r:id="rId33"/>
    <p:sldId id="1533" r:id="rId34"/>
    <p:sldId id="1602" r:id="rId35"/>
    <p:sldId id="1612" r:id="rId36"/>
    <p:sldId id="1639" r:id="rId37"/>
    <p:sldId id="1603" r:id="rId38"/>
    <p:sldId id="1604" r:id="rId39"/>
    <p:sldId id="1608" r:id="rId40"/>
    <p:sldId id="1609" r:id="rId41"/>
    <p:sldId id="1610" r:id="rId42"/>
    <p:sldId id="1605" r:id="rId43"/>
    <p:sldId id="1645" r:id="rId44"/>
    <p:sldId id="1640" r:id="rId45"/>
    <p:sldId id="1646" r:id="rId46"/>
    <p:sldId id="1647" r:id="rId47"/>
    <p:sldId id="1638" r:id="rId48"/>
    <p:sldId id="1614" r:id="rId49"/>
    <p:sldId id="1641" r:id="rId50"/>
    <p:sldId id="1613" r:id="rId51"/>
    <p:sldId id="1649" r:id="rId52"/>
    <p:sldId id="1648" r:id="rId53"/>
    <p:sldId id="1642" r:id="rId54"/>
    <p:sldId id="1644" r:id="rId55"/>
    <p:sldId id="1643" r:id="rId56"/>
    <p:sldId id="1575" r:id="rId57"/>
    <p:sldId id="1576" r:id="rId58"/>
    <p:sldId id="1500" r:id="rId59"/>
    <p:sldId id="1483" r:id="rId60"/>
    <p:sldId id="1516" r:id="rId61"/>
    <p:sldId id="1484" r:id="rId62"/>
    <p:sldId id="1571" r:id="rId63"/>
    <p:sldId id="1634" r:id="rId64"/>
    <p:sldId id="1630" r:id="rId65"/>
    <p:sldId id="1631" r:id="rId66"/>
    <p:sldId id="1633" r:id="rId67"/>
    <p:sldId id="1632" r:id="rId68"/>
    <p:sldId id="1572" r:id="rId69"/>
    <p:sldId id="1495" r:id="rId70"/>
    <p:sldId id="1494" r:id="rId71"/>
    <p:sldId id="1496" r:id="rId72"/>
    <p:sldId id="1497" r:id="rId73"/>
    <p:sldId id="1498" r:id="rId74"/>
    <p:sldId id="1499" r:id="rId75"/>
    <p:sldId id="1553" r:id="rId76"/>
    <p:sldId id="1554" r:id="rId77"/>
    <p:sldId id="1574" r:id="rId78"/>
    <p:sldId id="1564" r:id="rId79"/>
    <p:sldId id="1565" r:id="rId80"/>
    <p:sldId id="1598" r:id="rId81"/>
    <p:sldId id="1599" r:id="rId82"/>
    <p:sldId id="1601" r:id="rId83"/>
    <p:sldId id="1318" r:id="rId84"/>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067" autoAdjust="0"/>
  </p:normalViewPr>
  <p:slideViewPr>
    <p:cSldViewPr>
      <p:cViewPr>
        <p:scale>
          <a:sx n="66" d="100"/>
          <a:sy n="66" d="100"/>
        </p:scale>
        <p:origin x="-1494" y="-264"/>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00" d="100"/>
        <a:sy n="100" d="100"/>
      </p:scale>
      <p:origin x="0" y="10806"/>
    </p:cViewPr>
  </p:sorterViewPr>
  <p:notesViewPr>
    <p:cSldViewPr>
      <p:cViewPr varScale="1">
        <p:scale>
          <a:sx n="81" d="100"/>
          <a:sy n="81" d="100"/>
        </p:scale>
        <p:origin x="-1512" y="-78"/>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947738" y="747713"/>
            <a:ext cx="4968875"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12562" y="4723206"/>
            <a:ext cx="5032878" cy="44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944563" y="746125"/>
            <a:ext cx="4968875" cy="3727450"/>
          </a:xfrm>
          <a:solidFill>
            <a:srgbClr val="FFFFFF"/>
          </a:solidFill>
          <a:ln/>
        </p:spPr>
      </p:sp>
      <p:sp>
        <p:nvSpPr>
          <p:cNvPr id="61444" name="Rectangle 3"/>
          <p:cNvSpPr>
            <a:spLocks noGrp="1" noChangeArrowheads="1"/>
          </p:cNvSpPr>
          <p:nvPr>
            <p:ph type="body" idx="1"/>
          </p:nvPr>
        </p:nvSpPr>
        <p:spPr>
          <a:xfrm>
            <a:off x="912562" y="4720861"/>
            <a:ext cx="5032878" cy="4479428"/>
          </a:xfrm>
          <a:solidFill>
            <a:srgbClr val="FFFFFF"/>
          </a:solidFill>
          <a:ln>
            <a:solidFill>
              <a:srgbClr val="000000"/>
            </a:solidFill>
            <a:miter lim="800000"/>
            <a:headEnd/>
            <a:tailEnd/>
          </a:ln>
        </p:spPr>
        <p:txBody>
          <a:bodyPr lIns="91409" tIns="45703" rIns="91409" bIns="45703"/>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29</a:t>
            </a:fld>
            <a:endParaRPr lang="en-US" altLang="ja-JP" sz="1200" i="0"/>
          </a:p>
        </p:txBody>
      </p:sp>
      <p:sp>
        <p:nvSpPr>
          <p:cNvPr id="360451" name="Rectangle 2"/>
          <p:cNvSpPr>
            <a:spLocks noGrp="1" noRot="1" noChangeAspect="1" noChangeArrowheads="1" noTextEdit="1"/>
          </p:cNvSpPr>
          <p:nvPr>
            <p:ph type="sldImg"/>
          </p:nvPr>
        </p:nvSpPr>
        <p:spPr>
          <a:xfrm>
            <a:off x="947738" y="747713"/>
            <a:ext cx="4967287" cy="3727450"/>
          </a:xfrm>
          <a:ln/>
        </p:spPr>
      </p:sp>
      <p:sp>
        <p:nvSpPr>
          <p:cNvPr id="360452"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30</a:t>
            </a:fld>
            <a:endParaRPr lang="en-US" altLang="ja-JP" sz="1200" i="0"/>
          </a:p>
        </p:txBody>
      </p:sp>
      <p:sp>
        <p:nvSpPr>
          <p:cNvPr id="360451" name="Rectangle 2"/>
          <p:cNvSpPr>
            <a:spLocks noGrp="1" noRot="1" noChangeAspect="1" noChangeArrowheads="1" noTextEdit="1"/>
          </p:cNvSpPr>
          <p:nvPr>
            <p:ph type="sldImg"/>
          </p:nvPr>
        </p:nvSpPr>
        <p:spPr>
          <a:xfrm>
            <a:off x="947738" y="747713"/>
            <a:ext cx="4967287" cy="3727450"/>
          </a:xfrm>
          <a:ln/>
        </p:spPr>
      </p:sp>
      <p:sp>
        <p:nvSpPr>
          <p:cNvPr id="360452"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31</a:t>
            </a:fld>
            <a:endParaRPr lang="en-US" altLang="ja-JP" sz="1200" i="0"/>
          </a:p>
        </p:txBody>
      </p:sp>
      <p:sp>
        <p:nvSpPr>
          <p:cNvPr id="360451" name="Rectangle 2"/>
          <p:cNvSpPr>
            <a:spLocks noGrp="1" noRot="1" noChangeAspect="1" noChangeArrowheads="1" noTextEdit="1"/>
          </p:cNvSpPr>
          <p:nvPr>
            <p:ph type="sldImg"/>
          </p:nvPr>
        </p:nvSpPr>
        <p:spPr>
          <a:xfrm>
            <a:off x="947738" y="747713"/>
            <a:ext cx="4967287" cy="3727450"/>
          </a:xfrm>
          <a:ln/>
        </p:spPr>
      </p:sp>
      <p:sp>
        <p:nvSpPr>
          <p:cNvPr id="360452"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4BB6526D-6694-45D9-B854-89D251833A93}" type="slidenum">
              <a:rPr lang="ja-JP" altLang="en-US" sz="1200" i="0"/>
              <a:pPr eaLnBrk="1" hangingPunct="1"/>
              <a:t>32</a:t>
            </a:fld>
            <a:endParaRPr lang="en-US" altLang="ja-JP" sz="1200" i="0"/>
          </a:p>
        </p:txBody>
      </p:sp>
      <p:sp>
        <p:nvSpPr>
          <p:cNvPr id="361475" name="Rectangle 2"/>
          <p:cNvSpPr>
            <a:spLocks noGrp="1" noRot="1" noChangeAspect="1" noChangeArrowheads="1" noTextEdit="1"/>
          </p:cNvSpPr>
          <p:nvPr>
            <p:ph type="sldImg"/>
          </p:nvPr>
        </p:nvSpPr>
        <p:spPr>
          <a:xfrm>
            <a:off x="947738" y="747713"/>
            <a:ext cx="4967287" cy="3727450"/>
          </a:xfrm>
          <a:ln/>
        </p:spPr>
      </p:sp>
      <p:sp>
        <p:nvSpPr>
          <p:cNvPr id="36147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34</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35</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36</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37</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38</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31"/>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charset="-128"/>
              </a:defRPr>
            </a:lvl1pPr>
            <a:lvl2pPr marL="720216" indent="-277006" defTabSz="903348" eaLnBrk="0" hangingPunct="0">
              <a:defRPr kumimoji="1" sz="2300" i="1">
                <a:solidFill>
                  <a:schemeClr val="tx1"/>
                </a:solidFill>
                <a:latin typeface="Times New Roman" pitchFamily="18" charset="0"/>
                <a:ea typeface="ＭＳ Ｐゴシック" charset="-128"/>
              </a:defRPr>
            </a:lvl2pPr>
            <a:lvl3pPr marL="1108024" indent="-221605" defTabSz="903348" eaLnBrk="0" hangingPunct="0">
              <a:defRPr kumimoji="1" sz="2300" i="1">
                <a:solidFill>
                  <a:schemeClr val="tx1"/>
                </a:solidFill>
                <a:latin typeface="Times New Roman" pitchFamily="18" charset="0"/>
                <a:ea typeface="ＭＳ Ｐゴシック" charset="-128"/>
              </a:defRPr>
            </a:lvl3pPr>
            <a:lvl4pPr marL="1551234" indent="-221605" defTabSz="903348" eaLnBrk="0" hangingPunct="0">
              <a:defRPr kumimoji="1" sz="2300" i="1">
                <a:solidFill>
                  <a:schemeClr val="tx1"/>
                </a:solidFill>
                <a:latin typeface="Times New Roman" pitchFamily="18" charset="0"/>
                <a:ea typeface="ＭＳ Ｐゴシック" charset="-128"/>
              </a:defRPr>
            </a:lvl4pPr>
            <a:lvl5pPr marL="1994444" indent="-221605" defTabSz="903348" eaLnBrk="0" hangingPunct="0">
              <a:defRPr kumimoji="1" sz="2300" i="1">
                <a:solidFill>
                  <a:schemeClr val="tx1"/>
                </a:solidFill>
                <a:latin typeface="Times New Roman" pitchFamily="18" charset="0"/>
                <a:ea typeface="ＭＳ Ｐゴシック"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9pPr>
          </a:lstStyle>
          <a:p>
            <a:pPr eaLnBrk="1" hangingPunct="1"/>
            <a:fld id="{3E7CC4FF-33C3-46C9-B112-16CE3FFE8333}" type="slidenum">
              <a:rPr lang="ja-JP" altLang="en-US" sz="1200" i="0"/>
              <a:pPr eaLnBrk="1" hangingPunct="1"/>
              <a:t>39</a:t>
            </a:fld>
            <a:endParaRPr lang="en-US" altLang="ja-JP" sz="1200" i="0"/>
          </a:p>
        </p:txBody>
      </p:sp>
      <p:sp>
        <p:nvSpPr>
          <p:cNvPr id="270339" name="Rectangle 2"/>
          <p:cNvSpPr>
            <a:spLocks noGrp="1" noRot="1" noChangeAspect="1" noChangeArrowheads="1" noTextEdit="1"/>
          </p:cNvSpPr>
          <p:nvPr>
            <p:ph type="sldImg"/>
          </p:nvPr>
        </p:nvSpPr>
        <p:spPr>
          <a:xfrm>
            <a:off x="946150" y="747713"/>
            <a:ext cx="4967288" cy="3727450"/>
          </a:xfrm>
          <a:solidFill>
            <a:srgbClr val="FFFFFF"/>
          </a:solidFill>
          <a:ln/>
        </p:spPr>
      </p:sp>
      <p:sp>
        <p:nvSpPr>
          <p:cNvPr id="270340" name="Rectangle 3"/>
          <p:cNvSpPr>
            <a:spLocks noGrp="1" noChangeArrowheads="1"/>
          </p:cNvSpPr>
          <p:nvPr>
            <p:ph type="body" idx="1"/>
          </p:nvPr>
        </p:nvSpPr>
        <p:spPr>
          <a:xfrm>
            <a:off x="913991" y="4722159"/>
            <a:ext cx="5030018" cy="4475327"/>
          </a:xfrm>
          <a:solidFill>
            <a:srgbClr val="FFFFFF"/>
          </a:solidFill>
          <a:ln>
            <a:solidFill>
              <a:srgbClr val="000000"/>
            </a:solidFill>
            <a:miter lim="800000"/>
            <a:headEnd/>
            <a:tailEnd/>
          </a:ln>
        </p:spPr>
        <p:txBody>
          <a:bodyPr lIns="90211" tIns="45106" rIns="90211" bIns="45106"/>
          <a:lstStyle/>
          <a:p>
            <a:pPr eaLnBrk="1" hangingPunct="1"/>
            <a:endParaRPr lang="ja-JP" altLang="en-US" smtClean="0">
              <a:ea typeface="ＭＳ Ｐ明朝"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31"/>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charset="-128"/>
              </a:defRPr>
            </a:lvl1pPr>
            <a:lvl2pPr marL="720216" indent="-277006" defTabSz="903348" eaLnBrk="0" hangingPunct="0">
              <a:defRPr kumimoji="1" sz="2300" i="1">
                <a:solidFill>
                  <a:schemeClr val="tx1"/>
                </a:solidFill>
                <a:latin typeface="Times New Roman" pitchFamily="18" charset="0"/>
                <a:ea typeface="ＭＳ Ｐゴシック" charset="-128"/>
              </a:defRPr>
            </a:lvl2pPr>
            <a:lvl3pPr marL="1108024" indent="-221605" defTabSz="903348" eaLnBrk="0" hangingPunct="0">
              <a:defRPr kumimoji="1" sz="2300" i="1">
                <a:solidFill>
                  <a:schemeClr val="tx1"/>
                </a:solidFill>
                <a:latin typeface="Times New Roman" pitchFamily="18" charset="0"/>
                <a:ea typeface="ＭＳ Ｐゴシック" charset="-128"/>
              </a:defRPr>
            </a:lvl3pPr>
            <a:lvl4pPr marL="1551234" indent="-221605" defTabSz="903348" eaLnBrk="0" hangingPunct="0">
              <a:defRPr kumimoji="1" sz="2300" i="1">
                <a:solidFill>
                  <a:schemeClr val="tx1"/>
                </a:solidFill>
                <a:latin typeface="Times New Roman" pitchFamily="18" charset="0"/>
                <a:ea typeface="ＭＳ Ｐゴシック" charset="-128"/>
              </a:defRPr>
            </a:lvl4pPr>
            <a:lvl5pPr marL="1994444" indent="-221605" defTabSz="903348" eaLnBrk="0" hangingPunct="0">
              <a:defRPr kumimoji="1" sz="2300" i="1">
                <a:solidFill>
                  <a:schemeClr val="tx1"/>
                </a:solidFill>
                <a:latin typeface="Times New Roman" pitchFamily="18" charset="0"/>
                <a:ea typeface="ＭＳ Ｐゴシック"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charset="-128"/>
              </a:defRPr>
            </a:lvl9pPr>
          </a:lstStyle>
          <a:p>
            <a:pPr eaLnBrk="1" hangingPunct="1"/>
            <a:fld id="{0C5B4A16-BD6F-4BE7-AD01-C7369582274E}" type="slidenum">
              <a:rPr lang="ja-JP" altLang="en-US" sz="1200" i="0"/>
              <a:pPr eaLnBrk="1" hangingPunct="1"/>
              <a:t>40</a:t>
            </a:fld>
            <a:endParaRPr lang="en-US" altLang="ja-JP" sz="1200" i="0"/>
          </a:p>
        </p:txBody>
      </p:sp>
      <p:sp>
        <p:nvSpPr>
          <p:cNvPr id="271363" name="Rectangle 2"/>
          <p:cNvSpPr>
            <a:spLocks noGrp="1" noRot="1" noChangeAspect="1" noChangeArrowheads="1" noTextEdit="1"/>
          </p:cNvSpPr>
          <p:nvPr>
            <p:ph type="sldImg"/>
          </p:nvPr>
        </p:nvSpPr>
        <p:spPr>
          <a:xfrm>
            <a:off x="946150" y="747713"/>
            <a:ext cx="4967288" cy="3727450"/>
          </a:xfrm>
          <a:solidFill>
            <a:srgbClr val="FFFFFF"/>
          </a:solidFill>
          <a:ln/>
        </p:spPr>
      </p:sp>
      <p:sp>
        <p:nvSpPr>
          <p:cNvPr id="271364" name="Rectangle 3"/>
          <p:cNvSpPr>
            <a:spLocks noGrp="1" noChangeArrowheads="1"/>
          </p:cNvSpPr>
          <p:nvPr>
            <p:ph type="body" idx="1"/>
          </p:nvPr>
        </p:nvSpPr>
        <p:spPr>
          <a:xfrm>
            <a:off x="913991" y="4722159"/>
            <a:ext cx="5030018" cy="4475327"/>
          </a:xfrm>
          <a:solidFill>
            <a:srgbClr val="FFFFFF"/>
          </a:solidFill>
          <a:ln>
            <a:solidFill>
              <a:srgbClr val="000000"/>
            </a:solidFill>
            <a:miter lim="800000"/>
            <a:headEnd/>
            <a:tailEnd/>
          </a:ln>
        </p:spPr>
        <p:txBody>
          <a:bodyPr lIns="90211" tIns="45106" rIns="90211" bIns="45106"/>
          <a:lstStyle/>
          <a:p>
            <a:pPr eaLnBrk="1" hangingPunct="1"/>
            <a:endParaRPr lang="ja-JP" altLang="en-US"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41</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42</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43</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44</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45</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46</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47</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48</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50</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56</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58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64</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66</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75</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80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106" tIns="47553" rIns="95106" bIns="47553"/>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15EBD9-4E70-4F92-A5FD-42AB96326A93}" type="slidenum">
              <a:rPr lang="en-US" altLang="ja-JP"/>
              <a:pPr>
                <a:defRPr/>
              </a:pPr>
              <a:t>‹#›</a:t>
            </a:fld>
            <a:endParaRPr lang="en-US" altLang="ja-JP"/>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２ レベル</a:t>
            </a:r>
          </a:p>
          <a:p>
            <a:pPr lvl="2"/>
            <a:r>
              <a:rPr lang="ja-JP" altLang="en-US" smtClean="0"/>
              <a:t>第 ３レベル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40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32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dirty="0" smtClean="0"/>
              <a:t>平成２６年度診療</a:t>
            </a:r>
            <a:r>
              <a:rPr lang="ja-JP" altLang="en-US" sz="3600" dirty="0"/>
              <a:t>報酬</a:t>
            </a:r>
            <a:r>
              <a:rPr lang="ja-JP" altLang="en-US" sz="3600" dirty="0" smtClean="0"/>
              <a:t>改定</a:t>
            </a:r>
            <a:r>
              <a:rPr lang="ja-JP" altLang="en-US" sz="3600" dirty="0" smtClean="0"/>
              <a:t>の</a:t>
            </a:r>
            <a:r>
              <a:rPr lang="ja-JP" altLang="en-US" sz="3600" dirty="0"/>
              <a:t>ポイント</a:t>
            </a:r>
            <a:endParaRPr kumimoji="0" lang="ja-JP" altLang="en-US" sz="3200" dirty="0" smtClean="0"/>
          </a:p>
        </p:txBody>
      </p:sp>
      <p:sp>
        <p:nvSpPr>
          <p:cNvPr id="3076" name="Rectangle 4100"/>
          <p:cNvSpPr>
            <a:spLocks noGrp="1" noChangeArrowheads="1"/>
          </p:cNvSpPr>
          <p:nvPr/>
        </p:nvSpPr>
        <p:spPr bwMode="auto">
          <a:xfrm>
            <a:off x="4644008" y="4725144"/>
            <a:ext cx="4495800" cy="2277319"/>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a:solidFill>
                  <a:srgbClr val="FFFFFF"/>
                </a:solidFill>
              </a:rPr>
              <a:t>平成</a:t>
            </a:r>
            <a:r>
              <a:rPr kumimoji="0" lang="ja-JP" altLang="en-US" sz="2000" dirty="0" smtClean="0">
                <a:solidFill>
                  <a:srgbClr val="FFFFFF"/>
                </a:solidFill>
              </a:rPr>
              <a:t>２５年１２月</a:t>
            </a:r>
            <a:r>
              <a:rPr kumimoji="0" lang="ja-JP" altLang="en-US" sz="2000" dirty="0">
                <a:solidFill>
                  <a:srgbClr val="FFFFFF"/>
                </a:solidFill>
              </a:rPr>
              <a:t>１２</a:t>
            </a:r>
            <a:r>
              <a:rPr kumimoji="0" lang="ja-JP" altLang="en-US" sz="2000" dirty="0" smtClean="0">
                <a:solidFill>
                  <a:srgbClr val="FFFFFF"/>
                </a:solidFill>
              </a:rPr>
              <a:t>日</a:t>
            </a:r>
            <a:endParaRPr kumimoji="0" lang="ja-JP" altLang="en-US" sz="2000" dirty="0">
              <a:solidFill>
                <a:srgbClr val="FFFFFF"/>
              </a:solidFill>
            </a:endParaRPr>
          </a:p>
          <a:p>
            <a:pPr eaLnBrk="0" hangingPunct="0"/>
            <a:r>
              <a:rPr kumimoji="0" lang="ja-JP" altLang="en-US" sz="2000" dirty="0">
                <a:solidFill>
                  <a:srgbClr val="FFFFFF"/>
                </a:solidFill>
              </a:rPr>
              <a:t>有限会社メディカルサポートシステムズ</a:t>
            </a:r>
          </a:p>
          <a:p>
            <a:pPr eaLnBrk="0" hangingPunct="0"/>
            <a:r>
              <a:rPr kumimoji="0" lang="ja-JP" altLang="en-US" sz="2000" dirty="0" smtClean="0">
                <a:solidFill>
                  <a:srgbClr val="FFFFFF"/>
                </a:solidFill>
              </a:rPr>
              <a:t>　　</a:t>
            </a:r>
            <a:r>
              <a:rPr kumimoji="0" lang="ja-JP" altLang="en-US" sz="1600" dirty="0" smtClean="0">
                <a:solidFill>
                  <a:srgbClr val="FFFFFF"/>
                </a:solidFill>
              </a:rPr>
              <a:t>公益社団法人日本医業経営ｺﾝｻﾙﾀﾝﾄ協会</a:t>
            </a:r>
            <a:endParaRPr kumimoji="0" lang="en-US" altLang="ja-JP" sz="1600" dirty="0" smtClean="0">
              <a:solidFill>
                <a:srgbClr val="FFFFFF"/>
              </a:solidFill>
            </a:endParaRPr>
          </a:p>
          <a:p>
            <a:pPr eaLnBrk="0" hangingPunct="0"/>
            <a:r>
              <a:rPr kumimoji="0" lang="ja-JP" altLang="en-US" sz="1600" dirty="0">
                <a:solidFill>
                  <a:srgbClr val="FFFFFF"/>
                </a:solidFill>
              </a:rPr>
              <a:t>　</a:t>
            </a:r>
            <a:r>
              <a:rPr kumimoji="0" lang="ja-JP" altLang="en-US" sz="1600" dirty="0" smtClean="0">
                <a:solidFill>
                  <a:srgbClr val="FFFFFF"/>
                </a:solidFill>
              </a:rPr>
              <a:t>　　　神奈川県支部副支部長</a:t>
            </a:r>
            <a:endParaRPr kumimoji="0" lang="en-US" altLang="ja-JP" sz="1600" dirty="0" smtClean="0">
              <a:solidFill>
                <a:srgbClr val="FFFFFF"/>
              </a:solidFill>
            </a:endParaRPr>
          </a:p>
          <a:p>
            <a:pPr eaLnBrk="0" hangingPunct="0"/>
            <a:r>
              <a:rPr kumimoji="0" lang="ja-JP" altLang="en-US" sz="1600" dirty="0" smtClean="0">
                <a:solidFill>
                  <a:srgbClr val="FFFFFF"/>
                </a:solidFill>
              </a:rPr>
              <a:t>　　　認定</a:t>
            </a:r>
            <a:r>
              <a:rPr kumimoji="0" lang="ja-JP" altLang="en-US" sz="1600" dirty="0">
                <a:solidFill>
                  <a:srgbClr val="FFFFFF"/>
                </a:solidFill>
              </a:rPr>
              <a:t>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
        <p:nvSpPr>
          <p:cNvPr id="4" name="Rectangle 4100"/>
          <p:cNvSpPr>
            <a:spLocks noGrp="1" noChangeArrowheads="1"/>
          </p:cNvSpPr>
          <p:nvPr/>
        </p:nvSpPr>
        <p:spPr bwMode="auto">
          <a:xfrm>
            <a:off x="76200" y="0"/>
            <a:ext cx="4351784"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endParaRPr kumimoji="0" lang="ja-JP" altLang="en-US" sz="2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社会</a:t>
            </a:r>
            <a:r>
              <a:rPr lang="ja-JP" altLang="en-US" sz="4000" dirty="0" smtClean="0"/>
              <a:t>保障審議会での議論</a:t>
            </a:r>
            <a:endParaRPr lang="en-US" altLang="ja-JP" sz="4000" dirty="0" smtClean="0"/>
          </a:p>
        </p:txBody>
      </p:sp>
    </p:spTree>
    <p:extLst>
      <p:ext uri="{BB962C8B-B14F-4D97-AF65-F5344CB8AC3E}">
        <p14:creationId xmlns:p14="http://schemas.microsoft.com/office/powerpoint/2010/main" val="107274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２０２５年の姿</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次期改定に向けた基本的考え方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 y="1357367"/>
            <a:ext cx="9144000" cy="5500633"/>
          </a:xfrm>
          <a:prstGeom prst="rect">
            <a:avLst/>
          </a:prstGeom>
        </p:spPr>
      </p:pic>
    </p:spTree>
    <p:extLst>
      <p:ext uri="{BB962C8B-B14F-4D97-AF65-F5344CB8AC3E}">
        <p14:creationId xmlns:p14="http://schemas.microsoft.com/office/powerpoint/2010/main" val="2732403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latin typeface="+mj-ea"/>
              <a:ea typeface="+mj-ea"/>
            </a:endParaRPr>
          </a:p>
          <a:p>
            <a:pPr algn="just" eaLnBrk="1" hangingPunct="1">
              <a:lnSpc>
                <a:spcPct val="90000"/>
              </a:lnSpc>
            </a:pPr>
            <a:r>
              <a:rPr lang="en-US" altLang="ja-JP" dirty="0" smtClean="0">
                <a:latin typeface="+mj-ea"/>
                <a:ea typeface="+mj-ea"/>
              </a:rPr>
              <a:t>2025</a:t>
            </a:r>
            <a:r>
              <a:rPr lang="ja-JP" altLang="en-US" dirty="0" smtClean="0">
                <a:latin typeface="+mj-ea"/>
                <a:ea typeface="+mj-ea"/>
              </a:rPr>
              <a:t>年の姿図</a:t>
            </a:r>
            <a:endParaRPr lang="en-US" altLang="ja-JP"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200" dirty="0">
                <a:solidFill>
                  <a:srgbClr val="FFFF66"/>
                </a:solidFill>
              </a:rPr>
              <a:t>次期改定に向けた基本的考え方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4098" name="Picture 2" descr="C:\Users\HOSOYA-K\Desktop\新しいフォルダー\2025年の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 y="685801"/>
            <a:ext cx="9115787" cy="61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48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地域包括ケアシステム</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77116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endParaRPr lang="en-US" altLang="ja-JP" sz="2400" dirty="0" smtClean="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１</a:t>
            </a:r>
            <a:r>
              <a:rPr lang="ja-JP" altLang="en-US" sz="2400" dirty="0">
                <a:solidFill>
                  <a:schemeClr val="tx1"/>
                </a:solidFill>
                <a:latin typeface="+mj-ea"/>
                <a:ea typeface="+mj-ea"/>
              </a:rPr>
              <a:t>．重点課題</a:t>
            </a:r>
          </a:p>
          <a:p>
            <a:pPr marL="0" indent="0" algn="just" eaLnBrk="1" hangingPunct="1">
              <a:lnSpc>
                <a:spcPct val="90000"/>
              </a:lnSpc>
              <a:buNone/>
            </a:pPr>
            <a:r>
              <a:rPr lang="ja-JP" altLang="en-US" sz="2400" dirty="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① </a:t>
            </a:r>
            <a:r>
              <a:rPr lang="ja-JP" altLang="en-US" sz="2400" dirty="0">
                <a:solidFill>
                  <a:schemeClr val="tx1"/>
                </a:solidFill>
                <a:latin typeface="+mj-ea"/>
                <a:ea typeface="+mj-ea"/>
              </a:rPr>
              <a:t>入院医療</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ⅰ </a:t>
            </a:r>
            <a:r>
              <a:rPr lang="ja-JP" altLang="en-US" sz="2400" dirty="0">
                <a:solidFill>
                  <a:schemeClr val="tx1"/>
                </a:solidFill>
                <a:latin typeface="+mj-ea"/>
                <a:ea typeface="+mj-ea"/>
              </a:rPr>
              <a:t>高度急性期・一般急性期に</a:t>
            </a:r>
            <a:r>
              <a:rPr lang="ja-JP" altLang="en-US" sz="2400" dirty="0" smtClean="0">
                <a:solidFill>
                  <a:schemeClr val="tx1"/>
                </a:solidFill>
                <a:latin typeface="+mj-ea"/>
                <a:ea typeface="+mj-ea"/>
              </a:rPr>
              <a:t>ついて</a:t>
            </a:r>
            <a:endParaRPr lang="ja-JP" altLang="en-US"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ⅱ </a:t>
            </a:r>
            <a:r>
              <a:rPr lang="ja-JP" altLang="en-US" sz="2400" dirty="0">
                <a:solidFill>
                  <a:schemeClr val="tx1"/>
                </a:solidFill>
                <a:latin typeface="+mj-ea"/>
                <a:ea typeface="+mj-ea"/>
              </a:rPr>
              <a:t>慢性期（長期療養）について</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ⅲ </a:t>
            </a:r>
            <a:r>
              <a:rPr lang="ja-JP" altLang="en-US" sz="2400" dirty="0">
                <a:solidFill>
                  <a:schemeClr val="tx1"/>
                </a:solidFill>
                <a:latin typeface="+mj-ea"/>
                <a:ea typeface="+mj-ea"/>
              </a:rPr>
              <a:t>回復期（診療報酬上の亜急性期入院医療管理料等</a:t>
            </a:r>
            <a:r>
              <a:rPr lang="ja-JP" altLang="en-US" sz="2400" dirty="0" smtClean="0">
                <a:solidFill>
                  <a:schemeClr val="tx1"/>
                </a:solidFill>
                <a:latin typeface="+mj-ea"/>
                <a:ea typeface="+mj-ea"/>
              </a:rPr>
              <a:t>）</a:t>
            </a:r>
            <a:endParaRPr lang="en-US" altLang="ja-JP" sz="2400" dirty="0" smtClean="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について</a:t>
            </a:r>
            <a:endParaRPr lang="ja-JP" altLang="en-US"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ⅳ </a:t>
            </a:r>
            <a:r>
              <a:rPr lang="ja-JP" altLang="en-US" sz="2400" dirty="0">
                <a:solidFill>
                  <a:schemeClr val="tx1"/>
                </a:solidFill>
                <a:latin typeface="+mj-ea"/>
                <a:ea typeface="+mj-ea"/>
              </a:rPr>
              <a:t>地域特性について</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ⅴ </a:t>
            </a:r>
            <a:r>
              <a:rPr lang="ja-JP" altLang="en-US" sz="2400" dirty="0">
                <a:solidFill>
                  <a:schemeClr val="tx1"/>
                </a:solidFill>
                <a:latin typeface="+mj-ea"/>
                <a:ea typeface="+mj-ea"/>
              </a:rPr>
              <a:t>有床診療所における入院医療について</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② </a:t>
            </a:r>
            <a:r>
              <a:rPr lang="ja-JP" altLang="en-US" sz="2400" dirty="0">
                <a:solidFill>
                  <a:schemeClr val="tx1"/>
                </a:solidFill>
                <a:latin typeface="+mj-ea"/>
                <a:ea typeface="+mj-ea"/>
              </a:rPr>
              <a:t>外来医療について</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③ </a:t>
            </a:r>
            <a:r>
              <a:rPr lang="ja-JP" altLang="en-US" sz="2400" dirty="0">
                <a:solidFill>
                  <a:schemeClr val="tx1"/>
                </a:solidFill>
                <a:latin typeface="+mj-ea"/>
                <a:ea typeface="+mj-ea"/>
              </a:rPr>
              <a:t>在宅医療について</a:t>
            </a:r>
          </a:p>
          <a:p>
            <a:pPr marL="0" indent="0" algn="just" eaLnBrk="1" hangingPunct="1">
              <a:lnSpc>
                <a:spcPct val="90000"/>
              </a:lnSpc>
              <a:buNone/>
            </a:pPr>
            <a:r>
              <a:rPr lang="ja-JP" altLang="en-US" sz="2400" dirty="0" smtClean="0">
                <a:solidFill>
                  <a:schemeClr val="tx1"/>
                </a:solidFill>
                <a:latin typeface="+mj-ea"/>
                <a:ea typeface="+mj-ea"/>
              </a:rPr>
              <a:t>　　④ </a:t>
            </a:r>
            <a:r>
              <a:rPr lang="ja-JP" altLang="en-US" sz="2400" dirty="0">
                <a:solidFill>
                  <a:schemeClr val="tx1"/>
                </a:solidFill>
                <a:latin typeface="+mj-ea"/>
                <a:ea typeface="+mj-ea"/>
              </a:rPr>
              <a:t>医療機関相互の連携や医療・介護の連携に</a:t>
            </a:r>
            <a:r>
              <a:rPr lang="ja-JP" altLang="en-US" sz="2400" dirty="0" smtClean="0">
                <a:solidFill>
                  <a:schemeClr val="tx1"/>
                </a:solidFill>
                <a:latin typeface="+mj-ea"/>
                <a:ea typeface="+mj-ea"/>
              </a:rPr>
              <a:t>よる</a:t>
            </a:r>
            <a:endParaRPr lang="en-US" altLang="ja-JP" sz="2400" dirty="0" smtClean="0">
              <a:solidFill>
                <a:schemeClr val="tx1"/>
              </a:solidFill>
              <a:latin typeface="+mj-ea"/>
              <a:ea typeface="+mj-ea"/>
            </a:endParaRPr>
          </a:p>
          <a:p>
            <a:pPr marL="0" indent="0" algn="just" eaLnBrk="1" hangingPunct="1">
              <a:lnSpc>
                <a:spcPct val="90000"/>
              </a:lnSpc>
              <a:buNone/>
            </a:pPr>
            <a:r>
              <a:rPr lang="ja-JP" altLang="en-US" sz="2400" dirty="0">
                <a:solidFill>
                  <a:schemeClr val="tx1"/>
                </a:solidFill>
                <a:latin typeface="+mj-ea"/>
                <a:ea typeface="+mj-ea"/>
              </a:rPr>
              <a:t>　</a:t>
            </a:r>
            <a:r>
              <a:rPr lang="ja-JP" altLang="en-US" sz="2400" dirty="0" smtClean="0">
                <a:solidFill>
                  <a:schemeClr val="tx1"/>
                </a:solidFill>
                <a:latin typeface="+mj-ea"/>
                <a:ea typeface="+mj-ea"/>
              </a:rPr>
              <a:t>　　　ネットワーク</a:t>
            </a:r>
            <a:r>
              <a:rPr lang="ja-JP" altLang="en-US" sz="2400" dirty="0">
                <a:solidFill>
                  <a:schemeClr val="tx1"/>
                </a:solidFill>
                <a:latin typeface="+mj-ea"/>
                <a:ea typeface="+mj-ea"/>
              </a:rPr>
              <a:t>に</a:t>
            </a:r>
            <a:r>
              <a:rPr lang="ja-JP" altLang="en-US" sz="2400" dirty="0" smtClean="0">
                <a:solidFill>
                  <a:schemeClr val="tx1"/>
                </a:solidFill>
                <a:latin typeface="+mj-ea"/>
                <a:ea typeface="+mj-ea"/>
              </a:rPr>
              <a:t>ついて</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3958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endParaRPr lang="ja-JP" altLang="en-US"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２</a:t>
            </a:r>
            <a:r>
              <a:rPr lang="ja-JP" altLang="en-US" sz="2400" dirty="0">
                <a:solidFill>
                  <a:schemeClr val="tx1"/>
                </a:solidFill>
                <a:latin typeface="+mj-ea"/>
                <a:ea typeface="+mj-ea"/>
              </a:rPr>
              <a:t>．改定の視点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充実が求められる分野を適切に評価していく視点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2) </a:t>
            </a:r>
            <a:r>
              <a:rPr lang="ja-JP" altLang="en-US" sz="2400" dirty="0">
                <a:solidFill>
                  <a:schemeClr val="tx1"/>
                </a:solidFill>
                <a:latin typeface="+mj-ea"/>
                <a:ea typeface="+mj-ea"/>
              </a:rPr>
              <a:t>患者等から見て分かりやすく納得でき、安心・安全</a:t>
            </a:r>
            <a:r>
              <a:rPr lang="ja-JP" altLang="en-US" sz="2400" dirty="0" smtClean="0">
                <a:solidFill>
                  <a:schemeClr val="tx1"/>
                </a:solidFill>
                <a:latin typeface="+mj-ea"/>
                <a:ea typeface="+mj-ea"/>
              </a:rPr>
              <a:t>で</a:t>
            </a:r>
            <a:endParaRPr lang="en-US" altLang="ja-JP" sz="2400" dirty="0" smtClean="0">
              <a:solidFill>
                <a:schemeClr val="tx1"/>
              </a:solidFill>
              <a:latin typeface="+mj-ea"/>
              <a:ea typeface="+mj-ea"/>
            </a:endParaRPr>
          </a:p>
          <a:p>
            <a:pPr marL="0" indent="0" algn="just" eaLnBrk="1" hangingPunct="1">
              <a:lnSpc>
                <a:spcPct val="90000"/>
              </a:lnSpc>
              <a:buNone/>
            </a:pPr>
            <a:r>
              <a:rPr lang="ja-JP" altLang="en-US" sz="2400" dirty="0">
                <a:solidFill>
                  <a:schemeClr val="tx1"/>
                </a:solidFill>
                <a:latin typeface="+mj-ea"/>
                <a:ea typeface="+mj-ea"/>
              </a:rPr>
              <a:t>　</a:t>
            </a:r>
            <a:r>
              <a:rPr lang="ja-JP" altLang="en-US" sz="2400" dirty="0" smtClean="0">
                <a:solidFill>
                  <a:schemeClr val="tx1"/>
                </a:solidFill>
                <a:latin typeface="+mj-ea"/>
                <a:ea typeface="+mj-ea"/>
              </a:rPr>
              <a:t>　　質</a:t>
            </a:r>
            <a:r>
              <a:rPr lang="ja-JP" altLang="en-US" sz="2400" dirty="0">
                <a:solidFill>
                  <a:schemeClr val="tx1"/>
                </a:solidFill>
                <a:latin typeface="+mj-ea"/>
                <a:ea typeface="+mj-ea"/>
              </a:rPr>
              <a:t>の高い医療を実現する視点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3) </a:t>
            </a:r>
            <a:r>
              <a:rPr lang="ja-JP" altLang="en-US" sz="2400" dirty="0">
                <a:solidFill>
                  <a:schemeClr val="tx1"/>
                </a:solidFill>
                <a:latin typeface="+mj-ea"/>
                <a:ea typeface="+mj-ea"/>
              </a:rPr>
              <a:t>医療従事者の負担を軽減する視点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4) </a:t>
            </a:r>
            <a:r>
              <a:rPr lang="ja-JP" altLang="en-US" sz="2400" dirty="0">
                <a:solidFill>
                  <a:schemeClr val="tx1"/>
                </a:solidFill>
                <a:latin typeface="+mj-ea"/>
                <a:ea typeface="+mj-ea"/>
              </a:rPr>
              <a:t>効率化余地がある分野を適正化する視点</a:t>
            </a:r>
          </a:p>
          <a:p>
            <a:pPr marL="0" indent="0" algn="just" eaLnBrk="1" hangingPunct="1">
              <a:lnSpc>
                <a:spcPct val="90000"/>
              </a:lnSpc>
              <a:buNone/>
            </a:pPr>
            <a:endParaRPr lang="en-US" altLang="ja-JP" sz="2400" dirty="0" smtClean="0">
              <a:solidFill>
                <a:schemeClr val="tx1"/>
              </a:solidFill>
              <a:latin typeface="+mj-ea"/>
              <a:ea typeface="+mj-ea"/>
            </a:endParaRPr>
          </a:p>
          <a:p>
            <a:pPr marL="0" indent="0" algn="just" eaLnBrk="1" hangingPunct="1">
              <a:lnSpc>
                <a:spcPct val="90000"/>
              </a:lnSpc>
              <a:buNone/>
            </a:pPr>
            <a:endParaRPr lang="en-US" altLang="ja-JP" sz="2400" dirty="0" smtClean="0">
              <a:solidFill>
                <a:schemeClr val="tx1"/>
              </a:solidFill>
              <a:latin typeface="+mj-ea"/>
              <a:ea typeface="+mj-ea"/>
            </a:endParaRPr>
          </a:p>
          <a:p>
            <a:pPr marL="0" indent="0" algn="just" eaLnBrk="1" hangingPunct="1">
              <a:lnSpc>
                <a:spcPct val="90000"/>
              </a:lnSpc>
              <a:buNone/>
            </a:pPr>
            <a:r>
              <a:rPr lang="en-US" altLang="ja-JP" sz="2400" dirty="0" smtClean="0">
                <a:solidFill>
                  <a:schemeClr val="tx1"/>
                </a:solidFill>
                <a:latin typeface="+mj-ea"/>
                <a:ea typeface="+mj-ea"/>
              </a:rPr>
              <a:t>Ⅲ </a:t>
            </a:r>
            <a:r>
              <a:rPr lang="ja-JP" altLang="en-US" sz="2400" dirty="0">
                <a:solidFill>
                  <a:schemeClr val="tx1"/>
                </a:solidFill>
                <a:latin typeface="+mj-ea"/>
                <a:ea typeface="+mj-ea"/>
              </a:rPr>
              <a:t>消費税率８％への引上げに伴う対応</a:t>
            </a:r>
          </a:p>
          <a:p>
            <a:pPr marL="0" indent="0" algn="just" eaLnBrk="1" hangingPunct="1">
              <a:lnSpc>
                <a:spcPct val="90000"/>
              </a:lnSpc>
              <a:buNone/>
            </a:pPr>
            <a:r>
              <a:rPr lang="en-US" altLang="ja-JP" sz="2400" dirty="0" smtClean="0">
                <a:solidFill>
                  <a:schemeClr val="tx1"/>
                </a:solidFill>
                <a:latin typeface="+mj-ea"/>
                <a:ea typeface="+mj-ea"/>
              </a:rPr>
              <a:t>Ⅳ </a:t>
            </a:r>
            <a:r>
              <a:rPr lang="ja-JP" altLang="en-US" sz="2400" dirty="0">
                <a:solidFill>
                  <a:schemeClr val="tx1"/>
                </a:solidFill>
                <a:latin typeface="+mj-ea"/>
                <a:ea typeface="+mj-ea"/>
              </a:rPr>
              <a:t>将来を見据えた</a:t>
            </a:r>
            <a:r>
              <a:rPr lang="ja-JP" altLang="en-US" sz="2400" dirty="0" smtClean="0">
                <a:solidFill>
                  <a:schemeClr val="tx1"/>
                </a:solidFill>
                <a:latin typeface="+mj-ea"/>
                <a:ea typeface="+mj-ea"/>
              </a:rPr>
              <a:t>課題</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21454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ja-JP" altLang="en-US" sz="2400" dirty="0">
                <a:solidFill>
                  <a:schemeClr val="tx1"/>
                </a:solidFill>
                <a:latin typeface="+mj-ea"/>
                <a:ea typeface="+mj-ea"/>
              </a:rPr>
              <a:t>１．重点課題</a:t>
            </a:r>
          </a:p>
          <a:p>
            <a:pPr marL="0" indent="0" algn="just" eaLnBrk="1" hangingPunct="1">
              <a:lnSpc>
                <a:spcPct val="90000"/>
              </a:lnSpc>
              <a:buNone/>
            </a:pP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① </a:t>
            </a:r>
            <a:r>
              <a:rPr lang="ja-JP" altLang="en-US" sz="2400" dirty="0">
                <a:solidFill>
                  <a:schemeClr val="tx1"/>
                </a:solidFill>
                <a:latin typeface="+mj-ea"/>
                <a:ea typeface="+mj-ea"/>
              </a:rPr>
              <a:t>入院医療</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ⅰ </a:t>
            </a:r>
            <a:r>
              <a:rPr lang="ja-JP" altLang="en-US" sz="2400" dirty="0">
                <a:solidFill>
                  <a:schemeClr val="tx1"/>
                </a:solidFill>
                <a:latin typeface="+mj-ea"/>
                <a:ea typeface="+mj-ea"/>
              </a:rPr>
              <a:t>高度急性期・一般急性期について</a:t>
            </a:r>
          </a:p>
          <a:p>
            <a:pPr lvl="1" algn="just" eaLnBrk="1" hangingPunct="1">
              <a:lnSpc>
                <a:spcPct val="90000"/>
              </a:lnSpc>
            </a:pPr>
            <a:r>
              <a:rPr lang="ja-JP" altLang="en-US" sz="2000" dirty="0" smtClean="0">
                <a:solidFill>
                  <a:schemeClr val="tx1"/>
                </a:solidFill>
                <a:latin typeface="+mj-ea"/>
                <a:ea typeface="+mj-ea"/>
              </a:rPr>
              <a:t>７対</a:t>
            </a:r>
            <a:r>
              <a:rPr lang="ja-JP" altLang="en-US" sz="2000" dirty="0">
                <a:solidFill>
                  <a:schemeClr val="tx1"/>
                </a:solidFill>
                <a:latin typeface="+mj-ea"/>
                <a:ea typeface="+mj-ea"/>
              </a:rPr>
              <a:t>１入院基本料の病床</a:t>
            </a:r>
            <a:r>
              <a:rPr lang="ja-JP" altLang="en-US" sz="2000" dirty="0" smtClean="0">
                <a:solidFill>
                  <a:schemeClr val="tx1"/>
                </a:solidFill>
                <a:latin typeface="+mj-ea"/>
                <a:ea typeface="+mj-ea"/>
              </a:rPr>
              <a:t>が最も多い</a:t>
            </a:r>
            <a:endParaRPr lang="en-US" altLang="ja-JP" sz="2000" dirty="0" smtClean="0">
              <a:solidFill>
                <a:schemeClr val="tx1"/>
              </a:solidFill>
              <a:latin typeface="+mj-ea"/>
              <a:ea typeface="+mj-ea"/>
            </a:endParaRPr>
          </a:p>
          <a:p>
            <a:pPr lvl="1" algn="just" eaLnBrk="1" hangingPunct="1">
              <a:lnSpc>
                <a:spcPct val="90000"/>
              </a:lnSpc>
            </a:pPr>
            <a:r>
              <a:rPr lang="ja-JP" altLang="en-US" sz="2000" dirty="0" smtClean="0">
                <a:solidFill>
                  <a:schemeClr val="tx1"/>
                </a:solidFill>
                <a:latin typeface="+mj-ea"/>
                <a:ea typeface="+mj-ea"/>
              </a:rPr>
              <a:t>急性期病床に</a:t>
            </a:r>
            <a:r>
              <a:rPr lang="ja-JP" altLang="en-US" sz="2000" dirty="0">
                <a:solidFill>
                  <a:schemeClr val="tx1"/>
                </a:solidFill>
                <a:latin typeface="+mj-ea"/>
                <a:ea typeface="+mj-ea"/>
              </a:rPr>
              <a:t>長期療養患者も</a:t>
            </a:r>
            <a:r>
              <a:rPr lang="ja-JP" altLang="en-US" sz="2000" dirty="0" smtClean="0">
                <a:solidFill>
                  <a:schemeClr val="tx1"/>
                </a:solidFill>
                <a:latin typeface="+mj-ea"/>
                <a:ea typeface="+mj-ea"/>
              </a:rPr>
              <a:t>入院している</a:t>
            </a:r>
            <a:endParaRPr lang="en-US" altLang="ja-JP" sz="2000" dirty="0" smtClean="0">
              <a:solidFill>
                <a:schemeClr val="tx1"/>
              </a:solidFill>
              <a:latin typeface="+mj-ea"/>
              <a:ea typeface="+mj-ea"/>
            </a:endParaRPr>
          </a:p>
          <a:p>
            <a:pPr lvl="1" algn="just" eaLnBrk="1" hangingPunct="1">
              <a:lnSpc>
                <a:spcPct val="90000"/>
              </a:lnSpc>
            </a:pPr>
            <a:r>
              <a:rPr lang="ja-JP" altLang="en-US" sz="2000" dirty="0" smtClean="0">
                <a:solidFill>
                  <a:schemeClr val="tx1"/>
                </a:solidFill>
                <a:latin typeface="+mj-ea"/>
                <a:ea typeface="+mj-ea"/>
              </a:rPr>
              <a:t>患者</a:t>
            </a:r>
            <a:r>
              <a:rPr lang="ja-JP" altLang="en-US" sz="2000" dirty="0">
                <a:solidFill>
                  <a:schemeClr val="tx1"/>
                </a:solidFill>
                <a:latin typeface="+mj-ea"/>
                <a:ea typeface="+mj-ea"/>
              </a:rPr>
              <a:t>の状態に応じた医療提供、療養環境、</a:t>
            </a:r>
            <a:r>
              <a:rPr lang="ja-JP" altLang="en-US" sz="2000" dirty="0" smtClean="0">
                <a:solidFill>
                  <a:schemeClr val="tx1"/>
                </a:solidFill>
                <a:latin typeface="+mj-ea"/>
                <a:ea typeface="+mj-ea"/>
              </a:rPr>
              <a:t>医療費</a:t>
            </a:r>
            <a:r>
              <a:rPr lang="ja-JP" altLang="en-US" sz="2000" dirty="0">
                <a:solidFill>
                  <a:schemeClr val="tx1"/>
                </a:solidFill>
                <a:latin typeface="+mj-ea"/>
                <a:ea typeface="+mj-ea"/>
              </a:rPr>
              <a:t>負担となって</a:t>
            </a:r>
            <a:r>
              <a:rPr lang="ja-JP" altLang="en-US" sz="2000" dirty="0" smtClean="0">
                <a:solidFill>
                  <a:schemeClr val="tx1"/>
                </a:solidFill>
                <a:latin typeface="+mj-ea"/>
                <a:ea typeface="+mj-ea"/>
              </a:rPr>
              <a:t>いない</a:t>
            </a:r>
            <a:endParaRPr lang="en-US" altLang="ja-JP" sz="2000" dirty="0" smtClean="0">
              <a:solidFill>
                <a:schemeClr val="tx1"/>
              </a:solidFill>
              <a:latin typeface="+mj-ea"/>
              <a:ea typeface="+mj-ea"/>
            </a:endParaRPr>
          </a:p>
          <a:p>
            <a:pPr lvl="1" algn="just" eaLnBrk="1" hangingPunct="1">
              <a:lnSpc>
                <a:spcPct val="90000"/>
              </a:lnSpc>
            </a:pPr>
            <a:r>
              <a:rPr lang="ja-JP" altLang="en-US" sz="2000" dirty="0" smtClean="0">
                <a:solidFill>
                  <a:schemeClr val="tx1"/>
                </a:solidFill>
                <a:latin typeface="+mj-ea"/>
                <a:ea typeface="+mj-ea"/>
              </a:rPr>
              <a:t>急性期</a:t>
            </a:r>
            <a:r>
              <a:rPr lang="ja-JP" altLang="en-US" sz="2000" dirty="0">
                <a:solidFill>
                  <a:schemeClr val="tx1"/>
                </a:solidFill>
                <a:latin typeface="+mj-ea"/>
                <a:ea typeface="+mj-ea"/>
              </a:rPr>
              <a:t>病床における患者像を適切に評価</a:t>
            </a:r>
            <a:r>
              <a:rPr lang="ja-JP" altLang="en-US" sz="2000" dirty="0" smtClean="0">
                <a:solidFill>
                  <a:schemeClr val="tx1"/>
                </a:solidFill>
                <a:latin typeface="+mj-ea"/>
                <a:ea typeface="+mj-ea"/>
              </a:rPr>
              <a:t>する</a:t>
            </a:r>
            <a:endParaRPr lang="en-US" altLang="ja-JP" sz="2000" dirty="0" smtClean="0">
              <a:solidFill>
                <a:schemeClr val="tx1"/>
              </a:solidFill>
              <a:latin typeface="+mj-ea"/>
              <a:ea typeface="+mj-ea"/>
            </a:endParaRPr>
          </a:p>
          <a:p>
            <a:pPr lvl="1" algn="just" eaLnBrk="1" hangingPunct="1">
              <a:lnSpc>
                <a:spcPct val="90000"/>
              </a:lnSpc>
            </a:pPr>
            <a:r>
              <a:rPr lang="ja-JP" altLang="en-US" sz="2000" dirty="0" smtClean="0">
                <a:solidFill>
                  <a:schemeClr val="tx1"/>
                </a:solidFill>
                <a:latin typeface="+mj-ea"/>
                <a:ea typeface="+mj-ea"/>
              </a:rPr>
              <a:t>早期リハビリテーション</a:t>
            </a:r>
            <a:r>
              <a:rPr lang="ja-JP" altLang="en-US" sz="2000" dirty="0">
                <a:solidFill>
                  <a:schemeClr val="tx1"/>
                </a:solidFill>
                <a:latin typeface="+mj-ea"/>
                <a:ea typeface="+mj-ea"/>
              </a:rPr>
              <a:t>の実施や退院･転院支援の</a:t>
            </a:r>
            <a:r>
              <a:rPr lang="ja-JP" altLang="en-US" sz="2000" dirty="0" smtClean="0">
                <a:solidFill>
                  <a:schemeClr val="tx1"/>
                </a:solidFill>
                <a:latin typeface="+mj-ea"/>
                <a:ea typeface="+mj-ea"/>
              </a:rPr>
              <a:t>充実</a:t>
            </a:r>
            <a:endParaRPr lang="en-US" altLang="ja-JP" sz="2000" dirty="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ea typeface="+mj-ea"/>
              </a:rPr>
              <a:t>上記を踏まえ以下</a:t>
            </a:r>
            <a:r>
              <a:rPr lang="ja-JP" altLang="en-US" sz="2400" dirty="0">
                <a:solidFill>
                  <a:schemeClr val="tx1"/>
                </a:solidFill>
                <a:latin typeface="+mj-ea"/>
                <a:ea typeface="+mj-ea"/>
              </a:rPr>
              <a:t>の</a:t>
            </a:r>
            <a:r>
              <a:rPr lang="ja-JP" altLang="en-US" sz="2400" dirty="0" smtClean="0">
                <a:solidFill>
                  <a:schemeClr val="tx1"/>
                </a:solidFill>
                <a:latin typeface="+mj-ea"/>
                <a:ea typeface="+mj-ea"/>
              </a:rPr>
              <a:t>事項に</a:t>
            </a:r>
            <a:r>
              <a:rPr lang="ja-JP" altLang="en-US" sz="2400" dirty="0">
                <a:solidFill>
                  <a:schemeClr val="tx1"/>
                </a:solidFill>
                <a:latin typeface="+mj-ea"/>
                <a:ea typeface="+mj-ea"/>
              </a:rPr>
              <a:t>ついて検討を</a:t>
            </a:r>
            <a:r>
              <a:rPr lang="ja-JP" altLang="en-US" sz="2400" dirty="0" smtClean="0">
                <a:solidFill>
                  <a:schemeClr val="tx1"/>
                </a:solidFill>
                <a:latin typeface="+mj-ea"/>
                <a:ea typeface="+mj-ea"/>
              </a:rPr>
              <a:t>行う</a:t>
            </a:r>
            <a:endParaRPr lang="ja-JP" altLang="en-US" sz="2400" dirty="0">
              <a:solidFill>
                <a:schemeClr val="tx1"/>
              </a:solidFill>
              <a:latin typeface="+mj-ea"/>
              <a:ea typeface="+mj-ea"/>
            </a:endParaRPr>
          </a:p>
          <a:p>
            <a:pPr lvl="1" algn="just" eaLnBrk="1" hangingPunct="1">
              <a:lnSpc>
                <a:spcPct val="90000"/>
              </a:lnSpc>
            </a:pPr>
            <a:r>
              <a:rPr lang="ja-JP" altLang="en-US" sz="2000" dirty="0" smtClean="0">
                <a:solidFill>
                  <a:schemeClr val="tx1"/>
                </a:solidFill>
                <a:latin typeface="+mj-ea"/>
                <a:ea typeface="+mj-ea"/>
              </a:rPr>
              <a:t>急性期</a:t>
            </a:r>
            <a:r>
              <a:rPr lang="ja-JP" altLang="en-US" sz="2000" dirty="0">
                <a:solidFill>
                  <a:schemeClr val="tx1"/>
                </a:solidFill>
                <a:latin typeface="+mj-ea"/>
                <a:ea typeface="+mj-ea"/>
              </a:rPr>
              <a:t>病床の担う機能の明確化を行い、高度急性期及び一般急性期を担う</a:t>
            </a:r>
            <a:r>
              <a:rPr lang="ja-JP" altLang="en-US" sz="2000" dirty="0" smtClean="0">
                <a:solidFill>
                  <a:schemeClr val="tx1"/>
                </a:solidFill>
                <a:latin typeface="+mj-ea"/>
                <a:ea typeface="+mj-ea"/>
              </a:rPr>
              <a:t>病床</a:t>
            </a:r>
            <a:r>
              <a:rPr lang="ja-JP" altLang="en-US" sz="2000" dirty="0">
                <a:solidFill>
                  <a:schemeClr val="tx1"/>
                </a:solidFill>
                <a:latin typeface="+mj-ea"/>
                <a:ea typeface="+mj-ea"/>
              </a:rPr>
              <a:t>の機能強化</a:t>
            </a:r>
          </a:p>
          <a:p>
            <a:pPr lvl="1" algn="just" eaLnBrk="1" hangingPunct="1">
              <a:lnSpc>
                <a:spcPct val="90000"/>
              </a:lnSpc>
            </a:pPr>
            <a:r>
              <a:rPr lang="ja-JP" altLang="en-US" sz="2000" dirty="0" smtClean="0">
                <a:solidFill>
                  <a:schemeClr val="tx1"/>
                </a:solidFill>
                <a:latin typeface="+mj-ea"/>
                <a:ea typeface="+mj-ea"/>
              </a:rPr>
              <a:t>重症度</a:t>
            </a:r>
            <a:r>
              <a:rPr lang="ja-JP" altLang="en-US" sz="2000" dirty="0">
                <a:solidFill>
                  <a:schemeClr val="tx1"/>
                </a:solidFill>
                <a:latin typeface="+mj-ea"/>
                <a:ea typeface="+mj-ea"/>
              </a:rPr>
              <a:t>・看護必要度の見直し等による、患者の状態に応じた医療の提供</a:t>
            </a:r>
          </a:p>
          <a:p>
            <a:pPr lvl="1" algn="just" eaLnBrk="1" hangingPunct="1">
              <a:lnSpc>
                <a:spcPct val="90000"/>
              </a:lnSpc>
            </a:pPr>
            <a:r>
              <a:rPr lang="ja-JP" altLang="en-US" sz="2000" dirty="0" smtClean="0">
                <a:solidFill>
                  <a:schemeClr val="tx1"/>
                </a:solidFill>
                <a:latin typeface="+mj-ea"/>
                <a:ea typeface="+mj-ea"/>
              </a:rPr>
              <a:t>入院</a:t>
            </a:r>
            <a:r>
              <a:rPr lang="ja-JP" altLang="en-US" sz="2000" dirty="0">
                <a:solidFill>
                  <a:schemeClr val="tx1"/>
                </a:solidFill>
                <a:latin typeface="+mj-ea"/>
                <a:ea typeface="+mj-ea"/>
              </a:rPr>
              <a:t>早期からのリハビリテーションや退院・転院支援の推進</a:t>
            </a:r>
          </a:p>
          <a:p>
            <a:pPr lvl="1" algn="just" eaLnBrk="1" hangingPunct="1">
              <a:lnSpc>
                <a:spcPct val="90000"/>
              </a:lnSpc>
            </a:pPr>
            <a:r>
              <a:rPr lang="ja-JP" altLang="en-US" sz="2000" dirty="0" smtClean="0">
                <a:solidFill>
                  <a:schemeClr val="tx1"/>
                </a:solidFill>
                <a:latin typeface="+mj-ea"/>
                <a:ea typeface="+mj-ea"/>
              </a:rPr>
              <a:t>退院</a:t>
            </a:r>
            <a:r>
              <a:rPr lang="ja-JP" altLang="en-US" sz="2000" dirty="0">
                <a:solidFill>
                  <a:schemeClr val="tx1"/>
                </a:solidFill>
                <a:latin typeface="+mj-ea"/>
                <a:ea typeface="+mj-ea"/>
              </a:rPr>
              <a:t>・転院に係る連携の強化</a:t>
            </a:r>
          </a:p>
          <a:p>
            <a:pPr lvl="1" algn="just" eaLnBrk="1" hangingPunct="1">
              <a:lnSpc>
                <a:spcPct val="90000"/>
              </a:lnSpc>
            </a:pPr>
            <a:r>
              <a:rPr lang="ja-JP" altLang="en-US" sz="2000" dirty="0" smtClean="0">
                <a:solidFill>
                  <a:schemeClr val="tx1"/>
                </a:solidFill>
                <a:latin typeface="+mj-ea"/>
                <a:ea typeface="+mj-ea"/>
              </a:rPr>
              <a:t>急性期</a:t>
            </a:r>
            <a:r>
              <a:rPr lang="ja-JP" altLang="en-US" sz="2000" dirty="0">
                <a:solidFill>
                  <a:schemeClr val="tx1"/>
                </a:solidFill>
                <a:latin typeface="+mj-ea"/>
                <a:ea typeface="+mj-ea"/>
              </a:rPr>
              <a:t>病床の平均在院日数の短縮 </a:t>
            </a:r>
            <a:r>
              <a:rPr lang="ja-JP" altLang="en-US" sz="2000" dirty="0" smtClean="0">
                <a:solidFill>
                  <a:schemeClr val="tx1"/>
                </a:solidFill>
                <a:latin typeface="+mj-ea"/>
                <a:ea typeface="+mj-ea"/>
              </a:rPr>
              <a:t>等</a:t>
            </a:r>
            <a:endParaRPr lang="ja-JP" altLang="en-US" sz="20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152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① </a:t>
            </a:r>
            <a:r>
              <a:rPr lang="ja-JP" altLang="en-US" sz="2400" dirty="0">
                <a:solidFill>
                  <a:schemeClr val="tx1"/>
                </a:solidFill>
                <a:latin typeface="+mj-ea"/>
                <a:ea typeface="+mj-ea"/>
              </a:rPr>
              <a:t>入院医療</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ⅱ </a:t>
            </a:r>
            <a:r>
              <a:rPr lang="ja-JP" altLang="en-US" sz="2400" dirty="0">
                <a:solidFill>
                  <a:schemeClr val="tx1"/>
                </a:solidFill>
                <a:latin typeface="+mj-ea"/>
                <a:ea typeface="+mj-ea"/>
              </a:rPr>
              <a:t>慢性期（長期療養）について</a:t>
            </a:r>
          </a:p>
          <a:p>
            <a:pPr lvl="1" algn="just" eaLnBrk="1" hangingPunct="1">
              <a:lnSpc>
                <a:spcPct val="90000"/>
              </a:lnSpc>
            </a:pPr>
            <a:r>
              <a:rPr lang="ja-JP" altLang="en-US" sz="2400" dirty="0" smtClean="0">
                <a:solidFill>
                  <a:schemeClr val="tx1"/>
                </a:solidFill>
                <a:latin typeface="+mj-ea"/>
                <a:ea typeface="+mj-ea"/>
              </a:rPr>
              <a:t>長期</a:t>
            </a:r>
            <a:r>
              <a:rPr lang="ja-JP" altLang="en-US" sz="2400" dirty="0">
                <a:solidFill>
                  <a:schemeClr val="tx1"/>
                </a:solidFill>
                <a:latin typeface="+mj-ea"/>
                <a:ea typeface="+mj-ea"/>
              </a:rPr>
              <a:t>療養患者</a:t>
            </a:r>
            <a:r>
              <a:rPr lang="ja-JP" altLang="en-US" sz="2400" dirty="0" smtClean="0">
                <a:solidFill>
                  <a:schemeClr val="tx1"/>
                </a:solidFill>
                <a:latin typeface="+mj-ea"/>
                <a:ea typeface="+mj-ea"/>
              </a:rPr>
              <a:t>には適切</a:t>
            </a:r>
            <a:r>
              <a:rPr lang="ja-JP" altLang="en-US" sz="2400" dirty="0">
                <a:solidFill>
                  <a:schemeClr val="tx1"/>
                </a:solidFill>
                <a:latin typeface="+mj-ea"/>
                <a:ea typeface="+mj-ea"/>
              </a:rPr>
              <a:t>な環境で療養を行うことが</a:t>
            </a:r>
            <a:r>
              <a:rPr lang="ja-JP" altLang="en-US" sz="2400" dirty="0" smtClean="0">
                <a:solidFill>
                  <a:schemeClr val="tx1"/>
                </a:solidFill>
                <a:latin typeface="+mj-ea"/>
                <a:ea typeface="+mj-ea"/>
              </a:rPr>
              <a:t>重要</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長期</a:t>
            </a:r>
            <a:r>
              <a:rPr lang="ja-JP" altLang="en-US" sz="2400" dirty="0">
                <a:solidFill>
                  <a:schemeClr val="tx1"/>
                </a:solidFill>
                <a:latin typeface="+mj-ea"/>
                <a:ea typeface="+mj-ea"/>
              </a:rPr>
              <a:t>療養患者の受け皿を確保し、急性期病床と</a:t>
            </a:r>
            <a:r>
              <a:rPr lang="ja-JP" altLang="en-US" sz="2400" dirty="0" smtClean="0">
                <a:solidFill>
                  <a:schemeClr val="tx1"/>
                </a:solidFill>
                <a:latin typeface="+mj-ea"/>
                <a:ea typeface="+mj-ea"/>
              </a:rPr>
              <a:t>長期</a:t>
            </a:r>
            <a:r>
              <a:rPr lang="ja-JP" altLang="en-US" sz="2400" dirty="0">
                <a:solidFill>
                  <a:schemeClr val="tx1"/>
                </a:solidFill>
                <a:latin typeface="+mj-ea"/>
                <a:ea typeface="+mj-ea"/>
              </a:rPr>
              <a:t>療養を担う病床の機能分化を</a:t>
            </a:r>
            <a:r>
              <a:rPr lang="ja-JP" altLang="en-US" sz="2400" dirty="0" smtClean="0">
                <a:solidFill>
                  <a:schemeClr val="tx1"/>
                </a:solidFill>
                <a:latin typeface="+mj-ea"/>
                <a:ea typeface="+mj-ea"/>
              </a:rPr>
              <a:t>図りつつ社会的</a:t>
            </a:r>
            <a:r>
              <a:rPr lang="ja-JP" altLang="en-US" sz="2400" dirty="0">
                <a:solidFill>
                  <a:schemeClr val="tx1"/>
                </a:solidFill>
                <a:latin typeface="+mj-ea"/>
                <a:ea typeface="+mj-ea"/>
              </a:rPr>
              <a:t>入院が発生しない</a:t>
            </a:r>
            <a:r>
              <a:rPr lang="ja-JP" altLang="en-US" sz="2400" dirty="0" smtClean="0">
                <a:solidFill>
                  <a:schemeClr val="tx1"/>
                </a:solidFill>
                <a:latin typeface="+mj-ea"/>
                <a:ea typeface="+mj-ea"/>
              </a:rPr>
              <a:t>ように以下</a:t>
            </a:r>
            <a:r>
              <a:rPr lang="ja-JP" altLang="en-US" sz="2400" dirty="0">
                <a:solidFill>
                  <a:schemeClr val="tx1"/>
                </a:solidFill>
                <a:latin typeface="+mj-ea"/>
                <a:ea typeface="+mj-ea"/>
              </a:rPr>
              <a:t>の事項について</a:t>
            </a:r>
            <a:r>
              <a:rPr lang="ja-JP" altLang="en-US" sz="2400" dirty="0" smtClean="0">
                <a:solidFill>
                  <a:schemeClr val="tx1"/>
                </a:solidFill>
                <a:latin typeface="+mj-ea"/>
                <a:ea typeface="+mj-ea"/>
              </a:rPr>
              <a:t>検討</a:t>
            </a:r>
            <a:endParaRPr lang="ja-JP" altLang="en-US" sz="2400" dirty="0">
              <a:solidFill>
                <a:schemeClr val="tx1"/>
              </a:solidFill>
              <a:latin typeface="+mj-ea"/>
              <a:ea typeface="+mj-ea"/>
            </a:endParaRPr>
          </a:p>
          <a:p>
            <a:pPr lvl="2" algn="just" eaLnBrk="1" hangingPunct="1">
              <a:lnSpc>
                <a:spcPct val="90000"/>
              </a:lnSpc>
            </a:pPr>
            <a:r>
              <a:rPr lang="ja-JP" altLang="en-US" dirty="0" smtClean="0">
                <a:solidFill>
                  <a:schemeClr val="tx1"/>
                </a:solidFill>
                <a:latin typeface="+mj-ea"/>
                <a:ea typeface="+mj-ea"/>
              </a:rPr>
              <a:t>急性期</a:t>
            </a:r>
            <a:r>
              <a:rPr lang="ja-JP" altLang="en-US" dirty="0">
                <a:solidFill>
                  <a:schemeClr val="tx1"/>
                </a:solidFill>
                <a:latin typeface="+mj-ea"/>
                <a:ea typeface="+mj-ea"/>
              </a:rPr>
              <a:t>病床における長期入院患者の評価の適正化</a:t>
            </a:r>
          </a:p>
          <a:p>
            <a:pPr lvl="2" algn="just" eaLnBrk="1" hangingPunct="1">
              <a:lnSpc>
                <a:spcPct val="90000"/>
              </a:lnSpc>
            </a:pPr>
            <a:r>
              <a:rPr lang="ja-JP" altLang="en-US" dirty="0" smtClean="0">
                <a:solidFill>
                  <a:schemeClr val="tx1"/>
                </a:solidFill>
                <a:latin typeface="+mj-ea"/>
                <a:ea typeface="+mj-ea"/>
              </a:rPr>
              <a:t>長期</a:t>
            </a:r>
            <a:r>
              <a:rPr lang="ja-JP" altLang="en-US" dirty="0">
                <a:solidFill>
                  <a:schemeClr val="tx1"/>
                </a:solidFill>
                <a:latin typeface="+mj-ea"/>
                <a:ea typeface="+mj-ea"/>
              </a:rPr>
              <a:t>療養を担う病床の急性期等との連携強化、受入体制の充実 </a:t>
            </a:r>
            <a:r>
              <a:rPr lang="ja-JP" altLang="en-US" dirty="0" smtClean="0">
                <a:solidFill>
                  <a:schemeClr val="tx1"/>
                </a:solidFill>
                <a:latin typeface="+mj-ea"/>
                <a:ea typeface="+mj-ea"/>
              </a:rPr>
              <a:t>等</a:t>
            </a:r>
            <a:endParaRPr lang="en-US" altLang="ja-JP"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endParaRPr lang="en-US" altLang="ja-JP" sz="2400" dirty="0" smtClean="0">
              <a:solidFill>
                <a:schemeClr val="tx1"/>
              </a:solidFill>
              <a:latin typeface="+mj-ea"/>
              <a:ea typeface="+mj-ea"/>
            </a:endParaRPr>
          </a:p>
          <a:p>
            <a:pPr marL="0" indent="0" algn="just" eaLnBrk="1" hangingPunct="1">
              <a:lnSpc>
                <a:spcPct val="90000"/>
              </a:lnSpc>
              <a:buNone/>
            </a:pPr>
            <a:r>
              <a:rPr lang="ja-JP" altLang="en-US" sz="2400" dirty="0">
                <a:solidFill>
                  <a:schemeClr val="tx1"/>
                </a:solidFill>
                <a:latin typeface="+mj-ea"/>
                <a:ea typeface="+mj-ea"/>
              </a:rPr>
              <a:t>　</a:t>
            </a:r>
            <a:r>
              <a:rPr lang="ja-JP" altLang="en-US" sz="2400" dirty="0" smtClean="0">
                <a:solidFill>
                  <a:schemeClr val="tx1"/>
                </a:solidFill>
                <a:latin typeface="+mj-ea"/>
                <a:ea typeface="+mj-ea"/>
              </a:rPr>
              <a:t>　</a:t>
            </a:r>
            <a:endParaRPr lang="en-US" altLang="ja-JP" sz="2400" dirty="0">
              <a:solidFill>
                <a:schemeClr val="tx1"/>
              </a:solidFill>
              <a:latin typeface="+mj-ea"/>
              <a:ea typeface="+mj-ea"/>
            </a:endParaRPr>
          </a:p>
          <a:p>
            <a:pPr algn="just" eaLnBrk="1" hangingPunct="1">
              <a:lnSpc>
                <a:spcPct val="90000"/>
              </a:lnSpc>
            </a:pPr>
            <a:endParaRPr lang="en-US" altLang="ja-JP"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846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① </a:t>
            </a:r>
            <a:r>
              <a:rPr lang="ja-JP" altLang="en-US" sz="2400" dirty="0">
                <a:solidFill>
                  <a:schemeClr val="tx1"/>
                </a:solidFill>
                <a:latin typeface="+mj-ea"/>
                <a:ea typeface="+mj-ea"/>
              </a:rPr>
              <a:t>入院医療</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ⅲ </a:t>
            </a:r>
            <a:r>
              <a:rPr lang="ja-JP" altLang="en-US" sz="2400" dirty="0" smtClean="0">
                <a:solidFill>
                  <a:schemeClr val="tx1"/>
                </a:solidFill>
                <a:latin typeface="+mj-ea"/>
                <a:ea typeface="+mj-ea"/>
              </a:rPr>
              <a:t>回復期</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亜急性期</a:t>
            </a:r>
            <a:r>
              <a:rPr lang="ja-JP" altLang="en-US" sz="2400" dirty="0">
                <a:solidFill>
                  <a:schemeClr val="tx1"/>
                </a:solidFill>
                <a:latin typeface="+mj-ea"/>
                <a:ea typeface="+mj-ea"/>
              </a:rPr>
              <a:t>入院医療管理料</a:t>
            </a:r>
            <a:r>
              <a:rPr lang="ja-JP" altLang="en-US" sz="2400" dirty="0" smtClean="0">
                <a:solidFill>
                  <a:schemeClr val="tx1"/>
                </a:solidFill>
                <a:latin typeface="+mj-ea"/>
                <a:ea typeface="+mj-ea"/>
              </a:rPr>
              <a:t>等</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に</a:t>
            </a:r>
            <a:r>
              <a:rPr lang="ja-JP" altLang="en-US" sz="2400" dirty="0">
                <a:solidFill>
                  <a:schemeClr val="tx1"/>
                </a:solidFill>
                <a:latin typeface="+mj-ea"/>
                <a:ea typeface="+mj-ea"/>
              </a:rPr>
              <a:t>ついて</a:t>
            </a:r>
          </a:p>
          <a:p>
            <a:pPr lvl="1" algn="just" eaLnBrk="1" hangingPunct="1">
              <a:lnSpc>
                <a:spcPct val="90000"/>
              </a:lnSpc>
            </a:pPr>
            <a:r>
              <a:rPr lang="ja-JP" altLang="en-US" sz="2400" dirty="0" smtClean="0">
                <a:solidFill>
                  <a:schemeClr val="tx1"/>
                </a:solidFill>
                <a:latin typeface="+mj-ea"/>
                <a:ea typeface="+mj-ea"/>
              </a:rPr>
              <a:t>超少子</a:t>
            </a:r>
            <a:r>
              <a:rPr lang="ja-JP" altLang="en-US" sz="2400" dirty="0">
                <a:solidFill>
                  <a:schemeClr val="tx1"/>
                </a:solidFill>
                <a:latin typeface="+mj-ea"/>
                <a:ea typeface="+mj-ea"/>
              </a:rPr>
              <a:t>高齢</a:t>
            </a:r>
            <a:r>
              <a:rPr lang="ja-JP" altLang="en-US" sz="2400" dirty="0" smtClean="0">
                <a:solidFill>
                  <a:schemeClr val="tx1"/>
                </a:solidFill>
                <a:latin typeface="+mj-ea"/>
                <a:ea typeface="+mj-ea"/>
              </a:rPr>
              <a:t>社会に向かい慢性</a:t>
            </a:r>
            <a:r>
              <a:rPr lang="ja-JP" altLang="en-US" sz="2400" dirty="0">
                <a:solidFill>
                  <a:schemeClr val="tx1"/>
                </a:solidFill>
                <a:latin typeface="+mj-ea"/>
                <a:ea typeface="+mj-ea"/>
              </a:rPr>
              <a:t>疾患を有する高齢者が増える</a:t>
            </a:r>
            <a:r>
              <a:rPr lang="ja-JP" altLang="en-US" sz="2400" dirty="0" smtClean="0">
                <a:solidFill>
                  <a:schemeClr val="tx1"/>
                </a:solidFill>
                <a:latin typeface="+mj-ea"/>
                <a:ea typeface="+mj-ea"/>
              </a:rPr>
              <a:t>ことから</a:t>
            </a:r>
            <a:r>
              <a:rPr lang="ja-JP" altLang="en-US" sz="2400" dirty="0">
                <a:solidFill>
                  <a:schemeClr val="tx1"/>
                </a:solidFill>
                <a:latin typeface="+mj-ea"/>
                <a:ea typeface="+mj-ea"/>
              </a:rPr>
              <a:t>、高度急性期医療よりも地域に密着した回復期（診療報酬上の亜急性期入院</a:t>
            </a:r>
            <a:r>
              <a:rPr lang="ja-JP" altLang="en-US" sz="2400" dirty="0" smtClean="0">
                <a:solidFill>
                  <a:schemeClr val="tx1"/>
                </a:solidFill>
                <a:latin typeface="+mj-ea"/>
                <a:ea typeface="+mj-ea"/>
              </a:rPr>
              <a:t>医療</a:t>
            </a:r>
            <a:r>
              <a:rPr lang="ja-JP" altLang="en-US" sz="2400" dirty="0">
                <a:solidFill>
                  <a:schemeClr val="tx1"/>
                </a:solidFill>
                <a:latin typeface="+mj-ea"/>
                <a:ea typeface="+mj-ea"/>
              </a:rPr>
              <a:t>管理料等）の医療ニーズが増加</a:t>
            </a:r>
            <a:r>
              <a:rPr lang="ja-JP" altLang="en-US" sz="2400" dirty="0" smtClean="0">
                <a:solidFill>
                  <a:schemeClr val="tx1"/>
                </a:solidFill>
                <a:latin typeface="+mj-ea"/>
                <a:ea typeface="+mj-ea"/>
              </a:rPr>
              <a:t>する</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急性期</a:t>
            </a:r>
            <a:r>
              <a:rPr lang="ja-JP" altLang="en-US" sz="2400" dirty="0">
                <a:solidFill>
                  <a:schemeClr val="tx1"/>
                </a:solidFill>
                <a:latin typeface="+mj-ea"/>
                <a:ea typeface="+mj-ea"/>
              </a:rPr>
              <a:t>を脱した患者</a:t>
            </a:r>
            <a:r>
              <a:rPr lang="ja-JP" altLang="en-US" sz="2400" dirty="0" smtClean="0">
                <a:solidFill>
                  <a:schemeClr val="tx1"/>
                </a:solidFill>
                <a:latin typeface="+mj-ea"/>
                <a:ea typeface="+mj-ea"/>
              </a:rPr>
              <a:t>は集中的</a:t>
            </a:r>
            <a:r>
              <a:rPr lang="ja-JP" altLang="en-US" sz="2400" dirty="0">
                <a:solidFill>
                  <a:schemeClr val="tx1"/>
                </a:solidFill>
                <a:latin typeface="+mj-ea"/>
                <a:ea typeface="+mj-ea"/>
              </a:rPr>
              <a:t>なリハビリテーション</a:t>
            </a:r>
            <a:r>
              <a:rPr lang="ja-JP" altLang="en-US" sz="2400" dirty="0" smtClean="0">
                <a:solidFill>
                  <a:schemeClr val="tx1"/>
                </a:solidFill>
                <a:latin typeface="+mj-ea"/>
                <a:ea typeface="+mj-ea"/>
              </a:rPr>
              <a:t>等により</a:t>
            </a:r>
            <a:r>
              <a:rPr lang="ja-JP" altLang="en-US" sz="2400" dirty="0">
                <a:solidFill>
                  <a:schemeClr val="tx1"/>
                </a:solidFill>
                <a:latin typeface="+mj-ea"/>
                <a:ea typeface="+mj-ea"/>
              </a:rPr>
              <a:t>、早期の在宅復帰・社会復帰を目指すことが</a:t>
            </a:r>
            <a:r>
              <a:rPr lang="ja-JP" altLang="en-US" sz="2400" dirty="0" smtClean="0">
                <a:solidFill>
                  <a:schemeClr val="tx1"/>
                </a:solidFill>
                <a:latin typeface="+mj-ea"/>
                <a:ea typeface="+mj-ea"/>
              </a:rPr>
              <a:t>重要</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急性期</a:t>
            </a:r>
            <a:r>
              <a:rPr lang="ja-JP" altLang="en-US" sz="2400" dirty="0">
                <a:solidFill>
                  <a:schemeClr val="tx1"/>
                </a:solidFill>
                <a:latin typeface="+mj-ea"/>
                <a:ea typeface="+mj-ea"/>
              </a:rPr>
              <a:t>病床</a:t>
            </a:r>
            <a:r>
              <a:rPr lang="ja-JP" altLang="en-US" sz="2400" dirty="0" smtClean="0">
                <a:solidFill>
                  <a:schemeClr val="tx1"/>
                </a:solidFill>
                <a:latin typeface="+mj-ea"/>
                <a:ea typeface="+mj-ea"/>
              </a:rPr>
              <a:t>での</a:t>
            </a:r>
            <a:r>
              <a:rPr lang="ja-JP" altLang="en-US" sz="2400" dirty="0">
                <a:solidFill>
                  <a:schemeClr val="tx1"/>
                </a:solidFill>
                <a:latin typeface="+mj-ea"/>
                <a:ea typeface="+mj-ea"/>
              </a:rPr>
              <a:t>患者</a:t>
            </a:r>
            <a:r>
              <a:rPr lang="ja-JP" altLang="en-US" sz="2400" dirty="0" smtClean="0">
                <a:solidFill>
                  <a:schemeClr val="tx1"/>
                </a:solidFill>
                <a:latin typeface="+mj-ea"/>
                <a:ea typeface="+mj-ea"/>
              </a:rPr>
              <a:t>受入のためにも、</a:t>
            </a:r>
            <a:r>
              <a:rPr lang="ja-JP" altLang="en-US" sz="2400" dirty="0">
                <a:solidFill>
                  <a:schemeClr val="tx1"/>
                </a:solidFill>
                <a:latin typeface="+mj-ea"/>
                <a:ea typeface="+mj-ea"/>
              </a:rPr>
              <a:t>急性期後の病床等の</a:t>
            </a:r>
            <a:r>
              <a:rPr lang="ja-JP" altLang="en-US" sz="2400" dirty="0" smtClean="0">
                <a:solidFill>
                  <a:schemeClr val="tx1"/>
                </a:solidFill>
                <a:latin typeface="+mj-ea"/>
                <a:ea typeface="+mj-ea"/>
              </a:rPr>
              <a:t>充実が必要</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亜急性期入院医療管理料における患者像や機能を明確化（急性期</a:t>
            </a:r>
            <a:r>
              <a:rPr lang="ja-JP" altLang="en-US" sz="2400" dirty="0">
                <a:solidFill>
                  <a:schemeClr val="tx1"/>
                </a:solidFill>
                <a:latin typeface="+mj-ea"/>
                <a:ea typeface="+mj-ea"/>
              </a:rPr>
              <a:t>病床からの患者の受入れ、在宅・生活復帰支援、在宅患者の急変時の受入れ</a:t>
            </a:r>
            <a:r>
              <a:rPr lang="ja-JP" altLang="en-US" sz="2400" dirty="0" smtClean="0">
                <a:solidFill>
                  <a:schemeClr val="tx1"/>
                </a:solidFill>
                <a:latin typeface="+mj-ea"/>
                <a:ea typeface="+mj-ea"/>
              </a:rPr>
              <a:t>など）し、亜急性期入院</a:t>
            </a:r>
            <a:r>
              <a:rPr lang="ja-JP" altLang="en-US" sz="2400" dirty="0">
                <a:solidFill>
                  <a:schemeClr val="tx1"/>
                </a:solidFill>
                <a:latin typeface="+mj-ea"/>
                <a:ea typeface="+mj-ea"/>
              </a:rPr>
              <a:t>医療管理料・回復期</a:t>
            </a:r>
            <a:r>
              <a:rPr lang="ja-JP" altLang="en-US" sz="2400" dirty="0" smtClean="0">
                <a:solidFill>
                  <a:schemeClr val="tx1"/>
                </a:solidFill>
                <a:latin typeface="+mj-ea"/>
                <a:ea typeface="+mj-ea"/>
              </a:rPr>
              <a:t>リハビリテーション</a:t>
            </a:r>
            <a:r>
              <a:rPr lang="ja-JP" altLang="en-US" sz="2400" dirty="0">
                <a:solidFill>
                  <a:schemeClr val="tx1"/>
                </a:solidFill>
                <a:latin typeface="+mj-ea"/>
                <a:ea typeface="+mj-ea"/>
              </a:rPr>
              <a:t>病棟</a:t>
            </a:r>
            <a:r>
              <a:rPr lang="ja-JP" altLang="en-US" sz="2400" dirty="0" smtClean="0">
                <a:solidFill>
                  <a:schemeClr val="tx1"/>
                </a:solidFill>
                <a:latin typeface="+mj-ea"/>
                <a:ea typeface="+mj-ea"/>
              </a:rPr>
              <a:t>入院料の</a:t>
            </a:r>
            <a:r>
              <a:rPr lang="ja-JP" altLang="en-US" sz="2400" dirty="0">
                <a:solidFill>
                  <a:schemeClr val="tx1"/>
                </a:solidFill>
                <a:latin typeface="+mj-ea"/>
                <a:ea typeface="+mj-ea"/>
              </a:rPr>
              <a:t>病床の機能に応じた</a:t>
            </a:r>
            <a:r>
              <a:rPr lang="ja-JP" altLang="en-US" sz="2400" dirty="0" smtClean="0">
                <a:solidFill>
                  <a:schemeClr val="tx1"/>
                </a:solidFill>
                <a:latin typeface="+mj-ea"/>
                <a:ea typeface="+mj-ea"/>
              </a:rPr>
              <a:t>評価</a:t>
            </a:r>
            <a:r>
              <a:rPr lang="ja-JP" altLang="en-US" sz="2400" dirty="0">
                <a:solidFill>
                  <a:schemeClr val="tx1"/>
                </a:solidFill>
                <a:latin typeface="+mj-ea"/>
                <a:ea typeface="+mj-ea"/>
              </a:rPr>
              <a:t>について</a:t>
            </a:r>
            <a:r>
              <a:rPr lang="ja-JP" altLang="en-US" sz="2400" dirty="0" smtClean="0">
                <a:solidFill>
                  <a:schemeClr val="tx1"/>
                </a:solidFill>
                <a:latin typeface="+mj-ea"/>
                <a:ea typeface="+mj-ea"/>
              </a:rPr>
              <a:t>検討</a:t>
            </a:r>
            <a:endParaRPr lang="en-US" altLang="ja-JP" sz="2400" dirty="0" smtClean="0">
              <a:solidFill>
                <a:schemeClr val="tx1"/>
              </a:solidFill>
              <a:latin typeface="+mj-ea"/>
              <a:ea typeface="+mj-ea"/>
            </a:endParaRPr>
          </a:p>
          <a:p>
            <a:pPr lvl="1" algn="just" eaLnBrk="1" hangingPunct="1">
              <a:lnSpc>
                <a:spcPct val="90000"/>
              </a:lnSpc>
            </a:pPr>
            <a:endParaRPr lang="ja-JP" altLang="en-US" sz="20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40584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① </a:t>
            </a:r>
            <a:r>
              <a:rPr lang="ja-JP" altLang="en-US" sz="2400" dirty="0">
                <a:solidFill>
                  <a:schemeClr val="tx1"/>
                </a:solidFill>
                <a:latin typeface="+mj-ea"/>
                <a:ea typeface="+mj-ea"/>
              </a:rPr>
              <a:t>入院医療</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ⅳ </a:t>
            </a:r>
            <a:r>
              <a:rPr lang="ja-JP" altLang="en-US" sz="2400" dirty="0">
                <a:solidFill>
                  <a:schemeClr val="tx1"/>
                </a:solidFill>
                <a:latin typeface="+mj-ea"/>
                <a:ea typeface="+mj-ea"/>
              </a:rPr>
              <a:t>地域特性について</a:t>
            </a:r>
          </a:p>
          <a:p>
            <a:pPr lvl="1" algn="just" eaLnBrk="1" hangingPunct="1">
              <a:lnSpc>
                <a:spcPct val="90000"/>
              </a:lnSpc>
            </a:pPr>
            <a:r>
              <a:rPr lang="ja-JP" altLang="en-US" sz="2400" dirty="0" smtClean="0">
                <a:solidFill>
                  <a:schemeClr val="tx1"/>
                </a:solidFill>
                <a:latin typeface="+mj-ea"/>
                <a:ea typeface="+mj-ea"/>
              </a:rPr>
              <a:t>医療</a:t>
            </a:r>
            <a:r>
              <a:rPr lang="ja-JP" altLang="en-US" sz="2400" dirty="0">
                <a:solidFill>
                  <a:schemeClr val="tx1"/>
                </a:solidFill>
                <a:latin typeface="+mj-ea"/>
                <a:ea typeface="+mj-ea"/>
              </a:rPr>
              <a:t>資源の少ない</a:t>
            </a:r>
            <a:r>
              <a:rPr lang="ja-JP" altLang="en-US" sz="2400" dirty="0" smtClean="0">
                <a:solidFill>
                  <a:schemeClr val="tx1"/>
                </a:solidFill>
                <a:latin typeface="+mj-ea"/>
                <a:ea typeface="+mj-ea"/>
              </a:rPr>
              <a:t>地域に</a:t>
            </a:r>
            <a:r>
              <a:rPr lang="ja-JP" altLang="en-US" sz="2400" dirty="0">
                <a:solidFill>
                  <a:schemeClr val="tx1"/>
                </a:solidFill>
                <a:latin typeface="+mj-ea"/>
                <a:ea typeface="+mj-ea"/>
              </a:rPr>
              <a:t>配慮して入院基本料等で一定</a:t>
            </a:r>
            <a:r>
              <a:rPr lang="ja-JP" altLang="en-US" sz="2400" dirty="0" smtClean="0">
                <a:solidFill>
                  <a:schemeClr val="tx1"/>
                </a:solidFill>
                <a:latin typeface="+mj-ea"/>
                <a:ea typeface="+mj-ea"/>
              </a:rPr>
              <a:t>の要件</a:t>
            </a:r>
            <a:r>
              <a:rPr lang="ja-JP" altLang="en-US" sz="2400" dirty="0">
                <a:solidFill>
                  <a:schemeClr val="tx1"/>
                </a:solidFill>
                <a:latin typeface="+mj-ea"/>
                <a:ea typeface="+mj-ea"/>
              </a:rPr>
              <a:t>を緩和した</a:t>
            </a:r>
            <a:r>
              <a:rPr lang="ja-JP" altLang="en-US" sz="2400" dirty="0" smtClean="0">
                <a:solidFill>
                  <a:schemeClr val="tx1"/>
                </a:solidFill>
                <a:latin typeface="+mj-ea"/>
                <a:ea typeface="+mj-ea"/>
              </a:rPr>
              <a:t>評価のあり方に</a:t>
            </a:r>
            <a:r>
              <a:rPr lang="ja-JP" altLang="en-US" sz="2400" dirty="0">
                <a:solidFill>
                  <a:schemeClr val="tx1"/>
                </a:solidFill>
                <a:latin typeface="+mj-ea"/>
                <a:ea typeface="+mj-ea"/>
              </a:rPr>
              <a:t>ついて、患者の負担にも留意</a:t>
            </a:r>
            <a:r>
              <a:rPr lang="ja-JP" altLang="en-US" sz="2400" dirty="0" smtClean="0">
                <a:solidFill>
                  <a:schemeClr val="tx1"/>
                </a:solidFill>
                <a:latin typeface="+mj-ea"/>
                <a:ea typeface="+mj-ea"/>
              </a:rPr>
              <a:t>しつつ検討</a:t>
            </a:r>
            <a:endParaRPr lang="en-US" altLang="ja-JP" sz="2400" dirty="0" smtClean="0">
              <a:solidFill>
                <a:schemeClr val="tx1"/>
              </a:solidFill>
              <a:latin typeface="+mj-ea"/>
              <a:ea typeface="+mj-ea"/>
            </a:endParaRPr>
          </a:p>
          <a:p>
            <a:pPr lvl="1" algn="just" eaLnBrk="1" hangingPunct="1">
              <a:lnSpc>
                <a:spcPct val="90000"/>
              </a:lnSpc>
            </a:pPr>
            <a:endParaRPr lang="en-US" altLang="ja-JP" sz="2000" dirty="0">
              <a:latin typeface="+mj-ea"/>
              <a:ea typeface="+mj-ea"/>
            </a:endParaRPr>
          </a:p>
          <a:p>
            <a:pPr marL="0" indent="0" algn="just" eaLnBrk="1" hangingPunct="1">
              <a:lnSpc>
                <a:spcPct val="90000"/>
              </a:lnSpc>
              <a:buNone/>
            </a:pPr>
            <a:r>
              <a:rPr lang="ja-JP" altLang="en-US" sz="2400" dirty="0" smtClean="0">
                <a:solidFill>
                  <a:schemeClr val="tx1"/>
                </a:solidFill>
                <a:latin typeface="+mj-ea"/>
              </a:rPr>
              <a:t>　　</a:t>
            </a:r>
            <a:r>
              <a:rPr lang="en-US" altLang="ja-JP" sz="2400" dirty="0" smtClean="0">
                <a:solidFill>
                  <a:schemeClr val="tx1"/>
                </a:solidFill>
                <a:latin typeface="+mj-ea"/>
              </a:rPr>
              <a:t>ⅴ </a:t>
            </a:r>
            <a:r>
              <a:rPr lang="ja-JP" altLang="en-US" sz="2400" dirty="0">
                <a:solidFill>
                  <a:schemeClr val="tx1"/>
                </a:solidFill>
                <a:latin typeface="+mj-ea"/>
              </a:rPr>
              <a:t>有床診療所における入院医療について</a:t>
            </a:r>
          </a:p>
          <a:p>
            <a:pPr lvl="1" algn="just" eaLnBrk="1" hangingPunct="1">
              <a:lnSpc>
                <a:spcPct val="90000"/>
              </a:lnSpc>
            </a:pPr>
            <a:r>
              <a:rPr lang="ja-JP" altLang="en-US" sz="2400" dirty="0">
                <a:latin typeface="+mj-ea"/>
              </a:rPr>
              <a:t>病院からの早期退院患者の受入れ機能</a:t>
            </a:r>
            <a:r>
              <a:rPr lang="en-US" altLang="ja-JP" sz="2400" dirty="0">
                <a:latin typeface="+mj-ea"/>
              </a:rPr>
              <a:t>､</a:t>
            </a:r>
            <a:r>
              <a:rPr lang="ja-JP" altLang="en-US" sz="2400" dirty="0">
                <a:latin typeface="+mj-ea"/>
              </a:rPr>
              <a:t>在宅患者の急変時の受入れ機能</a:t>
            </a:r>
            <a:r>
              <a:rPr lang="en-US" altLang="ja-JP" sz="2400" dirty="0">
                <a:latin typeface="+mj-ea"/>
              </a:rPr>
              <a:t>､</a:t>
            </a:r>
            <a:r>
              <a:rPr lang="ja-JP" altLang="en-US" sz="2400" dirty="0">
                <a:latin typeface="+mj-ea"/>
              </a:rPr>
              <a:t>在宅医療の拠点機能</a:t>
            </a:r>
            <a:r>
              <a:rPr lang="en-US" altLang="ja-JP" sz="2400" dirty="0">
                <a:latin typeface="+mj-ea"/>
              </a:rPr>
              <a:t>､</a:t>
            </a:r>
            <a:r>
              <a:rPr lang="ja-JP" altLang="en-US" sz="2400" dirty="0">
                <a:latin typeface="+mj-ea"/>
              </a:rPr>
              <a:t>終末期医療を担う機能</a:t>
            </a:r>
            <a:r>
              <a:rPr lang="en-US" altLang="ja-JP" sz="2400" dirty="0">
                <a:latin typeface="+mj-ea"/>
              </a:rPr>
              <a:t>､</a:t>
            </a:r>
            <a:r>
              <a:rPr lang="ja-JP" altLang="en-US" sz="2400" dirty="0">
                <a:latin typeface="+mj-ea"/>
              </a:rPr>
              <a:t>専門医療を担う機能等</a:t>
            </a:r>
          </a:p>
          <a:p>
            <a:pPr lvl="1" algn="just" eaLnBrk="1" hangingPunct="1">
              <a:lnSpc>
                <a:spcPct val="90000"/>
              </a:lnSpc>
            </a:pPr>
            <a:r>
              <a:rPr lang="ja-JP" altLang="en-US" sz="2400" dirty="0">
                <a:latin typeface="+mj-ea"/>
              </a:rPr>
              <a:t>地域包括ケアシステムの構築を目指していく中で、有床診療所の評価について検討</a:t>
            </a:r>
            <a:endParaRPr lang="en-US" altLang="ja-JP" sz="2400" dirty="0">
              <a:latin typeface="+mj-ea"/>
            </a:endParaRPr>
          </a:p>
          <a:p>
            <a:pPr lvl="1" algn="just" eaLnBrk="1" hangingPunct="1">
              <a:lnSpc>
                <a:spcPct val="90000"/>
              </a:lnSpc>
            </a:pPr>
            <a:endParaRPr lang="ja-JP" altLang="en-US" sz="20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4273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平成２６年度診療報酬改定に向けて</a:t>
            </a:r>
            <a:endParaRPr lang="en-US" altLang="ja-JP" sz="4000" dirty="0" smtClean="0"/>
          </a:p>
        </p:txBody>
      </p:sp>
    </p:spTree>
    <p:extLst>
      <p:ext uri="{BB962C8B-B14F-4D97-AF65-F5344CB8AC3E}">
        <p14:creationId xmlns:p14="http://schemas.microsoft.com/office/powerpoint/2010/main" val="427974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② </a:t>
            </a:r>
            <a:r>
              <a:rPr lang="ja-JP" altLang="en-US" sz="2400" dirty="0">
                <a:solidFill>
                  <a:schemeClr val="tx1"/>
                </a:solidFill>
                <a:latin typeface="+mj-ea"/>
                <a:ea typeface="+mj-ea"/>
              </a:rPr>
              <a:t>外来医療について</a:t>
            </a:r>
          </a:p>
          <a:p>
            <a:pPr lvl="1" algn="just" eaLnBrk="1" hangingPunct="1">
              <a:lnSpc>
                <a:spcPct val="90000"/>
              </a:lnSpc>
            </a:pPr>
            <a:r>
              <a:rPr lang="ja-JP" altLang="en-US" sz="2400" dirty="0" smtClean="0">
                <a:solidFill>
                  <a:schemeClr val="tx1"/>
                </a:solidFill>
                <a:latin typeface="+mj-ea"/>
                <a:ea typeface="+mj-ea"/>
              </a:rPr>
              <a:t>高齢化の進展に向け、身近</a:t>
            </a:r>
            <a:r>
              <a:rPr lang="ja-JP" altLang="en-US" sz="2400" dirty="0">
                <a:solidFill>
                  <a:schemeClr val="tx1"/>
                </a:solidFill>
                <a:latin typeface="+mj-ea"/>
                <a:ea typeface="+mj-ea"/>
              </a:rPr>
              <a:t>な主治医を受診し、必要に応じて</a:t>
            </a:r>
            <a:r>
              <a:rPr lang="ja-JP" altLang="en-US" sz="2400" dirty="0" smtClean="0">
                <a:solidFill>
                  <a:schemeClr val="tx1"/>
                </a:solidFill>
                <a:latin typeface="+mj-ea"/>
                <a:ea typeface="+mj-ea"/>
              </a:rPr>
              <a:t>大病院や</a:t>
            </a:r>
            <a:r>
              <a:rPr lang="ja-JP" altLang="en-US" sz="2400" dirty="0">
                <a:solidFill>
                  <a:schemeClr val="tx1"/>
                </a:solidFill>
                <a:latin typeface="+mj-ea"/>
                <a:ea typeface="+mj-ea"/>
              </a:rPr>
              <a:t>専門病院を紹介して</a:t>
            </a:r>
            <a:r>
              <a:rPr lang="ja-JP" altLang="en-US" sz="2400" dirty="0" smtClean="0">
                <a:solidFill>
                  <a:schemeClr val="tx1"/>
                </a:solidFill>
                <a:latin typeface="+mj-ea"/>
                <a:ea typeface="+mj-ea"/>
              </a:rPr>
              <a:t>もらい、病状</a:t>
            </a:r>
            <a:r>
              <a:rPr lang="ja-JP" altLang="en-US" sz="2400" dirty="0">
                <a:solidFill>
                  <a:schemeClr val="tx1"/>
                </a:solidFill>
                <a:latin typeface="+mj-ea"/>
                <a:ea typeface="+mj-ea"/>
              </a:rPr>
              <a:t>が安定したら、</a:t>
            </a:r>
            <a:r>
              <a:rPr lang="ja-JP" altLang="en-US" sz="2400" dirty="0" smtClean="0">
                <a:solidFill>
                  <a:schemeClr val="tx1"/>
                </a:solidFill>
                <a:latin typeface="+mj-ea"/>
                <a:ea typeface="+mj-ea"/>
              </a:rPr>
              <a:t>主治医に</a:t>
            </a:r>
            <a:r>
              <a:rPr lang="ja-JP" altLang="en-US" sz="2400" dirty="0">
                <a:solidFill>
                  <a:schemeClr val="tx1"/>
                </a:solidFill>
                <a:latin typeface="+mj-ea"/>
                <a:ea typeface="+mj-ea"/>
              </a:rPr>
              <a:t>逆紹介される体制を</a:t>
            </a:r>
            <a:r>
              <a:rPr lang="ja-JP" altLang="en-US" sz="2400" dirty="0" smtClean="0">
                <a:solidFill>
                  <a:schemeClr val="tx1"/>
                </a:solidFill>
                <a:latin typeface="+mj-ea"/>
                <a:ea typeface="+mj-ea"/>
              </a:rPr>
              <a:t>整備</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複数</a:t>
            </a:r>
            <a:r>
              <a:rPr lang="ja-JP" altLang="en-US" sz="2400" dirty="0">
                <a:solidFill>
                  <a:schemeClr val="tx1"/>
                </a:solidFill>
                <a:latin typeface="+mj-ea"/>
                <a:ea typeface="+mj-ea"/>
              </a:rPr>
              <a:t>の慢性疾患を持つ</a:t>
            </a:r>
            <a:r>
              <a:rPr lang="ja-JP" altLang="en-US" sz="2400" dirty="0" smtClean="0">
                <a:solidFill>
                  <a:schemeClr val="tx1"/>
                </a:solidFill>
                <a:latin typeface="+mj-ea"/>
                <a:ea typeface="+mj-ea"/>
              </a:rPr>
              <a:t>患者への医療提供、</a:t>
            </a:r>
            <a:r>
              <a:rPr lang="ja-JP" altLang="en-US" sz="2400" dirty="0">
                <a:solidFill>
                  <a:schemeClr val="tx1"/>
                </a:solidFill>
                <a:latin typeface="+mj-ea"/>
                <a:ea typeface="+mj-ea"/>
              </a:rPr>
              <a:t>外来医療の機能分化・</a:t>
            </a:r>
            <a:r>
              <a:rPr lang="ja-JP" altLang="en-US" sz="2400" dirty="0" smtClean="0">
                <a:solidFill>
                  <a:schemeClr val="tx1"/>
                </a:solidFill>
                <a:latin typeface="+mj-ea"/>
                <a:ea typeface="+mj-ea"/>
              </a:rPr>
              <a:t>連携</a:t>
            </a:r>
            <a:r>
              <a:rPr lang="ja-JP" altLang="en-US" sz="2400" dirty="0">
                <a:solidFill>
                  <a:schemeClr val="tx1"/>
                </a:solidFill>
                <a:latin typeface="+mj-ea"/>
                <a:ea typeface="+mj-ea"/>
              </a:rPr>
              <a:t>を更に推進するため、以下の事項について</a:t>
            </a:r>
            <a:r>
              <a:rPr lang="ja-JP" altLang="en-US" sz="2400" dirty="0" smtClean="0">
                <a:solidFill>
                  <a:schemeClr val="tx1"/>
                </a:solidFill>
                <a:latin typeface="+mj-ea"/>
                <a:ea typeface="+mj-ea"/>
              </a:rPr>
              <a:t>検討</a:t>
            </a:r>
            <a:endParaRPr lang="en-US" altLang="ja-JP" sz="2400" dirty="0" smtClean="0">
              <a:solidFill>
                <a:schemeClr val="tx1"/>
              </a:solidFill>
              <a:latin typeface="+mj-ea"/>
              <a:ea typeface="+mj-ea"/>
            </a:endParaRPr>
          </a:p>
          <a:p>
            <a:pPr lvl="2" algn="just" eaLnBrk="1" hangingPunct="1">
              <a:lnSpc>
                <a:spcPct val="90000"/>
              </a:lnSpc>
            </a:pPr>
            <a:r>
              <a:rPr lang="ja-JP" altLang="en-US" dirty="0" smtClean="0">
                <a:solidFill>
                  <a:schemeClr val="tx1"/>
                </a:solidFill>
                <a:latin typeface="+mj-ea"/>
                <a:ea typeface="+mj-ea"/>
              </a:rPr>
              <a:t>診療所</a:t>
            </a:r>
            <a:r>
              <a:rPr lang="ja-JP" altLang="en-US" dirty="0">
                <a:solidFill>
                  <a:schemeClr val="tx1"/>
                </a:solidFill>
                <a:latin typeface="+mj-ea"/>
                <a:ea typeface="+mj-ea"/>
              </a:rPr>
              <a:t>や中小病院における主治医機能の評価</a:t>
            </a:r>
          </a:p>
          <a:p>
            <a:pPr lvl="2" algn="just" eaLnBrk="1" hangingPunct="1">
              <a:lnSpc>
                <a:spcPct val="90000"/>
              </a:lnSpc>
            </a:pPr>
            <a:r>
              <a:rPr lang="ja-JP" altLang="en-US" dirty="0" smtClean="0">
                <a:solidFill>
                  <a:schemeClr val="tx1"/>
                </a:solidFill>
                <a:latin typeface="+mj-ea"/>
                <a:ea typeface="+mj-ea"/>
              </a:rPr>
              <a:t>大病院</a:t>
            </a:r>
            <a:r>
              <a:rPr lang="ja-JP" altLang="en-US" dirty="0">
                <a:solidFill>
                  <a:schemeClr val="tx1"/>
                </a:solidFill>
                <a:latin typeface="+mj-ea"/>
                <a:ea typeface="+mj-ea"/>
              </a:rPr>
              <a:t>の専門外来の評価</a:t>
            </a:r>
          </a:p>
          <a:p>
            <a:pPr lvl="2" algn="just" eaLnBrk="1" hangingPunct="1">
              <a:lnSpc>
                <a:spcPct val="90000"/>
              </a:lnSpc>
            </a:pPr>
            <a:r>
              <a:rPr lang="ja-JP" altLang="en-US" dirty="0" smtClean="0">
                <a:solidFill>
                  <a:schemeClr val="tx1"/>
                </a:solidFill>
                <a:latin typeface="+mj-ea"/>
                <a:ea typeface="+mj-ea"/>
              </a:rPr>
              <a:t>大病院</a:t>
            </a:r>
            <a:r>
              <a:rPr lang="ja-JP" altLang="en-US" dirty="0">
                <a:solidFill>
                  <a:schemeClr val="tx1"/>
                </a:solidFill>
                <a:latin typeface="+mj-ea"/>
                <a:ea typeface="+mj-ea"/>
              </a:rPr>
              <a:t>の紹介外来を更に推進する方策 </a:t>
            </a:r>
            <a:r>
              <a:rPr lang="ja-JP" altLang="en-US" dirty="0" smtClean="0">
                <a:solidFill>
                  <a:schemeClr val="tx1"/>
                </a:solidFill>
                <a:latin typeface="+mj-ea"/>
                <a:ea typeface="+mj-ea"/>
              </a:rPr>
              <a:t>等</a:t>
            </a:r>
            <a:endParaRPr lang="en-US" altLang="ja-JP"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29709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③ </a:t>
            </a:r>
            <a:r>
              <a:rPr lang="ja-JP" altLang="en-US" sz="2400" dirty="0">
                <a:solidFill>
                  <a:schemeClr val="tx1"/>
                </a:solidFill>
                <a:latin typeface="+mj-ea"/>
                <a:ea typeface="+mj-ea"/>
              </a:rPr>
              <a:t>在宅医療について</a:t>
            </a:r>
          </a:p>
          <a:p>
            <a:pPr lvl="1" algn="just" eaLnBrk="1" hangingPunct="1">
              <a:lnSpc>
                <a:spcPct val="90000"/>
              </a:lnSpc>
            </a:pPr>
            <a:r>
              <a:rPr lang="ja-JP" altLang="en-US" sz="2400" dirty="0" smtClean="0">
                <a:solidFill>
                  <a:schemeClr val="tx1"/>
                </a:solidFill>
                <a:latin typeface="+mj-ea"/>
                <a:ea typeface="+mj-ea"/>
              </a:rPr>
              <a:t>一人暮らし</a:t>
            </a:r>
            <a:r>
              <a:rPr lang="ja-JP" altLang="en-US" sz="2400" dirty="0">
                <a:solidFill>
                  <a:schemeClr val="tx1"/>
                </a:solidFill>
                <a:latin typeface="+mj-ea"/>
                <a:ea typeface="+mj-ea"/>
              </a:rPr>
              <a:t>や高齢者のみの世帯でも住み慣れた地域にできるだけ長く暮らせるように</a:t>
            </a:r>
            <a:r>
              <a:rPr lang="ja-JP" altLang="en-US" sz="2400" dirty="0" smtClean="0">
                <a:solidFill>
                  <a:schemeClr val="tx1"/>
                </a:solidFill>
                <a:latin typeface="+mj-ea"/>
                <a:ea typeface="+mj-ea"/>
              </a:rPr>
              <a:t>、地域</a:t>
            </a:r>
            <a:r>
              <a:rPr lang="ja-JP" altLang="en-US" sz="2400" dirty="0">
                <a:solidFill>
                  <a:schemeClr val="tx1"/>
                </a:solidFill>
                <a:latin typeface="+mj-ea"/>
                <a:ea typeface="+mj-ea"/>
              </a:rPr>
              <a:t>ごとに地域包括ケアシステムを構築することが</a:t>
            </a:r>
            <a:r>
              <a:rPr lang="ja-JP" altLang="en-US" sz="2400" dirty="0" smtClean="0">
                <a:solidFill>
                  <a:schemeClr val="tx1"/>
                </a:solidFill>
                <a:latin typeface="+mj-ea"/>
                <a:ea typeface="+mj-ea"/>
              </a:rPr>
              <a:t>重要</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主治医</a:t>
            </a:r>
            <a:r>
              <a:rPr lang="ja-JP" altLang="en-US" sz="2400" dirty="0">
                <a:solidFill>
                  <a:schemeClr val="tx1"/>
                </a:solidFill>
                <a:latin typeface="+mj-ea"/>
                <a:ea typeface="+mj-ea"/>
              </a:rPr>
              <a:t>を</a:t>
            </a:r>
            <a:r>
              <a:rPr lang="ja-JP" altLang="en-US" sz="2400" dirty="0" smtClean="0">
                <a:solidFill>
                  <a:schemeClr val="tx1"/>
                </a:solidFill>
                <a:latin typeface="+mj-ea"/>
                <a:ea typeface="+mj-ea"/>
              </a:rPr>
              <a:t>中心に病院</a:t>
            </a:r>
            <a:r>
              <a:rPr lang="ja-JP" altLang="en-US" sz="2400" dirty="0">
                <a:solidFill>
                  <a:schemeClr val="tx1"/>
                </a:solidFill>
                <a:latin typeface="+mj-ea"/>
                <a:ea typeface="+mj-ea"/>
              </a:rPr>
              <a:t>、医科診療所、歯科診療所、薬局、訪問看護ステーション、介護事業所等が</a:t>
            </a:r>
            <a:r>
              <a:rPr lang="ja-JP" altLang="en-US" sz="2400" dirty="0" smtClean="0">
                <a:solidFill>
                  <a:schemeClr val="tx1"/>
                </a:solidFill>
                <a:latin typeface="+mj-ea"/>
                <a:ea typeface="+mj-ea"/>
              </a:rPr>
              <a:t>連携し、急変</a:t>
            </a:r>
            <a:r>
              <a:rPr lang="ja-JP" altLang="en-US" sz="2400" dirty="0">
                <a:solidFill>
                  <a:schemeClr val="tx1"/>
                </a:solidFill>
                <a:latin typeface="+mj-ea"/>
                <a:ea typeface="+mj-ea"/>
              </a:rPr>
              <a:t>時の対応や看取りを含めた在宅医療を提供できる体制を</a:t>
            </a:r>
            <a:r>
              <a:rPr lang="ja-JP" altLang="en-US" sz="2400" dirty="0" smtClean="0">
                <a:solidFill>
                  <a:schemeClr val="tx1"/>
                </a:solidFill>
                <a:latin typeface="+mj-ea"/>
                <a:ea typeface="+mj-ea"/>
              </a:rPr>
              <a:t>構築</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在宅医療</a:t>
            </a:r>
            <a:r>
              <a:rPr lang="ja-JP" altLang="en-US" sz="2400" dirty="0">
                <a:solidFill>
                  <a:schemeClr val="tx1"/>
                </a:solidFill>
                <a:latin typeface="+mj-ea"/>
                <a:ea typeface="+mj-ea"/>
              </a:rPr>
              <a:t>実施</a:t>
            </a:r>
            <a:r>
              <a:rPr lang="ja-JP" altLang="en-US" sz="2400" dirty="0" smtClean="0">
                <a:solidFill>
                  <a:schemeClr val="tx1"/>
                </a:solidFill>
                <a:latin typeface="+mj-ea"/>
                <a:ea typeface="+mj-ea"/>
              </a:rPr>
              <a:t>医療</a:t>
            </a:r>
            <a:r>
              <a:rPr lang="ja-JP" altLang="en-US" sz="2400" dirty="0">
                <a:solidFill>
                  <a:schemeClr val="tx1"/>
                </a:solidFill>
                <a:latin typeface="+mj-ea"/>
                <a:ea typeface="+mj-ea"/>
              </a:rPr>
              <a:t>機関の量の確保</a:t>
            </a:r>
            <a:r>
              <a:rPr lang="ja-JP" altLang="en-US" sz="2400" dirty="0" smtClean="0">
                <a:solidFill>
                  <a:schemeClr val="tx1"/>
                </a:solidFill>
                <a:latin typeface="+mj-ea"/>
                <a:ea typeface="+mj-ea"/>
              </a:rPr>
              <a:t>と質を担保するため</a:t>
            </a:r>
            <a:r>
              <a:rPr lang="ja-JP" altLang="en-US" sz="2400" dirty="0">
                <a:solidFill>
                  <a:schemeClr val="tx1"/>
                </a:solidFill>
                <a:latin typeface="+mj-ea"/>
                <a:ea typeface="+mj-ea"/>
              </a:rPr>
              <a:t>、介護報酬との連携に留意</a:t>
            </a:r>
            <a:r>
              <a:rPr lang="ja-JP" altLang="en-US" sz="2400" dirty="0" smtClean="0">
                <a:solidFill>
                  <a:schemeClr val="tx1"/>
                </a:solidFill>
                <a:latin typeface="+mj-ea"/>
                <a:ea typeface="+mj-ea"/>
              </a:rPr>
              <a:t>し以下</a:t>
            </a:r>
            <a:r>
              <a:rPr lang="ja-JP" altLang="en-US" sz="2400" dirty="0">
                <a:solidFill>
                  <a:schemeClr val="tx1"/>
                </a:solidFill>
                <a:latin typeface="+mj-ea"/>
                <a:ea typeface="+mj-ea"/>
              </a:rPr>
              <a:t>の事項</a:t>
            </a:r>
            <a:r>
              <a:rPr lang="ja-JP" altLang="en-US" sz="2400" dirty="0" smtClean="0">
                <a:solidFill>
                  <a:schemeClr val="tx1"/>
                </a:solidFill>
                <a:latin typeface="+mj-ea"/>
                <a:ea typeface="+mj-ea"/>
              </a:rPr>
              <a:t>について検討</a:t>
            </a:r>
            <a:endParaRPr lang="ja-JP" altLang="en-US" sz="2400" dirty="0">
              <a:solidFill>
                <a:schemeClr val="tx1"/>
              </a:solidFill>
              <a:latin typeface="+mj-ea"/>
              <a:ea typeface="+mj-ea"/>
            </a:endParaRPr>
          </a:p>
          <a:p>
            <a:pPr lvl="2" algn="just" eaLnBrk="1" hangingPunct="1">
              <a:lnSpc>
                <a:spcPct val="90000"/>
              </a:lnSpc>
            </a:pPr>
            <a:r>
              <a:rPr lang="ja-JP" altLang="en-US" sz="2000" dirty="0" smtClean="0">
                <a:solidFill>
                  <a:schemeClr val="tx1"/>
                </a:solidFill>
                <a:latin typeface="+mj-ea"/>
                <a:ea typeface="+mj-ea"/>
              </a:rPr>
              <a:t>看取り</a:t>
            </a:r>
            <a:r>
              <a:rPr lang="ja-JP" altLang="en-US" sz="2000" dirty="0">
                <a:solidFill>
                  <a:schemeClr val="tx1"/>
                </a:solidFill>
                <a:latin typeface="+mj-ea"/>
                <a:ea typeface="+mj-ea"/>
              </a:rPr>
              <a:t>を含め、在宅療養支援診療所･病院の機能強化</a:t>
            </a:r>
          </a:p>
          <a:p>
            <a:pPr lvl="2" algn="just" eaLnBrk="1" hangingPunct="1">
              <a:lnSpc>
                <a:spcPct val="90000"/>
              </a:lnSpc>
            </a:pPr>
            <a:r>
              <a:rPr lang="ja-JP" altLang="en-US" sz="2000" dirty="0" smtClean="0">
                <a:solidFill>
                  <a:schemeClr val="tx1"/>
                </a:solidFill>
                <a:latin typeface="+mj-ea"/>
                <a:ea typeface="+mj-ea"/>
              </a:rPr>
              <a:t>在宅</a:t>
            </a:r>
            <a:r>
              <a:rPr lang="ja-JP" altLang="en-US" sz="2000" dirty="0">
                <a:solidFill>
                  <a:schemeClr val="tx1"/>
                </a:solidFill>
                <a:latin typeface="+mj-ea"/>
                <a:ea typeface="+mj-ea"/>
              </a:rPr>
              <a:t>療養支援診療所・病院以外の医療機関による在宅医療の推進</a:t>
            </a:r>
          </a:p>
          <a:p>
            <a:pPr lvl="2" algn="just" eaLnBrk="1" hangingPunct="1">
              <a:lnSpc>
                <a:spcPct val="90000"/>
              </a:lnSpc>
            </a:pPr>
            <a:r>
              <a:rPr lang="en-US" altLang="ja-JP" sz="2000" dirty="0" smtClean="0">
                <a:solidFill>
                  <a:schemeClr val="tx1"/>
                </a:solidFill>
                <a:latin typeface="+mj-ea"/>
                <a:ea typeface="+mj-ea"/>
              </a:rPr>
              <a:t>24</a:t>
            </a:r>
            <a:r>
              <a:rPr lang="ja-JP" altLang="en-US" sz="2000" dirty="0" smtClean="0">
                <a:solidFill>
                  <a:schemeClr val="tx1"/>
                </a:solidFill>
                <a:latin typeface="+mj-ea"/>
                <a:ea typeface="+mj-ea"/>
              </a:rPr>
              <a:t>時間</a:t>
            </a:r>
            <a:r>
              <a:rPr lang="ja-JP" altLang="en-US" sz="2000" dirty="0">
                <a:solidFill>
                  <a:schemeClr val="tx1"/>
                </a:solidFill>
                <a:latin typeface="+mj-ea"/>
                <a:ea typeface="+mj-ea"/>
              </a:rPr>
              <a:t>対応、看取り・重度化への対応など、機能に応じた訪問看護</a:t>
            </a:r>
            <a:r>
              <a:rPr lang="ja-JP" altLang="en-US" sz="2000" dirty="0" smtClean="0">
                <a:solidFill>
                  <a:schemeClr val="tx1"/>
                </a:solidFill>
                <a:latin typeface="+mj-ea"/>
                <a:ea typeface="+mj-ea"/>
              </a:rPr>
              <a:t>ステーションの</a:t>
            </a:r>
            <a:r>
              <a:rPr lang="ja-JP" altLang="en-US" sz="2000" dirty="0">
                <a:solidFill>
                  <a:schemeClr val="tx1"/>
                </a:solidFill>
                <a:latin typeface="+mj-ea"/>
                <a:ea typeface="+mj-ea"/>
              </a:rPr>
              <a:t>評価、訪問看護ステーションの大規模化の推進</a:t>
            </a:r>
          </a:p>
          <a:p>
            <a:pPr lvl="2" algn="just" eaLnBrk="1" hangingPunct="1">
              <a:lnSpc>
                <a:spcPct val="90000"/>
              </a:lnSpc>
            </a:pPr>
            <a:r>
              <a:rPr lang="ja-JP" altLang="en-US" sz="2000" dirty="0" smtClean="0">
                <a:solidFill>
                  <a:schemeClr val="tx1"/>
                </a:solidFill>
                <a:latin typeface="+mj-ea"/>
                <a:ea typeface="+mj-ea"/>
              </a:rPr>
              <a:t>在宅</a:t>
            </a:r>
            <a:r>
              <a:rPr lang="ja-JP" altLang="en-US" sz="2000" dirty="0">
                <a:solidFill>
                  <a:schemeClr val="tx1"/>
                </a:solidFill>
                <a:latin typeface="+mj-ea"/>
                <a:ea typeface="+mj-ea"/>
              </a:rPr>
              <a:t>歯科医療の推進</a:t>
            </a:r>
          </a:p>
          <a:p>
            <a:pPr lvl="2" algn="just" eaLnBrk="1" hangingPunct="1">
              <a:lnSpc>
                <a:spcPct val="90000"/>
              </a:lnSpc>
            </a:pPr>
            <a:r>
              <a:rPr lang="ja-JP" altLang="en-US" sz="2000" dirty="0" smtClean="0">
                <a:solidFill>
                  <a:schemeClr val="tx1"/>
                </a:solidFill>
                <a:latin typeface="+mj-ea"/>
                <a:ea typeface="+mj-ea"/>
              </a:rPr>
              <a:t>在宅</a:t>
            </a:r>
            <a:r>
              <a:rPr lang="ja-JP" altLang="en-US" sz="2000" dirty="0">
                <a:solidFill>
                  <a:schemeClr val="tx1"/>
                </a:solidFill>
                <a:latin typeface="+mj-ea"/>
                <a:ea typeface="+mj-ea"/>
              </a:rPr>
              <a:t>薬剤管理指導の推進</a:t>
            </a:r>
          </a:p>
          <a:p>
            <a:pPr lvl="2" algn="just" eaLnBrk="1" hangingPunct="1">
              <a:lnSpc>
                <a:spcPct val="90000"/>
              </a:lnSpc>
            </a:pPr>
            <a:r>
              <a:rPr lang="ja-JP" altLang="en-US" sz="2000" dirty="0" smtClean="0">
                <a:solidFill>
                  <a:schemeClr val="tx1"/>
                </a:solidFill>
                <a:latin typeface="+mj-ea"/>
                <a:ea typeface="+mj-ea"/>
              </a:rPr>
              <a:t>訪問</a:t>
            </a:r>
            <a:r>
              <a:rPr lang="ja-JP" altLang="en-US" sz="2000" dirty="0">
                <a:solidFill>
                  <a:schemeClr val="tx1"/>
                </a:solidFill>
                <a:latin typeface="+mj-ea"/>
                <a:ea typeface="+mj-ea"/>
              </a:rPr>
              <a:t>診療の適正化 </a:t>
            </a:r>
            <a:r>
              <a:rPr lang="ja-JP" altLang="en-US" sz="2000" dirty="0" smtClean="0">
                <a:solidFill>
                  <a:schemeClr val="tx1"/>
                </a:solidFill>
                <a:latin typeface="+mj-ea"/>
                <a:ea typeface="+mj-ea"/>
              </a:rPr>
              <a:t>等</a:t>
            </a:r>
            <a:endParaRPr lang="ja-JP" altLang="en-US" sz="20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35121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a:t>
            </a:r>
          </a:p>
          <a:p>
            <a:pPr marL="0" indent="0" algn="just" eaLnBrk="1" hangingPunct="1">
              <a:lnSpc>
                <a:spcPct val="90000"/>
              </a:lnSpc>
              <a:buNone/>
            </a:pPr>
            <a:r>
              <a:rPr lang="ja-JP" altLang="en-US" sz="2400" dirty="0" smtClean="0">
                <a:solidFill>
                  <a:schemeClr val="tx1"/>
                </a:solidFill>
                <a:latin typeface="+mj-ea"/>
                <a:ea typeface="+mj-ea"/>
              </a:rPr>
              <a:t>　④ </a:t>
            </a:r>
            <a:r>
              <a:rPr lang="ja-JP" altLang="en-US" sz="2400" dirty="0">
                <a:solidFill>
                  <a:schemeClr val="tx1"/>
                </a:solidFill>
                <a:latin typeface="+mj-ea"/>
                <a:ea typeface="+mj-ea"/>
              </a:rPr>
              <a:t>医療機関相互の連携や医療・介護の連携による</a:t>
            </a:r>
            <a:r>
              <a:rPr lang="ja-JP" altLang="en-US" sz="2400" dirty="0" smtClean="0">
                <a:solidFill>
                  <a:schemeClr val="tx1"/>
                </a:solidFill>
                <a:latin typeface="+mj-ea"/>
                <a:ea typeface="+mj-ea"/>
              </a:rPr>
              <a:t>ネットワーク</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急性期</a:t>
            </a:r>
            <a:r>
              <a:rPr lang="ja-JP" altLang="en-US" sz="2400" dirty="0">
                <a:solidFill>
                  <a:schemeClr val="tx1"/>
                </a:solidFill>
                <a:latin typeface="+mj-ea"/>
                <a:ea typeface="+mj-ea"/>
              </a:rPr>
              <a:t>から在宅医療、介護まで、患者</a:t>
            </a:r>
            <a:r>
              <a:rPr lang="ja-JP" altLang="en-US" sz="2400" dirty="0" smtClean="0">
                <a:solidFill>
                  <a:schemeClr val="tx1"/>
                </a:solidFill>
                <a:latin typeface="+mj-ea"/>
                <a:ea typeface="+mj-ea"/>
              </a:rPr>
              <a:t>が</a:t>
            </a:r>
            <a:r>
              <a:rPr lang="ja-JP" altLang="en-US" sz="2400" dirty="0" err="1" smtClean="0">
                <a:solidFill>
                  <a:schemeClr val="tx1"/>
                </a:solidFill>
                <a:latin typeface="+mj-ea"/>
                <a:ea typeface="+mj-ea"/>
              </a:rPr>
              <a:t>の</a:t>
            </a:r>
            <a:r>
              <a:rPr lang="ja-JP" altLang="en-US" sz="2400" dirty="0" smtClean="0">
                <a:solidFill>
                  <a:schemeClr val="tx1"/>
                </a:solidFill>
                <a:latin typeface="+mj-ea"/>
                <a:ea typeface="+mj-ea"/>
              </a:rPr>
              <a:t>状態</a:t>
            </a:r>
            <a:r>
              <a:rPr lang="ja-JP" altLang="en-US" sz="2400" dirty="0">
                <a:solidFill>
                  <a:schemeClr val="tx1"/>
                </a:solidFill>
                <a:latin typeface="+mj-ea"/>
                <a:ea typeface="+mj-ea"/>
              </a:rPr>
              <a:t>に応じた療養環境で適切な医療を受けることができる</a:t>
            </a:r>
            <a:r>
              <a:rPr lang="ja-JP" altLang="en-US" sz="2400" dirty="0" smtClean="0">
                <a:solidFill>
                  <a:schemeClr val="tx1"/>
                </a:solidFill>
                <a:latin typeface="+mj-ea"/>
                <a:ea typeface="+mj-ea"/>
              </a:rPr>
              <a:t>よう地域</a:t>
            </a:r>
            <a:r>
              <a:rPr lang="ja-JP" altLang="en-US" sz="2400" dirty="0">
                <a:solidFill>
                  <a:schemeClr val="tx1"/>
                </a:solidFill>
                <a:latin typeface="+mj-ea"/>
                <a:ea typeface="+mj-ea"/>
              </a:rPr>
              <a:t>包括ケアシステムを構築</a:t>
            </a:r>
            <a:r>
              <a:rPr lang="ja-JP" altLang="en-US" sz="2400" dirty="0" smtClean="0">
                <a:solidFill>
                  <a:schemeClr val="tx1"/>
                </a:solidFill>
                <a:latin typeface="+mj-ea"/>
                <a:ea typeface="+mj-ea"/>
              </a:rPr>
              <a:t>する</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こう</a:t>
            </a:r>
            <a:r>
              <a:rPr lang="ja-JP" altLang="en-US" sz="2400" dirty="0">
                <a:solidFill>
                  <a:schemeClr val="tx1"/>
                </a:solidFill>
                <a:latin typeface="+mj-ea"/>
                <a:ea typeface="+mj-ea"/>
              </a:rPr>
              <a:t>したネットワークにおいては</a:t>
            </a:r>
            <a:r>
              <a:rPr lang="ja-JP" altLang="en-US" sz="2400" dirty="0" smtClean="0">
                <a:solidFill>
                  <a:schemeClr val="tx1"/>
                </a:solidFill>
                <a:latin typeface="+mj-ea"/>
                <a:ea typeface="+mj-ea"/>
              </a:rPr>
              <a:t>、連携先</a:t>
            </a:r>
            <a:r>
              <a:rPr lang="ja-JP" altLang="en-US" sz="2400" dirty="0">
                <a:solidFill>
                  <a:schemeClr val="tx1"/>
                </a:solidFill>
                <a:latin typeface="+mj-ea"/>
                <a:ea typeface="+mj-ea"/>
              </a:rPr>
              <a:t>の紹介・確保、連携元と連携先での情報共有、患者の理解を</a:t>
            </a:r>
            <a:r>
              <a:rPr lang="ja-JP" altLang="en-US" sz="2400" dirty="0" smtClean="0">
                <a:solidFill>
                  <a:schemeClr val="tx1"/>
                </a:solidFill>
                <a:latin typeface="+mj-ea"/>
                <a:ea typeface="+mj-ea"/>
              </a:rPr>
              <a:t>得る</a:t>
            </a:r>
            <a:r>
              <a:rPr lang="ja-JP" altLang="en-US" sz="2400" dirty="0">
                <a:solidFill>
                  <a:schemeClr val="tx1"/>
                </a:solidFill>
                <a:latin typeface="+mj-ea"/>
                <a:ea typeface="+mj-ea"/>
              </a:rPr>
              <a:t>ための適切な説明等</a:t>
            </a:r>
            <a:r>
              <a:rPr lang="ja-JP" altLang="en-US" sz="2400" dirty="0" smtClean="0">
                <a:solidFill>
                  <a:schemeClr val="tx1"/>
                </a:solidFill>
                <a:latin typeface="+mj-ea"/>
                <a:ea typeface="+mj-ea"/>
              </a:rPr>
              <a:t>が</a:t>
            </a:r>
            <a:r>
              <a:rPr lang="ja-JP" altLang="en-US" sz="2400" dirty="0">
                <a:solidFill>
                  <a:schemeClr val="tx1"/>
                </a:solidFill>
                <a:latin typeface="+mj-ea"/>
                <a:ea typeface="+mj-ea"/>
              </a:rPr>
              <a:t>必要</a:t>
            </a:r>
          </a:p>
          <a:p>
            <a:pPr lvl="1" algn="just" eaLnBrk="1" hangingPunct="1">
              <a:lnSpc>
                <a:spcPct val="90000"/>
              </a:lnSpc>
            </a:pPr>
            <a:r>
              <a:rPr lang="ja-JP" altLang="en-US" sz="2400" dirty="0" smtClean="0">
                <a:solidFill>
                  <a:schemeClr val="tx1"/>
                </a:solidFill>
                <a:latin typeface="+mj-ea"/>
                <a:ea typeface="+mj-ea"/>
              </a:rPr>
              <a:t>診療報酬では地域</a:t>
            </a:r>
            <a:r>
              <a:rPr lang="ja-JP" altLang="en-US" sz="2400" dirty="0">
                <a:solidFill>
                  <a:schemeClr val="tx1"/>
                </a:solidFill>
                <a:latin typeface="+mj-ea"/>
                <a:ea typeface="+mj-ea"/>
              </a:rPr>
              <a:t>連携パスを活用した医療機関の連携、</a:t>
            </a:r>
            <a:r>
              <a:rPr lang="ja-JP" altLang="en-US" sz="2400" dirty="0" smtClean="0">
                <a:solidFill>
                  <a:schemeClr val="tx1"/>
                </a:solidFill>
                <a:latin typeface="+mj-ea"/>
                <a:ea typeface="+mj-ea"/>
              </a:rPr>
              <a:t>救急医療</a:t>
            </a:r>
            <a:r>
              <a:rPr lang="ja-JP" altLang="en-US" sz="2400" dirty="0">
                <a:solidFill>
                  <a:schemeClr val="tx1"/>
                </a:solidFill>
                <a:latin typeface="+mj-ea"/>
                <a:ea typeface="+mj-ea"/>
              </a:rPr>
              <a:t>における後方病床の患者の受入れ、入院中の多職種による退院指導、</a:t>
            </a:r>
            <a:r>
              <a:rPr lang="ja-JP" altLang="en-US" sz="2400" dirty="0" smtClean="0">
                <a:solidFill>
                  <a:schemeClr val="tx1"/>
                </a:solidFill>
                <a:latin typeface="+mj-ea"/>
                <a:ea typeface="+mj-ea"/>
              </a:rPr>
              <a:t>ケアマネジャー</a:t>
            </a:r>
            <a:r>
              <a:rPr lang="ja-JP" altLang="en-US" sz="2400" dirty="0">
                <a:solidFill>
                  <a:schemeClr val="tx1"/>
                </a:solidFill>
                <a:latin typeface="+mj-ea"/>
                <a:ea typeface="+mj-ea"/>
              </a:rPr>
              <a:t>との連携等の評価を行って</a:t>
            </a:r>
            <a:r>
              <a:rPr lang="ja-JP" altLang="en-US" sz="2400" dirty="0" smtClean="0">
                <a:solidFill>
                  <a:schemeClr val="tx1"/>
                </a:solidFill>
                <a:latin typeface="+mj-ea"/>
                <a:ea typeface="+mj-ea"/>
              </a:rPr>
              <a:t>きた</a:t>
            </a:r>
            <a:endParaRPr lang="en-US" altLang="ja-JP" sz="2400" dirty="0" smtClean="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病院</a:t>
            </a:r>
            <a:r>
              <a:rPr lang="ja-JP" altLang="en-US" sz="2400" dirty="0">
                <a:solidFill>
                  <a:schemeClr val="tx1"/>
                </a:solidFill>
                <a:latin typeface="+mj-ea"/>
                <a:ea typeface="+mj-ea"/>
              </a:rPr>
              <a:t>、医科診療所、歯科診療所、薬局、訪問看護</a:t>
            </a:r>
            <a:r>
              <a:rPr lang="ja-JP" altLang="en-US" sz="2400" dirty="0" smtClean="0">
                <a:solidFill>
                  <a:schemeClr val="tx1"/>
                </a:solidFill>
                <a:latin typeface="+mj-ea"/>
                <a:ea typeface="+mj-ea"/>
              </a:rPr>
              <a:t>ステーション</a:t>
            </a:r>
            <a:r>
              <a:rPr lang="ja-JP" altLang="en-US" sz="2400" dirty="0">
                <a:solidFill>
                  <a:schemeClr val="tx1"/>
                </a:solidFill>
                <a:latin typeface="+mj-ea"/>
                <a:ea typeface="+mj-ea"/>
              </a:rPr>
              <a:t>、介護事業所等のネットワークにおいて</a:t>
            </a:r>
            <a:r>
              <a:rPr lang="ja-JP" altLang="en-US" sz="2400" dirty="0" smtClean="0">
                <a:solidFill>
                  <a:schemeClr val="tx1"/>
                </a:solidFill>
                <a:latin typeface="+mj-ea"/>
                <a:ea typeface="+mj-ea"/>
              </a:rPr>
              <a:t>、患者</a:t>
            </a:r>
            <a:r>
              <a:rPr lang="ja-JP" altLang="en-US" sz="2400" dirty="0">
                <a:solidFill>
                  <a:schemeClr val="tx1"/>
                </a:solidFill>
                <a:latin typeface="+mj-ea"/>
                <a:ea typeface="+mj-ea"/>
              </a:rPr>
              <a:t>の状態に応じた質の高い医療を提供すること、病院から在宅への</a:t>
            </a:r>
            <a:r>
              <a:rPr lang="ja-JP" altLang="en-US" sz="2400" dirty="0" smtClean="0">
                <a:solidFill>
                  <a:schemeClr val="tx1"/>
                </a:solidFill>
                <a:latin typeface="+mj-ea"/>
                <a:ea typeface="+mj-ea"/>
              </a:rPr>
              <a:t>円滑</a:t>
            </a:r>
            <a:r>
              <a:rPr lang="ja-JP" altLang="en-US" sz="2400" dirty="0">
                <a:solidFill>
                  <a:schemeClr val="tx1"/>
                </a:solidFill>
                <a:latin typeface="+mj-ea"/>
                <a:ea typeface="+mj-ea"/>
              </a:rPr>
              <a:t>な移行や、医療と介護の切れ目のない連携を図ることに対する評価について</a:t>
            </a:r>
            <a:r>
              <a:rPr lang="ja-JP" altLang="en-US" sz="2400" dirty="0" smtClean="0">
                <a:solidFill>
                  <a:schemeClr val="tx1"/>
                </a:solidFill>
                <a:latin typeface="+mj-ea"/>
                <a:ea typeface="+mj-ea"/>
              </a:rPr>
              <a:t>検討</a:t>
            </a:r>
            <a:endParaRPr lang="en-US" altLang="ja-JP"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03123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ja-JP" altLang="en-US" sz="2400" dirty="0" smtClean="0">
                <a:solidFill>
                  <a:schemeClr val="tx1"/>
                </a:solidFill>
                <a:latin typeface="+mj-ea"/>
                <a:ea typeface="+mj-ea"/>
              </a:rPr>
              <a:t>２</a:t>
            </a:r>
            <a:r>
              <a:rPr lang="ja-JP" altLang="en-US" sz="2400" dirty="0">
                <a:solidFill>
                  <a:schemeClr val="tx1"/>
                </a:solidFill>
                <a:latin typeface="+mj-ea"/>
                <a:ea typeface="+mj-ea"/>
              </a:rPr>
              <a:t>．改定の視点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1) </a:t>
            </a:r>
            <a:r>
              <a:rPr lang="ja-JP" altLang="en-US" sz="2400" dirty="0">
                <a:solidFill>
                  <a:schemeClr val="tx1"/>
                </a:solidFill>
                <a:latin typeface="+mj-ea"/>
                <a:ea typeface="+mj-ea"/>
              </a:rPr>
              <a:t>充実が求められる分野を適切に評価していく視点</a:t>
            </a:r>
          </a:p>
          <a:p>
            <a:pPr lvl="1" algn="just" eaLnBrk="1" hangingPunct="1">
              <a:lnSpc>
                <a:spcPct val="90000"/>
              </a:lnSpc>
            </a:pPr>
            <a:r>
              <a:rPr lang="ja-JP" altLang="en-US" sz="2400" dirty="0" smtClean="0">
                <a:solidFill>
                  <a:schemeClr val="tx1"/>
                </a:solidFill>
                <a:latin typeface="+mj-ea"/>
                <a:ea typeface="+mj-ea"/>
              </a:rPr>
              <a:t>緩和</a:t>
            </a:r>
            <a:r>
              <a:rPr lang="ja-JP" altLang="en-US" sz="2400" dirty="0">
                <a:solidFill>
                  <a:schemeClr val="tx1"/>
                </a:solidFill>
                <a:latin typeface="+mj-ea"/>
                <a:ea typeface="+mj-ea"/>
              </a:rPr>
              <a:t>ケアを含むがん医療の推進</a:t>
            </a:r>
          </a:p>
          <a:p>
            <a:pPr lvl="1" algn="just" eaLnBrk="1" hangingPunct="1">
              <a:lnSpc>
                <a:spcPct val="90000"/>
              </a:lnSpc>
            </a:pPr>
            <a:r>
              <a:rPr lang="ja-JP" altLang="en-US" sz="2400" dirty="0" smtClean="0">
                <a:solidFill>
                  <a:schemeClr val="tx1"/>
                </a:solidFill>
                <a:latin typeface="+mj-ea"/>
                <a:ea typeface="+mj-ea"/>
              </a:rPr>
              <a:t>精神</a:t>
            </a:r>
            <a:r>
              <a:rPr lang="ja-JP" altLang="en-US" sz="2400" dirty="0">
                <a:solidFill>
                  <a:schemeClr val="tx1"/>
                </a:solidFill>
                <a:latin typeface="+mj-ea"/>
                <a:ea typeface="+mj-ea"/>
              </a:rPr>
              <a:t>病床の機能分化、自殺予防等の観点から、精神疾患に対する医療の推進</a:t>
            </a:r>
          </a:p>
          <a:p>
            <a:pPr lvl="1" algn="just" eaLnBrk="1" hangingPunct="1">
              <a:lnSpc>
                <a:spcPct val="90000"/>
              </a:lnSpc>
            </a:pPr>
            <a:r>
              <a:rPr lang="ja-JP" altLang="en-US" sz="2400" dirty="0" smtClean="0">
                <a:solidFill>
                  <a:schemeClr val="tx1"/>
                </a:solidFill>
                <a:latin typeface="+mj-ea"/>
                <a:ea typeface="+mj-ea"/>
              </a:rPr>
              <a:t>若年性</a:t>
            </a:r>
            <a:r>
              <a:rPr lang="ja-JP" altLang="en-US" sz="2400" dirty="0">
                <a:solidFill>
                  <a:schemeClr val="tx1"/>
                </a:solidFill>
                <a:latin typeface="+mj-ea"/>
                <a:ea typeface="+mj-ea"/>
              </a:rPr>
              <a:t>認知症を含む認知症への対策の推進</a:t>
            </a:r>
          </a:p>
          <a:p>
            <a:pPr lvl="1" algn="just" eaLnBrk="1" hangingPunct="1">
              <a:lnSpc>
                <a:spcPct val="90000"/>
              </a:lnSpc>
            </a:pPr>
            <a:r>
              <a:rPr lang="ja-JP" altLang="en-US" sz="2400" dirty="0" smtClean="0">
                <a:solidFill>
                  <a:schemeClr val="tx1"/>
                </a:solidFill>
                <a:latin typeface="+mj-ea"/>
                <a:ea typeface="+mj-ea"/>
              </a:rPr>
              <a:t>救急</a:t>
            </a:r>
            <a:r>
              <a:rPr lang="ja-JP" altLang="en-US" sz="2400" dirty="0">
                <a:solidFill>
                  <a:schemeClr val="tx1"/>
                </a:solidFill>
                <a:latin typeface="+mj-ea"/>
                <a:ea typeface="+mj-ea"/>
              </a:rPr>
              <a:t>医療、小児医療、周産期医療の</a:t>
            </a:r>
            <a:r>
              <a:rPr lang="ja-JP" altLang="en-US" sz="2400" dirty="0" smtClean="0">
                <a:solidFill>
                  <a:schemeClr val="tx1"/>
                </a:solidFill>
                <a:latin typeface="+mj-ea"/>
                <a:ea typeface="+mj-ea"/>
              </a:rPr>
              <a:t>推進</a:t>
            </a:r>
            <a:endParaRPr lang="en-US" altLang="ja-JP"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在宅</a:t>
            </a:r>
            <a:r>
              <a:rPr lang="ja-JP" altLang="en-US" sz="2400" dirty="0">
                <a:solidFill>
                  <a:schemeClr val="tx1"/>
                </a:solidFill>
                <a:latin typeface="+mj-ea"/>
                <a:ea typeface="+mj-ea"/>
              </a:rPr>
              <a:t>復帰を目指したリハビリテーションの推進</a:t>
            </a:r>
          </a:p>
          <a:p>
            <a:pPr lvl="1" algn="just" eaLnBrk="1" hangingPunct="1">
              <a:lnSpc>
                <a:spcPct val="90000"/>
              </a:lnSpc>
            </a:pPr>
            <a:r>
              <a:rPr lang="ja-JP" altLang="en-US" sz="2400" dirty="0" smtClean="0">
                <a:solidFill>
                  <a:schemeClr val="tx1"/>
                </a:solidFill>
                <a:latin typeface="+mj-ea"/>
                <a:ea typeface="+mj-ea"/>
              </a:rPr>
              <a:t>口腔</a:t>
            </a:r>
            <a:r>
              <a:rPr lang="ja-JP" altLang="en-US" sz="2400" dirty="0">
                <a:solidFill>
                  <a:schemeClr val="tx1"/>
                </a:solidFill>
                <a:latin typeface="+mj-ea"/>
                <a:ea typeface="+mj-ea"/>
              </a:rPr>
              <a:t>機能の維持・向上を図るとともに、生活の質に配慮した歯科医療の推進</a:t>
            </a:r>
          </a:p>
          <a:p>
            <a:pPr lvl="1" algn="just" eaLnBrk="1" hangingPunct="1">
              <a:lnSpc>
                <a:spcPct val="90000"/>
              </a:lnSpc>
            </a:pPr>
            <a:r>
              <a:rPr lang="ja-JP" altLang="en-US" sz="2400" dirty="0" smtClean="0">
                <a:solidFill>
                  <a:schemeClr val="tx1"/>
                </a:solidFill>
                <a:latin typeface="+mj-ea"/>
                <a:ea typeface="+mj-ea"/>
              </a:rPr>
              <a:t>かかりつけ</a:t>
            </a:r>
            <a:r>
              <a:rPr lang="ja-JP" altLang="en-US" sz="2400" dirty="0">
                <a:solidFill>
                  <a:schemeClr val="tx1"/>
                </a:solidFill>
                <a:latin typeface="+mj-ea"/>
                <a:ea typeface="+mj-ea"/>
              </a:rPr>
              <a:t>薬局機能を活用し</a:t>
            </a:r>
            <a:r>
              <a:rPr lang="en-US" altLang="ja-JP" sz="2400" dirty="0">
                <a:solidFill>
                  <a:schemeClr val="tx1"/>
                </a:solidFill>
                <a:latin typeface="+mj-ea"/>
                <a:ea typeface="+mj-ea"/>
              </a:rPr>
              <a:t>､</a:t>
            </a:r>
            <a:r>
              <a:rPr lang="ja-JP" altLang="en-US" sz="2400" dirty="0">
                <a:solidFill>
                  <a:schemeClr val="tx1"/>
                </a:solidFill>
                <a:latin typeface="+mj-ea"/>
                <a:ea typeface="+mj-ea"/>
              </a:rPr>
              <a:t>患者個々の薬歴を踏まえた的確な投薬管理･指導</a:t>
            </a:r>
            <a:r>
              <a:rPr lang="ja-JP" altLang="en-US" sz="2400" dirty="0" smtClean="0">
                <a:solidFill>
                  <a:schemeClr val="tx1"/>
                </a:solidFill>
                <a:latin typeface="+mj-ea"/>
                <a:ea typeface="+mj-ea"/>
              </a:rPr>
              <a:t>の推進</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手術</a:t>
            </a:r>
            <a:r>
              <a:rPr lang="ja-JP" altLang="en-US" sz="2400" dirty="0">
                <a:solidFill>
                  <a:schemeClr val="tx1"/>
                </a:solidFill>
                <a:latin typeface="+mj-ea"/>
                <a:ea typeface="+mj-ea"/>
              </a:rPr>
              <a:t>等の医療技術の適切な評価</a:t>
            </a:r>
          </a:p>
          <a:p>
            <a:pPr lvl="1" algn="just" eaLnBrk="1" hangingPunct="1">
              <a:lnSpc>
                <a:spcPct val="90000"/>
              </a:lnSpc>
            </a:pPr>
            <a:r>
              <a:rPr lang="ja-JP" altLang="en-US" sz="2400" dirty="0" smtClean="0">
                <a:solidFill>
                  <a:schemeClr val="tx1"/>
                </a:solidFill>
                <a:latin typeface="+mj-ea"/>
                <a:ea typeface="+mj-ea"/>
              </a:rPr>
              <a:t>医</a:t>
            </a:r>
            <a:r>
              <a:rPr lang="ja-JP" altLang="en-US" sz="2400" dirty="0">
                <a:solidFill>
                  <a:schemeClr val="tx1"/>
                </a:solidFill>
                <a:latin typeface="+mj-ea"/>
                <a:ea typeface="+mj-ea"/>
              </a:rPr>
              <a:t>薬品、医療機器、検査等におけるイノベーションの適切な評価 </a:t>
            </a:r>
            <a:r>
              <a:rPr lang="ja-JP" altLang="en-US" sz="2400" dirty="0" smtClean="0">
                <a:solidFill>
                  <a:schemeClr val="tx1"/>
                </a:solidFill>
                <a:latin typeface="+mj-ea"/>
                <a:ea typeface="+mj-ea"/>
              </a:rPr>
              <a:t>等</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44843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ja-JP" altLang="en-US" sz="2400" dirty="0" smtClean="0">
                <a:solidFill>
                  <a:schemeClr val="tx1"/>
                </a:solidFill>
                <a:latin typeface="+mj-ea"/>
                <a:ea typeface="+mj-ea"/>
              </a:rPr>
              <a:t>２</a:t>
            </a:r>
            <a:r>
              <a:rPr lang="ja-JP" altLang="en-US" sz="2400" dirty="0">
                <a:solidFill>
                  <a:schemeClr val="tx1"/>
                </a:solidFill>
                <a:latin typeface="+mj-ea"/>
                <a:ea typeface="+mj-ea"/>
              </a:rPr>
              <a:t>．改定の視点</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2) </a:t>
            </a:r>
            <a:r>
              <a:rPr lang="ja-JP" altLang="en-US" sz="2400" dirty="0">
                <a:solidFill>
                  <a:schemeClr val="tx1"/>
                </a:solidFill>
                <a:latin typeface="+mj-ea"/>
                <a:ea typeface="+mj-ea"/>
              </a:rPr>
              <a:t>患者等から見て分かりやすく納得でき、安心・安全で質の高い医療を実現する視点</a:t>
            </a:r>
          </a:p>
          <a:p>
            <a:pPr lvl="1" algn="just" eaLnBrk="1" hangingPunct="1">
              <a:lnSpc>
                <a:spcPct val="90000"/>
              </a:lnSpc>
            </a:pPr>
            <a:r>
              <a:rPr lang="ja-JP" altLang="en-US" sz="2400" dirty="0" smtClean="0">
                <a:solidFill>
                  <a:schemeClr val="tx1"/>
                </a:solidFill>
                <a:latin typeface="+mj-ea"/>
                <a:ea typeface="+mj-ea"/>
              </a:rPr>
              <a:t>医療</a:t>
            </a:r>
            <a:r>
              <a:rPr lang="ja-JP" altLang="en-US" sz="2400" dirty="0">
                <a:solidFill>
                  <a:schemeClr val="tx1"/>
                </a:solidFill>
                <a:latin typeface="+mj-ea"/>
                <a:ea typeface="+mj-ea"/>
              </a:rPr>
              <a:t>安全対策等の推進</a:t>
            </a:r>
          </a:p>
          <a:p>
            <a:pPr lvl="1" algn="just" eaLnBrk="1" hangingPunct="1">
              <a:lnSpc>
                <a:spcPct val="90000"/>
              </a:lnSpc>
            </a:pPr>
            <a:r>
              <a:rPr lang="ja-JP" altLang="en-US" sz="2400" dirty="0" smtClean="0">
                <a:solidFill>
                  <a:schemeClr val="tx1"/>
                </a:solidFill>
                <a:latin typeface="+mj-ea"/>
                <a:ea typeface="+mj-ea"/>
              </a:rPr>
              <a:t>患者</a:t>
            </a:r>
            <a:r>
              <a:rPr lang="ja-JP" altLang="en-US" sz="2400" dirty="0">
                <a:solidFill>
                  <a:schemeClr val="tx1"/>
                </a:solidFill>
                <a:latin typeface="+mj-ea"/>
                <a:ea typeface="+mj-ea"/>
              </a:rPr>
              <a:t>に対する相談指導の支援</a:t>
            </a:r>
          </a:p>
          <a:p>
            <a:pPr lvl="1" algn="just" eaLnBrk="1" hangingPunct="1">
              <a:lnSpc>
                <a:spcPct val="90000"/>
              </a:lnSpc>
            </a:pPr>
            <a:r>
              <a:rPr lang="ja-JP" altLang="en-US" sz="2400" dirty="0" smtClean="0">
                <a:solidFill>
                  <a:schemeClr val="tx1"/>
                </a:solidFill>
                <a:latin typeface="+mj-ea"/>
                <a:ea typeface="+mj-ea"/>
              </a:rPr>
              <a:t>明細書</a:t>
            </a:r>
            <a:r>
              <a:rPr lang="ja-JP" altLang="en-US" sz="2400" dirty="0">
                <a:solidFill>
                  <a:schemeClr val="tx1"/>
                </a:solidFill>
                <a:latin typeface="+mj-ea"/>
                <a:ea typeface="+mj-ea"/>
              </a:rPr>
              <a:t>無料発行の推進</a:t>
            </a:r>
          </a:p>
          <a:p>
            <a:pPr lvl="1" algn="just" eaLnBrk="1" hangingPunct="1">
              <a:lnSpc>
                <a:spcPct val="90000"/>
              </a:lnSpc>
            </a:pPr>
            <a:r>
              <a:rPr lang="ja-JP" altLang="en-US" sz="2400" dirty="0" smtClean="0">
                <a:solidFill>
                  <a:schemeClr val="tx1"/>
                </a:solidFill>
                <a:latin typeface="+mj-ea"/>
                <a:ea typeface="+mj-ea"/>
              </a:rPr>
              <a:t>診療</a:t>
            </a:r>
            <a:r>
              <a:rPr lang="ja-JP" altLang="en-US" sz="2400" dirty="0">
                <a:solidFill>
                  <a:schemeClr val="tx1"/>
                </a:solidFill>
                <a:latin typeface="+mj-ea"/>
                <a:ea typeface="+mj-ea"/>
              </a:rPr>
              <a:t>報酬点数表の平易化・簡素化</a:t>
            </a:r>
          </a:p>
          <a:p>
            <a:pPr lvl="1" algn="just" eaLnBrk="1" hangingPunct="1">
              <a:lnSpc>
                <a:spcPct val="90000"/>
              </a:lnSpc>
            </a:pPr>
            <a:r>
              <a:rPr lang="ja-JP" altLang="en-US" sz="2400" dirty="0" smtClean="0">
                <a:solidFill>
                  <a:schemeClr val="tx1"/>
                </a:solidFill>
                <a:latin typeface="+mj-ea"/>
                <a:ea typeface="+mj-ea"/>
              </a:rPr>
              <a:t>入院中</a:t>
            </a:r>
            <a:r>
              <a:rPr lang="ja-JP" altLang="en-US" sz="2400" dirty="0">
                <a:solidFill>
                  <a:schemeClr val="tx1"/>
                </a:solidFill>
                <a:latin typeface="+mj-ea"/>
                <a:ea typeface="+mj-ea"/>
              </a:rPr>
              <a:t>のＡＤＬ</a:t>
            </a:r>
            <a:r>
              <a:rPr lang="en-US" altLang="ja-JP" sz="2400" dirty="0">
                <a:solidFill>
                  <a:schemeClr val="tx1"/>
                </a:solidFill>
                <a:latin typeface="+mj-ea"/>
                <a:ea typeface="+mj-ea"/>
              </a:rPr>
              <a:t>(</a:t>
            </a:r>
            <a:r>
              <a:rPr lang="ja-JP" altLang="en-US" sz="2400" dirty="0">
                <a:solidFill>
                  <a:schemeClr val="tx1"/>
                </a:solidFill>
                <a:latin typeface="+mj-ea"/>
                <a:ea typeface="+mj-ea"/>
              </a:rPr>
              <a:t>日常生活動作</a:t>
            </a:r>
            <a:r>
              <a:rPr lang="en-US" altLang="ja-JP" sz="2400" dirty="0">
                <a:solidFill>
                  <a:schemeClr val="tx1"/>
                </a:solidFill>
                <a:latin typeface="+mj-ea"/>
                <a:ea typeface="+mj-ea"/>
              </a:rPr>
              <a:t>)</a:t>
            </a:r>
            <a:r>
              <a:rPr lang="ja-JP" altLang="en-US" sz="2400" dirty="0">
                <a:solidFill>
                  <a:schemeClr val="tx1"/>
                </a:solidFill>
                <a:latin typeface="+mj-ea"/>
                <a:ea typeface="+mj-ea"/>
              </a:rPr>
              <a:t>低下の予防</a:t>
            </a:r>
          </a:p>
          <a:p>
            <a:pPr lvl="1" algn="just" eaLnBrk="1" hangingPunct="1">
              <a:lnSpc>
                <a:spcPct val="90000"/>
              </a:lnSpc>
            </a:pPr>
            <a:r>
              <a:rPr lang="ja-JP" altLang="en-US" sz="2400" dirty="0" smtClean="0">
                <a:solidFill>
                  <a:schemeClr val="tx1"/>
                </a:solidFill>
                <a:latin typeface="+mj-ea"/>
                <a:ea typeface="+mj-ea"/>
              </a:rPr>
              <a:t>患者</a:t>
            </a:r>
            <a:r>
              <a:rPr lang="ja-JP" altLang="en-US" sz="2400" dirty="0">
                <a:solidFill>
                  <a:schemeClr val="tx1"/>
                </a:solidFill>
                <a:latin typeface="+mj-ea"/>
                <a:ea typeface="+mj-ea"/>
              </a:rPr>
              <a:t>データの提出 </a:t>
            </a:r>
            <a:r>
              <a:rPr lang="ja-JP" altLang="en-US" sz="2400" dirty="0" smtClean="0">
                <a:solidFill>
                  <a:schemeClr val="tx1"/>
                </a:solidFill>
                <a:latin typeface="+mj-ea"/>
                <a:ea typeface="+mj-ea"/>
              </a:rPr>
              <a:t>等</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3114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ja-JP" altLang="en-US" sz="2400" dirty="0" smtClean="0">
                <a:solidFill>
                  <a:schemeClr val="tx1"/>
                </a:solidFill>
                <a:latin typeface="+mj-ea"/>
                <a:ea typeface="+mj-ea"/>
              </a:rPr>
              <a:t>２</a:t>
            </a:r>
            <a:r>
              <a:rPr lang="ja-JP" altLang="en-US" sz="2400" dirty="0">
                <a:solidFill>
                  <a:schemeClr val="tx1"/>
                </a:solidFill>
                <a:latin typeface="+mj-ea"/>
                <a:ea typeface="+mj-ea"/>
              </a:rPr>
              <a:t>．改定の</a:t>
            </a:r>
            <a:r>
              <a:rPr lang="ja-JP" altLang="en-US" sz="2400" dirty="0" smtClean="0">
                <a:solidFill>
                  <a:schemeClr val="tx1"/>
                </a:solidFill>
                <a:latin typeface="+mj-ea"/>
                <a:ea typeface="+mj-ea"/>
              </a:rPr>
              <a:t>視点</a:t>
            </a:r>
            <a:endParaRPr lang="en-US" altLang="ja-JP" sz="2400" dirty="0" smtClean="0">
              <a:solidFill>
                <a:schemeClr val="tx1"/>
              </a:solidFill>
              <a:latin typeface="+mj-ea"/>
              <a:ea typeface="+mj-ea"/>
            </a:endParaRPr>
          </a:p>
          <a:p>
            <a:pPr marL="0" indent="0" algn="just" eaLnBrk="1" hangingPunct="1">
              <a:lnSpc>
                <a:spcPct val="90000"/>
              </a:lnSpc>
              <a:buNone/>
            </a:pPr>
            <a:endParaRPr lang="ja-JP" altLang="en-US"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3) </a:t>
            </a:r>
            <a:r>
              <a:rPr lang="ja-JP" altLang="en-US" sz="2400" dirty="0">
                <a:solidFill>
                  <a:schemeClr val="tx1"/>
                </a:solidFill>
                <a:latin typeface="+mj-ea"/>
                <a:ea typeface="+mj-ea"/>
              </a:rPr>
              <a:t>医療従事者の負担を軽減する視点</a:t>
            </a:r>
          </a:p>
          <a:p>
            <a:pPr lvl="1" algn="just" eaLnBrk="1" hangingPunct="1">
              <a:lnSpc>
                <a:spcPct val="90000"/>
              </a:lnSpc>
            </a:pPr>
            <a:r>
              <a:rPr lang="ja-JP" altLang="en-US" sz="2400" dirty="0" smtClean="0">
                <a:solidFill>
                  <a:schemeClr val="tx1"/>
                </a:solidFill>
                <a:latin typeface="+mj-ea"/>
                <a:ea typeface="+mj-ea"/>
              </a:rPr>
              <a:t>医療</a:t>
            </a:r>
            <a:r>
              <a:rPr lang="ja-JP" altLang="en-US" sz="2400" dirty="0">
                <a:solidFill>
                  <a:schemeClr val="tx1"/>
                </a:solidFill>
                <a:latin typeface="+mj-ea"/>
                <a:ea typeface="+mj-ea"/>
              </a:rPr>
              <a:t>従事者の負担軽減の取組</a:t>
            </a:r>
          </a:p>
          <a:p>
            <a:pPr lvl="1" algn="just" eaLnBrk="1" hangingPunct="1">
              <a:lnSpc>
                <a:spcPct val="90000"/>
              </a:lnSpc>
            </a:pPr>
            <a:r>
              <a:rPr lang="ja-JP" altLang="en-US" sz="2400" dirty="0" smtClean="0">
                <a:solidFill>
                  <a:schemeClr val="tx1"/>
                </a:solidFill>
                <a:latin typeface="+mj-ea"/>
                <a:ea typeface="+mj-ea"/>
              </a:rPr>
              <a:t>救急</a:t>
            </a:r>
            <a:r>
              <a:rPr lang="ja-JP" altLang="en-US" sz="2400" dirty="0">
                <a:solidFill>
                  <a:schemeClr val="tx1"/>
                </a:solidFill>
                <a:latin typeface="+mj-ea"/>
                <a:ea typeface="+mj-ea"/>
              </a:rPr>
              <a:t>外来の機能分化の推進</a:t>
            </a:r>
          </a:p>
          <a:p>
            <a:pPr lvl="1" algn="just" eaLnBrk="1" hangingPunct="1">
              <a:lnSpc>
                <a:spcPct val="90000"/>
              </a:lnSpc>
            </a:pPr>
            <a:r>
              <a:rPr lang="ja-JP" altLang="en-US" sz="2400" dirty="0" smtClean="0">
                <a:solidFill>
                  <a:schemeClr val="tx1"/>
                </a:solidFill>
                <a:latin typeface="+mj-ea"/>
                <a:ea typeface="+mj-ea"/>
              </a:rPr>
              <a:t>チーム</a:t>
            </a:r>
            <a:r>
              <a:rPr lang="ja-JP" altLang="en-US" sz="2400" dirty="0">
                <a:solidFill>
                  <a:schemeClr val="tx1"/>
                </a:solidFill>
                <a:latin typeface="+mj-ea"/>
                <a:ea typeface="+mj-ea"/>
              </a:rPr>
              <a:t>医療の推進 </a:t>
            </a:r>
            <a:r>
              <a:rPr lang="ja-JP" altLang="en-US" sz="2400" dirty="0" smtClean="0">
                <a:solidFill>
                  <a:schemeClr val="tx1"/>
                </a:solidFill>
                <a:latin typeface="+mj-ea"/>
                <a:ea typeface="+mj-ea"/>
              </a:rPr>
              <a:t>等</a:t>
            </a:r>
            <a:endParaRPr lang="en-US" altLang="ja-JP" sz="2400" dirty="0" smtClean="0">
              <a:solidFill>
                <a:schemeClr val="tx1"/>
              </a:solidFill>
              <a:latin typeface="+mj-ea"/>
              <a:ea typeface="+mj-ea"/>
            </a:endParaRPr>
          </a:p>
          <a:p>
            <a:pPr lvl="1" algn="just" eaLnBrk="1" hangingPunct="1">
              <a:lnSpc>
                <a:spcPct val="90000"/>
              </a:lnSpc>
            </a:pPr>
            <a:endParaRPr lang="ja-JP" altLang="en-US" sz="2400" dirty="0">
              <a:solidFill>
                <a:schemeClr val="tx1"/>
              </a:solidFill>
              <a:latin typeface="+mj-ea"/>
              <a:ea typeface="+mj-ea"/>
            </a:endParaRP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a:t>
            </a:r>
            <a:r>
              <a:rPr lang="en-US" altLang="ja-JP" sz="2400" dirty="0">
                <a:solidFill>
                  <a:schemeClr val="tx1"/>
                </a:solidFill>
                <a:latin typeface="+mj-ea"/>
                <a:ea typeface="+mj-ea"/>
              </a:rPr>
              <a:t>4) </a:t>
            </a:r>
            <a:r>
              <a:rPr lang="ja-JP" altLang="en-US" sz="2400" dirty="0">
                <a:solidFill>
                  <a:schemeClr val="tx1"/>
                </a:solidFill>
                <a:latin typeface="+mj-ea"/>
                <a:ea typeface="+mj-ea"/>
              </a:rPr>
              <a:t>効率化余地がある分野を適正化する視点</a:t>
            </a:r>
          </a:p>
          <a:p>
            <a:pPr lvl="1" algn="just" eaLnBrk="1" hangingPunct="1">
              <a:lnSpc>
                <a:spcPct val="90000"/>
              </a:lnSpc>
            </a:pPr>
            <a:r>
              <a:rPr lang="ja-JP" altLang="en-US" sz="2400" dirty="0" smtClean="0">
                <a:solidFill>
                  <a:schemeClr val="tx1"/>
                </a:solidFill>
                <a:latin typeface="+mj-ea"/>
                <a:ea typeface="+mj-ea"/>
              </a:rPr>
              <a:t>後発医</a:t>
            </a:r>
            <a:r>
              <a:rPr lang="ja-JP" altLang="en-US" sz="2400" dirty="0">
                <a:solidFill>
                  <a:schemeClr val="tx1"/>
                </a:solidFill>
                <a:latin typeface="+mj-ea"/>
                <a:ea typeface="+mj-ea"/>
              </a:rPr>
              <a:t>薬品の使用促進</a:t>
            </a:r>
          </a:p>
          <a:p>
            <a:pPr lvl="1" algn="just" eaLnBrk="1" hangingPunct="1">
              <a:lnSpc>
                <a:spcPct val="90000"/>
              </a:lnSpc>
            </a:pPr>
            <a:r>
              <a:rPr lang="ja-JP" altLang="en-US" sz="2400" dirty="0" smtClean="0">
                <a:solidFill>
                  <a:schemeClr val="tx1"/>
                </a:solidFill>
                <a:latin typeface="+mj-ea"/>
                <a:ea typeface="+mj-ea"/>
              </a:rPr>
              <a:t>長期</a:t>
            </a:r>
            <a:r>
              <a:rPr lang="ja-JP" altLang="en-US" sz="2400" dirty="0">
                <a:solidFill>
                  <a:schemeClr val="tx1"/>
                </a:solidFill>
                <a:latin typeface="+mj-ea"/>
                <a:ea typeface="+mj-ea"/>
              </a:rPr>
              <a:t>収載品の薬価の特例的な引下げ</a:t>
            </a:r>
          </a:p>
          <a:p>
            <a:pPr lvl="1" algn="just" eaLnBrk="1" hangingPunct="1">
              <a:lnSpc>
                <a:spcPct val="90000"/>
              </a:lnSpc>
            </a:pPr>
            <a:r>
              <a:rPr lang="ja-JP" altLang="en-US" sz="2400" dirty="0" smtClean="0">
                <a:solidFill>
                  <a:schemeClr val="tx1"/>
                </a:solidFill>
                <a:latin typeface="+mj-ea"/>
                <a:ea typeface="+mj-ea"/>
              </a:rPr>
              <a:t>平均在院</a:t>
            </a:r>
            <a:r>
              <a:rPr lang="ja-JP" altLang="en-US" sz="2400" dirty="0">
                <a:solidFill>
                  <a:schemeClr val="tx1"/>
                </a:solidFill>
                <a:latin typeface="+mj-ea"/>
                <a:ea typeface="+mj-ea"/>
              </a:rPr>
              <a:t>日数の減少、いわゆる社会的入院の是正</a:t>
            </a:r>
          </a:p>
          <a:p>
            <a:pPr lvl="1" algn="just" eaLnBrk="1" hangingPunct="1">
              <a:lnSpc>
                <a:spcPct val="90000"/>
              </a:lnSpc>
            </a:pPr>
            <a:r>
              <a:rPr lang="ja-JP" altLang="en-US" sz="2400" dirty="0" smtClean="0">
                <a:solidFill>
                  <a:schemeClr val="tx1"/>
                </a:solidFill>
                <a:latin typeface="+mj-ea"/>
                <a:ea typeface="+mj-ea"/>
              </a:rPr>
              <a:t>医</a:t>
            </a:r>
            <a:r>
              <a:rPr lang="ja-JP" altLang="en-US" sz="2400" dirty="0">
                <a:solidFill>
                  <a:schemeClr val="tx1"/>
                </a:solidFill>
                <a:latin typeface="+mj-ea"/>
                <a:ea typeface="+mj-ea"/>
              </a:rPr>
              <a:t>薬品、医療機器、検査等の適正な評価</a:t>
            </a:r>
          </a:p>
          <a:p>
            <a:pPr lvl="1" algn="just" eaLnBrk="1" hangingPunct="1">
              <a:lnSpc>
                <a:spcPct val="90000"/>
              </a:lnSpc>
            </a:pPr>
            <a:r>
              <a:rPr lang="ja-JP" altLang="en-US" sz="2400" dirty="0" smtClean="0">
                <a:solidFill>
                  <a:schemeClr val="tx1"/>
                </a:solidFill>
                <a:latin typeface="+mj-ea"/>
                <a:ea typeface="+mj-ea"/>
              </a:rPr>
              <a:t>大規模</a:t>
            </a:r>
            <a:r>
              <a:rPr lang="ja-JP" altLang="en-US" sz="2400" dirty="0">
                <a:solidFill>
                  <a:schemeClr val="tx1"/>
                </a:solidFill>
                <a:latin typeface="+mj-ea"/>
                <a:ea typeface="+mj-ea"/>
              </a:rPr>
              <a:t>薬局の調剤報酬の適正化 </a:t>
            </a:r>
            <a:r>
              <a:rPr lang="ja-JP" altLang="en-US" sz="2400" dirty="0" smtClean="0">
                <a:solidFill>
                  <a:schemeClr val="tx1"/>
                </a:solidFill>
                <a:latin typeface="+mj-ea"/>
                <a:ea typeface="+mj-ea"/>
              </a:rPr>
              <a:t>等</a:t>
            </a:r>
            <a:endParaRPr lang="en-US" altLang="ja-JP"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99690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Ⅲ </a:t>
            </a:r>
            <a:r>
              <a:rPr lang="ja-JP" altLang="en-US" sz="2400" dirty="0">
                <a:solidFill>
                  <a:schemeClr val="tx1"/>
                </a:solidFill>
                <a:latin typeface="+mj-ea"/>
                <a:ea typeface="+mj-ea"/>
              </a:rPr>
              <a:t>消費税率８％への引上げに伴う</a:t>
            </a:r>
            <a:r>
              <a:rPr lang="ja-JP" altLang="en-US" sz="2400" dirty="0" smtClean="0">
                <a:solidFill>
                  <a:schemeClr val="tx1"/>
                </a:solidFill>
                <a:latin typeface="+mj-ea"/>
                <a:ea typeface="+mj-ea"/>
              </a:rPr>
              <a:t>対応</a:t>
            </a:r>
            <a:endParaRPr lang="en-US" altLang="ja-JP" sz="2400" dirty="0" smtClean="0">
              <a:solidFill>
                <a:schemeClr val="tx1"/>
              </a:solidFill>
              <a:latin typeface="+mj-ea"/>
              <a:ea typeface="+mj-ea"/>
            </a:endParaRPr>
          </a:p>
          <a:p>
            <a:pPr marL="0" indent="0" algn="just" eaLnBrk="1" hangingPunct="1">
              <a:lnSpc>
                <a:spcPct val="90000"/>
              </a:lnSpc>
              <a:buNone/>
            </a:pP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平成</a:t>
            </a:r>
            <a:r>
              <a:rPr lang="en-US" altLang="ja-JP" sz="2400" dirty="0" smtClean="0">
                <a:solidFill>
                  <a:schemeClr val="tx1"/>
                </a:solidFill>
                <a:latin typeface="+mj-ea"/>
                <a:ea typeface="+mj-ea"/>
              </a:rPr>
              <a:t>26</a:t>
            </a:r>
            <a:r>
              <a:rPr lang="ja-JP" altLang="en-US" sz="2400" dirty="0" smtClean="0">
                <a:solidFill>
                  <a:schemeClr val="tx1"/>
                </a:solidFill>
                <a:latin typeface="+mj-ea"/>
                <a:ea typeface="+mj-ea"/>
              </a:rPr>
              <a:t>年</a:t>
            </a:r>
            <a:r>
              <a:rPr lang="ja-JP" altLang="en-US" sz="2400" dirty="0">
                <a:solidFill>
                  <a:schemeClr val="tx1"/>
                </a:solidFill>
                <a:latin typeface="+mj-ea"/>
                <a:ea typeface="+mj-ea"/>
              </a:rPr>
              <a:t>４月から消費税率８％への引上げが予定されているが、これに伴い、医療機関</a:t>
            </a:r>
            <a:r>
              <a:rPr lang="ja-JP" altLang="en-US" sz="2400" dirty="0" smtClean="0">
                <a:solidFill>
                  <a:schemeClr val="tx1"/>
                </a:solidFill>
                <a:latin typeface="+mj-ea"/>
                <a:ea typeface="+mj-ea"/>
              </a:rPr>
              <a:t>等に</a:t>
            </a:r>
            <a:r>
              <a:rPr lang="ja-JP" altLang="en-US" sz="2400" dirty="0">
                <a:solidFill>
                  <a:schemeClr val="tx1"/>
                </a:solidFill>
                <a:latin typeface="+mj-ea"/>
                <a:ea typeface="+mj-ea"/>
              </a:rPr>
              <a:t>実質的な負担が生じることのないよう、消費税率８％への引上げ時には、診療報酬とは</a:t>
            </a:r>
            <a:r>
              <a:rPr lang="ja-JP" altLang="en-US" sz="2400" dirty="0" smtClean="0">
                <a:solidFill>
                  <a:schemeClr val="tx1"/>
                </a:solidFill>
                <a:latin typeface="+mj-ea"/>
                <a:ea typeface="+mj-ea"/>
              </a:rPr>
              <a:t>別建て</a:t>
            </a:r>
            <a:r>
              <a:rPr lang="ja-JP" altLang="en-US" sz="2400" dirty="0">
                <a:solidFill>
                  <a:schemeClr val="tx1"/>
                </a:solidFill>
                <a:latin typeface="+mj-ea"/>
                <a:ea typeface="+mj-ea"/>
              </a:rPr>
              <a:t>の高額投資対応は実施せず、診療報酬改定により対応することとすべきである。</a:t>
            </a:r>
          </a:p>
          <a:p>
            <a:pPr lvl="1" algn="just" eaLnBrk="1" hangingPunct="1">
              <a:lnSpc>
                <a:spcPct val="90000"/>
              </a:lnSpc>
            </a:pPr>
            <a:r>
              <a:rPr lang="ja-JP" altLang="en-US" sz="2400" dirty="0" smtClean="0">
                <a:solidFill>
                  <a:schemeClr val="tx1"/>
                </a:solidFill>
                <a:latin typeface="+mj-ea"/>
                <a:ea typeface="+mj-ea"/>
              </a:rPr>
              <a:t>また</a:t>
            </a:r>
            <a:r>
              <a:rPr lang="ja-JP" altLang="en-US" sz="2400" dirty="0">
                <a:solidFill>
                  <a:schemeClr val="tx1"/>
                </a:solidFill>
                <a:latin typeface="+mj-ea"/>
                <a:ea typeface="+mj-ea"/>
              </a:rPr>
              <a:t>、診療報酬による対応においては、医療経済実態調査の結果等を踏まえ、基本</a:t>
            </a:r>
            <a:r>
              <a:rPr lang="ja-JP" altLang="en-US" sz="2400" dirty="0" smtClean="0">
                <a:solidFill>
                  <a:schemeClr val="tx1"/>
                </a:solidFill>
                <a:latin typeface="+mj-ea"/>
                <a:ea typeface="+mj-ea"/>
              </a:rPr>
              <a:t>診療料</a:t>
            </a:r>
            <a:r>
              <a:rPr lang="ja-JP" altLang="en-US" sz="2400" dirty="0">
                <a:solidFill>
                  <a:schemeClr val="tx1"/>
                </a:solidFill>
                <a:latin typeface="+mj-ea"/>
                <a:ea typeface="+mj-ea"/>
              </a:rPr>
              <a:t>・調剤基本料への上乗せによる対応を中心としつつ、個別項目への上乗せを</a:t>
            </a:r>
            <a:r>
              <a:rPr lang="ja-JP" altLang="en-US" sz="2400" dirty="0" smtClean="0">
                <a:solidFill>
                  <a:schemeClr val="tx1"/>
                </a:solidFill>
                <a:latin typeface="+mj-ea"/>
                <a:ea typeface="+mj-ea"/>
              </a:rPr>
              <a:t>組み合わせる</a:t>
            </a:r>
            <a:r>
              <a:rPr lang="ja-JP" altLang="en-US" sz="2400" dirty="0">
                <a:solidFill>
                  <a:schemeClr val="tx1"/>
                </a:solidFill>
                <a:latin typeface="+mj-ea"/>
                <a:ea typeface="+mj-ea"/>
              </a:rPr>
              <a:t>形で対応することを基本とし、この消費税対応分が明確になるよう配慮すべきである</a:t>
            </a:r>
            <a:r>
              <a:rPr lang="ja-JP" altLang="en-US" sz="2400" dirty="0" smtClean="0">
                <a:solidFill>
                  <a:schemeClr val="tx1"/>
                </a:solidFill>
                <a:latin typeface="+mj-ea"/>
                <a:ea typeface="+mj-ea"/>
              </a:rPr>
              <a:t>。</a:t>
            </a:r>
            <a:endParaRPr lang="en-US" altLang="ja-JP"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02130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0" indent="0" algn="just" eaLnBrk="1" hangingPunct="1">
              <a:lnSpc>
                <a:spcPct val="90000"/>
              </a:lnSpc>
              <a:buNone/>
            </a:pPr>
            <a:r>
              <a:rPr lang="en-US" altLang="ja-JP" sz="2400" dirty="0" smtClean="0">
                <a:solidFill>
                  <a:schemeClr val="tx1"/>
                </a:solidFill>
                <a:latin typeface="+mj-ea"/>
                <a:ea typeface="+mj-ea"/>
              </a:rPr>
              <a:t>Ⅳ </a:t>
            </a:r>
            <a:r>
              <a:rPr lang="ja-JP" altLang="en-US" sz="2400" dirty="0">
                <a:solidFill>
                  <a:schemeClr val="tx1"/>
                </a:solidFill>
                <a:latin typeface="+mj-ea"/>
                <a:ea typeface="+mj-ea"/>
              </a:rPr>
              <a:t>将来を見据えた課題</a:t>
            </a:r>
          </a:p>
          <a:p>
            <a:pPr lvl="1" algn="just" eaLnBrk="1" hangingPunct="1">
              <a:lnSpc>
                <a:spcPct val="90000"/>
              </a:lnSpc>
            </a:pPr>
            <a:r>
              <a:rPr lang="ja-JP" altLang="en-US" sz="2400" dirty="0" smtClean="0">
                <a:solidFill>
                  <a:schemeClr val="tx1"/>
                </a:solidFill>
                <a:latin typeface="+mj-ea"/>
                <a:ea typeface="+mj-ea"/>
              </a:rPr>
              <a:t>超少子</a:t>
            </a:r>
            <a:r>
              <a:rPr lang="ja-JP" altLang="en-US" sz="2400" dirty="0">
                <a:solidFill>
                  <a:schemeClr val="tx1"/>
                </a:solidFill>
                <a:latin typeface="+mj-ea"/>
                <a:ea typeface="+mj-ea"/>
              </a:rPr>
              <a:t>高齢社会の</a:t>
            </a:r>
            <a:r>
              <a:rPr lang="ja-JP" altLang="en-US" sz="2400" dirty="0" smtClean="0">
                <a:solidFill>
                  <a:schemeClr val="tx1"/>
                </a:solidFill>
                <a:latin typeface="+mj-ea"/>
                <a:ea typeface="+mj-ea"/>
              </a:rPr>
              <a:t>医療ﾆｰｽﾞに</a:t>
            </a:r>
            <a:r>
              <a:rPr lang="ja-JP" altLang="en-US" sz="2400" dirty="0">
                <a:solidFill>
                  <a:schemeClr val="tx1"/>
                </a:solidFill>
                <a:latin typeface="+mj-ea"/>
                <a:ea typeface="+mj-ea"/>
              </a:rPr>
              <a:t>合わせた医療提供体制の再構築、地域</a:t>
            </a:r>
            <a:r>
              <a:rPr lang="ja-JP" altLang="en-US" sz="2400" dirty="0" smtClean="0">
                <a:solidFill>
                  <a:schemeClr val="tx1"/>
                </a:solidFill>
                <a:latin typeface="+mj-ea"/>
                <a:ea typeface="+mj-ea"/>
              </a:rPr>
              <a:t>包括</a:t>
            </a:r>
            <a:r>
              <a:rPr lang="ja-JP" altLang="en-US" sz="2400" dirty="0">
                <a:latin typeface="+mj-ea"/>
                <a:ea typeface="+mj-ea"/>
              </a:rPr>
              <a:t>ｹｱｼｽﾃﾑ</a:t>
            </a:r>
            <a:r>
              <a:rPr lang="ja-JP" altLang="en-US" sz="2400" dirty="0" smtClean="0">
                <a:solidFill>
                  <a:schemeClr val="tx1"/>
                </a:solidFill>
                <a:latin typeface="+mj-ea"/>
                <a:ea typeface="+mj-ea"/>
              </a:rPr>
              <a:t>の構築は、平成</a:t>
            </a:r>
            <a:r>
              <a:rPr lang="en-US" altLang="ja-JP" sz="2400" dirty="0" smtClean="0">
                <a:solidFill>
                  <a:schemeClr val="tx1"/>
                </a:solidFill>
                <a:latin typeface="+mj-ea"/>
                <a:ea typeface="+mj-ea"/>
              </a:rPr>
              <a:t>26</a:t>
            </a:r>
            <a:r>
              <a:rPr lang="ja-JP" altLang="en-US" sz="2400" dirty="0" smtClean="0">
                <a:solidFill>
                  <a:schemeClr val="tx1"/>
                </a:solidFill>
                <a:latin typeface="+mj-ea"/>
                <a:ea typeface="+mj-ea"/>
              </a:rPr>
              <a:t>年度</a:t>
            </a:r>
            <a:r>
              <a:rPr lang="ja-JP" altLang="en-US" sz="2400" dirty="0">
                <a:solidFill>
                  <a:schemeClr val="tx1"/>
                </a:solidFill>
                <a:latin typeface="+mj-ea"/>
                <a:ea typeface="+mj-ea"/>
              </a:rPr>
              <a:t>診療報酬改定以降も</a:t>
            </a:r>
            <a:r>
              <a:rPr lang="ja-JP" altLang="en-US" sz="2400" dirty="0" smtClean="0">
                <a:solidFill>
                  <a:schemeClr val="tx1"/>
                </a:solidFill>
                <a:latin typeface="+mj-ea"/>
                <a:ea typeface="+mj-ea"/>
              </a:rPr>
              <a:t>、</a:t>
            </a:r>
            <a:r>
              <a:rPr lang="en-US" altLang="ja-JP" sz="2400" dirty="0" smtClean="0">
                <a:solidFill>
                  <a:schemeClr val="tx1"/>
                </a:solidFill>
                <a:latin typeface="+mj-ea"/>
                <a:ea typeface="+mj-ea"/>
              </a:rPr>
              <a:t>2025</a:t>
            </a:r>
            <a:r>
              <a:rPr lang="en-US" altLang="ja-JP" sz="2400" dirty="0">
                <a:solidFill>
                  <a:schemeClr val="tx1"/>
                </a:solidFill>
                <a:latin typeface="+mj-ea"/>
                <a:ea typeface="+mj-ea"/>
              </a:rPr>
              <a:t>(</a:t>
            </a:r>
            <a:r>
              <a:rPr lang="ja-JP" altLang="en-US" sz="2400" dirty="0">
                <a:solidFill>
                  <a:schemeClr val="tx1"/>
                </a:solidFill>
                <a:latin typeface="+mj-ea"/>
                <a:ea typeface="+mj-ea"/>
              </a:rPr>
              <a:t>平成</a:t>
            </a:r>
            <a:r>
              <a:rPr lang="en-US" altLang="ja-JP" sz="2400" dirty="0">
                <a:solidFill>
                  <a:schemeClr val="tx1"/>
                </a:solidFill>
                <a:latin typeface="+mj-ea"/>
                <a:ea typeface="+mj-ea"/>
              </a:rPr>
              <a:t>37)</a:t>
            </a:r>
            <a:r>
              <a:rPr lang="ja-JP" altLang="en-US" sz="2400" dirty="0">
                <a:solidFill>
                  <a:schemeClr val="tx1"/>
                </a:solidFill>
                <a:latin typeface="+mj-ea"/>
                <a:ea typeface="+mj-ea"/>
              </a:rPr>
              <a:t>年に向けて</a:t>
            </a:r>
            <a:r>
              <a:rPr lang="en-US" altLang="ja-JP" sz="2400" dirty="0">
                <a:solidFill>
                  <a:schemeClr val="tx1"/>
                </a:solidFill>
                <a:latin typeface="+mj-ea"/>
                <a:ea typeface="+mj-ea"/>
              </a:rPr>
              <a:t>､</a:t>
            </a:r>
            <a:r>
              <a:rPr lang="ja-JP" altLang="en-US" sz="2400" dirty="0">
                <a:solidFill>
                  <a:schemeClr val="tx1"/>
                </a:solidFill>
                <a:latin typeface="+mj-ea"/>
                <a:ea typeface="+mj-ea"/>
              </a:rPr>
              <a:t>質の高い医療が提供される診療報酬体系の在り方の</a:t>
            </a:r>
            <a:r>
              <a:rPr lang="ja-JP" altLang="en-US" sz="2400" dirty="0" smtClean="0">
                <a:solidFill>
                  <a:schemeClr val="tx1"/>
                </a:solidFill>
                <a:latin typeface="+mj-ea"/>
                <a:ea typeface="+mj-ea"/>
              </a:rPr>
              <a:t>検討、</a:t>
            </a:r>
            <a:r>
              <a:rPr lang="ja-JP" altLang="en-US" sz="2400" dirty="0">
                <a:solidFill>
                  <a:schemeClr val="tx1"/>
                </a:solidFill>
                <a:latin typeface="+mj-ea"/>
                <a:ea typeface="+mj-ea"/>
              </a:rPr>
              <a:t>医療機関の機能分化･強化と連携</a:t>
            </a:r>
            <a:r>
              <a:rPr lang="en-US" altLang="ja-JP" sz="2400" dirty="0">
                <a:solidFill>
                  <a:schemeClr val="tx1"/>
                </a:solidFill>
                <a:latin typeface="+mj-ea"/>
                <a:ea typeface="+mj-ea"/>
              </a:rPr>
              <a:t>､</a:t>
            </a:r>
            <a:r>
              <a:rPr lang="ja-JP" altLang="en-US" sz="2400" dirty="0">
                <a:solidFill>
                  <a:schemeClr val="tx1"/>
                </a:solidFill>
                <a:latin typeface="+mj-ea"/>
                <a:ea typeface="+mj-ea"/>
              </a:rPr>
              <a:t>在宅医療の充実等に</a:t>
            </a:r>
            <a:r>
              <a:rPr lang="ja-JP" altLang="en-US" sz="2400" dirty="0" smtClean="0">
                <a:solidFill>
                  <a:schemeClr val="tx1"/>
                </a:solidFill>
                <a:latin typeface="+mj-ea"/>
                <a:ea typeface="+mj-ea"/>
              </a:rPr>
              <a:t>取り組む</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改正医</a:t>
            </a:r>
            <a:r>
              <a:rPr lang="ja-JP" altLang="en-US" sz="2400" dirty="0">
                <a:solidFill>
                  <a:schemeClr val="tx1"/>
                </a:solidFill>
                <a:latin typeface="+mj-ea"/>
                <a:ea typeface="+mj-ea"/>
              </a:rPr>
              <a:t>療法に位置付けられる病床機能</a:t>
            </a:r>
            <a:r>
              <a:rPr lang="ja-JP" altLang="en-US" sz="2400" dirty="0" smtClean="0">
                <a:solidFill>
                  <a:schemeClr val="tx1"/>
                </a:solidFill>
                <a:latin typeface="+mj-ea"/>
                <a:ea typeface="+mj-ea"/>
              </a:rPr>
              <a:t>報告</a:t>
            </a:r>
            <a:r>
              <a:rPr lang="ja-JP" altLang="en-US" sz="2400" dirty="0">
                <a:solidFill>
                  <a:schemeClr val="tx1"/>
                </a:solidFill>
                <a:latin typeface="+mj-ea"/>
                <a:ea typeface="+mj-ea"/>
              </a:rPr>
              <a:t>制度の運用状況や地域医療ビジョン等の取組と連携を図りながら</a:t>
            </a:r>
            <a:r>
              <a:rPr lang="ja-JP" altLang="en-US" sz="2400" dirty="0" smtClean="0">
                <a:solidFill>
                  <a:schemeClr val="tx1"/>
                </a:solidFill>
                <a:latin typeface="+mj-ea"/>
                <a:ea typeface="+mj-ea"/>
              </a:rPr>
              <a:t>、必要</a:t>
            </a:r>
            <a:r>
              <a:rPr lang="ja-JP" altLang="en-US" sz="2400" dirty="0">
                <a:solidFill>
                  <a:schemeClr val="tx1"/>
                </a:solidFill>
                <a:latin typeface="+mj-ea"/>
                <a:ea typeface="+mj-ea"/>
              </a:rPr>
              <a:t>な医療機能</a:t>
            </a:r>
            <a:r>
              <a:rPr lang="ja-JP" altLang="en-US" sz="2400" dirty="0" smtClean="0">
                <a:solidFill>
                  <a:schemeClr val="tx1"/>
                </a:solidFill>
                <a:latin typeface="+mj-ea"/>
                <a:ea typeface="+mj-ea"/>
              </a:rPr>
              <a:t>がﾊﾞﾗﾝｽよく</a:t>
            </a:r>
            <a:r>
              <a:rPr lang="ja-JP" altLang="en-US" sz="2400" dirty="0">
                <a:solidFill>
                  <a:schemeClr val="tx1"/>
                </a:solidFill>
                <a:latin typeface="+mj-ea"/>
                <a:ea typeface="+mj-ea"/>
              </a:rPr>
              <a:t>提供される体制が構築できる</a:t>
            </a:r>
            <a:r>
              <a:rPr lang="ja-JP" altLang="en-US" sz="2400" dirty="0" smtClean="0">
                <a:solidFill>
                  <a:schemeClr val="tx1"/>
                </a:solidFill>
                <a:latin typeface="+mj-ea"/>
                <a:ea typeface="+mj-ea"/>
              </a:rPr>
              <a:t>よう検討</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医</a:t>
            </a:r>
            <a:r>
              <a:rPr lang="ja-JP" altLang="en-US" sz="2400" dirty="0">
                <a:solidFill>
                  <a:schemeClr val="tx1"/>
                </a:solidFill>
                <a:latin typeface="+mj-ea"/>
                <a:ea typeface="+mj-ea"/>
              </a:rPr>
              <a:t>薬品、</a:t>
            </a:r>
            <a:r>
              <a:rPr lang="ja-JP" altLang="en-US" sz="2400" dirty="0" smtClean="0">
                <a:solidFill>
                  <a:schemeClr val="tx1"/>
                </a:solidFill>
                <a:latin typeface="+mj-ea"/>
                <a:ea typeface="+mj-ea"/>
              </a:rPr>
              <a:t>医療機器</a:t>
            </a:r>
            <a:r>
              <a:rPr lang="ja-JP" altLang="en-US" sz="2400" dirty="0">
                <a:solidFill>
                  <a:schemeClr val="tx1"/>
                </a:solidFill>
                <a:latin typeface="+mj-ea"/>
                <a:ea typeface="+mj-ea"/>
              </a:rPr>
              <a:t>等の医療技術の費用対効果評価について検討を行っていく必要がある。</a:t>
            </a:r>
          </a:p>
          <a:p>
            <a:pPr lvl="1" algn="just" eaLnBrk="1" hangingPunct="1">
              <a:lnSpc>
                <a:spcPct val="90000"/>
              </a:lnSpc>
            </a:pPr>
            <a:r>
              <a:rPr lang="ja-JP" altLang="en-US" sz="2400" dirty="0" smtClean="0">
                <a:solidFill>
                  <a:schemeClr val="tx1"/>
                </a:solidFill>
                <a:latin typeface="+mj-ea"/>
                <a:ea typeface="+mj-ea"/>
              </a:rPr>
              <a:t>「</a:t>
            </a:r>
            <a:r>
              <a:rPr lang="ja-JP" altLang="en-US" sz="2400" dirty="0">
                <a:solidFill>
                  <a:schemeClr val="tx1"/>
                </a:solidFill>
                <a:latin typeface="+mj-ea"/>
                <a:ea typeface="+mj-ea"/>
              </a:rPr>
              <a:t>地域完結型」の医療を提供していく中で、ＩＣＴを活用して、病院、医科診療所、</a:t>
            </a:r>
            <a:r>
              <a:rPr lang="ja-JP" altLang="en-US" sz="2400" dirty="0" smtClean="0">
                <a:solidFill>
                  <a:schemeClr val="tx1"/>
                </a:solidFill>
                <a:latin typeface="+mj-ea"/>
                <a:ea typeface="+mj-ea"/>
              </a:rPr>
              <a:t>歯科</a:t>
            </a:r>
            <a:r>
              <a:rPr lang="ja-JP" altLang="en-US" sz="2400" dirty="0">
                <a:solidFill>
                  <a:schemeClr val="tx1"/>
                </a:solidFill>
                <a:latin typeface="+mj-ea"/>
                <a:ea typeface="+mj-ea"/>
              </a:rPr>
              <a:t>診療所、薬局、訪問</a:t>
            </a:r>
            <a:r>
              <a:rPr lang="ja-JP" altLang="en-US" sz="2400" dirty="0" smtClean="0">
                <a:solidFill>
                  <a:schemeClr val="tx1"/>
                </a:solidFill>
                <a:latin typeface="+mj-ea"/>
                <a:ea typeface="+mj-ea"/>
              </a:rPr>
              <a:t>看護ｼﾃｰｼｮﾝ等の医療</a:t>
            </a:r>
            <a:r>
              <a:rPr lang="ja-JP" altLang="en-US" sz="2400" dirty="0">
                <a:solidFill>
                  <a:schemeClr val="tx1"/>
                </a:solidFill>
                <a:latin typeface="+mj-ea"/>
                <a:ea typeface="+mj-ea"/>
              </a:rPr>
              <a:t>情報の共有を推進し、より円滑な</a:t>
            </a:r>
            <a:r>
              <a:rPr lang="ja-JP" altLang="en-US" sz="2400" dirty="0" smtClean="0">
                <a:solidFill>
                  <a:schemeClr val="tx1"/>
                </a:solidFill>
                <a:latin typeface="+mj-ea"/>
                <a:ea typeface="+mj-ea"/>
              </a:rPr>
              <a:t>連携</a:t>
            </a:r>
            <a:r>
              <a:rPr lang="ja-JP" altLang="en-US" sz="2400" dirty="0">
                <a:solidFill>
                  <a:schemeClr val="tx1"/>
                </a:solidFill>
                <a:latin typeface="+mj-ea"/>
                <a:ea typeface="+mj-ea"/>
              </a:rPr>
              <a:t>を</a:t>
            </a:r>
            <a:r>
              <a:rPr lang="ja-JP" altLang="en-US" sz="2400" dirty="0" smtClean="0">
                <a:solidFill>
                  <a:schemeClr val="tx1"/>
                </a:solidFill>
                <a:latin typeface="+mj-ea"/>
                <a:ea typeface="+mj-ea"/>
              </a:rPr>
              <a:t>図る</a:t>
            </a:r>
            <a:endParaRPr lang="ja-JP" altLang="en-US" sz="2400" dirty="0">
              <a:solidFill>
                <a:schemeClr val="tx1"/>
              </a:solidFill>
              <a:latin typeface="+mj-ea"/>
              <a:ea typeface="+mj-ea"/>
            </a:endParaRPr>
          </a:p>
          <a:p>
            <a:pPr lvl="1" algn="just" eaLnBrk="1" hangingPunct="1">
              <a:lnSpc>
                <a:spcPct val="90000"/>
              </a:lnSpc>
            </a:pPr>
            <a:r>
              <a:rPr lang="ja-JP" altLang="en-US" sz="2400" dirty="0" smtClean="0">
                <a:solidFill>
                  <a:schemeClr val="tx1"/>
                </a:solidFill>
                <a:latin typeface="+mj-ea"/>
                <a:ea typeface="+mj-ea"/>
              </a:rPr>
              <a:t>保険</a:t>
            </a:r>
            <a:r>
              <a:rPr lang="ja-JP" altLang="en-US" sz="2400" dirty="0">
                <a:solidFill>
                  <a:schemeClr val="tx1"/>
                </a:solidFill>
                <a:latin typeface="+mj-ea"/>
                <a:ea typeface="+mj-ea"/>
              </a:rPr>
              <a:t>医療機関・保険薬局の医薬品購入の未妥結状況への対応、医療機関等</a:t>
            </a:r>
            <a:r>
              <a:rPr lang="ja-JP" altLang="en-US" sz="2400" dirty="0" smtClean="0">
                <a:solidFill>
                  <a:schemeClr val="tx1"/>
                </a:solidFill>
                <a:latin typeface="+mj-ea"/>
                <a:ea typeface="+mj-ea"/>
              </a:rPr>
              <a:t>の実態</a:t>
            </a:r>
            <a:r>
              <a:rPr lang="ja-JP" altLang="en-US" sz="2400" dirty="0">
                <a:solidFill>
                  <a:schemeClr val="tx1"/>
                </a:solidFill>
                <a:latin typeface="+mj-ea"/>
                <a:ea typeface="+mj-ea"/>
              </a:rPr>
              <a:t>についてのより適切な把握、厳しい状況にある診療科の評価等についても</a:t>
            </a:r>
            <a:r>
              <a:rPr lang="ja-JP" altLang="en-US" sz="2400" dirty="0" smtClean="0">
                <a:solidFill>
                  <a:schemeClr val="tx1"/>
                </a:solidFill>
                <a:latin typeface="+mj-ea"/>
                <a:ea typeface="+mj-ea"/>
              </a:rPr>
              <a:t>検討</a:t>
            </a: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２６年度診療報酬改定の基本方針</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05045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リハビリテーションについて</a:t>
            </a:r>
            <a:endParaRPr lang="en-US" altLang="ja-JP" sz="4000" dirty="0" smtClean="0"/>
          </a:p>
        </p:txBody>
      </p:sp>
    </p:spTree>
    <p:extLst>
      <p:ext uri="{BB962C8B-B14F-4D97-AF65-F5344CB8AC3E}">
        <p14:creationId xmlns:p14="http://schemas.microsoft.com/office/powerpoint/2010/main" val="3384049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29</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dirty="0"/>
              <a:t>維持期リハビリテーションの経過措置は</a:t>
            </a:r>
            <a:r>
              <a:rPr lang="ja-JP" altLang="en-US" dirty="0" smtClean="0"/>
              <a:t>延長</a:t>
            </a:r>
            <a:endParaRPr lang="en-US" altLang="ja-JP" dirty="0" smtClean="0"/>
          </a:p>
          <a:p>
            <a:pPr lvl="1"/>
            <a:r>
              <a:rPr lang="ja-JP" altLang="en-US" dirty="0" smtClean="0"/>
              <a:t>介護</a:t>
            </a:r>
            <a:r>
              <a:rPr lang="ja-JP" altLang="en-US" dirty="0"/>
              <a:t>への移行のため、居宅介護支援事業所などとの連携や紹介を評価</a:t>
            </a:r>
            <a:r>
              <a:rPr lang="ja-JP" altLang="en-US" dirty="0" smtClean="0"/>
              <a:t>していく </a:t>
            </a:r>
            <a:endParaRPr lang="ja-JP" altLang="en-US" dirty="0"/>
          </a:p>
          <a:p>
            <a:endParaRPr lang="ja-JP" altLang="en-US" dirty="0"/>
          </a:p>
          <a:p>
            <a:r>
              <a:rPr lang="ja-JP" altLang="en-US" dirty="0"/>
              <a:t>廃用症候群のリハビリテーションは厳格化</a:t>
            </a:r>
          </a:p>
          <a:p>
            <a:pPr lvl="1"/>
            <a:r>
              <a:rPr lang="ja-JP" altLang="en-US" dirty="0"/>
              <a:t>脳血管疾患等リハビリを算定する新規患者数に対する新規廃用症候群患者の割合が５割を超える医療機関が</a:t>
            </a:r>
            <a:r>
              <a:rPr lang="en-US" altLang="ja-JP" dirty="0"/>
              <a:t>41.7</a:t>
            </a:r>
            <a:r>
              <a:rPr lang="ja-JP" altLang="en-US" dirty="0"/>
              <a:t>％を占め算定回数が増加傾向</a:t>
            </a:r>
          </a:p>
          <a:p>
            <a:pPr lvl="1"/>
            <a:r>
              <a:rPr lang="ja-JP" altLang="en-US" dirty="0"/>
              <a:t>廃用症候群に対するリハビリを実施する場合には</a:t>
            </a:r>
            <a:r>
              <a:rPr lang="en-US" altLang="ja-JP" dirty="0"/>
              <a:t>､</a:t>
            </a:r>
            <a:r>
              <a:rPr lang="ja-JP" altLang="en-US" dirty="0"/>
              <a:t>それ以外のリハビリ料が適用にならない理由を記載する欄を評価表や実績報告書に設ける</a:t>
            </a:r>
            <a:endParaRPr lang="ja-JP" altLang="ja-JP" sz="2000" i="1" u="sng" dirty="0" smtClean="0"/>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9648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平成２６年度診療報酬改定</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改定までのスケジュール</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026" name="Picture 2" descr="C:\Users\HOSOYA-K\Desktop\新しいフォルダー\301308Ｈ26改定スケジュー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832629"/>
            <a:ext cx="9115425" cy="58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7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30</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dirty="0" smtClean="0"/>
              <a:t>早期</a:t>
            </a:r>
            <a:r>
              <a:rPr lang="ja-JP" altLang="en-US" dirty="0"/>
              <a:t>リハビリテーション</a:t>
            </a:r>
          </a:p>
          <a:p>
            <a:pPr lvl="1"/>
            <a:r>
              <a:rPr lang="en-US" altLang="ja-JP" dirty="0" smtClean="0"/>
              <a:t>65</a:t>
            </a:r>
            <a:r>
              <a:rPr lang="ja-JP" altLang="en-US" dirty="0"/>
              <a:t>歳以上の</a:t>
            </a:r>
            <a:r>
              <a:rPr lang="ja-JP" altLang="en-US" dirty="0" smtClean="0"/>
              <a:t>患者が一定割合以上</a:t>
            </a:r>
            <a:r>
              <a:rPr lang="ja-JP" altLang="en-US" dirty="0"/>
              <a:t>の急性期病棟（７対１、</a:t>
            </a:r>
            <a:r>
              <a:rPr lang="en-US" altLang="ja-JP" dirty="0"/>
              <a:t>10</a:t>
            </a:r>
            <a:r>
              <a:rPr lang="ja-JP" altLang="en-US" dirty="0"/>
              <a:t>対１）</a:t>
            </a:r>
            <a:r>
              <a:rPr lang="ja-JP" altLang="en-US" dirty="0" smtClean="0"/>
              <a:t>に職員</a:t>
            </a:r>
            <a:r>
              <a:rPr lang="ja-JP" altLang="en-US" dirty="0"/>
              <a:t>配置</a:t>
            </a:r>
            <a:r>
              <a:rPr lang="en-US" altLang="ja-JP" dirty="0"/>
              <a:t>(PT</a:t>
            </a:r>
            <a:r>
              <a:rPr lang="ja-JP" altLang="en-US" dirty="0" err="1"/>
              <a:t>、</a:t>
            </a:r>
            <a:r>
              <a:rPr lang="en-US" altLang="ja-JP" dirty="0"/>
              <a:t>OT</a:t>
            </a:r>
            <a:r>
              <a:rPr lang="ja-JP" altLang="en-US" dirty="0" err="1"/>
              <a:t>、</a:t>
            </a:r>
            <a:r>
              <a:rPr lang="en-US" altLang="ja-JP" dirty="0" smtClean="0"/>
              <a:t>ST)</a:t>
            </a:r>
            <a:r>
              <a:rPr lang="ja-JP" altLang="en-US" dirty="0"/>
              <a:t>をした場合の加算を</a:t>
            </a:r>
            <a:r>
              <a:rPr lang="ja-JP" altLang="en-US" dirty="0" smtClean="0"/>
              <a:t>設ける？</a:t>
            </a:r>
            <a:endParaRPr lang="ja-JP" altLang="en-US" dirty="0"/>
          </a:p>
          <a:p>
            <a:pPr lvl="1"/>
            <a:r>
              <a:rPr lang="ja-JP" altLang="en-US" dirty="0" smtClean="0"/>
              <a:t>上記の場合、入院時より</a:t>
            </a:r>
            <a:r>
              <a:rPr lang="en-US" altLang="ja-JP" dirty="0" smtClean="0"/>
              <a:t>ADL</a:t>
            </a:r>
            <a:r>
              <a:rPr lang="ja-JP" altLang="en-US" dirty="0" err="1" smtClean="0"/>
              <a:t>が低</a:t>
            </a:r>
            <a:r>
              <a:rPr lang="ja-JP" altLang="en-US" dirty="0" smtClean="0"/>
              <a:t>下した割合などが高ければ</a:t>
            </a:r>
            <a:r>
              <a:rPr lang="ja-JP" altLang="en-US" dirty="0"/>
              <a:t>加算の算定不可 </a:t>
            </a:r>
            <a:r>
              <a:rPr lang="ja-JP" altLang="en-US" dirty="0" smtClean="0"/>
              <a:t>？</a:t>
            </a:r>
            <a:endParaRPr lang="ja-JP" altLang="en-US" dirty="0"/>
          </a:p>
          <a:p>
            <a:pPr lvl="1"/>
            <a:r>
              <a:rPr lang="ja-JP" altLang="en-US" dirty="0" smtClean="0"/>
              <a:t>リハ</a:t>
            </a:r>
            <a:r>
              <a:rPr lang="ja-JP" altLang="en-US" dirty="0"/>
              <a:t>初期加算、早期リハ加算を外来でも算定できるようにしてはどうか</a:t>
            </a:r>
            <a:r>
              <a:rPr lang="en-US" altLang="ja-JP" dirty="0"/>
              <a:t>(</a:t>
            </a:r>
            <a:r>
              <a:rPr lang="ja-JP" altLang="en-US" dirty="0"/>
              <a:t>点数は不明</a:t>
            </a:r>
            <a:r>
              <a:rPr lang="en-US" altLang="ja-JP" dirty="0"/>
              <a:t>) </a:t>
            </a:r>
            <a:r>
              <a:rPr lang="ja-JP" altLang="en-US" dirty="0" smtClean="0"/>
              <a:t>？</a:t>
            </a:r>
            <a:endParaRPr lang="en-US" altLang="ja-JP" dirty="0"/>
          </a:p>
          <a:p>
            <a:pPr lvl="1"/>
            <a:r>
              <a:rPr lang="ja-JP" altLang="en-US" dirty="0" smtClean="0"/>
              <a:t>入院</a:t>
            </a:r>
            <a:r>
              <a:rPr lang="ja-JP" altLang="en-US" dirty="0"/>
              <a:t>だけに限っていた</a:t>
            </a:r>
            <a:r>
              <a:rPr lang="ja-JP" altLang="en-US" dirty="0" smtClean="0"/>
              <a:t>運動器</a:t>
            </a:r>
            <a:r>
              <a:rPr lang="ja-JP" altLang="en-US" dirty="0"/>
              <a:t>リハビリテーション</a:t>
            </a:r>
            <a:r>
              <a:rPr lang="ja-JP" altLang="en-US" dirty="0" smtClean="0"/>
              <a:t>料</a:t>
            </a:r>
            <a:r>
              <a:rPr lang="en-US" altLang="ja-JP" dirty="0"/>
              <a:t>Ⅰ</a:t>
            </a:r>
            <a:r>
              <a:rPr lang="ja-JP" altLang="en-US" dirty="0"/>
              <a:t>を外来でも</a:t>
            </a:r>
            <a:r>
              <a:rPr lang="ja-JP" altLang="en-US" dirty="0" smtClean="0"/>
              <a:t>算定可？</a:t>
            </a:r>
            <a:endParaRPr lang="en-US" altLang="ja-JP" dirty="0" smtClean="0"/>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リハビリテーションその他</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89488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31</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en-US" dirty="0" smtClean="0"/>
              <a:t>回復期リハビリテーション入院料 </a:t>
            </a:r>
            <a:endParaRPr lang="ja-JP" altLang="en-US" dirty="0"/>
          </a:p>
          <a:p>
            <a:pPr lvl="1"/>
            <a:r>
              <a:rPr lang="ja-JP" altLang="en-US" dirty="0" smtClean="0"/>
              <a:t>新た</a:t>
            </a:r>
            <a:r>
              <a:rPr lang="ja-JP" altLang="en-US" dirty="0"/>
              <a:t>に人員配置</a:t>
            </a:r>
            <a:r>
              <a:rPr lang="ja-JP" altLang="en-US" dirty="0" smtClean="0"/>
              <a:t>を厚くした</a:t>
            </a:r>
            <a:r>
              <a:rPr lang="ja-JP" altLang="en-US" dirty="0"/>
              <a:t>（病棟専従医師、専従社福士を配置した）場合の</a:t>
            </a:r>
            <a:r>
              <a:rPr lang="ja-JP" altLang="en-US" dirty="0" smtClean="0"/>
              <a:t>評価</a:t>
            </a:r>
            <a:r>
              <a:rPr lang="ja-JP" altLang="en-US" dirty="0"/>
              <a:t>？</a:t>
            </a:r>
          </a:p>
          <a:p>
            <a:pPr lvl="1"/>
            <a:r>
              <a:rPr lang="ja-JP" altLang="en-US" dirty="0" smtClean="0"/>
              <a:t>休日</a:t>
            </a:r>
            <a:r>
              <a:rPr lang="ja-JP" altLang="en-US" dirty="0"/>
              <a:t>リハ加算</a:t>
            </a:r>
            <a:r>
              <a:rPr lang="ja-JP" altLang="en-US" dirty="0" smtClean="0"/>
              <a:t>は回復期</a:t>
            </a:r>
            <a:r>
              <a:rPr lang="ja-JP" altLang="en-US" dirty="0"/>
              <a:t>リハ</a:t>
            </a:r>
            <a:r>
              <a:rPr lang="ja-JP" altLang="en-US" dirty="0" smtClean="0"/>
              <a:t>入院料１に包括？</a:t>
            </a:r>
            <a:endParaRPr lang="en-US" altLang="ja-JP" dirty="0" smtClean="0"/>
          </a:p>
          <a:p>
            <a:pPr lvl="1"/>
            <a:r>
              <a:rPr lang="ja-JP" altLang="en-US" dirty="0" smtClean="0"/>
              <a:t>休日</a:t>
            </a:r>
            <a:r>
              <a:rPr lang="ja-JP" altLang="en-US" dirty="0"/>
              <a:t>にもリハを実施すること要件としてはどう</a:t>
            </a:r>
            <a:r>
              <a:rPr lang="ja-JP" altLang="en-US" dirty="0" smtClean="0"/>
              <a:t>か </a:t>
            </a:r>
            <a:endParaRPr lang="ja-JP" altLang="en-US" dirty="0"/>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リハビリテーションその他</a:t>
            </a:r>
            <a:endParaRPr lang="ja-JP" altLang="en-US" sz="3600" i="0" dirty="0">
              <a:solidFill>
                <a:srgbClr val="FFFF00"/>
              </a:solidFill>
            </a:endParaRP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72971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47CCF-FFEA-43F9-918C-3FD4F129760D}" type="slidenum">
              <a:rPr kumimoji="0" lang="ja-JP" altLang="en-US" sz="2000" i="0" smtClean="0"/>
              <a:pPr eaLnBrk="1" hangingPunct="1"/>
              <a:t>32</a:t>
            </a:fld>
            <a:endParaRPr kumimoji="0" lang="en-US" altLang="ja-JP" sz="2000" i="0" smtClean="0"/>
          </a:p>
        </p:txBody>
      </p:sp>
      <p:sp>
        <p:nvSpPr>
          <p:cNvPr id="1761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リハビリテーション料</a:t>
            </a:r>
          </a:p>
        </p:txBody>
      </p:sp>
      <p:sp>
        <p:nvSpPr>
          <p:cNvPr id="1761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リハビリテーション料一覧（１単位）</a:t>
            </a:r>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r>
              <a:rPr lang="ja-JP" altLang="en-US" smtClean="0"/>
              <a:t>　　　　　　　　　　　　　　</a:t>
            </a:r>
          </a:p>
          <a:p>
            <a:pPr eaLnBrk="1" hangingPunct="1"/>
            <a:endParaRPr lang="ja-JP" altLang="en-US" sz="1400" smtClean="0"/>
          </a:p>
        </p:txBody>
      </p:sp>
      <p:sp>
        <p:nvSpPr>
          <p:cNvPr id="1761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6134" name="Group 5"/>
          <p:cNvGrpSpPr>
            <a:grpSpLocks/>
          </p:cNvGrpSpPr>
          <p:nvPr/>
        </p:nvGrpSpPr>
        <p:grpSpPr bwMode="auto">
          <a:xfrm>
            <a:off x="609600" y="400050"/>
            <a:ext cx="8567738" cy="6457950"/>
            <a:chOff x="384" y="252"/>
            <a:chExt cx="5397" cy="4068"/>
          </a:xfrm>
        </p:grpSpPr>
        <p:sp>
          <p:nvSpPr>
            <p:cNvPr id="17613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76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00213"/>
            <a:ext cx="84343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7" name="テキスト ボックス 1"/>
          <p:cNvSpPr txBox="1">
            <a:spLocks noChangeArrowheads="1"/>
          </p:cNvSpPr>
          <p:nvPr/>
        </p:nvSpPr>
        <p:spPr bwMode="auto">
          <a:xfrm>
            <a:off x="1042988" y="61658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en-US" altLang="ja-JP" sz="2000"/>
              <a:t>※</a:t>
            </a:r>
            <a:r>
              <a:rPr lang="ja-JP" altLang="en-US" sz="2000"/>
              <a:t>標準日数超の要介護者等は平成２６年４月以降は算定不可に</a:t>
            </a:r>
          </a:p>
        </p:txBody>
      </p:sp>
    </p:spTree>
    <p:extLst>
      <p:ext uri="{BB962C8B-B14F-4D97-AF65-F5344CB8AC3E}">
        <p14:creationId xmlns:p14="http://schemas.microsoft.com/office/powerpoint/2010/main" val="3458222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33</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0"/>
            <a:ext cx="9144000" cy="6537614"/>
          </a:xfrm>
          <a:prstGeom prst="rect">
            <a:avLst/>
          </a:prstGeom>
        </p:spPr>
      </p:pic>
    </p:spTree>
    <p:extLst>
      <p:ext uri="{BB962C8B-B14F-4D97-AF65-F5344CB8AC3E}">
        <p14:creationId xmlns:p14="http://schemas.microsoft.com/office/powerpoint/2010/main" val="1560978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入院医療について</a:t>
            </a:r>
            <a:endParaRPr lang="en-US" altLang="ja-JP" sz="4000" dirty="0" smtClean="0"/>
          </a:p>
          <a:p>
            <a:pPr algn="ctr" eaLnBrk="1" hangingPunct="1">
              <a:buFont typeface="Wingdings" pitchFamily="2" charset="2"/>
              <a:buNone/>
            </a:pPr>
            <a:r>
              <a:rPr lang="ja-JP" altLang="en-US" sz="2800" dirty="0" smtClean="0"/>
              <a:t>（中央社会保険医療協議会での議論）</a:t>
            </a:r>
            <a:endParaRPr lang="en-US" altLang="ja-JP" sz="2800" dirty="0" smtClean="0"/>
          </a:p>
        </p:txBody>
      </p:sp>
    </p:spTree>
    <p:extLst>
      <p:ext uri="{BB962C8B-B14F-4D97-AF65-F5344CB8AC3E}">
        <p14:creationId xmlns:p14="http://schemas.microsoft.com/office/powerpoint/2010/main" val="70581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35</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41812"/>
          </a:xfrm>
          <a:prstGeom prst="rect">
            <a:avLst/>
          </a:prstGeom>
        </p:spPr>
      </p:pic>
    </p:spTree>
    <p:extLst>
      <p:ext uri="{BB962C8B-B14F-4D97-AF65-F5344CB8AC3E}">
        <p14:creationId xmlns:p14="http://schemas.microsoft.com/office/powerpoint/2010/main" val="33895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36</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66086"/>
          </a:xfrm>
          <a:prstGeom prst="rect">
            <a:avLst/>
          </a:prstGeom>
        </p:spPr>
      </p:pic>
    </p:spTree>
    <p:extLst>
      <p:ext uri="{BB962C8B-B14F-4D97-AF65-F5344CB8AC3E}">
        <p14:creationId xmlns:p14="http://schemas.microsoft.com/office/powerpoint/2010/main" val="53708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37</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入院医療に関するポイント</a:t>
            </a:r>
            <a:endParaRPr lang="en-US" altLang="ja-JP" dirty="0" smtClean="0"/>
          </a:p>
          <a:p>
            <a:pPr lvl="1" eaLnBrk="1" hangingPunct="1"/>
            <a:r>
              <a:rPr lang="ja-JP" altLang="en-US" dirty="0" smtClean="0"/>
              <a:t>急性期</a:t>
            </a:r>
            <a:r>
              <a:rPr lang="ja-JP" altLang="en-US" dirty="0"/>
              <a:t>を担う病床・病棟の評価について</a:t>
            </a:r>
          </a:p>
          <a:p>
            <a:pPr lvl="2" eaLnBrk="1" hangingPunct="1"/>
            <a:r>
              <a:rPr lang="ja-JP" altLang="en-US" dirty="0" smtClean="0"/>
              <a:t>特定</a:t>
            </a:r>
            <a:r>
              <a:rPr lang="ja-JP" altLang="en-US" dirty="0"/>
              <a:t>集中治療室管理料（</a:t>
            </a:r>
            <a:r>
              <a:rPr lang="en-US" altLang="ja-JP" dirty="0"/>
              <a:t>ICU</a:t>
            </a:r>
            <a:r>
              <a:rPr lang="ja-JP" altLang="en-US" dirty="0"/>
              <a:t>）の評価について</a:t>
            </a:r>
          </a:p>
          <a:p>
            <a:pPr lvl="2" eaLnBrk="1" hangingPunct="1"/>
            <a:r>
              <a:rPr lang="ja-JP" altLang="en-US" dirty="0" smtClean="0"/>
              <a:t>新生児</a:t>
            </a:r>
            <a:r>
              <a:rPr lang="ja-JP" altLang="en-US" dirty="0"/>
              <a:t>特定集中治療室管理料（</a:t>
            </a:r>
            <a:r>
              <a:rPr lang="en-US" altLang="ja-JP" dirty="0"/>
              <a:t>NICU</a:t>
            </a:r>
            <a:r>
              <a:rPr lang="ja-JP" altLang="en-US" dirty="0"/>
              <a:t>）の評価について</a:t>
            </a:r>
          </a:p>
          <a:p>
            <a:pPr lvl="2" eaLnBrk="1" hangingPunct="1"/>
            <a:r>
              <a:rPr lang="ja-JP" altLang="en-US" dirty="0" smtClean="0"/>
              <a:t>新生児</a:t>
            </a:r>
            <a:r>
              <a:rPr lang="ja-JP" altLang="en-US" dirty="0"/>
              <a:t>特定集中治療室管理料等の要件について</a:t>
            </a:r>
          </a:p>
          <a:p>
            <a:pPr lvl="2" eaLnBrk="1" hangingPunct="1"/>
            <a:r>
              <a:rPr lang="ja-JP" altLang="en-US" dirty="0" smtClean="0"/>
              <a:t>小児</a:t>
            </a:r>
            <a:r>
              <a:rPr lang="ja-JP" altLang="en-US" dirty="0"/>
              <a:t>特定集中治療室管理料（</a:t>
            </a:r>
            <a:r>
              <a:rPr lang="en-US" altLang="ja-JP" dirty="0"/>
              <a:t>PICU</a:t>
            </a:r>
            <a:r>
              <a:rPr lang="ja-JP" altLang="en-US" dirty="0"/>
              <a:t>）に</a:t>
            </a:r>
            <a:r>
              <a:rPr lang="ja-JP" altLang="en-US" dirty="0" smtClean="0"/>
              <a:t>ついて</a:t>
            </a:r>
            <a:endParaRPr lang="en-US" altLang="ja-JP" dirty="0" smtClean="0"/>
          </a:p>
          <a:p>
            <a:pPr lvl="2" eaLnBrk="1" hangingPunct="1"/>
            <a:endParaRPr lang="ja-JP" altLang="en-US" dirty="0"/>
          </a:p>
          <a:p>
            <a:pPr lvl="1" eaLnBrk="1" hangingPunct="1"/>
            <a:r>
              <a:rPr lang="ja-JP" altLang="en-US" dirty="0" smtClean="0"/>
              <a:t>病院</a:t>
            </a:r>
            <a:r>
              <a:rPr lang="ja-JP" altLang="en-US" dirty="0"/>
              <a:t>全体として、総合的に急性期を担う医療機関の評価について</a:t>
            </a:r>
          </a:p>
          <a:p>
            <a:pPr lvl="2" eaLnBrk="1" hangingPunct="1"/>
            <a:r>
              <a:rPr lang="ja-JP" altLang="en-US" dirty="0" smtClean="0"/>
              <a:t>総合</a:t>
            </a:r>
            <a:r>
              <a:rPr lang="ja-JP" altLang="en-US" dirty="0"/>
              <a:t>入院体制加算に</a:t>
            </a:r>
            <a:r>
              <a:rPr lang="ja-JP" altLang="en-US" dirty="0" smtClean="0"/>
              <a:t>ついて</a:t>
            </a:r>
            <a:endParaRPr lang="ja-JP" altLang="en-US" dirty="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0304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38</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入院医療に関するポイント</a:t>
            </a:r>
            <a:endParaRPr lang="en-US" altLang="ja-JP" dirty="0" smtClean="0"/>
          </a:p>
          <a:p>
            <a:pPr lvl="1" eaLnBrk="1" hangingPunct="1"/>
            <a:r>
              <a:rPr lang="ja-JP" altLang="en-US" dirty="0" smtClean="0"/>
              <a:t>一般</a:t>
            </a:r>
            <a:r>
              <a:rPr lang="ja-JP" altLang="en-US" dirty="0"/>
              <a:t>病棟入院基本料の見直し</a:t>
            </a:r>
          </a:p>
          <a:p>
            <a:pPr lvl="2" eaLnBrk="1" hangingPunct="1"/>
            <a:r>
              <a:rPr lang="ja-JP" altLang="en-US" dirty="0" smtClean="0"/>
              <a:t>一般</a:t>
            </a:r>
            <a:r>
              <a:rPr lang="ja-JP" altLang="en-US" dirty="0"/>
              <a:t>病棟７対１入院基本料の算定要件の見直しに係る経過措置</a:t>
            </a:r>
          </a:p>
          <a:p>
            <a:pPr lvl="2" eaLnBrk="1" hangingPunct="1"/>
            <a:r>
              <a:rPr lang="ja-JP" altLang="en-US" dirty="0" smtClean="0"/>
              <a:t>１３対</a:t>
            </a:r>
            <a:r>
              <a:rPr lang="ja-JP" altLang="en-US" dirty="0"/>
              <a:t>１、１５対１入院基本料を算定する病棟における特定除外制度の見直しの検証</a:t>
            </a:r>
          </a:p>
          <a:p>
            <a:pPr lvl="2" eaLnBrk="1" hangingPunct="1"/>
            <a:r>
              <a:rPr lang="ja-JP" altLang="en-US" dirty="0" smtClean="0"/>
              <a:t>７対</a:t>
            </a:r>
            <a:r>
              <a:rPr lang="ja-JP" altLang="en-US" dirty="0"/>
              <a:t>１、１０対１の特定除外制度の廃止</a:t>
            </a:r>
          </a:p>
          <a:p>
            <a:pPr lvl="2" eaLnBrk="1" hangingPunct="1"/>
            <a:r>
              <a:rPr lang="ja-JP" altLang="en-US" dirty="0" smtClean="0"/>
              <a:t>短期</a:t>
            </a:r>
            <a:r>
              <a:rPr lang="ja-JP" altLang="en-US" dirty="0"/>
              <a:t>滞在手術の包括評価</a:t>
            </a:r>
          </a:p>
          <a:p>
            <a:pPr lvl="1" eaLnBrk="1" hangingPunct="1"/>
            <a:r>
              <a:rPr lang="ja-JP" altLang="en-US" dirty="0" smtClean="0"/>
              <a:t>診療</a:t>
            </a:r>
            <a:r>
              <a:rPr lang="ja-JP" altLang="en-US" dirty="0"/>
              <a:t>報酬点数表における簡素化</a:t>
            </a:r>
          </a:p>
          <a:p>
            <a:pPr lvl="2" eaLnBrk="1" hangingPunct="1"/>
            <a:r>
              <a:rPr lang="ja-JP" altLang="en-US" dirty="0" smtClean="0"/>
              <a:t>栄養</a:t>
            </a:r>
            <a:r>
              <a:rPr lang="ja-JP" altLang="en-US" dirty="0"/>
              <a:t>管理実施</a:t>
            </a:r>
            <a:r>
              <a:rPr lang="ja-JP" altLang="en-US" dirty="0" smtClean="0"/>
              <a:t>加算、褥</a:t>
            </a:r>
            <a:r>
              <a:rPr lang="ja-JP" altLang="en-US" dirty="0"/>
              <a:t>瘡患者管理加算の</a:t>
            </a:r>
            <a:r>
              <a:rPr lang="ja-JP" altLang="en-US" dirty="0" smtClean="0"/>
              <a:t>包括化</a:t>
            </a:r>
            <a:endParaRPr lang="ja-JP" altLang="en-US" dirty="0"/>
          </a:p>
          <a:p>
            <a:pPr lvl="2" eaLnBrk="1" hangingPunct="1"/>
            <a:r>
              <a:rPr lang="ja-JP" altLang="en-US" dirty="0" smtClean="0"/>
              <a:t>入院</a:t>
            </a:r>
            <a:r>
              <a:rPr lang="ja-JP" altLang="en-US" dirty="0"/>
              <a:t>基本料等加算の簡素化について</a:t>
            </a:r>
          </a:p>
          <a:p>
            <a:pPr lvl="1" eaLnBrk="1" hangingPunct="1"/>
            <a:r>
              <a:rPr lang="ja-JP" altLang="en-US" dirty="0" smtClean="0"/>
              <a:t>特殊</a:t>
            </a:r>
            <a:r>
              <a:rPr lang="ja-JP" altLang="en-US" dirty="0"/>
              <a:t>疾患病棟や障害者施設等から療養病棟に転換した場合に対する経過措置</a:t>
            </a:r>
            <a:endParaRPr lang="ja-JP" altLang="en-US" dirty="0" smtClean="0"/>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71866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charset="-128"/>
              </a:defRPr>
            </a:lvl1pPr>
            <a:lvl2pPr marL="742950" indent="-285750" eaLnBrk="0" hangingPunct="0">
              <a:defRPr kumimoji="1" sz="2400" i="1">
                <a:solidFill>
                  <a:schemeClr val="tx1"/>
                </a:solidFill>
                <a:latin typeface="Times New Roman" pitchFamily="18" charset="0"/>
                <a:ea typeface="ＭＳ Ｐゴシック" charset="-128"/>
              </a:defRPr>
            </a:lvl2pPr>
            <a:lvl3pPr marL="1143000" indent="-228600" eaLnBrk="0" hangingPunct="0">
              <a:defRPr kumimoji="1" sz="2400" i="1">
                <a:solidFill>
                  <a:schemeClr val="tx1"/>
                </a:solidFill>
                <a:latin typeface="Times New Roman" pitchFamily="18" charset="0"/>
                <a:ea typeface="ＭＳ Ｐゴシック" charset="-128"/>
              </a:defRPr>
            </a:lvl3pPr>
            <a:lvl4pPr marL="1600200" indent="-228600" eaLnBrk="0" hangingPunct="0">
              <a:defRPr kumimoji="1" sz="2400" i="1">
                <a:solidFill>
                  <a:schemeClr val="tx1"/>
                </a:solidFill>
                <a:latin typeface="Times New Roman" pitchFamily="18" charset="0"/>
                <a:ea typeface="ＭＳ Ｐゴシック" charset="-128"/>
              </a:defRPr>
            </a:lvl4pPr>
            <a:lvl5pPr marL="2057400" indent="-228600" eaLnBrk="0" hangingPunct="0">
              <a:defRPr kumimoji="1" sz="24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9pPr>
          </a:lstStyle>
          <a:p>
            <a:pPr eaLnBrk="1" hangingPunct="1"/>
            <a:fld id="{B2431ACB-C019-4E60-86B3-9AFE84108CF9}" type="slidenum">
              <a:rPr kumimoji="0" lang="ja-JP" altLang="en-US" sz="1400" i="0" smtClean="0"/>
              <a:pPr eaLnBrk="1" hangingPunct="1"/>
              <a:t>39</a:t>
            </a:fld>
            <a:endParaRPr kumimoji="0" lang="en-US" altLang="ja-JP" sz="1400" i="0" smtClean="0"/>
          </a:p>
        </p:txBody>
      </p:sp>
      <p:sp>
        <p:nvSpPr>
          <p:cNvPr id="79875" name="Rectangle 2"/>
          <p:cNvSpPr>
            <a:spLocks noGrp="1" noChangeArrowheads="1"/>
          </p:cNvSpPr>
          <p:nvPr>
            <p:ph type="title" orient="vert"/>
          </p:nvPr>
        </p:nvSpPr>
        <p:spPr>
          <a:xfrm>
            <a:off x="47625" y="796925"/>
            <a:ext cx="533400" cy="5451475"/>
          </a:xfrm>
        </p:spPr>
        <p:txBody>
          <a:bodyPr/>
          <a:lstStyle/>
          <a:p>
            <a:pPr eaLnBrk="1" hangingPunct="1"/>
            <a:r>
              <a:rPr lang="ja-JP" altLang="en-US" sz="2800" dirty="0">
                <a:solidFill>
                  <a:srgbClr val="FFFF66"/>
                </a:solidFill>
              </a:rPr>
              <a:t>入院医療について</a:t>
            </a:r>
            <a:endParaRPr lang="ja-JP" altLang="en-US" sz="2800" dirty="0" smtClean="0">
              <a:solidFill>
                <a:srgbClr val="FFFF66"/>
              </a:solidFill>
            </a:endParaRPr>
          </a:p>
        </p:txBody>
      </p:sp>
      <p:sp>
        <p:nvSpPr>
          <p:cNvPr id="79876"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charset="-128"/>
              </a:defRPr>
            </a:lvl1pPr>
            <a:lvl2pPr marL="742950" indent="-285750" eaLnBrk="0" hangingPunct="0">
              <a:defRPr kumimoji="1" sz="2400" i="1">
                <a:solidFill>
                  <a:schemeClr val="tx1"/>
                </a:solidFill>
                <a:latin typeface="Times New Roman" pitchFamily="18" charset="0"/>
                <a:ea typeface="ＭＳ Ｐゴシック" charset="-128"/>
              </a:defRPr>
            </a:lvl2pPr>
            <a:lvl3pPr marL="1143000" indent="-228600" eaLnBrk="0" hangingPunct="0">
              <a:defRPr kumimoji="1" sz="2400" i="1">
                <a:solidFill>
                  <a:schemeClr val="tx1"/>
                </a:solidFill>
                <a:latin typeface="Times New Roman" pitchFamily="18" charset="0"/>
                <a:ea typeface="ＭＳ Ｐゴシック" charset="-128"/>
              </a:defRPr>
            </a:lvl3pPr>
            <a:lvl4pPr marL="1600200" indent="-228600" eaLnBrk="0" hangingPunct="0">
              <a:defRPr kumimoji="1" sz="2400" i="1">
                <a:solidFill>
                  <a:schemeClr val="tx1"/>
                </a:solidFill>
                <a:latin typeface="Times New Roman" pitchFamily="18" charset="0"/>
                <a:ea typeface="ＭＳ Ｐゴシック" charset="-128"/>
              </a:defRPr>
            </a:lvl4pPr>
            <a:lvl5pPr marL="2057400" indent="-228600" eaLnBrk="0" hangingPunct="0">
              <a:defRPr kumimoji="1" sz="24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９０日超入院の見直し</a:t>
            </a:r>
          </a:p>
        </p:txBody>
      </p:sp>
      <p:grpSp>
        <p:nvGrpSpPr>
          <p:cNvPr id="79877" name="Group 5"/>
          <p:cNvGrpSpPr>
            <a:grpSpLocks/>
          </p:cNvGrpSpPr>
          <p:nvPr/>
        </p:nvGrpSpPr>
        <p:grpSpPr bwMode="auto">
          <a:xfrm>
            <a:off x="609600" y="400050"/>
            <a:ext cx="8567738" cy="6457950"/>
            <a:chOff x="384" y="252"/>
            <a:chExt cx="5397" cy="4068"/>
          </a:xfrm>
        </p:grpSpPr>
        <p:sp>
          <p:nvSpPr>
            <p:cNvPr id="7988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988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7987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15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社会保障改革の方向性</a:t>
            </a:r>
            <a:endParaRPr lang="en-US" altLang="ja-JP" sz="2800" dirty="0" smtClean="0">
              <a:latin typeface="+mj-ea"/>
              <a:ea typeface="+mj-ea"/>
            </a:endParaRPr>
          </a:p>
          <a:p>
            <a:pPr lvl="1" algn="just" eaLnBrk="1" hangingPunct="1">
              <a:lnSpc>
                <a:spcPct val="90000"/>
              </a:lnSpc>
            </a:pPr>
            <a:r>
              <a:rPr lang="ja-JP" altLang="en-US" dirty="0">
                <a:latin typeface="+mj-ea"/>
                <a:ea typeface="+mj-ea"/>
              </a:rPr>
              <a:t>年齢</a:t>
            </a:r>
            <a:r>
              <a:rPr lang="ja-JP" altLang="en-US" dirty="0" smtClean="0">
                <a:latin typeface="+mj-ea"/>
                <a:ea typeface="+mj-ea"/>
              </a:rPr>
              <a:t>別負担から能力別負担へ</a:t>
            </a:r>
            <a:endParaRPr lang="en-US" altLang="ja-JP" dirty="0" smtClean="0">
              <a:latin typeface="+mj-ea"/>
              <a:ea typeface="+mj-ea"/>
            </a:endParaRPr>
          </a:p>
          <a:p>
            <a:pPr lvl="2" algn="just" eaLnBrk="1" hangingPunct="1">
              <a:lnSpc>
                <a:spcPct val="90000"/>
              </a:lnSpc>
            </a:pPr>
            <a:r>
              <a:rPr lang="ja-JP" altLang="en-US" dirty="0">
                <a:latin typeface="+mj-ea"/>
                <a:ea typeface="+mj-ea"/>
              </a:rPr>
              <a:t>給付</a:t>
            </a:r>
            <a:r>
              <a:rPr lang="ja-JP" altLang="en-US" dirty="0" smtClean="0">
                <a:latin typeface="+mj-ea"/>
                <a:ea typeface="+mj-ea"/>
              </a:rPr>
              <a:t>の重点化・効率化</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給付＝高齢者、負担＝現役世代の構図見直し</a:t>
            </a:r>
            <a:endParaRPr lang="en-US" altLang="ja-JP" dirty="0" smtClean="0">
              <a:latin typeface="+mj-ea"/>
              <a:ea typeface="+mj-ea"/>
            </a:endParaRPr>
          </a:p>
          <a:p>
            <a:pPr lvl="2" algn="just" eaLnBrk="1" hangingPunct="1">
              <a:lnSpc>
                <a:spcPct val="90000"/>
              </a:lnSpc>
            </a:pPr>
            <a:endParaRPr lang="en-US" altLang="ja-JP" dirty="0">
              <a:latin typeface="+mj-ea"/>
              <a:ea typeface="+mj-ea"/>
            </a:endParaRPr>
          </a:p>
          <a:p>
            <a:pPr algn="just" eaLnBrk="1" hangingPunct="1">
              <a:lnSpc>
                <a:spcPct val="90000"/>
              </a:lnSpc>
            </a:pPr>
            <a:r>
              <a:rPr lang="ja-JP" altLang="en-US" sz="2800" dirty="0" smtClean="0">
                <a:latin typeface="+mj-ea"/>
                <a:ea typeface="+mj-ea"/>
              </a:rPr>
              <a:t>次期改定へのヒント</a:t>
            </a:r>
            <a:endParaRPr lang="en-US" altLang="ja-JP" sz="2800" dirty="0" smtClean="0">
              <a:latin typeface="+mj-ea"/>
              <a:ea typeface="+mj-ea"/>
            </a:endParaRPr>
          </a:p>
          <a:p>
            <a:pPr lvl="1" algn="just" eaLnBrk="1" hangingPunct="1">
              <a:lnSpc>
                <a:spcPct val="90000"/>
              </a:lnSpc>
            </a:pPr>
            <a:r>
              <a:rPr lang="ja-JP" altLang="en-US" dirty="0" smtClean="0">
                <a:latin typeface="+mj-ea"/>
              </a:rPr>
              <a:t>前回改定の積み残し事項</a:t>
            </a:r>
            <a:endParaRPr lang="en-US" altLang="ja-JP" sz="2800" dirty="0" smtClean="0">
              <a:latin typeface="+mj-ea"/>
              <a:ea typeface="+mj-ea"/>
            </a:endParaRPr>
          </a:p>
          <a:p>
            <a:pPr lvl="1" algn="just" eaLnBrk="1" hangingPunct="1">
              <a:lnSpc>
                <a:spcPct val="90000"/>
              </a:lnSpc>
            </a:pPr>
            <a:r>
              <a:rPr lang="ja-JP" altLang="en-US" dirty="0" smtClean="0">
                <a:latin typeface="+mj-ea"/>
                <a:ea typeface="+mj-ea"/>
              </a:rPr>
              <a:t>社会</a:t>
            </a:r>
            <a:r>
              <a:rPr lang="ja-JP" altLang="en-US" dirty="0">
                <a:latin typeface="+mj-ea"/>
                <a:ea typeface="+mj-ea"/>
              </a:rPr>
              <a:t>保障</a:t>
            </a:r>
            <a:r>
              <a:rPr lang="ja-JP" altLang="en-US" dirty="0" smtClean="0">
                <a:latin typeface="+mj-ea"/>
                <a:ea typeface="+mj-ea"/>
              </a:rPr>
              <a:t>と税一体改革</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消費税問題と診療報酬にどのような関連があるのか？</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社会保障国民会議での議論</a:t>
            </a:r>
            <a:endParaRPr lang="en-US" altLang="ja-JP" dirty="0" smtClean="0">
              <a:latin typeface="+mj-ea"/>
              <a:ea typeface="+mj-ea"/>
            </a:endParaRPr>
          </a:p>
          <a:p>
            <a:pPr lvl="1" algn="just" eaLnBrk="1" hangingPunct="1">
              <a:lnSpc>
                <a:spcPct val="90000"/>
              </a:lnSpc>
            </a:pPr>
            <a:r>
              <a:rPr lang="en-US" altLang="ja-JP" dirty="0" smtClean="0">
                <a:latin typeface="+mj-ea"/>
                <a:ea typeface="+mj-ea"/>
              </a:rPr>
              <a:t>2025</a:t>
            </a:r>
            <a:r>
              <a:rPr lang="ja-JP" altLang="en-US" dirty="0" smtClean="0">
                <a:latin typeface="+mj-ea"/>
                <a:ea typeface="+mj-ea"/>
              </a:rPr>
              <a:t>年問題と地域包括ケアシステム</a:t>
            </a:r>
            <a:endParaRPr lang="en-US" altLang="ja-JP" dirty="0" smtClean="0">
              <a:latin typeface="+mj-ea"/>
              <a:ea typeface="+mj-ea"/>
            </a:endParaRPr>
          </a:p>
          <a:p>
            <a:pPr lvl="2" algn="just" eaLnBrk="1" hangingPunct="1">
              <a:lnSpc>
                <a:spcPct val="90000"/>
              </a:lnSpc>
            </a:pPr>
            <a:r>
              <a:rPr lang="ja-JP" altLang="en-US" dirty="0" smtClean="0">
                <a:latin typeface="+mj-ea"/>
                <a:ea typeface="+mj-ea"/>
              </a:rPr>
              <a:t>人口問題だけでなく、診療報酬と介護報酬の関連</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「病院完結型医療」から「地域完結型医療」へ</a:t>
            </a:r>
            <a:endParaRPr lang="en-US" altLang="ja-JP" dirty="0" smtClean="0">
              <a:latin typeface="+mj-ea"/>
              <a:ea typeface="+mj-ea"/>
            </a:endParaRPr>
          </a:p>
          <a:p>
            <a:pPr lvl="1" algn="just" eaLnBrk="1" hangingPunct="1">
              <a:lnSpc>
                <a:spcPct val="90000"/>
              </a:lnSpc>
            </a:pPr>
            <a:r>
              <a:rPr lang="ja-JP" altLang="en-US" dirty="0" smtClean="0">
                <a:latin typeface="+mj-ea"/>
              </a:rPr>
              <a:t>医療法改定</a:t>
            </a:r>
            <a:endParaRPr lang="en-US" altLang="ja-JP" dirty="0" smtClean="0">
              <a:latin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平成</a:t>
            </a:r>
            <a:r>
              <a:rPr lang="ja-JP" altLang="en-US" sz="3600" dirty="0">
                <a:solidFill>
                  <a:srgbClr val="FFFF66"/>
                </a:solidFill>
              </a:rPr>
              <a:t>２６</a:t>
            </a:r>
            <a:r>
              <a:rPr lang="ja-JP" altLang="en-US" sz="3600" i="0" dirty="0" smtClean="0">
                <a:solidFill>
                  <a:srgbClr val="FFFF66"/>
                </a:solidFill>
              </a:rPr>
              <a:t>年度診療報酬改定</a:t>
            </a:r>
            <a:r>
              <a:rPr lang="ja-JP" altLang="en-US" sz="3600" dirty="0" smtClean="0">
                <a:solidFill>
                  <a:srgbClr val="FFFF66"/>
                </a:solidFill>
              </a:rPr>
              <a:t>に向けて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1720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charset="-128"/>
              </a:defRPr>
            </a:lvl1pPr>
            <a:lvl2pPr marL="742950" indent="-285750" eaLnBrk="0" hangingPunct="0">
              <a:defRPr kumimoji="1" sz="2400" i="1">
                <a:solidFill>
                  <a:schemeClr val="tx1"/>
                </a:solidFill>
                <a:latin typeface="Times New Roman" pitchFamily="18" charset="0"/>
                <a:ea typeface="ＭＳ Ｐゴシック" charset="-128"/>
              </a:defRPr>
            </a:lvl2pPr>
            <a:lvl3pPr marL="1143000" indent="-228600" eaLnBrk="0" hangingPunct="0">
              <a:defRPr kumimoji="1" sz="2400" i="1">
                <a:solidFill>
                  <a:schemeClr val="tx1"/>
                </a:solidFill>
                <a:latin typeface="Times New Roman" pitchFamily="18" charset="0"/>
                <a:ea typeface="ＭＳ Ｐゴシック" charset="-128"/>
              </a:defRPr>
            </a:lvl3pPr>
            <a:lvl4pPr marL="1600200" indent="-228600" eaLnBrk="0" hangingPunct="0">
              <a:defRPr kumimoji="1" sz="2400" i="1">
                <a:solidFill>
                  <a:schemeClr val="tx1"/>
                </a:solidFill>
                <a:latin typeface="Times New Roman" pitchFamily="18" charset="0"/>
                <a:ea typeface="ＭＳ Ｐゴシック" charset="-128"/>
              </a:defRPr>
            </a:lvl4pPr>
            <a:lvl5pPr marL="2057400" indent="-228600" eaLnBrk="0" hangingPunct="0">
              <a:defRPr kumimoji="1" sz="24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9pPr>
          </a:lstStyle>
          <a:p>
            <a:pPr eaLnBrk="1" hangingPunct="1"/>
            <a:fld id="{4B62575F-1F93-4F3D-96D0-78E5624ABCC3}" type="slidenum">
              <a:rPr kumimoji="0" lang="ja-JP" altLang="en-US" sz="1400" i="0" smtClean="0"/>
              <a:pPr eaLnBrk="1" hangingPunct="1"/>
              <a:t>40</a:t>
            </a:fld>
            <a:endParaRPr kumimoji="0" lang="en-US" altLang="ja-JP" sz="1400" i="0" smtClean="0"/>
          </a:p>
        </p:txBody>
      </p:sp>
      <p:sp>
        <p:nvSpPr>
          <p:cNvPr id="80899" name="Rectangle 2"/>
          <p:cNvSpPr>
            <a:spLocks noGrp="1" noChangeArrowheads="1"/>
          </p:cNvSpPr>
          <p:nvPr>
            <p:ph type="title" orient="vert"/>
          </p:nvPr>
        </p:nvSpPr>
        <p:spPr>
          <a:xfrm>
            <a:off x="47625" y="796925"/>
            <a:ext cx="533400" cy="5451475"/>
          </a:xfrm>
        </p:spPr>
        <p:txBody>
          <a:bodyPr/>
          <a:lstStyle/>
          <a:p>
            <a:pPr eaLnBrk="1" hangingPunct="1"/>
            <a:r>
              <a:rPr lang="ja-JP" altLang="en-US" sz="2800" dirty="0">
                <a:solidFill>
                  <a:srgbClr val="FFFF66"/>
                </a:solidFill>
              </a:rPr>
              <a:t>入院医療について</a:t>
            </a:r>
            <a:endParaRPr lang="ja-JP" altLang="en-US" sz="2800" dirty="0" smtClean="0">
              <a:solidFill>
                <a:srgbClr val="FFFF66"/>
              </a:solidFill>
            </a:endParaRPr>
          </a:p>
        </p:txBody>
      </p:sp>
      <p:sp>
        <p:nvSpPr>
          <p:cNvPr id="80900"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charset="-128"/>
              </a:defRPr>
            </a:lvl1pPr>
            <a:lvl2pPr marL="742950" indent="-285750" eaLnBrk="0" hangingPunct="0">
              <a:defRPr kumimoji="1" sz="2400" i="1">
                <a:solidFill>
                  <a:schemeClr val="tx1"/>
                </a:solidFill>
                <a:latin typeface="Times New Roman" pitchFamily="18" charset="0"/>
                <a:ea typeface="ＭＳ Ｐゴシック" charset="-128"/>
              </a:defRPr>
            </a:lvl2pPr>
            <a:lvl3pPr marL="1143000" indent="-228600" eaLnBrk="0" hangingPunct="0">
              <a:defRPr kumimoji="1" sz="2400" i="1">
                <a:solidFill>
                  <a:schemeClr val="tx1"/>
                </a:solidFill>
                <a:latin typeface="Times New Roman" pitchFamily="18" charset="0"/>
                <a:ea typeface="ＭＳ Ｐゴシック" charset="-128"/>
              </a:defRPr>
            </a:lvl3pPr>
            <a:lvl4pPr marL="1600200" indent="-228600" eaLnBrk="0" hangingPunct="0">
              <a:defRPr kumimoji="1" sz="2400" i="1">
                <a:solidFill>
                  <a:schemeClr val="tx1"/>
                </a:solidFill>
                <a:latin typeface="Times New Roman" pitchFamily="18" charset="0"/>
                <a:ea typeface="ＭＳ Ｐゴシック" charset="-128"/>
              </a:defRPr>
            </a:lvl4pPr>
            <a:lvl5pPr marL="2057400" indent="-228600" eaLnBrk="0" hangingPunct="0">
              <a:defRPr kumimoji="1" sz="24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９０日超入院の見直し</a:t>
            </a:r>
          </a:p>
        </p:txBody>
      </p:sp>
      <p:grpSp>
        <p:nvGrpSpPr>
          <p:cNvPr id="80901" name="Group 5"/>
          <p:cNvGrpSpPr>
            <a:grpSpLocks/>
          </p:cNvGrpSpPr>
          <p:nvPr/>
        </p:nvGrpSpPr>
        <p:grpSpPr bwMode="auto">
          <a:xfrm>
            <a:off x="609600" y="400050"/>
            <a:ext cx="8567738" cy="6457950"/>
            <a:chOff x="384" y="252"/>
            <a:chExt cx="5397" cy="4068"/>
          </a:xfrm>
        </p:grpSpPr>
        <p:sp>
          <p:nvSpPr>
            <p:cNvPr id="809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09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8090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 y="0"/>
            <a:ext cx="9144502"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169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41</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入院医療に関するポイント</a:t>
            </a:r>
            <a:endParaRPr lang="en-US" altLang="ja-JP" dirty="0" smtClean="0"/>
          </a:p>
          <a:p>
            <a:pPr lvl="1" eaLnBrk="1" hangingPunct="1"/>
            <a:r>
              <a:rPr lang="ja-JP" altLang="en-US" dirty="0" smtClean="0"/>
              <a:t>一般</a:t>
            </a:r>
            <a:r>
              <a:rPr lang="ja-JP" altLang="en-US" dirty="0"/>
              <a:t>病棟入院基本料の見直し</a:t>
            </a:r>
          </a:p>
          <a:p>
            <a:pPr lvl="2" eaLnBrk="1" hangingPunct="1"/>
            <a:r>
              <a:rPr lang="ja-JP" altLang="en-US" dirty="0" smtClean="0"/>
              <a:t>重症度</a:t>
            </a:r>
            <a:r>
              <a:rPr lang="ja-JP" altLang="en-US" dirty="0"/>
              <a:t>・看護必要度の項目</a:t>
            </a:r>
          </a:p>
          <a:p>
            <a:pPr lvl="2" eaLnBrk="1" hangingPunct="1"/>
            <a:r>
              <a:rPr lang="ja-JP" altLang="en-US" dirty="0" smtClean="0"/>
              <a:t>その他</a:t>
            </a:r>
            <a:r>
              <a:rPr lang="ja-JP" altLang="en-US" dirty="0"/>
              <a:t>の指標</a:t>
            </a:r>
          </a:p>
          <a:p>
            <a:pPr lvl="1" eaLnBrk="1" hangingPunct="1"/>
            <a:r>
              <a:rPr lang="ja-JP" altLang="en-US" dirty="0" smtClean="0"/>
              <a:t>亜急性期</a:t>
            </a:r>
            <a:r>
              <a:rPr lang="ja-JP" altLang="en-US" dirty="0"/>
              <a:t>入院医療管理料等の見直し</a:t>
            </a:r>
          </a:p>
          <a:p>
            <a:pPr lvl="1" eaLnBrk="1" hangingPunct="1"/>
            <a:r>
              <a:rPr lang="ja-JP" altLang="en-US" dirty="0" smtClean="0"/>
              <a:t>医療</a:t>
            </a:r>
            <a:r>
              <a:rPr lang="ja-JP" altLang="en-US" dirty="0"/>
              <a:t>提供体制が十分ではないものの、地域において自己完結する医療を提供</a:t>
            </a:r>
            <a:r>
              <a:rPr lang="ja-JP" altLang="en-US" dirty="0" smtClean="0"/>
              <a:t>して</a:t>
            </a:r>
            <a:r>
              <a:rPr lang="ja-JP" altLang="en-US" dirty="0"/>
              <a:t>いる医療機関に配慮した評価の検討</a:t>
            </a:r>
          </a:p>
          <a:p>
            <a:pPr lvl="1" eaLnBrk="1" hangingPunct="1"/>
            <a:r>
              <a:rPr lang="ja-JP" altLang="en-US" dirty="0" smtClean="0"/>
              <a:t>入院</a:t>
            </a:r>
            <a:r>
              <a:rPr lang="ja-JP" altLang="en-US" dirty="0"/>
              <a:t>医療や外来診療の機能分化の推進や適正化に向けた検討</a:t>
            </a:r>
          </a:p>
          <a:p>
            <a:pPr lvl="2" eaLnBrk="1" hangingPunct="1"/>
            <a:r>
              <a:rPr lang="ja-JP" altLang="en-US" dirty="0" smtClean="0"/>
              <a:t>入院</a:t>
            </a:r>
            <a:r>
              <a:rPr lang="ja-JP" altLang="en-US" dirty="0"/>
              <a:t>医療の適正化に向けた検討</a:t>
            </a:r>
          </a:p>
          <a:p>
            <a:pPr lvl="2" eaLnBrk="1" hangingPunct="1"/>
            <a:r>
              <a:rPr lang="ja-JP" altLang="en-US" dirty="0" smtClean="0"/>
              <a:t>外来</a:t>
            </a:r>
            <a:r>
              <a:rPr lang="ja-JP" altLang="en-US" dirty="0"/>
              <a:t>の機能分化の推進</a:t>
            </a:r>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67786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42</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52484"/>
          </a:xfrm>
          <a:prstGeom prst="rect">
            <a:avLst/>
          </a:prstGeom>
        </p:spPr>
      </p:pic>
    </p:spTree>
    <p:extLst>
      <p:ext uri="{BB962C8B-B14F-4D97-AF65-F5344CB8AC3E}">
        <p14:creationId xmlns:p14="http://schemas.microsoft.com/office/powerpoint/2010/main" val="2991340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43</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a:t>７：１経過措置</a:t>
            </a:r>
          </a:p>
          <a:p>
            <a:pPr lvl="1" eaLnBrk="1" hangingPunct="1"/>
            <a:r>
              <a:rPr lang="ja-JP" altLang="en-US" dirty="0"/>
              <a:t>予定通り平成</a:t>
            </a:r>
            <a:r>
              <a:rPr lang="en-US" altLang="ja-JP" dirty="0"/>
              <a:t>26</a:t>
            </a:r>
            <a:r>
              <a:rPr lang="ja-JP" altLang="en-US" dirty="0"/>
              <a:t>年</a:t>
            </a:r>
            <a:r>
              <a:rPr lang="en-US" altLang="ja-JP" dirty="0"/>
              <a:t>3</a:t>
            </a:r>
            <a:r>
              <a:rPr lang="ja-JP" altLang="en-US" dirty="0"/>
              <a:t>月</a:t>
            </a:r>
            <a:r>
              <a:rPr lang="en-US" altLang="ja-JP" dirty="0"/>
              <a:t>31</a:t>
            </a:r>
            <a:r>
              <a:rPr lang="ja-JP" altLang="en-US" dirty="0"/>
              <a:t>日まで</a:t>
            </a:r>
          </a:p>
          <a:p>
            <a:pPr lvl="1" eaLnBrk="1" hangingPunct="1"/>
            <a:r>
              <a:rPr lang="ja-JP" altLang="en-US" dirty="0"/>
              <a:t>平均在院日数、看護必要度割合</a:t>
            </a:r>
          </a:p>
          <a:p>
            <a:pPr eaLnBrk="1" hangingPunct="1"/>
            <a:endParaRPr lang="ja-JP" altLang="en-US" dirty="0"/>
          </a:p>
          <a:p>
            <a:pPr eaLnBrk="1" hangingPunct="1"/>
            <a:r>
              <a:rPr lang="ja-JP" altLang="en-US" dirty="0"/>
              <a:t>短期滞在手術基本料</a:t>
            </a:r>
          </a:p>
          <a:p>
            <a:pPr lvl="1" eaLnBrk="1" hangingPunct="1"/>
            <a:r>
              <a:rPr lang="ja-JP" altLang="en-US" dirty="0"/>
              <a:t>短期滞在手術基本料１（日帰り）</a:t>
            </a:r>
          </a:p>
          <a:p>
            <a:pPr lvl="1" eaLnBrk="1" hangingPunct="1"/>
            <a:r>
              <a:rPr lang="ja-JP" altLang="en-US" dirty="0"/>
              <a:t>短期滞在手術基本料２（１泊２日</a:t>
            </a:r>
            <a:r>
              <a:rPr lang="ja-JP" altLang="en-US" dirty="0" smtClean="0"/>
              <a:t>）</a:t>
            </a:r>
            <a:endParaRPr lang="ja-JP" altLang="en-US" dirty="0"/>
          </a:p>
          <a:p>
            <a:pPr lvl="2" eaLnBrk="1" hangingPunct="1"/>
            <a:r>
              <a:rPr lang="ja-JP" altLang="en-US" dirty="0"/>
              <a:t>対象になっている手術・検査（出来高算定も可）のうち、在院日数の平均が５日未満の手術・検査</a:t>
            </a:r>
            <a:r>
              <a:rPr lang="en-US" altLang="ja-JP" dirty="0"/>
              <a:t>17</a:t>
            </a:r>
            <a:r>
              <a:rPr lang="ja-JP" altLang="en-US" dirty="0"/>
              <a:t>項目を短期滞在手術基本料３（４泊５日、現行対象は２手術）として包括評価</a:t>
            </a:r>
          </a:p>
          <a:p>
            <a:pPr lvl="2" eaLnBrk="1" hangingPunct="1"/>
            <a:r>
              <a:rPr lang="ja-JP" altLang="en-US" dirty="0"/>
              <a:t>同時に平均在院日数算出の対象外と</a:t>
            </a:r>
            <a:r>
              <a:rPr lang="ja-JP" altLang="en-US" dirty="0" smtClean="0"/>
              <a:t>する</a:t>
            </a:r>
            <a:endParaRPr lang="ja-JP" altLang="en-US" dirty="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急性期について</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17135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44</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336704"/>
          </a:xfrm>
          <a:prstGeom prst="rect">
            <a:avLst/>
          </a:prstGeom>
        </p:spPr>
      </p:pic>
    </p:spTree>
    <p:extLst>
      <p:ext uri="{BB962C8B-B14F-4D97-AF65-F5344CB8AC3E}">
        <p14:creationId xmlns:p14="http://schemas.microsoft.com/office/powerpoint/2010/main" val="2909786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45</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救命</a:t>
            </a:r>
            <a:r>
              <a:rPr lang="ja-JP" altLang="en-US" dirty="0"/>
              <a:t>救急入院料を算定する７対１入院基本料算定病院</a:t>
            </a:r>
          </a:p>
          <a:p>
            <a:pPr lvl="1" eaLnBrk="1" hangingPunct="1"/>
            <a:r>
              <a:rPr lang="ja-JP" altLang="en-US" dirty="0"/>
              <a:t>重症度・看護必要度の基準を満たす患者割合</a:t>
            </a:r>
            <a:r>
              <a:rPr lang="en-US" altLang="ja-JP" dirty="0"/>
              <a:t>15</a:t>
            </a:r>
            <a:r>
              <a:rPr lang="ja-JP" altLang="en-US" dirty="0"/>
              <a:t>％を要件化</a:t>
            </a:r>
          </a:p>
          <a:p>
            <a:pPr eaLnBrk="1" hangingPunct="1"/>
            <a:endParaRPr lang="ja-JP" altLang="en-US" dirty="0"/>
          </a:p>
          <a:p>
            <a:pPr eaLnBrk="1" hangingPunct="1"/>
            <a:r>
              <a:rPr lang="ja-JP" altLang="en-US" dirty="0"/>
              <a:t>７対１入院基本料算定病棟について「ＤＰＣデータの提出」を新たな要件と</a:t>
            </a:r>
            <a:r>
              <a:rPr lang="ja-JP" altLang="en-US" dirty="0" smtClean="0"/>
              <a:t>する</a:t>
            </a:r>
            <a:endParaRPr lang="ja-JP" altLang="en-US" dirty="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急性期について</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12864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46</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重症度</a:t>
            </a:r>
            <a:r>
              <a:rPr lang="ja-JP" altLang="en-US" dirty="0"/>
              <a:t>・看護必要度</a:t>
            </a:r>
          </a:p>
          <a:p>
            <a:pPr lvl="1" eaLnBrk="1" hangingPunct="1"/>
            <a:r>
              <a:rPr lang="ja-JP" altLang="en-US" dirty="0"/>
              <a:t>「重症度、医療・看護必要度（仮称）」へ変更</a:t>
            </a:r>
          </a:p>
          <a:p>
            <a:pPr lvl="1" eaLnBrk="1" hangingPunct="1"/>
            <a:r>
              <a:rPr lang="ja-JP" altLang="en-US" dirty="0"/>
              <a:t>看護必要度のＡ項目（モニタリングおよび処置）に追加する項目</a:t>
            </a:r>
          </a:p>
          <a:p>
            <a:pPr lvl="2" eaLnBrk="1" hangingPunct="1"/>
            <a:r>
              <a:rPr lang="ja-JP" altLang="en-US" dirty="0"/>
              <a:t>抗悪性腫瘍剤の内服、麻薬の内服・貼付、抗血栓塞栓薬の持続点滴</a:t>
            </a:r>
          </a:p>
          <a:p>
            <a:pPr lvl="1" eaLnBrk="1" hangingPunct="1"/>
            <a:r>
              <a:rPr lang="ja-JP" altLang="en-US" dirty="0" smtClean="0"/>
              <a:t>Ａ</a:t>
            </a:r>
            <a:r>
              <a:rPr lang="ja-JP" altLang="en-US" dirty="0"/>
              <a:t>項目の見直し</a:t>
            </a:r>
          </a:p>
          <a:p>
            <a:pPr lvl="2" eaLnBrk="1" hangingPunct="1"/>
            <a:r>
              <a:rPr lang="ja-JP" altLang="en-US" dirty="0"/>
              <a:t>時間尿測定および血圧測定については項目から除外</a:t>
            </a:r>
          </a:p>
          <a:p>
            <a:pPr lvl="2" eaLnBrk="1" hangingPunct="1"/>
            <a:r>
              <a:rPr lang="ja-JP" altLang="en-US" dirty="0"/>
              <a:t>呼吸ケアについては「喀痰吸引」を定義から外す</a:t>
            </a:r>
          </a:p>
          <a:p>
            <a:pPr lvl="2" eaLnBrk="1" hangingPunct="1"/>
            <a:r>
              <a:rPr lang="ja-JP" altLang="en-US" dirty="0"/>
              <a:t>創傷処置については、褥瘡の発生状況を把握するためにも、褥瘡の処置とそれ以外の手術等の縫合部等の処置を分けた項目にする</a:t>
            </a:r>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急性期について</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69652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47</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587376"/>
          </a:xfrm>
          <a:prstGeom prst="rect">
            <a:avLst/>
          </a:prstGeom>
        </p:spPr>
      </p:pic>
    </p:spTree>
    <p:extLst>
      <p:ext uri="{BB962C8B-B14F-4D97-AF65-F5344CB8AC3E}">
        <p14:creationId xmlns:p14="http://schemas.microsoft.com/office/powerpoint/2010/main" val="3508838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48</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362975"/>
          </a:xfrm>
          <a:prstGeom prst="rect">
            <a:avLst/>
          </a:prstGeom>
        </p:spPr>
      </p:pic>
    </p:spTree>
    <p:extLst>
      <p:ext uri="{BB962C8B-B14F-4D97-AF65-F5344CB8AC3E}">
        <p14:creationId xmlns:p14="http://schemas.microsoft.com/office/powerpoint/2010/main" val="2350780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「亜急性期病棟」の創設</a:t>
            </a:r>
          </a:p>
          <a:p>
            <a:pPr lvl="1" algn="just" eaLnBrk="1" hangingPunct="1">
              <a:lnSpc>
                <a:spcPct val="90000"/>
              </a:lnSpc>
            </a:pPr>
            <a:r>
              <a:rPr lang="ja-JP" altLang="en-US" sz="2400" dirty="0" smtClean="0">
                <a:latin typeface="+mj-ea"/>
                <a:ea typeface="+mj-ea"/>
              </a:rPr>
              <a:t>原則</a:t>
            </a:r>
            <a:r>
              <a:rPr lang="ja-JP" altLang="en-US" sz="2400" dirty="0">
                <a:latin typeface="+mj-ea"/>
                <a:ea typeface="+mj-ea"/>
              </a:rPr>
              <a:t>として病室単位の評価は行わず病棟単位で評価</a:t>
            </a:r>
          </a:p>
          <a:p>
            <a:pPr lvl="1" algn="just" eaLnBrk="1" hangingPunct="1">
              <a:lnSpc>
                <a:spcPct val="90000"/>
              </a:lnSpc>
            </a:pPr>
            <a:r>
              <a:rPr lang="en-US" altLang="ja-JP" sz="2400" dirty="0" smtClean="0">
                <a:latin typeface="+mj-ea"/>
                <a:ea typeface="+mj-ea"/>
              </a:rPr>
              <a:t>200</a:t>
            </a:r>
            <a:r>
              <a:rPr lang="ja-JP" altLang="en-US" sz="2400" dirty="0">
                <a:latin typeface="+mj-ea"/>
                <a:ea typeface="+mj-ea"/>
              </a:rPr>
              <a:t>床未満では病院全体で亜急性期病棟の届け出が可能</a:t>
            </a:r>
          </a:p>
          <a:p>
            <a:pPr lvl="1" algn="just" eaLnBrk="1" hangingPunct="1">
              <a:lnSpc>
                <a:spcPct val="90000"/>
              </a:lnSpc>
            </a:pPr>
            <a:r>
              <a:rPr lang="en-US" altLang="ja-JP" sz="2400" dirty="0" smtClean="0">
                <a:latin typeface="+mj-ea"/>
                <a:ea typeface="+mj-ea"/>
              </a:rPr>
              <a:t>200</a:t>
            </a:r>
            <a:r>
              <a:rPr lang="ja-JP" altLang="en-US" sz="2400" dirty="0">
                <a:latin typeface="+mj-ea"/>
                <a:ea typeface="+mj-ea"/>
              </a:rPr>
              <a:t>床未満で病棟ごとの機能分化が困難な病院は、病室単位の評価を１病棟に限り継続</a:t>
            </a:r>
            <a:r>
              <a:rPr lang="ja-JP" altLang="en-US" sz="2400" dirty="0" smtClean="0">
                <a:latin typeface="+mj-ea"/>
                <a:ea typeface="+mj-ea"/>
              </a:rPr>
              <a:t>する</a:t>
            </a:r>
            <a:endParaRPr lang="ja-JP" altLang="en-US" sz="2800" dirty="0">
              <a:latin typeface="+mj-ea"/>
              <a:ea typeface="+mj-ea"/>
            </a:endParaRPr>
          </a:p>
          <a:p>
            <a:pPr algn="just" eaLnBrk="1" hangingPunct="1">
              <a:lnSpc>
                <a:spcPct val="90000"/>
              </a:lnSpc>
            </a:pPr>
            <a:r>
              <a:rPr lang="ja-JP" altLang="en-US" sz="2800" dirty="0">
                <a:latin typeface="+mj-ea"/>
                <a:ea typeface="+mj-ea"/>
              </a:rPr>
              <a:t>療養病床の亜急性期病棟の</a:t>
            </a:r>
            <a:r>
              <a:rPr lang="ja-JP" altLang="en-US" sz="2800" dirty="0" smtClean="0">
                <a:latin typeface="+mj-ea"/>
                <a:ea typeface="+mj-ea"/>
              </a:rPr>
              <a:t>届出要件案</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２次救急病院の指定や在宅療養支援病院の届出</a:t>
            </a:r>
          </a:p>
          <a:p>
            <a:pPr lvl="1" algn="just" eaLnBrk="1" hangingPunct="1">
              <a:lnSpc>
                <a:spcPct val="90000"/>
              </a:lnSpc>
            </a:pPr>
            <a:r>
              <a:rPr lang="ja-JP" altLang="en-US" sz="2400" dirty="0" smtClean="0">
                <a:latin typeface="+mj-ea"/>
                <a:ea typeface="+mj-ea"/>
              </a:rPr>
              <a:t>在宅復帰率等</a:t>
            </a:r>
          </a:p>
          <a:p>
            <a:pPr lvl="1" algn="just" eaLnBrk="1" hangingPunct="1">
              <a:lnSpc>
                <a:spcPct val="90000"/>
              </a:lnSpc>
            </a:pPr>
            <a:r>
              <a:rPr lang="ja-JP" altLang="en-US" sz="2400" dirty="0" smtClean="0">
                <a:latin typeface="+mj-ea"/>
                <a:ea typeface="+mj-ea"/>
              </a:rPr>
              <a:t>新規入院患者のうち重症度・看護必要度Ａ項目１点以上の患者が回復期リハビリテーション病棟入院料１と同程度</a:t>
            </a:r>
          </a:p>
          <a:p>
            <a:pPr lvl="1" algn="just" eaLnBrk="1" hangingPunct="1">
              <a:lnSpc>
                <a:spcPct val="90000"/>
              </a:lnSpc>
            </a:pPr>
            <a:r>
              <a:rPr lang="ja-JP" altLang="en-US" sz="2400" dirty="0" smtClean="0">
                <a:latin typeface="+mj-ea"/>
                <a:ea typeface="+mj-ea"/>
              </a:rPr>
              <a:t>原則として１床当たり</a:t>
            </a:r>
            <a:r>
              <a:rPr lang="en-US" altLang="ja-JP" sz="2400" dirty="0" smtClean="0">
                <a:latin typeface="+mj-ea"/>
                <a:ea typeface="+mj-ea"/>
              </a:rPr>
              <a:t>6.4</a:t>
            </a:r>
            <a:r>
              <a:rPr lang="ja-JP" altLang="en-US" sz="2400" dirty="0" smtClean="0">
                <a:latin typeface="+mj-ea"/>
                <a:ea typeface="+mj-ea"/>
              </a:rPr>
              <a:t>平方メートル以上</a:t>
            </a:r>
          </a:p>
          <a:p>
            <a:pPr lvl="1" algn="just" eaLnBrk="1" hangingPunct="1">
              <a:lnSpc>
                <a:spcPct val="90000"/>
              </a:lnSpc>
            </a:pPr>
            <a:r>
              <a:rPr lang="ja-JP" altLang="en-US" sz="2400" dirty="0" smtClean="0">
                <a:latin typeface="+mj-ea"/>
                <a:ea typeface="+mj-ea"/>
              </a:rPr>
              <a:t>医療内容に関するデータ提出</a:t>
            </a:r>
          </a:p>
          <a:p>
            <a:pPr lvl="1" algn="just" eaLnBrk="1" hangingPunct="1">
              <a:lnSpc>
                <a:spcPct val="90000"/>
              </a:lnSpc>
            </a:pPr>
            <a:r>
              <a:rPr lang="ja-JP" altLang="en-US" sz="2400" dirty="0" smtClean="0">
                <a:latin typeface="+mj-ea"/>
                <a:ea typeface="+mj-ea"/>
              </a:rPr>
              <a:t>病床</a:t>
            </a:r>
            <a:r>
              <a:rPr lang="ja-JP" altLang="en-US" sz="2400" dirty="0">
                <a:latin typeface="+mj-ea"/>
                <a:ea typeface="+mj-ea"/>
              </a:rPr>
              <a:t>規模にかかわらず１病棟（</a:t>
            </a:r>
            <a:r>
              <a:rPr lang="en-US" altLang="ja-JP" sz="2400" dirty="0">
                <a:latin typeface="+mj-ea"/>
                <a:ea typeface="+mj-ea"/>
              </a:rPr>
              <a:t>60</a:t>
            </a:r>
            <a:r>
              <a:rPr lang="ja-JP" altLang="en-US" sz="2400" dirty="0">
                <a:latin typeface="+mj-ea"/>
                <a:ea typeface="+mj-ea"/>
              </a:rPr>
              <a:t>床まで）に限り届け出を</a:t>
            </a:r>
            <a:r>
              <a:rPr lang="ja-JP" altLang="en-US" sz="2400" dirty="0" smtClean="0">
                <a:latin typeface="+mj-ea"/>
                <a:ea typeface="+mj-ea"/>
              </a:rPr>
              <a:t>可能</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一般</a:t>
            </a:r>
            <a:r>
              <a:rPr lang="ja-JP" altLang="en-US" sz="2000" dirty="0">
                <a:latin typeface="+mj-ea"/>
                <a:ea typeface="+mj-ea"/>
              </a:rPr>
              <a:t>病床と療養病床のどちらからの届出でも同じ基準</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亜急性期</a:t>
            </a:r>
            <a:r>
              <a:rPr lang="ja-JP" altLang="en-US" sz="3600" i="0" dirty="0" smtClean="0">
                <a:solidFill>
                  <a:srgbClr val="FFFF66"/>
                </a:solidFill>
              </a:rPr>
              <a:t>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1530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社会保障制度改革の基本方針（第６条抜粋）</a:t>
            </a:r>
            <a:endParaRPr lang="en-US" altLang="ja-JP" sz="2800" dirty="0" smtClean="0">
              <a:latin typeface="+mj-ea"/>
              <a:ea typeface="+mj-ea"/>
            </a:endParaRPr>
          </a:p>
          <a:p>
            <a:pPr lvl="1" algn="just" eaLnBrk="1" hangingPunct="1">
              <a:lnSpc>
                <a:spcPct val="90000"/>
              </a:lnSpc>
            </a:pPr>
            <a:r>
              <a:rPr lang="ja-JP" altLang="en-US" sz="2400" b="1" u="sng" dirty="0" smtClean="0">
                <a:latin typeface="+mj-ea"/>
                <a:ea typeface="+mj-ea"/>
              </a:rPr>
              <a:t>健康</a:t>
            </a:r>
            <a:r>
              <a:rPr lang="ja-JP" altLang="en-US" sz="2400" b="1" u="sng" dirty="0">
                <a:latin typeface="+mj-ea"/>
                <a:ea typeface="+mj-ea"/>
              </a:rPr>
              <a:t>の維持増進、疾病の予防及び早期発見等</a:t>
            </a:r>
            <a:r>
              <a:rPr lang="ja-JP" altLang="en-US" sz="2400" dirty="0">
                <a:latin typeface="+mj-ea"/>
                <a:ea typeface="+mj-ea"/>
              </a:rPr>
              <a:t>を積極的に促進するとともに、医療従事者、医療施設等の確保及び有効活用等を図ることにより、</a:t>
            </a:r>
            <a:r>
              <a:rPr lang="ja-JP" altLang="en-US" sz="2400" b="1" u="sng" dirty="0">
                <a:latin typeface="+mj-ea"/>
                <a:ea typeface="+mj-ea"/>
              </a:rPr>
              <a:t>国民負担の増大を抑制</a:t>
            </a:r>
            <a:r>
              <a:rPr lang="ja-JP" altLang="en-US" sz="2400" dirty="0">
                <a:latin typeface="+mj-ea"/>
                <a:ea typeface="+mj-ea"/>
              </a:rPr>
              <a:t>しつつ必要な医療を確保すること</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endParaRPr lang="ja-JP" altLang="en-US" sz="10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保険制度については、財政基盤の安定化、保険料に係る国民の負担に関する公平の確保、</a:t>
            </a:r>
            <a:r>
              <a:rPr lang="ja-JP" altLang="en-US" sz="2400" b="1" u="sng" dirty="0">
                <a:latin typeface="+mj-ea"/>
                <a:ea typeface="+mj-ea"/>
              </a:rPr>
              <a:t>保険給付の対象となる療養の範囲の適正化</a:t>
            </a:r>
            <a:r>
              <a:rPr lang="ja-JP" altLang="en-US" sz="2400" dirty="0">
                <a:latin typeface="+mj-ea"/>
                <a:ea typeface="+mj-ea"/>
              </a:rPr>
              <a:t>等を図ること</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endParaRPr lang="ja-JP" altLang="en-US" sz="10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の在り方については、個人の尊厳が重んぜられ、患者の意思がより尊重されるよう必要な見直しを行い、特に</a:t>
            </a:r>
            <a:r>
              <a:rPr lang="ja-JP" altLang="en-US" sz="2400" b="1" u="sng" dirty="0">
                <a:latin typeface="+mj-ea"/>
                <a:ea typeface="+mj-ea"/>
              </a:rPr>
              <a:t>人生の最終段階を穏やかに過ごすことができる環境を整備</a:t>
            </a:r>
            <a:r>
              <a:rPr lang="ja-JP" altLang="en-US" sz="2400" dirty="0">
                <a:latin typeface="+mj-ea"/>
                <a:ea typeface="+mj-ea"/>
              </a:rPr>
              <a:t>すること</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endParaRPr lang="ja-JP" altLang="en-US" sz="1000" dirty="0">
              <a:latin typeface="+mj-ea"/>
              <a:ea typeface="+mj-ea"/>
            </a:endParaRPr>
          </a:p>
          <a:p>
            <a:pPr lvl="1" algn="just" eaLnBrk="1" hangingPunct="1">
              <a:lnSpc>
                <a:spcPct val="90000"/>
              </a:lnSpc>
            </a:pPr>
            <a:r>
              <a:rPr lang="ja-JP" altLang="en-US" sz="2400" dirty="0" smtClean="0">
                <a:latin typeface="+mj-ea"/>
                <a:ea typeface="+mj-ea"/>
              </a:rPr>
              <a:t>今後</a:t>
            </a:r>
            <a:r>
              <a:rPr lang="ja-JP" altLang="en-US" sz="2400" dirty="0">
                <a:latin typeface="+mj-ea"/>
                <a:ea typeface="+mj-ea"/>
              </a:rPr>
              <a:t>の高齢者医療制度については、状況等を踏まえ、必要に応じて、第九条に規定する</a:t>
            </a:r>
            <a:r>
              <a:rPr lang="ja-JP" altLang="en-US" sz="2400" b="1" u="sng" dirty="0">
                <a:latin typeface="+mj-ea"/>
                <a:ea typeface="+mj-ea"/>
              </a:rPr>
              <a:t>社会保障制度改革国民会議において検討</a:t>
            </a:r>
            <a:r>
              <a:rPr lang="ja-JP" altLang="en-US" sz="2400" dirty="0">
                <a:latin typeface="+mj-ea"/>
                <a:ea typeface="+mj-ea"/>
              </a:rPr>
              <a:t>し、結論を得ること。</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社会保障制度改革推進法</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1800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50</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247156"/>
          </a:xfrm>
          <a:prstGeom prst="rect">
            <a:avLst/>
          </a:prstGeom>
        </p:spPr>
      </p:pic>
    </p:spTree>
    <p:extLst>
      <p:ext uri="{BB962C8B-B14F-4D97-AF65-F5344CB8AC3E}">
        <p14:creationId xmlns:p14="http://schemas.microsoft.com/office/powerpoint/2010/main" val="177550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療養病棟における在宅復帰率の</a:t>
            </a:r>
            <a:r>
              <a:rPr lang="ja-JP" altLang="en-US" sz="2800" dirty="0" smtClean="0">
                <a:latin typeface="+mj-ea"/>
                <a:ea typeface="+mj-ea"/>
              </a:rPr>
              <a:t>評価</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現在</a:t>
            </a:r>
            <a:r>
              <a:rPr lang="ja-JP" altLang="en-US" sz="2400" dirty="0">
                <a:latin typeface="+mj-ea"/>
                <a:ea typeface="+mj-ea"/>
              </a:rPr>
              <a:t>、療養病棟からの在宅復帰率について評価が存在して</a:t>
            </a:r>
            <a:r>
              <a:rPr lang="ja-JP" altLang="en-US" sz="2400" dirty="0" smtClean="0">
                <a:latin typeface="+mj-ea"/>
                <a:ea typeface="+mj-ea"/>
              </a:rPr>
              <a:t>いない</a:t>
            </a:r>
            <a:endParaRPr lang="ja-JP" altLang="en-US" sz="2400" dirty="0">
              <a:latin typeface="+mj-ea"/>
              <a:ea typeface="+mj-ea"/>
            </a:endParaRPr>
          </a:p>
          <a:p>
            <a:pPr lvl="1" algn="just" eaLnBrk="1" hangingPunct="1">
              <a:lnSpc>
                <a:spcPct val="90000"/>
              </a:lnSpc>
            </a:pPr>
            <a:r>
              <a:rPr lang="ja-JP" altLang="en-US" sz="2400" dirty="0" smtClean="0">
                <a:latin typeface="+mj-ea"/>
                <a:ea typeface="+mj-ea"/>
              </a:rPr>
              <a:t>療養</a:t>
            </a:r>
            <a:r>
              <a:rPr lang="ja-JP" altLang="en-US" sz="2400" dirty="0">
                <a:latin typeface="+mj-ea"/>
                <a:ea typeface="+mj-ea"/>
              </a:rPr>
              <a:t>病棟の半年間の在宅復帰率は全体で</a:t>
            </a:r>
            <a:r>
              <a:rPr lang="en-US" altLang="ja-JP" sz="2400" dirty="0">
                <a:latin typeface="+mj-ea"/>
                <a:ea typeface="+mj-ea"/>
              </a:rPr>
              <a:t>46</a:t>
            </a:r>
            <a:r>
              <a:rPr lang="ja-JP" altLang="en-US" sz="2400" dirty="0">
                <a:latin typeface="+mj-ea"/>
                <a:ea typeface="+mj-ea"/>
              </a:rPr>
              <a:t>％、医療区分２・３の患者が</a:t>
            </a:r>
            <a:r>
              <a:rPr lang="en-US" altLang="ja-JP" sz="2400" dirty="0">
                <a:latin typeface="+mj-ea"/>
                <a:ea typeface="+mj-ea"/>
              </a:rPr>
              <a:t>8</a:t>
            </a:r>
            <a:r>
              <a:rPr lang="ja-JP" altLang="en-US" sz="2400" dirty="0">
                <a:latin typeface="+mj-ea"/>
                <a:ea typeface="+mj-ea"/>
              </a:rPr>
              <a:t>割をしめる病棟で</a:t>
            </a:r>
            <a:r>
              <a:rPr lang="en-US" altLang="ja-JP" sz="2400" dirty="0">
                <a:latin typeface="+mj-ea"/>
                <a:ea typeface="+mj-ea"/>
              </a:rPr>
              <a:t>45.1</a:t>
            </a:r>
            <a:r>
              <a:rPr lang="ja-JP" altLang="en-US" sz="2400" dirty="0">
                <a:latin typeface="+mj-ea"/>
                <a:ea typeface="+mj-ea"/>
              </a:rPr>
              <a:t>％</a:t>
            </a:r>
            <a:r>
              <a:rPr lang="ja-JP" altLang="en-US" sz="2400" dirty="0" smtClean="0">
                <a:latin typeface="+mj-ea"/>
                <a:ea typeface="+mj-ea"/>
              </a:rPr>
              <a:t>、その他</a:t>
            </a:r>
            <a:r>
              <a:rPr lang="ja-JP" altLang="en-US" sz="2400" dirty="0">
                <a:latin typeface="+mj-ea"/>
                <a:ea typeface="+mj-ea"/>
              </a:rPr>
              <a:t>の病棟で</a:t>
            </a:r>
            <a:r>
              <a:rPr lang="en-US" altLang="ja-JP" sz="2400" dirty="0">
                <a:latin typeface="+mj-ea"/>
                <a:ea typeface="+mj-ea"/>
              </a:rPr>
              <a:t>46.4%</a:t>
            </a:r>
            <a:r>
              <a:rPr lang="ja-JP" altLang="en-US" sz="2400" dirty="0">
                <a:latin typeface="+mj-ea"/>
                <a:ea typeface="+mj-ea"/>
              </a:rPr>
              <a:t>となっている。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長期療養について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50613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医師</a:t>
            </a:r>
            <a:r>
              <a:rPr lang="ja-JP" altLang="en-US" sz="2800" dirty="0">
                <a:latin typeface="+mj-ea"/>
                <a:ea typeface="+mj-ea"/>
              </a:rPr>
              <a:t>事務作業補助体制</a:t>
            </a:r>
            <a:r>
              <a:rPr lang="ja-JP" altLang="en-US" sz="2800" dirty="0" smtClean="0">
                <a:latin typeface="+mj-ea"/>
                <a:ea typeface="+mj-ea"/>
              </a:rPr>
              <a:t>加算</a:t>
            </a:r>
            <a:r>
              <a:rPr lang="ja-JP" altLang="en-US" sz="2800" dirty="0">
                <a:latin typeface="+mj-ea"/>
                <a:ea typeface="+mj-ea"/>
              </a:rPr>
              <a:t>の</a:t>
            </a:r>
            <a:r>
              <a:rPr lang="ja-JP" altLang="en-US" sz="2800" dirty="0" smtClean="0">
                <a:latin typeface="+mj-ea"/>
                <a:ea typeface="+mj-ea"/>
              </a:rPr>
              <a:t>充実</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補助者</a:t>
            </a:r>
            <a:r>
              <a:rPr lang="ja-JP" altLang="en-US" sz="2400" dirty="0">
                <a:latin typeface="+mj-ea"/>
                <a:ea typeface="+mj-ea"/>
              </a:rPr>
              <a:t>の勤務場所に一定の制限を設けた上で、医師事務作業補助者との適切な業務分担による勤務医負担軽減を</a:t>
            </a:r>
            <a:r>
              <a:rPr lang="ja-JP" altLang="en-US" sz="2400" dirty="0" smtClean="0">
                <a:latin typeface="+mj-ea"/>
                <a:ea typeface="+mj-ea"/>
              </a:rPr>
              <a:t>推進</a:t>
            </a:r>
            <a:endParaRPr lang="en-US" altLang="ja-JP" sz="2400" dirty="0" smtClean="0">
              <a:latin typeface="+mj-ea"/>
              <a:ea typeface="+mj-ea"/>
            </a:endParaRPr>
          </a:p>
          <a:p>
            <a:pPr algn="just" eaLnBrk="1" hangingPunct="1">
              <a:lnSpc>
                <a:spcPct val="90000"/>
              </a:lnSpc>
            </a:pP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時間外等の高額処置の評価の充実</a:t>
            </a:r>
            <a:endParaRPr lang="en-US" altLang="ja-JP" sz="2800" dirty="0">
              <a:latin typeface="+mj-ea"/>
              <a:ea typeface="+mj-ea"/>
            </a:endParaRPr>
          </a:p>
          <a:p>
            <a:pPr lvl="1" algn="just" eaLnBrk="1" hangingPunct="1">
              <a:lnSpc>
                <a:spcPct val="90000"/>
              </a:lnSpc>
            </a:pPr>
            <a:r>
              <a:rPr lang="ja-JP" altLang="en-US" sz="2400" dirty="0" smtClean="0">
                <a:latin typeface="+mj-ea"/>
                <a:ea typeface="+mj-ea"/>
              </a:rPr>
              <a:t>時間外</a:t>
            </a:r>
            <a:r>
              <a:rPr lang="ja-JP" altLang="en-US" sz="2400" dirty="0">
                <a:latin typeface="+mj-ea"/>
                <a:ea typeface="+mj-ea"/>
              </a:rPr>
              <a:t>・休日・深夜に実施する処置（</a:t>
            </a:r>
            <a:r>
              <a:rPr lang="en-US" altLang="ja-JP" sz="2400" dirty="0">
                <a:latin typeface="+mj-ea"/>
                <a:ea typeface="+mj-ea"/>
              </a:rPr>
              <a:t>1000</a:t>
            </a:r>
            <a:r>
              <a:rPr lang="ja-JP" altLang="en-US" sz="2400" dirty="0">
                <a:latin typeface="+mj-ea"/>
                <a:ea typeface="+mj-ea"/>
              </a:rPr>
              <a:t>点以上）や</a:t>
            </a:r>
            <a:r>
              <a:rPr lang="ja-JP" altLang="en-US" sz="2400" dirty="0" smtClean="0">
                <a:latin typeface="+mj-ea"/>
                <a:ea typeface="+mj-ea"/>
              </a:rPr>
              <a:t>手術</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加算</a:t>
            </a:r>
            <a:r>
              <a:rPr lang="ja-JP" altLang="en-US" sz="2400" dirty="0" smtClean="0">
                <a:latin typeface="+mj-ea"/>
                <a:ea typeface="+mj-ea"/>
              </a:rPr>
              <a:t>にあたっては</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予定</a:t>
            </a:r>
            <a:r>
              <a:rPr lang="ja-JP" altLang="en-US" dirty="0">
                <a:latin typeface="+mj-ea"/>
                <a:ea typeface="+mj-ea"/>
              </a:rPr>
              <a:t>手術前の当直の免除や交代勤務制の</a:t>
            </a:r>
            <a:r>
              <a:rPr lang="ja-JP" altLang="en-US" dirty="0" smtClean="0">
                <a:latin typeface="+mj-ea"/>
                <a:ea typeface="+mj-ea"/>
              </a:rPr>
              <a:t>導入</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時間外</a:t>
            </a:r>
            <a:r>
              <a:rPr lang="ja-JP" altLang="en-US" dirty="0">
                <a:latin typeface="+mj-ea"/>
                <a:ea typeface="+mj-ea"/>
              </a:rPr>
              <a:t>・休日・深夜の対応に対する</a:t>
            </a:r>
            <a:r>
              <a:rPr lang="ja-JP" altLang="en-US" dirty="0" smtClean="0">
                <a:latin typeface="+mj-ea"/>
                <a:ea typeface="+mj-ea"/>
              </a:rPr>
              <a:t>手当</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採血</a:t>
            </a:r>
            <a:r>
              <a:rPr lang="ja-JP" altLang="en-US" dirty="0">
                <a:latin typeface="+mj-ea"/>
                <a:ea typeface="+mj-ea"/>
              </a:rPr>
              <a:t>・静脈注射・留置針によるルート確保について他業種との役割分担の</a:t>
            </a:r>
            <a:r>
              <a:rPr lang="ja-JP" altLang="en-US" dirty="0" smtClean="0">
                <a:latin typeface="+mj-ea"/>
                <a:ea typeface="+mj-ea"/>
              </a:rPr>
              <a:t>推進</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医療従事者負担軽減策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5566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総合</a:t>
            </a:r>
            <a:r>
              <a:rPr lang="ja-JP" altLang="en-US" sz="2800" dirty="0">
                <a:latin typeface="+mj-ea"/>
                <a:ea typeface="+mj-ea"/>
              </a:rPr>
              <a:t>入院体制加算の要件を</a:t>
            </a:r>
            <a:r>
              <a:rPr lang="ja-JP" altLang="en-US" sz="2800" dirty="0" smtClean="0">
                <a:latin typeface="+mj-ea"/>
                <a:ea typeface="+mj-ea"/>
              </a:rPr>
              <a:t>強化</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算定</a:t>
            </a:r>
            <a:r>
              <a:rPr lang="ja-JP" altLang="en-US" sz="2400" dirty="0">
                <a:latin typeface="+mj-ea"/>
                <a:ea typeface="+mj-ea"/>
              </a:rPr>
              <a:t>医療機関は亜急性期入院医療管理料と療養病棟入院基本料の届け出を</a:t>
            </a:r>
            <a:r>
              <a:rPr lang="ja-JP" altLang="en-US" sz="2400" dirty="0" smtClean="0">
                <a:latin typeface="+mj-ea"/>
                <a:ea typeface="+mj-ea"/>
              </a:rPr>
              <a:t>不可</a:t>
            </a:r>
            <a:endParaRPr lang="ja-JP" altLang="en-US" sz="2400" dirty="0">
              <a:latin typeface="+mj-ea"/>
              <a:ea typeface="+mj-ea"/>
            </a:endParaRPr>
          </a:p>
          <a:p>
            <a:pPr lvl="1" algn="just" eaLnBrk="1" hangingPunct="1">
              <a:lnSpc>
                <a:spcPct val="90000"/>
              </a:lnSpc>
            </a:pPr>
            <a:r>
              <a:rPr lang="en-US" altLang="ja-JP" sz="2400" dirty="0">
                <a:latin typeface="+mj-ea"/>
                <a:ea typeface="+mj-ea"/>
              </a:rPr>
              <a:t>24</a:t>
            </a:r>
            <a:r>
              <a:rPr lang="ja-JP" altLang="en-US" sz="2400" dirty="0">
                <a:latin typeface="+mj-ea"/>
                <a:ea typeface="+mj-ea"/>
              </a:rPr>
              <a:t>時間体制の</a:t>
            </a:r>
            <a:r>
              <a:rPr lang="ja-JP" altLang="en-US" sz="2400" dirty="0" smtClean="0">
                <a:latin typeface="+mj-ea"/>
                <a:ea typeface="+mj-ea"/>
              </a:rPr>
              <a:t>救急の他、精神</a:t>
            </a:r>
            <a:r>
              <a:rPr lang="ja-JP" altLang="en-US" sz="2400" dirty="0">
                <a:latin typeface="+mj-ea"/>
                <a:ea typeface="+mj-ea"/>
              </a:rPr>
              <a:t>病棟など幅広い診療科の病床を有し、悪性腫瘍手術や分娩件数などに関する一定の実績を全て有するよう</a:t>
            </a:r>
            <a:r>
              <a:rPr lang="ja-JP" altLang="en-US" sz="2400" dirty="0" smtClean="0">
                <a:latin typeface="+mj-ea"/>
                <a:ea typeface="+mj-ea"/>
              </a:rPr>
              <a:t>強化</a:t>
            </a: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a:p>
            <a:pPr algn="just" eaLnBrk="1" hangingPunct="1">
              <a:lnSpc>
                <a:spcPct val="90000"/>
              </a:lnSpc>
            </a:pPr>
            <a:r>
              <a:rPr lang="ja-JP" altLang="en-US" sz="2800" dirty="0" smtClean="0">
                <a:latin typeface="+mj-ea"/>
                <a:ea typeface="+mj-ea"/>
              </a:rPr>
              <a:t>ＩＣＵ</a:t>
            </a:r>
            <a:r>
              <a:rPr lang="ja-JP" altLang="en-US" sz="2800" dirty="0">
                <a:latin typeface="+mj-ea"/>
                <a:ea typeface="+mj-ea"/>
              </a:rPr>
              <a:t>の</a:t>
            </a:r>
            <a:r>
              <a:rPr lang="ja-JP" altLang="en-US" sz="2800" dirty="0" smtClean="0">
                <a:latin typeface="+mj-ea"/>
                <a:ea typeface="+mj-ea"/>
              </a:rPr>
              <a:t>評価</a:t>
            </a:r>
            <a:endParaRPr lang="en-US" altLang="ja-JP" sz="2800" dirty="0" smtClean="0">
              <a:latin typeface="+mj-ea"/>
              <a:ea typeface="+mj-ea"/>
            </a:endParaRPr>
          </a:p>
          <a:p>
            <a:pPr lvl="1" algn="just" eaLnBrk="1" hangingPunct="1">
              <a:lnSpc>
                <a:spcPct val="90000"/>
              </a:lnSpc>
            </a:pPr>
            <a:r>
              <a:rPr lang="ja-JP" altLang="en-US" sz="2400" dirty="0">
                <a:latin typeface="+mj-ea"/>
              </a:rPr>
              <a:t>医師の複数配置や臨床工学技士の</a:t>
            </a:r>
            <a:r>
              <a:rPr lang="en-US" altLang="ja-JP" sz="2400" dirty="0">
                <a:latin typeface="+mj-ea"/>
              </a:rPr>
              <a:t>24</a:t>
            </a:r>
            <a:r>
              <a:rPr lang="ja-JP" altLang="en-US" sz="2400" dirty="0">
                <a:latin typeface="+mj-ea"/>
              </a:rPr>
              <a:t>時間勤務</a:t>
            </a:r>
            <a:r>
              <a:rPr lang="ja-JP" altLang="en-US" sz="2400" dirty="0" smtClean="0">
                <a:latin typeface="+mj-ea"/>
              </a:rPr>
              <a:t>体制</a:t>
            </a:r>
            <a:endParaRPr lang="en-US" altLang="ja-JP" sz="2400" dirty="0" smtClean="0">
              <a:latin typeface="+mj-ea"/>
            </a:endParaRPr>
          </a:p>
          <a:p>
            <a:pPr lvl="1" algn="just" eaLnBrk="1" hangingPunct="1">
              <a:lnSpc>
                <a:spcPct val="90000"/>
              </a:lnSpc>
            </a:pPr>
            <a:endParaRPr lang="en-US" altLang="ja-JP" sz="2400" dirty="0" smtClean="0">
              <a:latin typeface="+mj-ea"/>
            </a:endParaRPr>
          </a:p>
          <a:p>
            <a:pPr algn="just" eaLnBrk="1" hangingPunct="1">
              <a:lnSpc>
                <a:spcPct val="90000"/>
              </a:lnSpc>
            </a:pPr>
            <a:r>
              <a:rPr lang="ja-JP" altLang="en-US" sz="2800" dirty="0" smtClean="0">
                <a:latin typeface="+mj-ea"/>
                <a:ea typeface="+mj-ea"/>
              </a:rPr>
              <a:t>新生児</a:t>
            </a:r>
            <a:r>
              <a:rPr lang="ja-JP" altLang="en-US" sz="2800" dirty="0">
                <a:latin typeface="+mj-ea"/>
                <a:ea typeface="+mj-ea"/>
              </a:rPr>
              <a:t>特定集中治療室（ＮＩＣＵ）管理料の評価と</a:t>
            </a:r>
            <a:r>
              <a:rPr lang="ja-JP" altLang="en-US" sz="2800" dirty="0" smtClean="0">
                <a:latin typeface="+mj-ea"/>
                <a:ea typeface="+mj-ea"/>
              </a:rPr>
              <a:t>要件</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ＮＩＣＵ</a:t>
            </a:r>
            <a:r>
              <a:rPr lang="ja-JP" altLang="en-US" sz="2400" dirty="0">
                <a:latin typeface="+mj-ea"/>
                <a:ea typeface="+mj-ea"/>
              </a:rPr>
              <a:t>の新生児特定集中治療室管理料１と総合周産期特定集中治療室管理料（新生児）の算定要件に、超低出生体重児や先天奇形の患者を一定数受け入れていることを</a:t>
            </a:r>
            <a:r>
              <a:rPr lang="ja-JP" altLang="en-US" sz="2400" dirty="0" smtClean="0">
                <a:latin typeface="+mj-ea"/>
                <a:ea typeface="+mj-ea"/>
              </a:rPr>
              <a:t>含める</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入院その他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49160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感染</a:t>
            </a:r>
            <a:r>
              <a:rPr lang="ja-JP" altLang="en-US" sz="2800" dirty="0">
                <a:latin typeface="+mj-ea"/>
                <a:ea typeface="+mj-ea"/>
              </a:rPr>
              <a:t>防止対策加算</a:t>
            </a:r>
            <a:r>
              <a:rPr lang="ja-JP" altLang="en-US" sz="2800" dirty="0" smtClean="0">
                <a:latin typeface="+mj-ea"/>
                <a:ea typeface="+mj-ea"/>
              </a:rPr>
              <a:t>１</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サーベイランス</a:t>
            </a:r>
            <a:r>
              <a:rPr lang="ja-JP" altLang="en-US" sz="2400" dirty="0">
                <a:latin typeface="+mj-ea"/>
                <a:ea typeface="+mj-ea"/>
              </a:rPr>
              <a:t>（ＪＡＮＩＳ）への参加を</a:t>
            </a:r>
            <a:r>
              <a:rPr lang="ja-JP" altLang="en-US" sz="2400" dirty="0" smtClean="0">
                <a:latin typeface="+mj-ea"/>
                <a:ea typeface="+mj-ea"/>
              </a:rPr>
              <a:t>必須</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病棟薬剤業務実施</a:t>
            </a:r>
            <a:r>
              <a:rPr lang="ja-JP" altLang="en-US" sz="2800" dirty="0" smtClean="0">
                <a:latin typeface="+mj-ea"/>
                <a:ea typeface="+mj-ea"/>
              </a:rPr>
              <a:t>加算</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引き続き</a:t>
            </a:r>
            <a:r>
              <a:rPr lang="ja-JP" altLang="en-US" sz="2400" dirty="0">
                <a:latin typeface="+mj-ea"/>
                <a:ea typeface="+mj-ea"/>
              </a:rPr>
              <a:t>継続して</a:t>
            </a:r>
            <a:r>
              <a:rPr lang="ja-JP" altLang="en-US" sz="2400" dirty="0" smtClean="0">
                <a:latin typeface="+mj-ea"/>
                <a:ea typeface="+mj-ea"/>
              </a:rPr>
              <a:t>評価し以下について議論</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退院</a:t>
            </a:r>
            <a:r>
              <a:rPr lang="ja-JP" altLang="en-US" sz="2400" dirty="0">
                <a:latin typeface="+mj-ea"/>
                <a:ea typeface="+mj-ea"/>
              </a:rPr>
              <a:t>時の薬剤指導などを病棟薬剤業務として充実</a:t>
            </a:r>
            <a:r>
              <a:rPr lang="ja-JP" altLang="en-US" sz="2400" dirty="0" smtClean="0">
                <a:latin typeface="+mj-ea"/>
                <a:ea typeface="+mj-ea"/>
              </a:rPr>
              <a:t>させる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療養</a:t>
            </a:r>
            <a:r>
              <a:rPr lang="ja-JP" altLang="en-US" sz="2400" dirty="0">
                <a:latin typeface="+mj-ea"/>
                <a:ea typeface="+mj-ea"/>
              </a:rPr>
              <a:t>病棟や精神病棟での病棟薬剤師配置の評価を入院後４週間までとしている</a:t>
            </a:r>
            <a:r>
              <a:rPr lang="ja-JP" altLang="en-US" sz="2400" dirty="0" smtClean="0">
                <a:latin typeface="+mj-ea"/>
                <a:ea typeface="+mj-ea"/>
              </a:rPr>
              <a:t>制限</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a:p>
            <a:pPr algn="just" eaLnBrk="1" hangingPunct="1">
              <a:lnSpc>
                <a:spcPct val="90000"/>
              </a:lnSpc>
            </a:pPr>
            <a:r>
              <a:rPr lang="ja-JP" altLang="en-US" sz="2800" dirty="0" smtClean="0">
                <a:latin typeface="+mj-ea"/>
                <a:ea typeface="+mj-ea"/>
              </a:rPr>
              <a:t>夜勤７２時間問題</a:t>
            </a:r>
            <a:endParaRPr lang="en-US" altLang="ja-JP" sz="2800" dirty="0" smtClean="0">
              <a:latin typeface="+mj-ea"/>
              <a:ea typeface="+mj-ea"/>
            </a:endParaRPr>
          </a:p>
          <a:p>
            <a:pPr lvl="1" algn="just" eaLnBrk="1" hangingPunct="1">
              <a:lnSpc>
                <a:spcPct val="90000"/>
              </a:lnSpc>
            </a:pPr>
            <a:r>
              <a:rPr lang="en-US" altLang="ja-JP" sz="2400" dirty="0">
                <a:latin typeface="+mj-ea"/>
                <a:ea typeface="+mj-ea"/>
              </a:rPr>
              <a:t>13</a:t>
            </a:r>
            <a:r>
              <a:rPr lang="ja-JP" altLang="en-US" sz="2400" dirty="0">
                <a:latin typeface="+mj-ea"/>
                <a:ea typeface="+mj-ea"/>
              </a:rPr>
              <a:t>対</a:t>
            </a:r>
            <a:r>
              <a:rPr lang="ja-JP" altLang="en-US" sz="2400" dirty="0" smtClean="0">
                <a:latin typeface="+mj-ea"/>
                <a:ea typeface="+mj-ea"/>
              </a:rPr>
              <a:t>１、</a:t>
            </a:r>
            <a:r>
              <a:rPr lang="en-US" altLang="ja-JP" sz="2400" dirty="0" smtClean="0">
                <a:latin typeface="+mj-ea"/>
                <a:ea typeface="+mj-ea"/>
              </a:rPr>
              <a:t>15</a:t>
            </a:r>
            <a:r>
              <a:rPr lang="ja-JP" altLang="en-US" sz="2400" dirty="0">
                <a:latin typeface="+mj-ea"/>
                <a:ea typeface="+mj-ea"/>
              </a:rPr>
              <a:t>対１入院基本料の算定</a:t>
            </a:r>
            <a:r>
              <a:rPr lang="ja-JP" altLang="en-US" sz="2400" dirty="0" smtClean="0">
                <a:latin typeface="+mj-ea"/>
                <a:ea typeface="+mj-ea"/>
              </a:rPr>
              <a:t>病棟について特別入院基本料のルール緩和？</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入院その他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343027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精神科</a:t>
            </a:r>
            <a:r>
              <a:rPr lang="ja-JP" altLang="en-US" sz="2800" dirty="0">
                <a:latin typeface="+mj-ea"/>
                <a:ea typeface="+mj-ea"/>
              </a:rPr>
              <a:t>急性期治療病棟入院料</a:t>
            </a:r>
          </a:p>
          <a:p>
            <a:pPr lvl="1" algn="just" eaLnBrk="1" hangingPunct="1">
              <a:lnSpc>
                <a:spcPct val="90000"/>
              </a:lnSpc>
            </a:pPr>
            <a:r>
              <a:rPr lang="ja-JP" altLang="en-US" sz="2400" dirty="0">
                <a:latin typeface="+mj-ea"/>
                <a:ea typeface="+mj-ea"/>
              </a:rPr>
              <a:t>現行の医師配置</a:t>
            </a:r>
            <a:r>
              <a:rPr lang="en-US" altLang="ja-JP" sz="2400" dirty="0">
                <a:latin typeface="+mj-ea"/>
                <a:ea typeface="+mj-ea"/>
              </a:rPr>
              <a:t>48</a:t>
            </a:r>
            <a:r>
              <a:rPr lang="ja-JP" altLang="en-US" sz="2400" dirty="0">
                <a:latin typeface="+mj-ea"/>
                <a:ea typeface="+mj-ea"/>
              </a:rPr>
              <a:t>対１（医療法基準）に加え医師配置</a:t>
            </a:r>
            <a:r>
              <a:rPr lang="en-US" altLang="ja-JP" sz="2400" dirty="0">
                <a:latin typeface="+mj-ea"/>
                <a:ea typeface="+mj-ea"/>
              </a:rPr>
              <a:t>16</a:t>
            </a:r>
            <a:r>
              <a:rPr lang="ja-JP" altLang="en-US" sz="2400" dirty="0">
                <a:latin typeface="+mj-ea"/>
                <a:ea typeface="+mj-ea"/>
              </a:rPr>
              <a:t>対１の加算を創設</a:t>
            </a:r>
          </a:p>
          <a:p>
            <a:pPr algn="just" eaLnBrk="1" hangingPunct="1">
              <a:lnSpc>
                <a:spcPct val="90000"/>
              </a:lnSpc>
            </a:pPr>
            <a:r>
              <a:rPr lang="ja-JP" altLang="en-US" sz="2800" dirty="0" smtClean="0">
                <a:latin typeface="+mj-ea"/>
                <a:ea typeface="+mj-ea"/>
              </a:rPr>
              <a:t>問題点</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医師</a:t>
            </a:r>
            <a:r>
              <a:rPr lang="ja-JP" altLang="en-US" sz="2400" dirty="0">
                <a:latin typeface="+mj-ea"/>
                <a:ea typeface="+mj-ea"/>
              </a:rPr>
              <a:t>が多い方が平均在院日数が</a:t>
            </a:r>
            <a:r>
              <a:rPr lang="ja-JP" altLang="en-US" sz="2400" dirty="0" smtClean="0">
                <a:latin typeface="+mj-ea"/>
                <a:ea typeface="+mj-ea"/>
              </a:rPr>
              <a:t>短いに</a:t>
            </a:r>
            <a:r>
              <a:rPr lang="ja-JP" altLang="en-US" sz="2400" dirty="0">
                <a:latin typeface="+mj-ea"/>
                <a:ea typeface="+mj-ea"/>
              </a:rPr>
              <a:t>もかかわらず、精神科急性期治療病棟入院料を算定する病棟が精神療養病棟入院料を算定する病棟と同じ</a:t>
            </a:r>
            <a:r>
              <a:rPr lang="en-US" altLang="ja-JP" sz="2400" dirty="0">
                <a:latin typeface="+mj-ea"/>
                <a:ea typeface="+mj-ea"/>
              </a:rPr>
              <a:t>48</a:t>
            </a:r>
            <a:r>
              <a:rPr lang="ja-JP" altLang="en-US" sz="2400" dirty="0">
                <a:latin typeface="+mj-ea"/>
                <a:ea typeface="+mj-ea"/>
              </a:rPr>
              <a:t>対１の医師</a:t>
            </a:r>
            <a:r>
              <a:rPr lang="ja-JP" altLang="en-US" sz="2400" dirty="0" smtClean="0">
                <a:latin typeface="+mj-ea"/>
                <a:ea typeface="+mj-ea"/>
              </a:rPr>
              <a:t>配置</a:t>
            </a:r>
            <a:endParaRPr lang="ja-JP" altLang="en-US" sz="2400" dirty="0">
              <a:latin typeface="+mj-ea"/>
              <a:ea typeface="+mj-ea"/>
            </a:endParaRPr>
          </a:p>
          <a:p>
            <a:pPr lvl="1" algn="just" eaLnBrk="1" hangingPunct="1">
              <a:lnSpc>
                <a:spcPct val="90000"/>
              </a:lnSpc>
            </a:pPr>
            <a:r>
              <a:rPr lang="ja-JP" altLang="en-US" sz="2400" dirty="0">
                <a:latin typeface="+mj-ea"/>
                <a:ea typeface="+mj-ea"/>
              </a:rPr>
              <a:t>隔離・身体拘束の割合が低い精神療養病棟入院料の算定病棟にも、精神保健指定医の配置が求められている</a:t>
            </a:r>
          </a:p>
          <a:p>
            <a:pPr algn="just" eaLnBrk="1" hangingPunct="1">
              <a:lnSpc>
                <a:spcPct val="90000"/>
              </a:lnSpc>
            </a:pPr>
            <a:r>
              <a:rPr lang="ja-JP" altLang="en-US" sz="2800" dirty="0" smtClean="0">
                <a:latin typeface="+mj-ea"/>
                <a:ea typeface="+mj-ea"/>
              </a:rPr>
              <a:t>今後の論点</a:t>
            </a:r>
            <a:endParaRPr lang="ja-JP" altLang="en-US" sz="2800" dirty="0">
              <a:latin typeface="+mj-ea"/>
              <a:ea typeface="+mj-ea"/>
            </a:endParaRPr>
          </a:p>
          <a:p>
            <a:pPr lvl="1" algn="just" eaLnBrk="1" hangingPunct="1">
              <a:lnSpc>
                <a:spcPct val="90000"/>
              </a:lnSpc>
            </a:pPr>
            <a:r>
              <a:rPr lang="ja-JP" altLang="en-US" sz="2400" dirty="0">
                <a:latin typeface="+mj-ea"/>
                <a:ea typeface="+mj-ea"/>
              </a:rPr>
              <a:t>精神科急性期治療病棟入院料の算定病棟への医師の重点的配置とクリティカルパスの院内使用への評価</a:t>
            </a:r>
          </a:p>
          <a:p>
            <a:pPr lvl="1" algn="just" eaLnBrk="1" hangingPunct="1">
              <a:lnSpc>
                <a:spcPct val="90000"/>
              </a:lnSpc>
            </a:pPr>
            <a:r>
              <a:rPr lang="ja-JP" altLang="en-US" sz="2400" dirty="0">
                <a:latin typeface="+mj-ea"/>
                <a:ea typeface="+mj-ea"/>
              </a:rPr>
              <a:t>精神療養病棟入院料の算定病棟について、病棟ごとに常勤の指定医を配置する必要性</a:t>
            </a:r>
          </a:p>
          <a:p>
            <a:pPr lvl="1" algn="just" eaLnBrk="1" hangingPunct="1">
              <a:lnSpc>
                <a:spcPct val="90000"/>
              </a:lnSpc>
            </a:pPr>
            <a:r>
              <a:rPr lang="ja-JP" altLang="en-US" sz="2400" dirty="0">
                <a:latin typeface="+mj-ea"/>
                <a:ea typeface="+mj-ea"/>
              </a:rPr>
              <a:t>精神療養病棟入院料および精神科入院基本料の精神保健福祉士の配置</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精神科医療</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083155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ＤＰＣについて</a:t>
            </a:r>
            <a:endParaRPr lang="en-US" altLang="ja-JP" sz="4000" dirty="0" smtClean="0"/>
          </a:p>
          <a:p>
            <a:pPr algn="ctr" eaLnBrk="1" hangingPunct="1">
              <a:buFont typeface="Wingdings" pitchFamily="2" charset="2"/>
              <a:buNone/>
            </a:pPr>
            <a:r>
              <a:rPr lang="ja-JP" altLang="en-US" sz="2800" dirty="0" smtClean="0"/>
              <a:t>（中央社会保険医療協議会での議論）</a:t>
            </a:r>
            <a:endParaRPr lang="en-US" altLang="ja-JP" sz="2800" dirty="0" smtClean="0"/>
          </a:p>
        </p:txBody>
      </p:sp>
    </p:spTree>
    <p:extLst>
      <p:ext uri="{BB962C8B-B14F-4D97-AF65-F5344CB8AC3E}">
        <p14:creationId xmlns:p14="http://schemas.microsoft.com/office/powerpoint/2010/main" val="63237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データ提供指数</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「部位・不明・詳細不明コード」について新たな評価を検討</a:t>
            </a:r>
            <a:endParaRPr lang="en-US" altLang="ja-JP" sz="2400" dirty="0" smtClean="0">
              <a:latin typeface="+mj-ea"/>
              <a:ea typeface="+mj-ea"/>
            </a:endParaRPr>
          </a:p>
          <a:p>
            <a:pPr lvl="2" algn="just" eaLnBrk="1" hangingPunct="1">
              <a:lnSpc>
                <a:spcPct val="90000"/>
              </a:lnSpc>
            </a:pPr>
            <a:r>
              <a:rPr lang="ja-JP" altLang="en-US" sz="2000" dirty="0">
                <a:latin typeface="+mj-ea"/>
                <a:ea typeface="+mj-ea"/>
              </a:rPr>
              <a:t>質が</a:t>
            </a:r>
            <a:r>
              <a:rPr lang="ja-JP" altLang="en-US" sz="2000" dirty="0" smtClean="0">
                <a:latin typeface="+mj-ea"/>
                <a:ea typeface="+mj-ea"/>
              </a:rPr>
              <a:t>低く分析対象とはならないデータを多数出している</a:t>
            </a:r>
            <a:endParaRPr lang="en-US" altLang="ja-JP" sz="2000" dirty="0" smtClean="0">
              <a:latin typeface="+mj-ea"/>
              <a:ea typeface="+mj-ea"/>
            </a:endParaRPr>
          </a:p>
          <a:p>
            <a:pPr lvl="2" algn="just" eaLnBrk="1" hangingPunct="1">
              <a:lnSpc>
                <a:spcPct val="90000"/>
              </a:lnSpc>
            </a:pPr>
            <a:r>
              <a:rPr lang="ja-JP" altLang="en-US" sz="2000" dirty="0">
                <a:latin typeface="+mj-ea"/>
                <a:ea typeface="+mj-ea"/>
              </a:rPr>
              <a:t>支払いに関係</a:t>
            </a:r>
            <a:r>
              <a:rPr lang="ja-JP" altLang="en-US" sz="2000" dirty="0" smtClean="0">
                <a:latin typeface="+mj-ea"/>
                <a:ea typeface="+mj-ea"/>
              </a:rPr>
              <a:t>ない副傷病がほとんど記載されていない</a:t>
            </a:r>
            <a:endParaRPr lang="en-US" altLang="ja-JP" sz="2000" dirty="0" smtClean="0">
              <a:latin typeface="+mj-ea"/>
              <a:ea typeface="+mj-ea"/>
            </a:endParaRPr>
          </a:p>
          <a:p>
            <a:pPr lvl="2" algn="just" eaLnBrk="1" hangingPunct="1">
              <a:lnSpc>
                <a:spcPct val="90000"/>
              </a:lnSpc>
            </a:pPr>
            <a:r>
              <a:rPr lang="ja-JP" altLang="en-US" sz="2000" dirty="0" smtClean="0">
                <a:latin typeface="+mj-ea"/>
                <a:ea typeface="+mj-ea"/>
              </a:rPr>
              <a:t>様式１の記載内容をレセプトの記載内容との整合性で評価すべき</a:t>
            </a:r>
            <a:endParaRPr lang="en-US" altLang="ja-JP" sz="2000" dirty="0" smtClean="0">
              <a:latin typeface="+mj-ea"/>
              <a:ea typeface="+mj-ea"/>
            </a:endParaRPr>
          </a:p>
          <a:p>
            <a:pPr algn="just" eaLnBrk="1" hangingPunct="1">
              <a:lnSpc>
                <a:spcPct val="90000"/>
              </a:lnSpc>
            </a:pPr>
            <a:r>
              <a:rPr lang="ja-JP" altLang="en-US" sz="2800" dirty="0" smtClean="0">
                <a:latin typeface="+mj-ea"/>
                <a:ea typeface="+mj-ea"/>
              </a:rPr>
              <a:t>効率性指数</a:t>
            </a:r>
            <a:endParaRPr lang="en-US" altLang="ja-JP" sz="2800" dirty="0" smtClean="0">
              <a:latin typeface="+mj-ea"/>
              <a:ea typeface="+mj-ea"/>
            </a:endParaRPr>
          </a:p>
          <a:p>
            <a:pPr lvl="1" algn="just" eaLnBrk="1" hangingPunct="1">
              <a:lnSpc>
                <a:spcPct val="90000"/>
              </a:lnSpc>
            </a:pPr>
            <a:r>
              <a:rPr lang="ja-JP" altLang="en-US" dirty="0">
                <a:latin typeface="+mj-ea"/>
                <a:ea typeface="+mj-ea"/>
              </a:rPr>
              <a:t>後発医薬品</a:t>
            </a:r>
            <a:r>
              <a:rPr lang="ja-JP" altLang="en-US" dirty="0" smtClean="0">
                <a:latin typeface="+mj-ea"/>
                <a:ea typeface="+mj-ea"/>
              </a:rPr>
              <a:t>の使用割合による評価の導入</a:t>
            </a:r>
            <a:endParaRPr lang="en-US" altLang="ja-JP" dirty="0" smtClean="0">
              <a:latin typeface="+mj-ea"/>
              <a:ea typeface="+mj-ea"/>
            </a:endParaRPr>
          </a:p>
          <a:p>
            <a:pPr algn="just" eaLnBrk="1" hangingPunct="1">
              <a:lnSpc>
                <a:spcPct val="90000"/>
              </a:lnSpc>
            </a:pPr>
            <a:r>
              <a:rPr lang="ja-JP" altLang="en-US" sz="2800" dirty="0">
                <a:latin typeface="+mj-ea"/>
                <a:ea typeface="+mj-ea"/>
              </a:rPr>
              <a:t>地域医療</a:t>
            </a:r>
            <a:r>
              <a:rPr lang="ja-JP" altLang="en-US" sz="2800" dirty="0" smtClean="0">
                <a:latin typeface="+mj-ea"/>
                <a:ea typeface="+mj-ea"/>
              </a:rPr>
              <a:t>指数</a:t>
            </a:r>
            <a:endParaRPr lang="en-US" altLang="ja-JP" sz="2800" dirty="0" smtClean="0">
              <a:latin typeface="+mj-ea"/>
              <a:ea typeface="+mj-ea"/>
            </a:endParaRPr>
          </a:p>
          <a:p>
            <a:pPr lvl="1" algn="just" eaLnBrk="1" hangingPunct="1">
              <a:lnSpc>
                <a:spcPct val="90000"/>
              </a:lnSpc>
            </a:pPr>
            <a:r>
              <a:rPr lang="ja-JP" altLang="en-US" dirty="0">
                <a:latin typeface="+mj-ea"/>
                <a:ea typeface="+mj-ea"/>
              </a:rPr>
              <a:t>在宅</a:t>
            </a:r>
            <a:r>
              <a:rPr lang="ja-JP" altLang="en-US" dirty="0" smtClean="0">
                <a:latin typeface="+mj-ea"/>
                <a:ea typeface="+mj-ea"/>
              </a:rPr>
              <a:t>医療への対応</a:t>
            </a:r>
            <a:endParaRPr lang="en-US" altLang="ja-JP" dirty="0" smtClean="0">
              <a:latin typeface="+mj-ea"/>
              <a:ea typeface="+mj-ea"/>
            </a:endParaRPr>
          </a:p>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dirty="0" smtClean="0">
                <a:latin typeface="+mj-ea"/>
                <a:ea typeface="+mj-ea"/>
              </a:rPr>
              <a:t>その他</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高額薬剤対応</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退院後３日以内の再入院の算定ルール</a:t>
            </a:r>
            <a:endParaRPr lang="en-US" altLang="ja-JP" dirty="0" smtClean="0">
              <a:latin typeface="+mj-ea"/>
              <a:ea typeface="+mj-ea"/>
            </a:endParaRPr>
          </a:p>
          <a:p>
            <a:pPr lvl="1" algn="just" eaLnBrk="1" hangingPunct="1">
              <a:lnSpc>
                <a:spcPct val="90000"/>
              </a:lnSpc>
            </a:pPr>
            <a:r>
              <a:rPr lang="ja-JP" altLang="en-US" dirty="0">
                <a:latin typeface="+mj-ea"/>
                <a:ea typeface="+mj-ea"/>
              </a:rPr>
              <a:t>退院</a:t>
            </a:r>
            <a:r>
              <a:rPr lang="ja-JP" altLang="en-US" dirty="0" smtClean="0">
                <a:latin typeface="+mj-ea"/>
                <a:ea typeface="+mj-ea"/>
              </a:rPr>
              <a:t>患者調査の様式１の記録方法の見直し　等</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ＤＰＣ</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機能評価係数</a:t>
            </a:r>
            <a:r>
              <a:rPr lang="en-US" altLang="ja-JP" sz="3600" i="0" dirty="0" smtClean="0">
                <a:solidFill>
                  <a:srgbClr val="FFFF66"/>
                </a:solidFill>
              </a:rPr>
              <a:t>Ⅱ</a:t>
            </a:r>
            <a:r>
              <a:rPr lang="ja-JP" altLang="en-US" sz="3600" i="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37441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外来診療について</a:t>
            </a:r>
            <a:endParaRPr lang="en-US" altLang="ja-JP" sz="4000" dirty="0" smtClean="0"/>
          </a:p>
          <a:p>
            <a:pPr algn="ctr" eaLnBrk="1" hangingPunct="1">
              <a:buFont typeface="Wingdings" pitchFamily="2" charset="2"/>
              <a:buNone/>
            </a:pPr>
            <a:r>
              <a:rPr lang="ja-JP" altLang="en-US" sz="2800" dirty="0" smtClean="0"/>
              <a:t>（中央社会保険医療協議会での議論）</a:t>
            </a:r>
            <a:endParaRPr lang="en-US" altLang="ja-JP" sz="2800" dirty="0" smtClean="0"/>
          </a:p>
        </p:txBody>
      </p:sp>
    </p:spTree>
    <p:extLst>
      <p:ext uri="{BB962C8B-B14F-4D97-AF65-F5344CB8AC3E}">
        <p14:creationId xmlns:p14="http://schemas.microsoft.com/office/powerpoint/2010/main" val="2462909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050" name="Picture 2" descr="C:\Users\HOSOYA-K\Desktop\新しいフォルダー\外来医療役割分担イメー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3157"/>
            <a:ext cx="8943506" cy="6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5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診療所</a:t>
            </a:r>
            <a:endParaRPr lang="ja-JP" altLang="en-US" sz="2800" dirty="0">
              <a:latin typeface="+mj-ea"/>
              <a:ea typeface="+mj-ea"/>
            </a:endParaRPr>
          </a:p>
          <a:p>
            <a:pPr lvl="1" algn="just" eaLnBrk="1" hangingPunct="1">
              <a:lnSpc>
                <a:spcPct val="90000"/>
              </a:lnSpc>
            </a:pPr>
            <a:r>
              <a:rPr lang="ja-JP" altLang="en-US" sz="2400" dirty="0">
                <a:latin typeface="+mj-ea"/>
                <a:ea typeface="+mj-ea"/>
              </a:rPr>
              <a:t>基本診療料と有床診療所入院基本料に上乗せ（歯科も同様</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a:p>
            <a:pPr algn="just" eaLnBrk="1" hangingPunct="1">
              <a:lnSpc>
                <a:spcPct val="90000"/>
              </a:lnSpc>
            </a:pPr>
            <a:r>
              <a:rPr lang="ja-JP" altLang="en-US" sz="2800" dirty="0">
                <a:latin typeface="+mj-ea"/>
                <a:ea typeface="+mj-ea"/>
              </a:rPr>
              <a:t>病院</a:t>
            </a:r>
          </a:p>
          <a:p>
            <a:pPr lvl="1" algn="just" eaLnBrk="1" hangingPunct="1">
              <a:lnSpc>
                <a:spcPct val="90000"/>
              </a:lnSpc>
            </a:pPr>
            <a:r>
              <a:rPr lang="ja-JP" altLang="en-US" sz="2400" dirty="0">
                <a:latin typeface="+mj-ea"/>
                <a:ea typeface="+mj-ea"/>
              </a:rPr>
              <a:t>基本診療料（診療所と同点数）及び外来診療料と入院料に</a:t>
            </a:r>
            <a:r>
              <a:rPr lang="ja-JP" altLang="en-US" sz="2400" dirty="0" smtClean="0">
                <a:latin typeface="+mj-ea"/>
                <a:ea typeface="+mj-ea"/>
              </a:rPr>
              <a:t>上乗せ</a:t>
            </a: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a:p>
            <a:pPr algn="just" eaLnBrk="1" hangingPunct="1">
              <a:lnSpc>
                <a:spcPct val="90000"/>
              </a:lnSpc>
            </a:pPr>
            <a:r>
              <a:rPr lang="ja-JP" altLang="en-US" sz="2800" dirty="0">
                <a:latin typeface="+mj-ea"/>
                <a:ea typeface="+mj-ea"/>
              </a:rPr>
              <a:t>調剤</a:t>
            </a:r>
          </a:p>
          <a:p>
            <a:pPr lvl="1" algn="just" eaLnBrk="1" hangingPunct="1">
              <a:lnSpc>
                <a:spcPct val="90000"/>
              </a:lnSpc>
            </a:pPr>
            <a:r>
              <a:rPr lang="ja-JP" altLang="en-US" sz="2400" dirty="0">
                <a:latin typeface="+mj-ea"/>
                <a:ea typeface="+mj-ea"/>
              </a:rPr>
              <a:t>調剤基本料に上乗せ</a:t>
            </a:r>
          </a:p>
          <a:p>
            <a:pPr marL="0" indent="0" algn="just" eaLnBrk="1" hangingPunct="1">
              <a:lnSpc>
                <a:spcPct val="90000"/>
              </a:lnSpc>
              <a:buNone/>
            </a:pPr>
            <a:endParaRPr lang="ja-JP" altLang="en-US" sz="2800" dirty="0">
              <a:latin typeface="+mj-ea"/>
              <a:ea typeface="+mj-ea"/>
            </a:endParaRPr>
          </a:p>
          <a:p>
            <a:pPr lvl="1" algn="just" eaLnBrk="1" hangingPunct="1">
              <a:lnSpc>
                <a:spcPct val="90000"/>
              </a:lnSpc>
            </a:pPr>
            <a:r>
              <a:rPr lang="ja-JP" altLang="en-US" sz="2400" dirty="0">
                <a:latin typeface="+mj-ea"/>
                <a:ea typeface="+mj-ea"/>
              </a:rPr>
              <a:t>具体的な点数等については医療経済実態調査の結果待ち（</a:t>
            </a:r>
            <a:r>
              <a:rPr lang="en-US" altLang="ja-JP" sz="2400" dirty="0">
                <a:latin typeface="+mj-ea"/>
                <a:ea typeface="+mj-ea"/>
              </a:rPr>
              <a:t>10</a:t>
            </a:r>
            <a:r>
              <a:rPr lang="ja-JP" altLang="en-US" sz="2400" dirty="0">
                <a:latin typeface="+mj-ea"/>
                <a:ea typeface="+mj-ea"/>
              </a:rPr>
              <a:t>月末</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控除対象外消費税（損税）問題は平成２７年１０月に先送り</a:t>
            </a:r>
            <a:endParaRPr lang="en-US" altLang="ja-JP" sz="20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消費税引き上げへの対応</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03702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074" name="Picture 2" descr="C:\Users\HOSOYA-K\Desktop\新しいフォルダー\外来医療役割分担イメージ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5721"/>
            <a:ext cx="8911073" cy="61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816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主治医機能</a:t>
            </a:r>
          </a:p>
          <a:p>
            <a:pPr lvl="1" algn="just" eaLnBrk="1" hangingPunct="1">
              <a:lnSpc>
                <a:spcPct val="90000"/>
              </a:lnSpc>
            </a:pPr>
            <a:r>
              <a:rPr lang="ja-JP" altLang="en-US" sz="2400" dirty="0">
                <a:latin typeface="+mj-ea"/>
                <a:ea typeface="+mj-ea"/>
              </a:rPr>
              <a:t>アクセスしやすい診療所や中小病院が担うことが重要</a:t>
            </a:r>
          </a:p>
          <a:p>
            <a:pPr lvl="1" algn="just" eaLnBrk="1" hangingPunct="1">
              <a:lnSpc>
                <a:spcPct val="90000"/>
              </a:lnSpc>
            </a:pPr>
            <a:r>
              <a:rPr lang="ja-JP" altLang="en-US" sz="2400" dirty="0">
                <a:latin typeface="+mj-ea"/>
                <a:ea typeface="+mj-ea"/>
              </a:rPr>
              <a:t>複数の慢性疾患を持つ患者に対して専門性を持った医療機関と連携しながら一元的な管理を行うことが重要</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検討課題</a:t>
            </a:r>
          </a:p>
          <a:p>
            <a:pPr lvl="1" algn="just" eaLnBrk="1" hangingPunct="1">
              <a:lnSpc>
                <a:spcPct val="90000"/>
              </a:lnSpc>
            </a:pPr>
            <a:r>
              <a:rPr lang="ja-JP" altLang="en-US" sz="2400" dirty="0" smtClean="0">
                <a:latin typeface="+mj-ea"/>
                <a:ea typeface="+mj-ea"/>
              </a:rPr>
              <a:t>対象</a:t>
            </a:r>
            <a:r>
              <a:rPr lang="ja-JP" altLang="en-US" sz="2400" dirty="0">
                <a:latin typeface="+mj-ea"/>
                <a:ea typeface="+mj-ea"/>
              </a:rPr>
              <a:t>患者</a:t>
            </a:r>
          </a:p>
          <a:p>
            <a:pPr lvl="2" algn="just" eaLnBrk="1" hangingPunct="1">
              <a:lnSpc>
                <a:spcPct val="90000"/>
              </a:lnSpc>
            </a:pPr>
            <a:r>
              <a:rPr lang="ja-JP" altLang="en-US" dirty="0">
                <a:latin typeface="+mj-ea"/>
                <a:ea typeface="+mj-ea"/>
              </a:rPr>
              <a:t>年齢による区分は行わない</a:t>
            </a:r>
          </a:p>
          <a:p>
            <a:pPr lvl="2" algn="just" eaLnBrk="1" hangingPunct="1">
              <a:lnSpc>
                <a:spcPct val="90000"/>
              </a:lnSpc>
            </a:pPr>
            <a:r>
              <a:rPr lang="ja-JP" altLang="en-US" dirty="0">
                <a:latin typeface="+mj-ea"/>
                <a:ea typeface="+mj-ea"/>
              </a:rPr>
              <a:t>高血圧症、糖尿病、脂質異常症や認知症を有する患者</a:t>
            </a:r>
          </a:p>
          <a:p>
            <a:pPr algn="just" eaLnBrk="1" hangingPunct="1">
              <a:lnSpc>
                <a:spcPct val="90000"/>
              </a:lnSpc>
            </a:pPr>
            <a:endParaRPr lang="ja-JP" altLang="en-US" sz="2800" dirty="0">
              <a:latin typeface="+mj-ea"/>
              <a:ea typeface="+mj-ea"/>
            </a:endParaRPr>
          </a:p>
          <a:p>
            <a:pPr lvl="1" algn="just" eaLnBrk="1" hangingPunct="1">
              <a:lnSpc>
                <a:spcPct val="90000"/>
              </a:lnSpc>
            </a:pPr>
            <a:r>
              <a:rPr lang="ja-JP" altLang="en-US" sz="2400" dirty="0">
                <a:latin typeface="+mj-ea"/>
                <a:ea typeface="+mj-ea"/>
              </a:rPr>
              <a:t>服薬管理</a:t>
            </a:r>
          </a:p>
          <a:p>
            <a:pPr lvl="2" algn="just" eaLnBrk="1" hangingPunct="1">
              <a:lnSpc>
                <a:spcPct val="90000"/>
              </a:lnSpc>
            </a:pPr>
            <a:r>
              <a:rPr lang="ja-JP" altLang="en-US" dirty="0">
                <a:latin typeface="+mj-ea"/>
                <a:ea typeface="+mj-ea"/>
              </a:rPr>
              <a:t>患者が通院している医療機関を把握し、処方されている医薬品を全て管理することが重要</a:t>
            </a:r>
          </a:p>
          <a:p>
            <a:pPr lvl="2" algn="just" eaLnBrk="1" hangingPunct="1">
              <a:lnSpc>
                <a:spcPct val="90000"/>
              </a:lnSpc>
            </a:pPr>
            <a:r>
              <a:rPr lang="ja-JP" altLang="en-US" dirty="0">
                <a:latin typeface="+mj-ea"/>
                <a:ea typeface="+mj-ea"/>
              </a:rPr>
              <a:t>院内処方等により、医師自ら又は配置されている薬剤師等が、一元的な服薬管理を行う</a:t>
            </a:r>
            <a:r>
              <a:rPr lang="ja-JP" altLang="en-US" dirty="0" smtClean="0">
                <a:latin typeface="+mj-ea"/>
                <a:ea typeface="+mj-ea"/>
              </a:rPr>
              <a:t>体制</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外来医療の検討課題</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2344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r>
              <a:rPr lang="ja-JP" altLang="en-US" sz="2400" dirty="0" smtClean="0">
                <a:latin typeface="+mj-ea"/>
                <a:ea typeface="+mj-ea"/>
              </a:rPr>
              <a:t>健康</a:t>
            </a:r>
            <a:r>
              <a:rPr lang="ja-JP" altLang="en-US" sz="2400" dirty="0">
                <a:latin typeface="+mj-ea"/>
                <a:ea typeface="+mj-ea"/>
              </a:rPr>
              <a:t>管理</a:t>
            </a:r>
          </a:p>
          <a:p>
            <a:pPr lvl="2" algn="just" eaLnBrk="1" hangingPunct="1">
              <a:lnSpc>
                <a:spcPct val="90000"/>
              </a:lnSpc>
            </a:pPr>
            <a:r>
              <a:rPr lang="ja-JP" altLang="en-US" dirty="0">
                <a:latin typeface="+mj-ea"/>
                <a:ea typeface="+mj-ea"/>
              </a:rPr>
              <a:t>健康診断・検診の受診勧奨を行いその結果等をカルテに記載</a:t>
            </a:r>
          </a:p>
          <a:p>
            <a:pPr lvl="2" algn="just" eaLnBrk="1" hangingPunct="1">
              <a:lnSpc>
                <a:spcPct val="90000"/>
              </a:lnSpc>
            </a:pPr>
            <a:r>
              <a:rPr lang="ja-JP" altLang="en-US" dirty="0">
                <a:latin typeface="+mj-ea"/>
                <a:ea typeface="+mj-ea"/>
              </a:rPr>
              <a:t>その評価結果をもとに患者の健康状態を管理し気軽に健康相談できる体制</a:t>
            </a:r>
          </a:p>
          <a:p>
            <a:pPr lvl="2" algn="just" eaLnBrk="1" hangingPunct="1">
              <a:lnSpc>
                <a:spcPct val="90000"/>
              </a:lnSpc>
            </a:pPr>
            <a:r>
              <a:rPr lang="ja-JP" altLang="en-US" dirty="0">
                <a:latin typeface="+mj-ea"/>
                <a:ea typeface="+mj-ea"/>
              </a:rPr>
              <a:t>たばこ対策</a:t>
            </a:r>
          </a:p>
          <a:p>
            <a:pPr algn="just" eaLnBrk="1" hangingPunct="1">
              <a:lnSpc>
                <a:spcPct val="90000"/>
              </a:lnSpc>
            </a:pPr>
            <a:endParaRPr lang="ja-JP" altLang="en-US" sz="2400" dirty="0">
              <a:latin typeface="+mj-ea"/>
              <a:ea typeface="+mj-ea"/>
            </a:endParaRPr>
          </a:p>
          <a:p>
            <a:pPr lvl="1" algn="just" eaLnBrk="1" hangingPunct="1">
              <a:lnSpc>
                <a:spcPct val="90000"/>
              </a:lnSpc>
            </a:pPr>
            <a:r>
              <a:rPr lang="ja-JP" altLang="en-US" sz="2400" dirty="0">
                <a:latin typeface="+mj-ea"/>
                <a:ea typeface="+mj-ea"/>
              </a:rPr>
              <a:t>介護保険制度の理解と連携</a:t>
            </a:r>
          </a:p>
          <a:p>
            <a:pPr algn="just" eaLnBrk="1" hangingPunct="1">
              <a:lnSpc>
                <a:spcPct val="90000"/>
              </a:lnSpc>
            </a:pPr>
            <a:endParaRPr lang="ja-JP" altLang="en-US" sz="2400" dirty="0">
              <a:latin typeface="+mj-ea"/>
              <a:ea typeface="+mj-ea"/>
            </a:endParaRPr>
          </a:p>
          <a:p>
            <a:pPr lvl="1" algn="just" eaLnBrk="1" hangingPunct="1">
              <a:lnSpc>
                <a:spcPct val="90000"/>
              </a:lnSpc>
            </a:pPr>
            <a:r>
              <a:rPr lang="ja-JP" altLang="en-US" sz="2400" dirty="0">
                <a:latin typeface="+mj-ea"/>
                <a:ea typeface="+mj-ea"/>
              </a:rPr>
              <a:t>在宅医療の提供および</a:t>
            </a:r>
            <a:r>
              <a:rPr lang="en-US" altLang="ja-JP" sz="2400" dirty="0">
                <a:latin typeface="+mj-ea"/>
                <a:ea typeface="+mj-ea"/>
              </a:rPr>
              <a:t>24</a:t>
            </a:r>
            <a:r>
              <a:rPr lang="ja-JP" altLang="en-US" sz="2400" dirty="0">
                <a:latin typeface="+mj-ea"/>
                <a:ea typeface="+mj-ea"/>
              </a:rPr>
              <a:t>時間の対応</a:t>
            </a:r>
          </a:p>
          <a:p>
            <a:pPr lvl="2" algn="just" eaLnBrk="1" hangingPunct="1">
              <a:lnSpc>
                <a:spcPct val="90000"/>
              </a:lnSpc>
            </a:pPr>
            <a:r>
              <a:rPr lang="ja-JP" altLang="en-US" dirty="0">
                <a:latin typeface="+mj-ea"/>
                <a:ea typeface="+mj-ea"/>
              </a:rPr>
              <a:t>外来から在宅医療までの継続した医療の提供を行い、また</a:t>
            </a:r>
            <a:r>
              <a:rPr lang="en-US" altLang="ja-JP" dirty="0">
                <a:latin typeface="+mj-ea"/>
                <a:ea typeface="+mj-ea"/>
              </a:rPr>
              <a:t>24</a:t>
            </a:r>
            <a:r>
              <a:rPr lang="ja-JP" altLang="en-US" dirty="0">
                <a:latin typeface="+mj-ea"/>
                <a:ea typeface="+mj-ea"/>
              </a:rPr>
              <a:t>時間の対応を行うことについて、在宅医療への積極的な関与及び夜間の連絡先も含めて患者に対して説明と同意を求めること</a:t>
            </a:r>
            <a:r>
              <a:rPr lang="ja-JP" altLang="en-US" dirty="0" smtClean="0">
                <a:latin typeface="+mj-ea"/>
                <a:ea typeface="+mj-ea"/>
              </a:rPr>
              <a:t>等</a:t>
            </a:r>
            <a:endParaRPr lang="en-US" altLang="ja-JP" dirty="0" smtClean="0">
              <a:latin typeface="+mj-ea"/>
              <a:ea typeface="+mj-ea"/>
            </a:endParaRPr>
          </a:p>
          <a:p>
            <a:pPr lvl="2"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外来医療の検討課題２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3491880" y="6165304"/>
            <a:ext cx="5400600" cy="338554"/>
          </a:xfrm>
          <a:prstGeom prst="rect">
            <a:avLst/>
          </a:prstGeom>
          <a:noFill/>
        </p:spPr>
        <p:txBody>
          <a:bodyPr wrap="square" rtlCol="0">
            <a:spAutoFit/>
          </a:bodyPr>
          <a:lstStyle/>
          <a:p>
            <a:r>
              <a:rPr kumimoji="1" lang="ja-JP" altLang="en-US" sz="1600" dirty="0" smtClean="0"/>
              <a:t>平成</a:t>
            </a:r>
            <a:r>
              <a:rPr lang="en-US" altLang="ja-JP" sz="1600" dirty="0"/>
              <a:t>25</a:t>
            </a:r>
            <a:r>
              <a:rPr lang="ja-JP" altLang="en-US" sz="1600" dirty="0" smtClean="0"/>
              <a:t>年</a:t>
            </a:r>
            <a:r>
              <a:rPr lang="en-US" altLang="ja-JP" sz="1600" dirty="0"/>
              <a:t>10</a:t>
            </a:r>
            <a:r>
              <a:rPr lang="ja-JP" altLang="en-US" sz="1600" dirty="0" smtClean="0"/>
              <a:t>月</a:t>
            </a:r>
            <a:r>
              <a:rPr lang="en-US" altLang="ja-JP" sz="1600" dirty="0" smtClean="0"/>
              <a:t>9</a:t>
            </a:r>
            <a:r>
              <a:rPr lang="ja-JP" altLang="en-US" sz="1600" dirty="0" smtClean="0"/>
              <a:t>日　中央社会保険医療協議会総会資料より</a:t>
            </a:r>
            <a:endParaRPr kumimoji="1" lang="ja-JP" altLang="en-US" sz="1600" dirty="0"/>
          </a:p>
        </p:txBody>
      </p:sp>
    </p:spTree>
    <p:extLst>
      <p:ext uri="{BB962C8B-B14F-4D97-AF65-F5344CB8AC3E}">
        <p14:creationId xmlns:p14="http://schemas.microsoft.com/office/powerpoint/2010/main" val="1689831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初診料</a:t>
            </a:r>
            <a:r>
              <a:rPr lang="ja-JP" altLang="en-US" sz="2800" dirty="0">
                <a:latin typeface="+mj-ea"/>
                <a:ea typeface="+mj-ea"/>
              </a:rPr>
              <a:t>　</a:t>
            </a:r>
            <a:r>
              <a:rPr lang="en-US" altLang="ja-JP" sz="2800" dirty="0">
                <a:latin typeface="+mj-ea"/>
                <a:ea typeface="+mj-ea"/>
              </a:rPr>
              <a:t>270</a:t>
            </a:r>
            <a:r>
              <a:rPr lang="ja-JP" altLang="en-US" sz="2800" dirty="0">
                <a:latin typeface="+mj-ea"/>
                <a:ea typeface="+mj-ea"/>
              </a:rPr>
              <a:t>点→</a:t>
            </a:r>
            <a:r>
              <a:rPr lang="en-US" altLang="ja-JP" sz="2800" dirty="0">
                <a:latin typeface="+mj-ea"/>
                <a:ea typeface="+mj-ea"/>
              </a:rPr>
              <a:t>200</a:t>
            </a:r>
            <a:r>
              <a:rPr lang="ja-JP" altLang="en-US" sz="2800" dirty="0">
                <a:latin typeface="+mj-ea"/>
                <a:ea typeface="+mj-ea"/>
              </a:rPr>
              <a:t>点</a:t>
            </a:r>
          </a:p>
          <a:p>
            <a:pPr algn="just" eaLnBrk="1" hangingPunct="1">
              <a:lnSpc>
                <a:spcPct val="90000"/>
              </a:lnSpc>
            </a:pPr>
            <a:r>
              <a:rPr lang="ja-JP" altLang="en-US" sz="2800" dirty="0">
                <a:latin typeface="+mj-ea"/>
                <a:ea typeface="+mj-ea"/>
              </a:rPr>
              <a:t>再診料（外来診療料）</a:t>
            </a:r>
            <a:r>
              <a:rPr lang="en-US" altLang="ja-JP" sz="2800" dirty="0">
                <a:latin typeface="+mj-ea"/>
                <a:ea typeface="+mj-ea"/>
              </a:rPr>
              <a:t>70</a:t>
            </a:r>
            <a:r>
              <a:rPr lang="ja-JP" altLang="en-US" sz="2800" dirty="0">
                <a:latin typeface="+mj-ea"/>
                <a:ea typeface="+mj-ea"/>
              </a:rPr>
              <a:t>点→</a:t>
            </a:r>
            <a:r>
              <a:rPr lang="en-US" altLang="ja-JP" sz="2800" dirty="0">
                <a:latin typeface="+mj-ea"/>
                <a:ea typeface="+mj-ea"/>
              </a:rPr>
              <a:t>52</a:t>
            </a:r>
            <a:r>
              <a:rPr lang="ja-JP" altLang="en-US" sz="2800" dirty="0">
                <a:latin typeface="+mj-ea"/>
                <a:ea typeface="+mj-ea"/>
              </a:rPr>
              <a:t>点</a:t>
            </a:r>
          </a:p>
          <a:p>
            <a:pPr lvl="1" algn="just" eaLnBrk="1" hangingPunct="1">
              <a:lnSpc>
                <a:spcPct val="90000"/>
              </a:lnSpc>
            </a:pPr>
            <a:r>
              <a:rPr lang="en-US" altLang="ja-JP" sz="2400" dirty="0">
                <a:latin typeface="+mj-ea"/>
                <a:ea typeface="+mj-ea"/>
              </a:rPr>
              <a:t>※</a:t>
            </a:r>
            <a:r>
              <a:rPr lang="ja-JP" altLang="en-US" sz="2400" dirty="0">
                <a:latin typeface="+mj-ea"/>
                <a:ea typeface="+mj-ea"/>
              </a:rPr>
              <a:t>他の医療機関へ紹介したにも関わらず再来した場合</a:t>
            </a:r>
          </a:p>
          <a:p>
            <a:pPr lvl="1" algn="just" eaLnBrk="1" hangingPunct="1">
              <a:lnSpc>
                <a:spcPct val="90000"/>
              </a:lnSpc>
            </a:pPr>
            <a:r>
              <a:rPr lang="ja-JP" altLang="en-US" sz="2400" dirty="0">
                <a:latin typeface="+mj-ea"/>
                <a:ea typeface="+mj-ea"/>
              </a:rPr>
              <a:t>許可病床数が</a:t>
            </a:r>
            <a:r>
              <a:rPr lang="en-US" altLang="ja-JP" sz="2400" dirty="0">
                <a:latin typeface="+mj-ea"/>
                <a:ea typeface="+mj-ea"/>
              </a:rPr>
              <a:t>500</a:t>
            </a:r>
            <a:r>
              <a:rPr lang="ja-JP" altLang="en-US" sz="2400" dirty="0">
                <a:latin typeface="+mj-ea"/>
                <a:ea typeface="+mj-ea"/>
              </a:rPr>
              <a:t>床以上の病院（精神科病院や療養病床のみの病院を除く）</a:t>
            </a:r>
          </a:p>
          <a:p>
            <a:pPr lvl="1" algn="just" eaLnBrk="1" hangingPunct="1">
              <a:lnSpc>
                <a:spcPct val="90000"/>
              </a:lnSpc>
            </a:pPr>
            <a:r>
              <a:rPr lang="ja-JP" altLang="en-US" sz="2400" dirty="0">
                <a:latin typeface="+mj-ea"/>
                <a:ea typeface="+mj-ea"/>
              </a:rPr>
              <a:t>紹介率</a:t>
            </a:r>
            <a:r>
              <a:rPr lang="en-US" altLang="ja-JP" sz="2400" dirty="0">
                <a:latin typeface="+mj-ea"/>
                <a:ea typeface="+mj-ea"/>
              </a:rPr>
              <a:t>40</a:t>
            </a:r>
            <a:r>
              <a:rPr lang="ja-JP" altLang="en-US" sz="2400" dirty="0">
                <a:latin typeface="+mj-ea"/>
                <a:ea typeface="+mj-ea"/>
              </a:rPr>
              <a:t>％未満で逆紹介率</a:t>
            </a:r>
            <a:r>
              <a:rPr lang="en-US" altLang="ja-JP" sz="2400" dirty="0">
                <a:latin typeface="+mj-ea"/>
                <a:ea typeface="+mj-ea"/>
              </a:rPr>
              <a:t>30</a:t>
            </a:r>
            <a:r>
              <a:rPr lang="ja-JP" altLang="en-US" sz="2400" dirty="0">
                <a:latin typeface="+mj-ea"/>
                <a:ea typeface="+mj-ea"/>
              </a:rPr>
              <a:t>％未満</a:t>
            </a:r>
          </a:p>
          <a:p>
            <a:pPr lvl="1" algn="just" eaLnBrk="1" hangingPunct="1">
              <a:lnSpc>
                <a:spcPct val="90000"/>
              </a:lnSpc>
            </a:pPr>
            <a:r>
              <a:rPr lang="ja-JP" altLang="en-US" sz="2400" dirty="0">
                <a:latin typeface="+mj-ea"/>
                <a:ea typeface="+mj-ea"/>
              </a:rPr>
              <a:t>紹介状のない患者</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特定機能病院と</a:t>
            </a:r>
            <a:r>
              <a:rPr lang="en-US" altLang="ja-JP" sz="2800" dirty="0">
                <a:latin typeface="+mj-ea"/>
                <a:ea typeface="+mj-ea"/>
              </a:rPr>
              <a:t>500</a:t>
            </a:r>
            <a:r>
              <a:rPr lang="ja-JP" altLang="en-US" sz="2800" dirty="0">
                <a:latin typeface="+mj-ea"/>
                <a:ea typeface="+mj-ea"/>
              </a:rPr>
              <a:t>床以上の地域医療支援病院</a:t>
            </a:r>
          </a:p>
          <a:p>
            <a:pPr lvl="1" algn="just" eaLnBrk="1" hangingPunct="1">
              <a:lnSpc>
                <a:spcPct val="90000"/>
              </a:lnSpc>
            </a:pPr>
            <a:r>
              <a:rPr lang="ja-JP" altLang="en-US" sz="2400" dirty="0">
                <a:latin typeface="+mj-ea"/>
                <a:ea typeface="+mj-ea"/>
              </a:rPr>
              <a:t>紹介率</a:t>
            </a:r>
            <a:r>
              <a:rPr lang="en-US" altLang="ja-JP" sz="2400" dirty="0">
                <a:latin typeface="+mj-ea"/>
                <a:ea typeface="+mj-ea"/>
              </a:rPr>
              <a:t>50</a:t>
            </a:r>
            <a:r>
              <a:rPr lang="ja-JP" altLang="en-US" sz="2400" dirty="0">
                <a:latin typeface="+mj-ea"/>
                <a:ea typeface="+mj-ea"/>
              </a:rPr>
              <a:t>％未満で逆紹介率</a:t>
            </a:r>
            <a:r>
              <a:rPr lang="en-US" altLang="ja-JP" sz="2400" dirty="0">
                <a:latin typeface="+mj-ea"/>
                <a:ea typeface="+mj-ea"/>
              </a:rPr>
              <a:t>50</a:t>
            </a:r>
            <a:r>
              <a:rPr lang="ja-JP" altLang="en-US" sz="2400" dirty="0">
                <a:latin typeface="+mj-ea"/>
                <a:ea typeface="+mj-ea"/>
              </a:rPr>
              <a:t>％未満</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大病院の長期処方の</a:t>
            </a:r>
            <a:r>
              <a:rPr lang="ja-JP" altLang="en-US" sz="2800" dirty="0" smtClean="0">
                <a:latin typeface="+mj-ea"/>
                <a:ea typeface="+mj-ea"/>
              </a:rPr>
              <a:t>制限</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投薬日数によって処方料、処方箋料、薬剤料を減算</a:t>
            </a:r>
          </a:p>
          <a:p>
            <a:pPr algn="just" eaLnBrk="1" hangingPunct="1">
              <a:lnSpc>
                <a:spcPct val="90000"/>
              </a:lnSpc>
            </a:pPr>
            <a:r>
              <a:rPr lang="ja-JP" altLang="en-US" sz="2800" dirty="0">
                <a:latin typeface="+mj-ea"/>
                <a:ea typeface="+mj-ea"/>
              </a:rPr>
              <a:t>７種類以上等投薬時の逓減の廃止？</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43741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在宅医療</a:t>
            </a:r>
            <a:r>
              <a:rPr lang="ja-JP" altLang="en-US" sz="4000" dirty="0" smtClean="0"/>
              <a:t>について</a:t>
            </a:r>
            <a:endParaRPr lang="en-US" altLang="ja-JP" sz="4000" dirty="0" smtClean="0"/>
          </a:p>
        </p:txBody>
      </p:sp>
    </p:spTree>
    <p:extLst>
      <p:ext uri="{BB962C8B-B14F-4D97-AF65-F5344CB8AC3E}">
        <p14:creationId xmlns:p14="http://schemas.microsoft.com/office/powerpoint/2010/main" val="10893114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患者</a:t>
            </a:r>
            <a:r>
              <a:rPr lang="ja-JP" altLang="en-US" sz="2800" dirty="0" smtClean="0">
                <a:latin typeface="+mj-ea"/>
                <a:ea typeface="+mj-ea"/>
              </a:rPr>
              <a:t>紹介ビジネスに関連して</a:t>
            </a:r>
            <a:endParaRPr lang="ja-JP" altLang="en-US" sz="2800" dirty="0">
              <a:latin typeface="+mj-ea"/>
              <a:ea typeface="+mj-ea"/>
            </a:endParaRPr>
          </a:p>
          <a:p>
            <a:pPr lvl="1" algn="just" eaLnBrk="1" hangingPunct="1">
              <a:lnSpc>
                <a:spcPct val="90000"/>
              </a:lnSpc>
            </a:pPr>
            <a:r>
              <a:rPr lang="ja-JP" altLang="en-US" dirty="0" smtClean="0">
                <a:latin typeface="+mj-ea"/>
                <a:ea typeface="+mj-ea"/>
              </a:rPr>
              <a:t>在宅</a:t>
            </a:r>
            <a:r>
              <a:rPr lang="ja-JP" altLang="en-US" dirty="0">
                <a:latin typeface="+mj-ea"/>
                <a:ea typeface="+mj-ea"/>
              </a:rPr>
              <a:t>時医学総合</a:t>
            </a:r>
            <a:r>
              <a:rPr lang="ja-JP" altLang="en-US" dirty="0" smtClean="0">
                <a:latin typeface="+mj-ea"/>
                <a:ea typeface="+mj-ea"/>
              </a:rPr>
              <a:t>管理料・特定</a:t>
            </a:r>
            <a:r>
              <a:rPr lang="ja-JP" altLang="en-US" dirty="0">
                <a:latin typeface="+mj-ea"/>
                <a:ea typeface="+mj-ea"/>
              </a:rPr>
              <a:t>施設入居時等医学総合管理料を、同一建物に応じた評価体系</a:t>
            </a:r>
            <a:r>
              <a:rPr lang="ja-JP" altLang="en-US" dirty="0" smtClean="0">
                <a:latin typeface="+mj-ea"/>
                <a:ea typeface="+mj-ea"/>
              </a:rPr>
              <a:t>に</a:t>
            </a:r>
            <a:endParaRPr lang="en-US" altLang="ja-JP" dirty="0" smtClean="0">
              <a:latin typeface="+mj-ea"/>
              <a:ea typeface="+mj-ea"/>
            </a:endParaRPr>
          </a:p>
          <a:p>
            <a:pPr lvl="1" algn="just" eaLnBrk="1" hangingPunct="1">
              <a:lnSpc>
                <a:spcPct val="90000"/>
              </a:lnSpc>
            </a:pPr>
            <a:r>
              <a:rPr lang="ja-JP" altLang="en-US" dirty="0" smtClean="0">
                <a:latin typeface="+mj-ea"/>
                <a:ea typeface="+mj-ea"/>
              </a:rPr>
              <a:t>在宅</a:t>
            </a:r>
            <a:r>
              <a:rPr lang="ja-JP" altLang="en-US" dirty="0">
                <a:latin typeface="+mj-ea"/>
                <a:ea typeface="+mj-ea"/>
              </a:rPr>
              <a:t>患者訪問診療料の要件を変え、患者への説明と同意の確認をして診療時間や訪問先名などを診療録に</a:t>
            </a:r>
            <a:r>
              <a:rPr lang="ja-JP" altLang="en-US" dirty="0" smtClean="0">
                <a:latin typeface="+mj-ea"/>
                <a:ea typeface="+mj-ea"/>
              </a:rPr>
              <a:t>記載</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療担規則を改正し保険</a:t>
            </a:r>
            <a:r>
              <a:rPr lang="ja-JP" altLang="en-US" dirty="0">
                <a:latin typeface="+mj-ea"/>
                <a:ea typeface="+mj-ea"/>
              </a:rPr>
              <a:t>医療機関が紹介者に紹介料を支払うことを禁止事項</a:t>
            </a:r>
            <a:r>
              <a:rPr lang="ja-JP" altLang="en-US" dirty="0" smtClean="0">
                <a:latin typeface="+mj-ea"/>
                <a:ea typeface="+mj-ea"/>
              </a:rPr>
              <a:t>に</a:t>
            </a:r>
            <a:endParaRPr lang="ja-JP" altLang="en-US"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在宅</a:t>
            </a:r>
            <a:r>
              <a:rPr lang="ja-JP" altLang="en-US" sz="2800" i="0" dirty="0" smtClean="0">
                <a:solidFill>
                  <a:srgbClr val="FFFF66"/>
                </a:solidFill>
              </a:rPr>
              <a:t>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在宅</a:t>
            </a:r>
            <a:r>
              <a:rPr lang="ja-JP" altLang="en-US" sz="3600" i="0" dirty="0" smtClean="0">
                <a:solidFill>
                  <a:srgbClr val="FFFF66"/>
                </a:solidFill>
              </a:rPr>
              <a:t>医療の検討課題</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53518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有床診療所</a:t>
            </a:r>
            <a:r>
              <a:rPr lang="ja-JP" altLang="en-US" sz="4000" dirty="0" smtClean="0"/>
              <a:t>について</a:t>
            </a:r>
            <a:endParaRPr lang="en-US" altLang="ja-JP" sz="4000" dirty="0" smtClean="0"/>
          </a:p>
        </p:txBody>
      </p:sp>
    </p:spTree>
    <p:extLst>
      <p:ext uri="{BB962C8B-B14F-4D97-AF65-F5344CB8AC3E}">
        <p14:creationId xmlns:p14="http://schemas.microsoft.com/office/powerpoint/2010/main" val="30141223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地域包括ケアシステム構築で重要な役割</a:t>
            </a:r>
          </a:p>
          <a:p>
            <a:pPr lvl="1" algn="just" eaLnBrk="1" hangingPunct="1">
              <a:lnSpc>
                <a:spcPct val="90000"/>
              </a:lnSpc>
            </a:pPr>
            <a:r>
              <a:rPr lang="ja-JP" altLang="en-US" sz="2400" dirty="0">
                <a:latin typeface="+mj-ea"/>
                <a:ea typeface="+mj-ea"/>
              </a:rPr>
              <a:t>病院からの早期退院患者の在宅などへの受け渡し</a:t>
            </a:r>
          </a:p>
          <a:p>
            <a:pPr lvl="1" algn="just" eaLnBrk="1" hangingPunct="1">
              <a:lnSpc>
                <a:spcPct val="90000"/>
              </a:lnSpc>
            </a:pPr>
            <a:r>
              <a:rPr lang="ja-JP" altLang="en-US" sz="2400" dirty="0">
                <a:latin typeface="+mj-ea"/>
                <a:ea typeface="+mj-ea"/>
              </a:rPr>
              <a:t>緊急時の対応</a:t>
            </a:r>
          </a:p>
          <a:p>
            <a:pPr lvl="1" algn="just" eaLnBrk="1" hangingPunct="1">
              <a:lnSpc>
                <a:spcPct val="90000"/>
              </a:lnSpc>
            </a:pPr>
            <a:r>
              <a:rPr lang="ja-JP" altLang="en-US" sz="2400" dirty="0">
                <a:latin typeface="+mj-ea"/>
                <a:ea typeface="+mj-ea"/>
              </a:rPr>
              <a:t>在宅医療の拠点　等</a:t>
            </a:r>
          </a:p>
          <a:p>
            <a:pPr algn="just" eaLnBrk="1" hangingPunct="1">
              <a:lnSpc>
                <a:spcPct val="90000"/>
              </a:lnSpc>
            </a:pPr>
            <a:r>
              <a:rPr lang="ja-JP" altLang="en-US" sz="2800" dirty="0" smtClean="0">
                <a:latin typeface="+mj-ea"/>
                <a:ea typeface="+mj-ea"/>
              </a:rPr>
              <a:t>栄養管理体制</a:t>
            </a:r>
            <a:endParaRPr lang="ja-JP" altLang="en-US" sz="2800" dirty="0">
              <a:latin typeface="+mj-ea"/>
              <a:ea typeface="+mj-ea"/>
            </a:endParaRPr>
          </a:p>
          <a:p>
            <a:pPr lvl="1" algn="just" eaLnBrk="1" hangingPunct="1">
              <a:lnSpc>
                <a:spcPct val="90000"/>
              </a:lnSpc>
            </a:pPr>
            <a:r>
              <a:rPr lang="ja-JP" altLang="en-US" sz="2400" dirty="0">
                <a:latin typeface="+mj-ea"/>
                <a:ea typeface="+mj-ea"/>
              </a:rPr>
              <a:t>有床診療所入院基本料の要件</a:t>
            </a:r>
            <a:r>
              <a:rPr lang="ja-JP" altLang="en-US" sz="2400" dirty="0" smtClean="0">
                <a:latin typeface="+mj-ea"/>
                <a:ea typeface="+mj-ea"/>
              </a:rPr>
              <a:t>から外し</a:t>
            </a:r>
            <a:r>
              <a:rPr lang="ja-JP" altLang="en-US" sz="2400" dirty="0">
                <a:latin typeface="+mj-ea"/>
                <a:ea typeface="+mj-ea"/>
              </a:rPr>
              <a:t>、栄養管理実施加算に戻す</a:t>
            </a:r>
          </a:p>
          <a:p>
            <a:pPr lvl="1" algn="just" eaLnBrk="1" hangingPunct="1">
              <a:lnSpc>
                <a:spcPct val="90000"/>
              </a:lnSpc>
            </a:pPr>
            <a:r>
              <a:rPr lang="ja-JP" altLang="en-US" sz="2400" dirty="0">
                <a:latin typeface="+mj-ea"/>
                <a:ea typeface="+mj-ea"/>
              </a:rPr>
              <a:t>複数の診療所が連携して管理栄養士を配置することも評価</a:t>
            </a:r>
          </a:p>
          <a:p>
            <a:pPr algn="just" eaLnBrk="1" hangingPunct="1">
              <a:lnSpc>
                <a:spcPct val="90000"/>
              </a:lnSpc>
            </a:pPr>
            <a:r>
              <a:rPr lang="ja-JP" altLang="en-US" sz="2800" dirty="0" smtClean="0">
                <a:latin typeface="+mj-ea"/>
                <a:ea typeface="+mj-ea"/>
              </a:rPr>
              <a:t>その他</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有</a:t>
            </a:r>
            <a:r>
              <a:rPr lang="ja-JP" altLang="en-US" sz="2400" dirty="0">
                <a:latin typeface="+mj-ea"/>
                <a:ea typeface="+mj-ea"/>
              </a:rPr>
              <a:t>床診一般病床初期加算の評価を類似の加算</a:t>
            </a:r>
            <a:r>
              <a:rPr lang="ja-JP" altLang="en-US" sz="2400" dirty="0" smtClean="0">
                <a:latin typeface="+mj-ea"/>
                <a:ea typeface="+mj-ea"/>
              </a:rPr>
              <a:t>に揃える</a:t>
            </a:r>
            <a:endParaRPr lang="ja-JP" altLang="en-US" sz="2400" dirty="0">
              <a:latin typeface="+mj-ea"/>
              <a:ea typeface="+mj-ea"/>
            </a:endParaRPr>
          </a:p>
          <a:p>
            <a:pPr lvl="1" algn="just" eaLnBrk="1" hangingPunct="1">
              <a:lnSpc>
                <a:spcPct val="90000"/>
              </a:lnSpc>
            </a:pPr>
            <a:r>
              <a:rPr lang="ja-JP" altLang="en-US" sz="2400" dirty="0">
                <a:latin typeface="+mj-ea"/>
                <a:ea typeface="+mj-ea"/>
              </a:rPr>
              <a:t>看護補助者の配置など、緊急時の入院について充実した体制の評価</a:t>
            </a:r>
          </a:p>
          <a:p>
            <a:pPr lvl="1" algn="just" eaLnBrk="1" hangingPunct="1">
              <a:lnSpc>
                <a:spcPct val="90000"/>
              </a:lnSpc>
            </a:pPr>
            <a:r>
              <a:rPr lang="ja-JP" altLang="en-US" sz="2400" dirty="0">
                <a:latin typeface="+mj-ea"/>
                <a:ea typeface="+mj-ea"/>
              </a:rPr>
              <a:t>多機能を持つ有床診の入院基本料の</a:t>
            </a:r>
            <a:r>
              <a:rPr lang="ja-JP" altLang="en-US" sz="2400" dirty="0" smtClean="0">
                <a:latin typeface="+mj-ea"/>
                <a:ea typeface="+mj-ea"/>
              </a:rPr>
              <a:t>在り方の検討</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有床診療所</a:t>
            </a:r>
            <a:r>
              <a:rPr lang="ja-JP" altLang="en-US" sz="3600" dirty="0" smtClean="0">
                <a:solidFill>
                  <a:srgbClr val="FFFF66"/>
                </a:solidFill>
              </a:rPr>
              <a:t>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22026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医療法改定について</a:t>
            </a:r>
            <a:endParaRPr lang="en-US" altLang="ja-JP" sz="4000" dirty="0" smtClean="0"/>
          </a:p>
        </p:txBody>
      </p:sp>
    </p:spTree>
    <p:extLst>
      <p:ext uri="{BB962C8B-B14F-4D97-AF65-F5344CB8AC3E}">
        <p14:creationId xmlns:p14="http://schemas.microsoft.com/office/powerpoint/2010/main" val="41422787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solidFill>
                  <a:schemeClr val="tx1"/>
                </a:solidFill>
                <a:latin typeface="+mj-ea"/>
                <a:ea typeface="+mj-ea"/>
              </a:rPr>
              <a:t>病床の機能分化・連携の推進</a:t>
            </a:r>
          </a:p>
          <a:p>
            <a:pPr algn="just" eaLnBrk="1" hangingPunct="1">
              <a:lnSpc>
                <a:spcPct val="90000"/>
              </a:lnSpc>
            </a:pPr>
            <a:r>
              <a:rPr lang="ja-JP" altLang="en-US" sz="2800" dirty="0">
                <a:solidFill>
                  <a:schemeClr val="tx1"/>
                </a:solidFill>
                <a:latin typeface="+mj-ea"/>
                <a:ea typeface="+mj-ea"/>
              </a:rPr>
              <a:t>在宅医療の推進</a:t>
            </a:r>
          </a:p>
          <a:p>
            <a:pPr algn="just" eaLnBrk="1" hangingPunct="1">
              <a:lnSpc>
                <a:spcPct val="90000"/>
              </a:lnSpc>
            </a:pPr>
            <a:r>
              <a:rPr lang="ja-JP" altLang="en-US" sz="2800" dirty="0">
                <a:solidFill>
                  <a:schemeClr val="tx1"/>
                </a:solidFill>
                <a:latin typeface="+mj-ea"/>
                <a:ea typeface="+mj-ea"/>
              </a:rPr>
              <a:t>特定機能病院の承認の更新制の導入</a:t>
            </a:r>
          </a:p>
          <a:p>
            <a:pPr algn="just" eaLnBrk="1" hangingPunct="1">
              <a:lnSpc>
                <a:spcPct val="90000"/>
              </a:lnSpc>
            </a:pPr>
            <a:r>
              <a:rPr lang="ja-JP" altLang="en-US" sz="2800" dirty="0">
                <a:solidFill>
                  <a:schemeClr val="tx1"/>
                </a:solidFill>
                <a:latin typeface="+mj-ea"/>
                <a:ea typeface="+mj-ea"/>
              </a:rPr>
              <a:t>医師確保対策（地域医療支援センター（仮称）の設置）</a:t>
            </a:r>
          </a:p>
          <a:p>
            <a:pPr algn="just" eaLnBrk="1" hangingPunct="1">
              <a:lnSpc>
                <a:spcPct val="90000"/>
              </a:lnSpc>
            </a:pPr>
            <a:r>
              <a:rPr lang="ja-JP" altLang="en-US" sz="2800" dirty="0">
                <a:solidFill>
                  <a:schemeClr val="tx1"/>
                </a:solidFill>
                <a:latin typeface="+mj-ea"/>
                <a:ea typeface="+mj-ea"/>
              </a:rPr>
              <a:t>看護職員確保対策</a:t>
            </a:r>
          </a:p>
          <a:p>
            <a:pPr algn="just" eaLnBrk="1" hangingPunct="1">
              <a:lnSpc>
                <a:spcPct val="90000"/>
              </a:lnSpc>
            </a:pPr>
            <a:r>
              <a:rPr lang="ja-JP" altLang="en-US" sz="2800" dirty="0">
                <a:solidFill>
                  <a:schemeClr val="tx1"/>
                </a:solidFill>
                <a:latin typeface="+mj-ea"/>
                <a:ea typeface="+mj-ea"/>
              </a:rPr>
              <a:t>医療機関における勤務環境の改善</a:t>
            </a:r>
          </a:p>
          <a:p>
            <a:pPr algn="just" eaLnBrk="1" hangingPunct="1">
              <a:lnSpc>
                <a:spcPct val="90000"/>
              </a:lnSpc>
            </a:pPr>
            <a:r>
              <a:rPr lang="ja-JP" altLang="en-US" sz="2800" dirty="0">
                <a:solidFill>
                  <a:schemeClr val="tx1"/>
                </a:solidFill>
                <a:latin typeface="+mj-ea"/>
                <a:ea typeface="+mj-ea"/>
              </a:rPr>
              <a:t>チーム医療の推進</a:t>
            </a:r>
          </a:p>
          <a:p>
            <a:pPr algn="just" eaLnBrk="1" hangingPunct="1">
              <a:lnSpc>
                <a:spcPct val="90000"/>
              </a:lnSpc>
            </a:pPr>
            <a:r>
              <a:rPr lang="ja-JP" altLang="en-US" sz="2800" dirty="0">
                <a:solidFill>
                  <a:schemeClr val="tx1"/>
                </a:solidFill>
                <a:latin typeface="+mj-ea"/>
                <a:ea typeface="+mj-ea"/>
              </a:rPr>
              <a:t>医療事故に係る調査の仕組み等の整備</a:t>
            </a:r>
          </a:p>
          <a:p>
            <a:pPr algn="just" eaLnBrk="1" hangingPunct="1">
              <a:lnSpc>
                <a:spcPct val="90000"/>
              </a:lnSpc>
            </a:pPr>
            <a:r>
              <a:rPr lang="ja-JP" altLang="en-US" sz="2800" dirty="0">
                <a:solidFill>
                  <a:schemeClr val="tx1"/>
                </a:solidFill>
                <a:latin typeface="+mj-ea"/>
                <a:ea typeface="+mj-ea"/>
              </a:rPr>
              <a:t>臨床研究の推進</a:t>
            </a:r>
          </a:p>
          <a:p>
            <a:pPr algn="just" eaLnBrk="1" hangingPunct="1">
              <a:lnSpc>
                <a:spcPct val="90000"/>
              </a:lnSpc>
            </a:pPr>
            <a:r>
              <a:rPr lang="ja-JP" altLang="en-US" sz="2800" dirty="0">
                <a:solidFill>
                  <a:schemeClr val="tx1"/>
                </a:solidFill>
                <a:latin typeface="+mj-ea"/>
                <a:ea typeface="+mj-ea"/>
              </a:rPr>
              <a:t>外国医師等の臨床修練制度の見直し</a:t>
            </a:r>
          </a:p>
          <a:p>
            <a:pPr algn="just" eaLnBrk="1" hangingPunct="1">
              <a:lnSpc>
                <a:spcPct val="90000"/>
              </a:lnSpc>
            </a:pPr>
            <a:r>
              <a:rPr lang="ja-JP" altLang="en-US" sz="2800" dirty="0">
                <a:solidFill>
                  <a:schemeClr val="tx1"/>
                </a:solidFill>
                <a:latin typeface="+mj-ea"/>
                <a:ea typeface="+mj-ea"/>
              </a:rPr>
              <a:t>歯科技工士国家試験の見直し</a:t>
            </a:r>
          </a:p>
          <a:p>
            <a:pPr algn="just" eaLnBrk="1" hangingPunct="1">
              <a:lnSpc>
                <a:spcPct val="90000"/>
              </a:lnSpc>
            </a:pPr>
            <a:r>
              <a:rPr lang="ja-JP" altLang="en-US" sz="2800" dirty="0">
                <a:solidFill>
                  <a:schemeClr val="tx1"/>
                </a:solidFill>
                <a:latin typeface="+mj-ea"/>
                <a:ea typeface="+mj-ea"/>
              </a:rPr>
              <a:t>持分なし医療法人への移行の促進</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医療法改定のポイント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1372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2014</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高齢受給者の窓口負担を本則通りに（１割→２割）</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難病への医療費助成の拡充（</a:t>
            </a:r>
            <a:r>
              <a:rPr lang="en-US" altLang="ja-JP" dirty="0" smtClean="0">
                <a:latin typeface="+mj-ea"/>
                <a:ea typeface="+mj-ea"/>
              </a:rPr>
              <a:t>2014</a:t>
            </a:r>
            <a:r>
              <a:rPr lang="ja-JP" altLang="en-US" dirty="0" smtClean="0">
                <a:latin typeface="+mj-ea"/>
                <a:ea typeface="+mj-ea"/>
              </a:rPr>
              <a:t>年に法改正）</a:t>
            </a:r>
            <a:endParaRPr lang="en-US" altLang="ja-JP" dirty="0" smtClean="0">
              <a:latin typeface="+mj-ea"/>
              <a:ea typeface="+mj-ea"/>
            </a:endParaRPr>
          </a:p>
          <a:p>
            <a:pPr lvl="1" algn="just" eaLnBrk="1" hangingPunct="1">
              <a:lnSpc>
                <a:spcPct val="90000"/>
              </a:lnSpc>
            </a:pPr>
            <a:r>
              <a:rPr lang="ja-JP" altLang="en-US" dirty="0" smtClean="0">
                <a:latin typeface="+mj-ea"/>
                <a:ea typeface="+mj-ea"/>
              </a:rPr>
              <a:t>国保・後期高齢者の保険料について低所得者負担軽減と高所得者の引き上げ</a:t>
            </a:r>
            <a:endParaRPr lang="en-US" altLang="ja-JP" dirty="0" smtClean="0">
              <a:latin typeface="+mj-ea"/>
              <a:ea typeface="+mj-ea"/>
            </a:endParaRPr>
          </a:p>
          <a:p>
            <a:pPr lvl="1" algn="just" eaLnBrk="1" hangingPunct="1">
              <a:lnSpc>
                <a:spcPct val="90000"/>
              </a:lnSpc>
            </a:pPr>
            <a:endParaRPr lang="en-US" altLang="ja-JP" sz="1000" dirty="0" smtClean="0">
              <a:latin typeface="+mj-ea"/>
              <a:ea typeface="+mj-ea"/>
            </a:endParaRPr>
          </a:p>
          <a:p>
            <a:pPr algn="just" eaLnBrk="1" hangingPunct="1">
              <a:lnSpc>
                <a:spcPct val="90000"/>
              </a:lnSpc>
            </a:pPr>
            <a:r>
              <a:rPr lang="en-US" altLang="ja-JP" sz="3200" dirty="0" smtClean="0">
                <a:latin typeface="+mj-ea"/>
                <a:ea typeface="+mj-ea"/>
              </a:rPr>
              <a:t>2017</a:t>
            </a:r>
            <a:r>
              <a:rPr lang="ja-JP" altLang="en-US" sz="3200" dirty="0" smtClean="0">
                <a:latin typeface="+mj-ea"/>
                <a:ea typeface="+mj-ea"/>
              </a:rPr>
              <a:t>年度まで</a:t>
            </a:r>
            <a:endParaRPr lang="en-US" altLang="ja-JP" sz="3200" dirty="0" smtClean="0">
              <a:latin typeface="+mj-ea"/>
              <a:ea typeface="+mj-ea"/>
            </a:endParaRPr>
          </a:p>
          <a:p>
            <a:pPr lvl="1" algn="just" eaLnBrk="1" hangingPunct="1">
              <a:lnSpc>
                <a:spcPct val="90000"/>
              </a:lnSpc>
            </a:pPr>
            <a:r>
              <a:rPr lang="ja-JP" altLang="en-US" dirty="0" smtClean="0">
                <a:latin typeface="+mj-ea"/>
                <a:ea typeface="+mj-ea"/>
              </a:rPr>
              <a:t>紹介状無しの大病院外来患者に定額負担を導入</a:t>
            </a:r>
            <a:endParaRPr lang="en-US" altLang="ja-JP" dirty="0" smtClean="0">
              <a:latin typeface="+mj-ea"/>
              <a:ea typeface="+mj-ea"/>
            </a:endParaRPr>
          </a:p>
          <a:p>
            <a:pPr lvl="1" algn="just" eaLnBrk="1" hangingPunct="1">
              <a:lnSpc>
                <a:spcPct val="90000"/>
              </a:lnSpc>
            </a:pPr>
            <a:r>
              <a:rPr lang="ja-JP" altLang="en-US" dirty="0">
                <a:latin typeface="+mj-ea"/>
                <a:ea typeface="+mj-ea"/>
              </a:rPr>
              <a:t>入院時食事療養</a:t>
            </a:r>
            <a:r>
              <a:rPr lang="ja-JP" altLang="en-US" dirty="0" smtClean="0">
                <a:latin typeface="+mj-ea"/>
                <a:ea typeface="+mj-ea"/>
              </a:rPr>
              <a:t>費の見直し</a:t>
            </a:r>
            <a:endParaRPr lang="en-US" altLang="ja-JP" sz="1000" dirty="0" smtClean="0">
              <a:latin typeface="+mj-ea"/>
              <a:ea typeface="+mj-ea"/>
            </a:endParaRPr>
          </a:p>
          <a:p>
            <a:pPr lvl="1" algn="just" eaLnBrk="1" hangingPunct="1">
              <a:lnSpc>
                <a:spcPct val="90000"/>
              </a:lnSpc>
            </a:pPr>
            <a:r>
              <a:rPr lang="ja-JP" altLang="en-US" sz="2800" dirty="0" smtClean="0">
                <a:latin typeface="+mj-ea"/>
                <a:ea typeface="+mj-ea"/>
              </a:rPr>
              <a:t>都道府県が医療提供体制の改革を進める仕組みの導入</a:t>
            </a:r>
            <a:endParaRPr lang="en-US" altLang="ja-JP" sz="2800" dirty="0" smtClean="0">
              <a:latin typeface="+mj-ea"/>
              <a:ea typeface="+mj-ea"/>
            </a:endParaRPr>
          </a:p>
          <a:p>
            <a:pPr lvl="1" algn="just" eaLnBrk="1" hangingPunct="1">
              <a:lnSpc>
                <a:spcPct val="90000"/>
              </a:lnSpc>
            </a:pPr>
            <a:r>
              <a:rPr lang="ja-JP" altLang="en-US" sz="2800" dirty="0">
                <a:latin typeface="+mj-ea"/>
                <a:ea typeface="+mj-ea"/>
              </a:rPr>
              <a:t>国保</a:t>
            </a:r>
            <a:r>
              <a:rPr lang="ja-JP" altLang="en-US" sz="2800" dirty="0" smtClean="0">
                <a:latin typeface="+mj-ea"/>
                <a:ea typeface="+mj-ea"/>
              </a:rPr>
              <a:t>の運営を都道府県に移管</a:t>
            </a:r>
            <a:endParaRPr lang="en-US" altLang="ja-JP" sz="2800" dirty="0" smtClean="0">
              <a:latin typeface="+mj-ea"/>
              <a:ea typeface="+mj-ea"/>
            </a:endParaRPr>
          </a:p>
          <a:p>
            <a:pPr lvl="1" algn="just" eaLnBrk="1" hangingPunct="1">
              <a:lnSpc>
                <a:spcPct val="90000"/>
              </a:lnSpc>
            </a:pPr>
            <a:r>
              <a:rPr lang="ja-JP" altLang="en-US" dirty="0">
                <a:latin typeface="+mj-ea"/>
                <a:ea typeface="+mj-ea"/>
              </a:rPr>
              <a:t>被</a:t>
            </a:r>
            <a:r>
              <a:rPr lang="ja-JP" altLang="en-US" dirty="0" smtClean="0">
                <a:latin typeface="+mj-ea"/>
                <a:ea typeface="+mj-ea"/>
              </a:rPr>
              <a:t>用者保険からの支援金に総報酬制を導入</a:t>
            </a:r>
            <a:endParaRPr lang="en-US" altLang="ja-JP" dirty="0" smtClean="0">
              <a:latin typeface="+mj-ea"/>
              <a:ea typeface="+mj-ea"/>
            </a:endParaRPr>
          </a:p>
          <a:p>
            <a:pPr lvl="1" algn="just" eaLnBrk="1" hangingPunct="1">
              <a:lnSpc>
                <a:spcPct val="90000"/>
              </a:lnSpc>
            </a:pPr>
            <a:endParaRPr lang="en-US" altLang="ja-JP" sz="28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社会保障改革のスケジュール（医療）</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485157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医療機能の分化・連携の推進</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各医療</a:t>
            </a:r>
            <a:r>
              <a:rPr lang="ja-JP" altLang="en-US" sz="2400" dirty="0">
                <a:latin typeface="+mj-ea"/>
                <a:ea typeface="+mj-ea"/>
              </a:rPr>
              <a:t>機関が、その有する病床の医療機能（急性期、亜急性期、回復期等）を都道府県知事に報告する仕組みを創設。</a:t>
            </a: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が、医療計画の一部として、地域の医療需要の将来推計や、医療機関から報告された情報等を活用して、二次医療圏等ごとに各医療機能の必要量等を含む地域の医療提供体制の将来の目指すべき姿（地域医療ビジョン）を策定。</a:t>
            </a:r>
          </a:p>
          <a:p>
            <a:pPr lvl="1" algn="just" eaLnBrk="1" hangingPunct="1">
              <a:lnSpc>
                <a:spcPct val="90000"/>
              </a:lnSpc>
            </a:pPr>
            <a:r>
              <a:rPr lang="ja-JP" altLang="en-US" sz="2400" dirty="0" smtClean="0">
                <a:latin typeface="+mj-ea"/>
                <a:ea typeface="+mj-ea"/>
              </a:rPr>
              <a:t>上記</a:t>
            </a:r>
            <a:r>
              <a:rPr lang="ja-JP" altLang="en-US" sz="2400" dirty="0">
                <a:latin typeface="+mj-ea"/>
                <a:ea typeface="+mj-ea"/>
              </a:rPr>
              <a:t>と併せて、国・都道府県・病院・有床診療所の役割や、国民・患者の責務を規定。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在宅</a:t>
            </a:r>
            <a:r>
              <a:rPr lang="ja-JP" altLang="en-US" sz="2800" dirty="0">
                <a:latin typeface="+mj-ea"/>
                <a:ea typeface="+mj-ea"/>
              </a:rPr>
              <a:t>医療の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計画において、在宅医療についても５疾病５事業と同様、達成すべき目標や医療連携体制に関する事項の記載を義務づけ</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117082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特定</a:t>
            </a:r>
            <a:r>
              <a:rPr lang="ja-JP" altLang="en-US" sz="2800" dirty="0">
                <a:latin typeface="+mj-ea"/>
                <a:ea typeface="+mj-ea"/>
              </a:rPr>
              <a:t>機能病院の承認の更新制の</a:t>
            </a:r>
            <a:r>
              <a:rPr lang="ja-JP" altLang="en-US" sz="2800" dirty="0" smtClean="0">
                <a:latin typeface="+mj-ea"/>
                <a:ea typeface="+mj-ea"/>
              </a:rPr>
              <a:t>導入</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高度</a:t>
            </a:r>
            <a:r>
              <a:rPr lang="ja-JP" altLang="en-US" sz="2400" dirty="0">
                <a:latin typeface="+mj-ea"/>
                <a:ea typeface="+mj-ea"/>
              </a:rPr>
              <a:t>の医療の提供等を担う特定機能病院について、その質を継続的に確保するため、更新制を導入。</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医師</a:t>
            </a:r>
            <a:r>
              <a:rPr lang="ja-JP" altLang="en-US" sz="2800" dirty="0">
                <a:latin typeface="+mj-ea"/>
                <a:ea typeface="+mj-ea"/>
              </a:rPr>
              <a:t>確保対策（地域医療支援センター（仮称）の設置</a:t>
            </a:r>
            <a:r>
              <a:rPr lang="ja-JP" altLang="en-US" sz="2800" dirty="0" smtClean="0">
                <a:latin typeface="+mj-ea"/>
                <a:ea typeface="+mj-ea"/>
              </a:rPr>
              <a:t>）</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に対して、キャリア形成支援と一体となって医師不足病院の医師確保の支援等を行う地域医療支援センター（仮称）の設置の努力義務規定を創設。</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看護</a:t>
            </a:r>
            <a:r>
              <a:rPr lang="ja-JP" altLang="en-US" sz="2800" dirty="0">
                <a:latin typeface="+mj-ea"/>
                <a:ea typeface="+mj-ea"/>
              </a:rPr>
              <a:t>職員確保対策（看護師等確保促進法関係）</a:t>
            </a:r>
          </a:p>
          <a:p>
            <a:pPr lvl="1" algn="just" eaLnBrk="1" hangingPunct="1">
              <a:lnSpc>
                <a:spcPct val="90000"/>
              </a:lnSpc>
            </a:pPr>
            <a:r>
              <a:rPr lang="ja-JP" altLang="en-US" sz="2400" dirty="0" smtClean="0">
                <a:latin typeface="+mj-ea"/>
                <a:ea typeface="+mj-ea"/>
              </a:rPr>
              <a:t>看護</a:t>
            </a:r>
            <a:r>
              <a:rPr lang="ja-JP" altLang="en-US" sz="2400" dirty="0">
                <a:latin typeface="+mj-ea"/>
                <a:ea typeface="+mj-ea"/>
              </a:rPr>
              <a:t>職員の復職を効果的に支援する観点から、看護師免許等の保持者について、都道府県ナースセンターへの届出制度を</a:t>
            </a:r>
            <a:r>
              <a:rPr lang="ja-JP" altLang="en-US" sz="2400" dirty="0" smtClean="0">
                <a:latin typeface="+mj-ea"/>
                <a:ea typeface="+mj-ea"/>
              </a:rPr>
              <a:t>創設</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3314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機関における勤務環境の</a:t>
            </a:r>
            <a:r>
              <a:rPr lang="ja-JP" altLang="en-US" sz="2800" dirty="0" smtClean="0">
                <a:latin typeface="+mj-ea"/>
                <a:ea typeface="+mj-ea"/>
              </a:rPr>
              <a:t>改善</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国</a:t>
            </a:r>
            <a:r>
              <a:rPr lang="ja-JP" altLang="en-US" sz="2400" dirty="0">
                <a:latin typeface="+mj-ea"/>
                <a:ea typeface="+mj-ea"/>
              </a:rPr>
              <a:t>における指針の策定など医療機関の勤務環境改善のための自主的なマネジメントシステムを創設するとともに、都道府県ごとに、こうした取組を支援する医療勤務環境改善支援センター（仮称）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チーム</a:t>
            </a:r>
            <a:r>
              <a:rPr lang="ja-JP" altLang="en-US" sz="2800" dirty="0">
                <a:latin typeface="+mj-ea"/>
                <a:ea typeface="+mj-ea"/>
              </a:rPr>
              <a:t>医療の推進</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の補助のうち高い専門知識と技能等が必要となる行為を明確化するとともに、医師又は歯科医師の指示の下、プロトコール（手順書）に基づきその行為を実施する看護師に対する研修の仕組みを創設。（保健師助産師看護師法関係）</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放射線技師の業務範囲を拡大（診療放射線技師法関係）</a:t>
            </a:r>
          </a:p>
          <a:p>
            <a:pPr lvl="1" algn="just" eaLnBrk="1" hangingPunct="1">
              <a:lnSpc>
                <a:spcPct val="90000"/>
              </a:lnSpc>
            </a:pPr>
            <a:r>
              <a:rPr lang="ja-JP" altLang="en-US" sz="2400" dirty="0" smtClean="0">
                <a:latin typeface="+mj-ea"/>
                <a:ea typeface="+mj-ea"/>
              </a:rPr>
              <a:t>歯科</a:t>
            </a:r>
            <a:r>
              <a:rPr lang="ja-JP" altLang="en-US" sz="2400" dirty="0">
                <a:latin typeface="+mj-ea"/>
                <a:ea typeface="+mj-ea"/>
              </a:rPr>
              <a:t>衛生士の業務実施態勢を見直し（歯科衛生士法関係</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21244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事故に係る調査の仕組み等の</a:t>
            </a:r>
            <a:r>
              <a:rPr lang="ja-JP" altLang="en-US" sz="2800" dirty="0" smtClean="0">
                <a:latin typeface="+mj-ea"/>
                <a:ea typeface="+mj-ea"/>
              </a:rPr>
              <a:t>整備</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事故の原因究明及び再発防止を図るため、医療機関に対する院内調査の実施を義務付け、各医療機関から報告のあった調査結果の分析や再発防止策に係る普及・啓発を行うとともに、遺族又は医療機関の求めに応じて医療事故に係る調査を行う第三者機関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臨床</a:t>
            </a:r>
            <a:r>
              <a:rPr lang="ja-JP" altLang="en-US" sz="2800" dirty="0">
                <a:latin typeface="+mj-ea"/>
                <a:ea typeface="+mj-ea"/>
              </a:rPr>
              <a:t>研究の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日本発</a:t>
            </a:r>
            <a:r>
              <a:rPr lang="ja-JP" altLang="en-US" sz="2400" dirty="0">
                <a:latin typeface="+mj-ea"/>
                <a:ea typeface="+mj-ea"/>
              </a:rPr>
              <a:t>の革新的医薬品・医療機器の開発などに必要となる質の高い臨床研究を推進するため、国際水準の臨床研究や医師主導治験の中心的役割を担う病院を臨床研究中核病院（仮称）として位置づける</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42346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外国</a:t>
            </a:r>
            <a:r>
              <a:rPr lang="ja-JP" altLang="en-US" sz="2800" dirty="0">
                <a:latin typeface="+mj-ea"/>
                <a:ea typeface="+mj-ea"/>
              </a:rPr>
              <a:t>医師等の臨床修練制度の見直し（外国医師等が行う臨床修練に係る医師法第十七条等の特例等に関する法律関係）</a:t>
            </a:r>
          </a:p>
          <a:p>
            <a:pPr lvl="1" algn="just" eaLnBrk="1" hangingPunct="1">
              <a:lnSpc>
                <a:spcPct val="90000"/>
              </a:lnSpc>
            </a:pPr>
            <a:r>
              <a:rPr lang="ja-JP" altLang="en-US" sz="2400" dirty="0" smtClean="0">
                <a:latin typeface="+mj-ea"/>
                <a:ea typeface="+mj-ea"/>
              </a:rPr>
              <a:t>臨床</a:t>
            </a:r>
            <a:r>
              <a:rPr lang="ja-JP" altLang="en-US" sz="2400" dirty="0">
                <a:latin typeface="+mj-ea"/>
                <a:ea typeface="+mj-ea"/>
              </a:rPr>
              <a:t>修練制度について、手続・要件の簡素化を行うとともに、研修目的に加えて、教授・臨床研究目的の場合における診療行為を新たに認める。</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歯科</a:t>
            </a:r>
            <a:r>
              <a:rPr lang="ja-JP" altLang="en-US" sz="2800" dirty="0">
                <a:latin typeface="+mj-ea"/>
                <a:ea typeface="+mj-ea"/>
              </a:rPr>
              <a:t>技工士国家試験の見直し（歯科技工士法関係）</a:t>
            </a:r>
          </a:p>
          <a:p>
            <a:pPr lvl="1" algn="just" eaLnBrk="1" hangingPunct="1">
              <a:lnSpc>
                <a:spcPct val="90000"/>
              </a:lnSpc>
            </a:pPr>
            <a:r>
              <a:rPr lang="ja-JP" altLang="en-US" sz="2400" dirty="0" smtClean="0">
                <a:latin typeface="+mj-ea"/>
                <a:ea typeface="+mj-ea"/>
              </a:rPr>
              <a:t>現在</a:t>
            </a:r>
            <a:r>
              <a:rPr lang="ja-JP" altLang="en-US" sz="2400" dirty="0">
                <a:latin typeface="+mj-ea"/>
                <a:ea typeface="+mj-ea"/>
              </a:rPr>
              <a:t>都道府県が行っている試験について、国が実施。</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持分</a:t>
            </a:r>
            <a:r>
              <a:rPr lang="ja-JP" altLang="en-US" sz="2800" dirty="0">
                <a:latin typeface="+mj-ea"/>
                <a:ea typeface="+mj-ea"/>
              </a:rPr>
              <a:t>なし医療法人への移行の促進（医療法等一部改正法関係）</a:t>
            </a:r>
          </a:p>
          <a:p>
            <a:pPr lvl="1" algn="just" eaLnBrk="1" hangingPunct="1">
              <a:lnSpc>
                <a:spcPct val="90000"/>
              </a:lnSpc>
            </a:pPr>
            <a:r>
              <a:rPr lang="ja-JP" altLang="en-US" sz="2400" dirty="0" smtClean="0">
                <a:latin typeface="+mj-ea"/>
                <a:ea typeface="+mj-ea"/>
              </a:rPr>
              <a:t>持分</a:t>
            </a:r>
            <a:r>
              <a:rPr lang="ja-JP" altLang="en-US" sz="2400" dirty="0">
                <a:latin typeface="+mj-ea"/>
                <a:ea typeface="+mj-ea"/>
              </a:rPr>
              <a:t>あり医療法人が持分なし医療法人に移行するための移行計画を策定し、都道府知事がこれを認定する仕組み等を設ける。</a:t>
            </a: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医療法改定の概要５</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0372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平成２６年度診療報酬改定に</a:t>
            </a:r>
            <a:endParaRPr lang="en-US" altLang="ja-JP" sz="4000" dirty="0" smtClean="0"/>
          </a:p>
          <a:p>
            <a:pPr algn="ctr" eaLnBrk="1" hangingPunct="1">
              <a:buFont typeface="Wingdings" pitchFamily="2" charset="2"/>
              <a:buNone/>
            </a:pPr>
            <a:r>
              <a:rPr lang="ja-JP" altLang="en-US" sz="4000" dirty="0" smtClean="0"/>
              <a:t>向けた準備</a:t>
            </a:r>
            <a:endParaRPr lang="en-US" altLang="ja-JP" sz="4000" dirty="0" smtClean="0"/>
          </a:p>
        </p:txBody>
      </p:sp>
    </p:spTree>
    <p:extLst>
      <p:ext uri="{BB962C8B-B14F-4D97-AF65-F5344CB8AC3E}">
        <p14:creationId xmlns:p14="http://schemas.microsoft.com/office/powerpoint/2010/main" val="584456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病床機能報告制度を念頭においた戦略</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高度急性期、一般急性期、回復期、長期療養</a:t>
            </a:r>
            <a:endParaRPr lang="en-US" altLang="ja-JP" dirty="0" smtClean="0">
              <a:latin typeface="+mj-ea"/>
              <a:ea typeface="+mj-ea"/>
            </a:endParaRPr>
          </a:p>
          <a:p>
            <a:pPr lvl="1" algn="just" eaLnBrk="1" hangingPunct="1">
              <a:lnSpc>
                <a:spcPct val="90000"/>
              </a:lnSpc>
            </a:pPr>
            <a:r>
              <a:rPr lang="ja-JP" altLang="en-US" dirty="0">
                <a:latin typeface="+mj-ea"/>
                <a:ea typeface="+mj-ea"/>
              </a:rPr>
              <a:t>病棟</a:t>
            </a:r>
            <a:r>
              <a:rPr lang="ja-JP" altLang="en-US" dirty="0" smtClean="0">
                <a:latin typeface="+mj-ea"/>
                <a:ea typeface="+mj-ea"/>
              </a:rPr>
              <a:t>単位で届出</a:t>
            </a:r>
            <a:endParaRPr lang="en-US" altLang="ja-JP" dirty="0" smtClean="0">
              <a:latin typeface="+mj-ea"/>
              <a:ea typeface="+mj-ea"/>
            </a:endParaRPr>
          </a:p>
          <a:p>
            <a:pPr lvl="1" algn="just" eaLnBrk="1" hangingPunct="1">
              <a:lnSpc>
                <a:spcPct val="90000"/>
              </a:lnSpc>
            </a:pPr>
            <a:r>
              <a:rPr lang="ja-JP" altLang="en-US" dirty="0" smtClean="0">
                <a:latin typeface="+mj-ea"/>
                <a:ea typeface="+mj-ea"/>
              </a:rPr>
              <a:t>ポスト・アキュートとサブ・アキュート</a:t>
            </a:r>
            <a:endParaRPr lang="en-US" altLang="ja-JP" dirty="0" smtClean="0">
              <a:latin typeface="+mj-ea"/>
              <a:ea typeface="+mj-ea"/>
            </a:endParaRPr>
          </a:p>
          <a:p>
            <a:pPr lvl="1" algn="just" eaLnBrk="1" hangingPunct="1">
              <a:lnSpc>
                <a:spcPct val="90000"/>
              </a:lnSpc>
            </a:pPr>
            <a:endParaRPr lang="en-US" altLang="ja-JP" sz="1000" dirty="0" smtClean="0">
              <a:latin typeface="+mj-ea"/>
              <a:ea typeface="+mj-ea"/>
            </a:endParaRPr>
          </a:p>
          <a:p>
            <a:pPr lvl="1"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rPr>
              <a:t>２０１８年には第７期医療計画がスタート</a:t>
            </a:r>
            <a:endParaRPr lang="en-US" altLang="ja-JP" dirty="0" smtClean="0">
              <a:latin typeface="+mj-ea"/>
            </a:endParaRPr>
          </a:p>
          <a:p>
            <a:pPr lvl="1" algn="just" eaLnBrk="1" hangingPunct="1">
              <a:lnSpc>
                <a:spcPct val="90000"/>
              </a:lnSpc>
            </a:pPr>
            <a:r>
              <a:rPr lang="ja-JP" altLang="en-US" dirty="0" smtClean="0">
                <a:latin typeface="+mj-ea"/>
              </a:rPr>
              <a:t>地域医療ビジョン</a:t>
            </a:r>
            <a:endParaRPr lang="en-US" altLang="ja-JP" dirty="0" smtClean="0">
              <a:latin typeface="+mj-ea"/>
            </a:endParaRPr>
          </a:p>
          <a:p>
            <a:pPr lvl="1" algn="just" eaLnBrk="1" hangingPunct="1">
              <a:lnSpc>
                <a:spcPct val="90000"/>
              </a:lnSpc>
            </a:pPr>
            <a:r>
              <a:rPr lang="ja-JP" altLang="en-US" dirty="0" smtClean="0">
                <a:latin typeface="+mj-ea"/>
              </a:rPr>
              <a:t>医療機能の基準病床数を定める</a:t>
            </a:r>
            <a:endParaRPr lang="en-US" altLang="ja-JP" dirty="0" smtClean="0">
              <a:latin typeface="+mj-ea"/>
            </a:endParaRPr>
          </a:p>
          <a:p>
            <a:pPr lvl="1" algn="just" eaLnBrk="1" hangingPunct="1">
              <a:lnSpc>
                <a:spcPct val="90000"/>
              </a:lnSpc>
            </a:pPr>
            <a:endParaRPr lang="en-US" altLang="ja-JP" sz="1000" dirty="0" smtClean="0">
              <a:latin typeface="+mj-ea"/>
            </a:endParaRPr>
          </a:p>
          <a:p>
            <a:pPr algn="just" eaLnBrk="1" hangingPunct="1">
              <a:lnSpc>
                <a:spcPct val="90000"/>
              </a:lnSpc>
            </a:pPr>
            <a:r>
              <a:rPr lang="ja-JP" altLang="en-US" dirty="0" smtClean="0">
                <a:latin typeface="+mj-ea"/>
              </a:rPr>
              <a:t>病院</a:t>
            </a:r>
            <a:r>
              <a:rPr lang="ja-JP" altLang="en-US" dirty="0">
                <a:latin typeface="+mj-ea"/>
              </a:rPr>
              <a:t>の再確認事項</a:t>
            </a:r>
            <a:endParaRPr lang="en-US" altLang="ja-JP" dirty="0">
              <a:latin typeface="+mj-ea"/>
            </a:endParaRPr>
          </a:p>
          <a:p>
            <a:pPr lvl="1" algn="just" eaLnBrk="1" hangingPunct="1">
              <a:lnSpc>
                <a:spcPct val="90000"/>
              </a:lnSpc>
            </a:pPr>
            <a:r>
              <a:rPr lang="ja-JP" altLang="en-US" dirty="0">
                <a:latin typeface="+mj-ea"/>
              </a:rPr>
              <a:t>地域における自院の</a:t>
            </a:r>
            <a:r>
              <a:rPr lang="ja-JP" altLang="en-US" dirty="0" smtClean="0">
                <a:latin typeface="+mj-ea"/>
              </a:rPr>
              <a:t>役割・診療機能</a:t>
            </a:r>
            <a:endParaRPr lang="en-US" altLang="ja-JP" dirty="0" smtClean="0">
              <a:latin typeface="+mj-ea"/>
            </a:endParaRPr>
          </a:p>
          <a:p>
            <a:pPr lvl="1" algn="just" eaLnBrk="1" hangingPunct="1">
              <a:lnSpc>
                <a:spcPct val="90000"/>
              </a:lnSpc>
            </a:pPr>
            <a:r>
              <a:rPr lang="ja-JP" altLang="en-US" dirty="0">
                <a:latin typeface="+mj-ea"/>
              </a:rPr>
              <a:t>競合</a:t>
            </a:r>
            <a:r>
              <a:rPr lang="ja-JP" altLang="en-US" dirty="0" smtClean="0">
                <a:latin typeface="+mj-ea"/>
              </a:rPr>
              <a:t>状況によっては病床機能の変更を迫られる？</a:t>
            </a:r>
            <a:endParaRPr lang="en-US" altLang="ja-JP" dirty="0">
              <a:latin typeface="+mj-ea"/>
            </a:endParaRPr>
          </a:p>
          <a:p>
            <a:pPr lvl="1" algn="just" eaLnBrk="1" hangingPunct="1">
              <a:lnSpc>
                <a:spcPct val="90000"/>
              </a:lnSpc>
            </a:pPr>
            <a:r>
              <a:rPr lang="ja-JP" altLang="en-US" dirty="0">
                <a:latin typeface="+mj-ea"/>
              </a:rPr>
              <a:t>入院の経路の</a:t>
            </a:r>
            <a:r>
              <a:rPr lang="ja-JP" altLang="en-US" dirty="0" smtClean="0">
                <a:latin typeface="+mj-ea"/>
              </a:rPr>
              <a:t>再確認</a:t>
            </a:r>
            <a:endParaRPr lang="en-US" altLang="ja-JP" dirty="0" smtClean="0">
              <a:latin typeface="+mj-ea"/>
            </a:endParaRPr>
          </a:p>
          <a:p>
            <a:pPr lvl="1" algn="just" eaLnBrk="1" hangingPunct="1">
              <a:lnSpc>
                <a:spcPct val="90000"/>
              </a:lnSpc>
            </a:pPr>
            <a:endParaRPr lang="en-US" altLang="ja-JP" sz="1000" dirty="0">
              <a:latin typeface="+mj-ea"/>
            </a:endParaRPr>
          </a:p>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長期戦略</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22957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７：１の病院</a:t>
            </a:r>
            <a:endParaRPr lang="en-US" altLang="ja-JP" dirty="0" smtClean="0">
              <a:latin typeface="+mj-ea"/>
              <a:ea typeface="+mj-ea"/>
            </a:endParaRPr>
          </a:p>
          <a:p>
            <a:pPr lvl="1" algn="just" eaLnBrk="1" hangingPunct="1">
              <a:lnSpc>
                <a:spcPct val="90000"/>
              </a:lnSpc>
            </a:pPr>
            <a:r>
              <a:rPr lang="ja-JP" altLang="en-US" dirty="0">
                <a:latin typeface="+mj-ea"/>
                <a:ea typeface="+mj-ea"/>
              </a:rPr>
              <a:t>基準</a:t>
            </a:r>
            <a:r>
              <a:rPr lang="ja-JP" altLang="en-US" dirty="0" smtClean="0">
                <a:latin typeface="+mj-ea"/>
                <a:ea typeface="+mj-ea"/>
              </a:rPr>
              <a:t>が維持できるのか？</a:t>
            </a:r>
            <a:endParaRPr lang="en-US" altLang="ja-JP" dirty="0" smtClean="0">
              <a:latin typeface="+mj-ea"/>
              <a:ea typeface="+mj-ea"/>
            </a:endParaRPr>
          </a:p>
          <a:p>
            <a:pPr lvl="1" algn="just" eaLnBrk="1" hangingPunct="1">
              <a:lnSpc>
                <a:spcPct val="90000"/>
              </a:lnSpc>
            </a:pPr>
            <a:r>
              <a:rPr lang="ja-JP" altLang="en-US" dirty="0">
                <a:latin typeface="+mj-ea"/>
                <a:ea typeface="+mj-ea"/>
              </a:rPr>
              <a:t>基準</a:t>
            </a:r>
            <a:r>
              <a:rPr lang="ja-JP" altLang="en-US" dirty="0" smtClean="0">
                <a:latin typeface="+mj-ea"/>
                <a:ea typeface="+mj-ea"/>
              </a:rPr>
              <a:t>を落とした場合の看護師の活用方法は？</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ea typeface="+mj-ea"/>
              </a:rPr>
              <a:t>地域における連携の再確認</a:t>
            </a:r>
            <a:endParaRPr lang="en-US" altLang="ja-JP" dirty="0" smtClean="0">
              <a:latin typeface="+mj-ea"/>
              <a:ea typeface="+mj-ea"/>
            </a:endParaRPr>
          </a:p>
          <a:p>
            <a:pPr lvl="1" algn="just" eaLnBrk="1" hangingPunct="1">
              <a:lnSpc>
                <a:spcPct val="90000"/>
              </a:lnSpc>
            </a:pPr>
            <a:r>
              <a:rPr lang="ja-JP" altLang="en-US" dirty="0">
                <a:latin typeface="+mj-ea"/>
                <a:ea typeface="+mj-ea"/>
              </a:rPr>
              <a:t>在宅療養支援</a:t>
            </a:r>
            <a:r>
              <a:rPr lang="ja-JP" altLang="en-US" dirty="0" smtClean="0">
                <a:latin typeface="+mj-ea"/>
                <a:ea typeface="+mj-ea"/>
              </a:rPr>
              <a:t>診療所・在宅療養支援病院の届出</a:t>
            </a:r>
            <a:endParaRPr lang="en-US" altLang="ja-JP" dirty="0" smtClean="0">
              <a:latin typeface="+mj-ea"/>
              <a:ea typeface="+mj-ea"/>
            </a:endParaRPr>
          </a:p>
          <a:p>
            <a:pPr lvl="1" algn="just" eaLnBrk="1" hangingPunct="1">
              <a:lnSpc>
                <a:spcPct val="90000"/>
              </a:lnSpc>
            </a:pPr>
            <a:r>
              <a:rPr lang="ja-JP" altLang="en-US" dirty="0">
                <a:latin typeface="+mj-ea"/>
                <a:ea typeface="+mj-ea"/>
              </a:rPr>
              <a:t>連携先</a:t>
            </a:r>
            <a:r>
              <a:rPr lang="ja-JP" altLang="en-US" dirty="0" smtClean="0">
                <a:latin typeface="+mj-ea"/>
                <a:ea typeface="+mj-ea"/>
              </a:rPr>
              <a:t>の再確認</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病院・診療所のみならず介護や歯科、訪問看護ステーション　等</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ea typeface="+mj-ea"/>
              </a:rPr>
              <a:t>患者層の再確認</a:t>
            </a:r>
            <a:endParaRPr lang="en-US" altLang="ja-JP" dirty="0" smtClean="0">
              <a:latin typeface="+mj-ea"/>
              <a:ea typeface="+mj-ea"/>
            </a:endParaRPr>
          </a:p>
          <a:p>
            <a:pPr lvl="1" algn="just" eaLnBrk="1" hangingPunct="1">
              <a:lnSpc>
                <a:spcPct val="90000"/>
              </a:lnSpc>
            </a:pPr>
            <a:r>
              <a:rPr lang="ja-JP" altLang="en-US" dirty="0" smtClean="0">
                <a:latin typeface="+mj-ea"/>
                <a:ea typeface="+mj-ea"/>
              </a:rPr>
              <a:t>リハビリテーション　等</a:t>
            </a:r>
            <a:endParaRPr lang="en-US" altLang="ja-JP" dirty="0" smtClean="0">
              <a:latin typeface="+mj-ea"/>
              <a:ea typeface="+mj-ea"/>
            </a:endParaRPr>
          </a:p>
          <a:p>
            <a:pPr lvl="1" algn="just" eaLnBrk="1" hangingPunct="1">
              <a:lnSpc>
                <a:spcPct val="90000"/>
              </a:lnSpc>
            </a:pPr>
            <a:r>
              <a:rPr lang="ja-JP" altLang="en-US" dirty="0" smtClean="0">
                <a:latin typeface="+mj-ea"/>
                <a:ea typeface="+mj-ea"/>
              </a:rPr>
              <a:t>１０年後の平均患者像</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院内アメニティの見直し</a:t>
            </a:r>
            <a:endParaRPr lang="ja-JP" altLang="en-US" dirty="0">
              <a:latin typeface="+mj-ea"/>
              <a:ea typeface="+mj-ea"/>
            </a:endParaRPr>
          </a:p>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877276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0076613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0"/>
            <a:ext cx="9140535" cy="6858000"/>
          </a:xfrm>
          <a:prstGeom prst="rect">
            <a:avLst/>
          </a:prstGeom>
        </p:spPr>
      </p:pic>
    </p:spTree>
    <p:extLst>
      <p:ext uri="{BB962C8B-B14F-4D97-AF65-F5344CB8AC3E}">
        <p14:creationId xmlns:p14="http://schemas.microsoft.com/office/powerpoint/2010/main" val="140726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2015</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一定以上所得者の一部</a:t>
            </a:r>
            <a:r>
              <a:rPr lang="ja-JP" altLang="en-US" dirty="0">
                <a:latin typeface="+mj-ea"/>
                <a:ea typeface="+mj-ea"/>
              </a:rPr>
              <a:t>負担</a:t>
            </a:r>
            <a:r>
              <a:rPr lang="ja-JP" altLang="en-US" dirty="0" smtClean="0">
                <a:latin typeface="+mj-ea"/>
                <a:ea typeface="+mj-ea"/>
              </a:rPr>
              <a:t>割合の引き上げ</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要支援者向けサービスを介護保険から市町村事業に移管</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低所得者の保険料負担軽減</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marL="457200" lvl="1" indent="0" algn="r" eaLnBrk="1" hangingPunct="1">
              <a:lnSpc>
                <a:spcPct val="90000"/>
              </a:lnSpc>
              <a:buNone/>
            </a:pPr>
            <a:r>
              <a:rPr lang="ja-JP" altLang="en-US" sz="1600" dirty="0" smtClean="0">
                <a:latin typeface="+mj-ea"/>
                <a:ea typeface="+mj-ea"/>
              </a:rPr>
              <a:t>（持続可能な社会保障制度の確立を図るための改革の推進に関する法律　等　</a:t>
            </a:r>
            <a:endParaRPr lang="en-US" altLang="ja-JP" sz="1600" dirty="0" smtClean="0">
              <a:latin typeface="+mj-ea"/>
              <a:ea typeface="+mj-ea"/>
            </a:endParaRPr>
          </a:p>
          <a:p>
            <a:pPr marL="457200" lvl="1" indent="0" algn="r" eaLnBrk="1" hangingPunct="1">
              <a:lnSpc>
                <a:spcPct val="90000"/>
              </a:lnSpc>
              <a:buNone/>
            </a:pPr>
            <a:r>
              <a:rPr lang="ja-JP" altLang="en-US" sz="1600" dirty="0" smtClean="0">
                <a:latin typeface="+mj-ea"/>
                <a:ea typeface="+mj-ea"/>
              </a:rPr>
              <a:t>平成</a:t>
            </a:r>
            <a:r>
              <a:rPr lang="en-US" altLang="ja-JP" sz="1600" dirty="0" smtClean="0">
                <a:latin typeface="+mj-ea"/>
                <a:ea typeface="+mj-ea"/>
              </a:rPr>
              <a:t>25</a:t>
            </a:r>
            <a:r>
              <a:rPr lang="ja-JP" altLang="en-US" sz="1600" dirty="0" smtClean="0">
                <a:latin typeface="+mj-ea"/>
                <a:ea typeface="+mj-ea"/>
              </a:rPr>
              <a:t>年</a:t>
            </a:r>
            <a:r>
              <a:rPr lang="en-US" altLang="ja-JP" sz="1600" dirty="0" smtClean="0">
                <a:latin typeface="+mj-ea"/>
                <a:ea typeface="+mj-ea"/>
              </a:rPr>
              <a:t>12</a:t>
            </a:r>
            <a:r>
              <a:rPr lang="ja-JP" altLang="en-US" sz="1600" dirty="0" smtClean="0">
                <a:latin typeface="+mj-ea"/>
                <a:ea typeface="+mj-ea"/>
              </a:rPr>
              <a:t>月 </a:t>
            </a:r>
            <a:r>
              <a:rPr lang="en-US" altLang="ja-JP" sz="1600" dirty="0" smtClean="0">
                <a:latin typeface="+mj-ea"/>
                <a:ea typeface="+mj-ea"/>
              </a:rPr>
              <a:t>5</a:t>
            </a:r>
            <a:r>
              <a:rPr lang="ja-JP" altLang="en-US" sz="1600" dirty="0" smtClean="0">
                <a:latin typeface="+mj-ea"/>
                <a:ea typeface="+mj-ea"/>
              </a:rPr>
              <a:t>日）</a:t>
            </a:r>
            <a:endParaRPr lang="en-US" altLang="ja-JP" sz="16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algn="just" eaLnBrk="1" hangingPunct="1">
              <a:lnSpc>
                <a:spcPct val="90000"/>
              </a:lnSpc>
            </a:pPr>
            <a:r>
              <a:rPr lang="ja-JP" altLang="en-US" dirty="0">
                <a:latin typeface="+mj-ea"/>
              </a:rPr>
              <a:t>窓口業務</a:t>
            </a:r>
            <a:r>
              <a:rPr lang="ja-JP" altLang="en-US" dirty="0" smtClean="0">
                <a:latin typeface="+mj-ea"/>
              </a:rPr>
              <a:t>にかかわる部分</a:t>
            </a:r>
            <a:endParaRPr lang="en-US" altLang="ja-JP" dirty="0">
              <a:latin typeface="+mj-ea"/>
            </a:endParaRPr>
          </a:p>
          <a:p>
            <a:pPr lvl="1" algn="just" eaLnBrk="1" hangingPunct="1">
              <a:lnSpc>
                <a:spcPct val="90000"/>
              </a:lnSpc>
            </a:pPr>
            <a:r>
              <a:rPr lang="ja-JP" altLang="en-US" dirty="0">
                <a:latin typeface="+mj-ea"/>
              </a:rPr>
              <a:t>難病への医療費助成の</a:t>
            </a:r>
            <a:r>
              <a:rPr lang="ja-JP" altLang="en-US" dirty="0" smtClean="0">
                <a:latin typeface="+mj-ea"/>
              </a:rPr>
              <a:t>拡充</a:t>
            </a:r>
            <a:endParaRPr lang="en-US" altLang="ja-JP" dirty="0">
              <a:latin typeface="+mj-ea"/>
            </a:endParaRPr>
          </a:p>
          <a:p>
            <a:pPr lvl="1" algn="just" eaLnBrk="1" hangingPunct="1">
              <a:lnSpc>
                <a:spcPct val="90000"/>
              </a:lnSpc>
            </a:pPr>
            <a:r>
              <a:rPr lang="ja-JP" altLang="en-US" dirty="0" smtClean="0">
                <a:latin typeface="+mj-ea"/>
              </a:rPr>
              <a:t>前期高齢者の一部負担金は段階的に移行</a:t>
            </a:r>
            <a:endParaRPr lang="en-US" altLang="ja-JP" dirty="0" smtClean="0">
              <a:latin typeface="+mj-ea"/>
            </a:endParaRPr>
          </a:p>
          <a:p>
            <a:pPr lvl="1" algn="just" eaLnBrk="1" hangingPunct="1">
              <a:lnSpc>
                <a:spcPct val="90000"/>
              </a:lnSpc>
            </a:pPr>
            <a:r>
              <a:rPr lang="ja-JP" altLang="en-US" dirty="0">
                <a:latin typeface="+mj-ea"/>
              </a:rPr>
              <a:t>高額</a:t>
            </a:r>
            <a:r>
              <a:rPr lang="ja-JP" altLang="en-US" dirty="0" smtClean="0">
                <a:latin typeface="+mj-ea"/>
              </a:rPr>
              <a:t>療養費制度の見直し等（平成</a:t>
            </a:r>
            <a:r>
              <a:rPr lang="en-US" altLang="ja-JP" dirty="0" smtClean="0">
                <a:latin typeface="+mj-ea"/>
              </a:rPr>
              <a:t>27</a:t>
            </a:r>
            <a:r>
              <a:rPr lang="ja-JP" altLang="en-US" dirty="0" smtClean="0">
                <a:latin typeface="+mj-ea"/>
              </a:rPr>
              <a:t>年</a:t>
            </a:r>
            <a:r>
              <a:rPr lang="en-US" altLang="ja-JP" dirty="0" smtClean="0">
                <a:latin typeface="+mj-ea"/>
              </a:rPr>
              <a:t>1</a:t>
            </a:r>
            <a:r>
              <a:rPr lang="ja-JP" altLang="en-US" dirty="0" smtClean="0">
                <a:latin typeface="+mj-ea"/>
              </a:rPr>
              <a:t>月から）</a:t>
            </a:r>
            <a:endParaRPr lang="en-US" altLang="ja-JP" dirty="0">
              <a:latin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社会保障改革のスケジュール案（介護）</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641468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dirty="0" smtClean="0"/>
              <a:t>レセプトに関する動向</a:t>
            </a:r>
            <a:endParaRPr lang="en-US" altLang="ja-JP" sz="4000" dirty="0" smtClean="0"/>
          </a:p>
        </p:txBody>
      </p:sp>
    </p:spTree>
    <p:extLst>
      <p:ext uri="{BB962C8B-B14F-4D97-AF65-F5344CB8AC3E}">
        <p14:creationId xmlns:p14="http://schemas.microsoft.com/office/powerpoint/2010/main" val="31431781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高齢者の一部負担金問題</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１割負担の特例延長</a:t>
            </a:r>
            <a:r>
              <a:rPr lang="ja-JP" altLang="en-US" sz="2400" dirty="0">
                <a:latin typeface="+mj-ea"/>
                <a:ea typeface="+mj-ea"/>
              </a:rPr>
              <a:t>期限</a:t>
            </a:r>
            <a:r>
              <a:rPr lang="ja-JP" altLang="en-US" sz="2400" dirty="0" smtClean="0">
                <a:latin typeface="+mj-ea"/>
                <a:ea typeface="+mj-ea"/>
              </a:rPr>
              <a:t>（平成２６年</a:t>
            </a:r>
            <a:r>
              <a:rPr lang="ja-JP" altLang="en-US" sz="2400" dirty="0">
                <a:latin typeface="+mj-ea"/>
                <a:ea typeface="+mj-ea"/>
              </a:rPr>
              <a:t>３</a:t>
            </a:r>
            <a:r>
              <a:rPr lang="ja-JP" altLang="en-US" sz="2400" dirty="0" smtClean="0">
                <a:latin typeface="+mj-ea"/>
                <a:ea typeface="+mj-ea"/>
              </a:rPr>
              <a:t>月末まで）</a:t>
            </a:r>
            <a:endParaRPr lang="en-US" altLang="ja-JP" sz="2400" dirty="0" smtClean="0">
              <a:latin typeface="+mj-ea"/>
              <a:ea typeface="+mj-ea"/>
            </a:endParaRPr>
          </a:p>
          <a:p>
            <a:pPr lvl="1" algn="just" eaLnBrk="1" hangingPunct="1">
              <a:lnSpc>
                <a:spcPct val="90000"/>
              </a:lnSpc>
            </a:pPr>
            <a:endParaRPr lang="ja-JP" altLang="en-US" sz="900" dirty="0" smtClean="0">
              <a:latin typeface="+mj-ea"/>
              <a:ea typeface="+mj-ea"/>
            </a:endParaRPr>
          </a:p>
          <a:p>
            <a:pPr algn="just" eaLnBrk="1" hangingPunct="1">
              <a:lnSpc>
                <a:spcPct val="90000"/>
              </a:lnSpc>
            </a:pPr>
            <a:r>
              <a:rPr lang="ja-JP" altLang="en-US" sz="2800" dirty="0" smtClean="0">
                <a:latin typeface="+mj-ea"/>
                <a:ea typeface="+mj-ea"/>
              </a:rPr>
              <a:t>「支払基金サービス向上計画」の第</a:t>
            </a:r>
            <a:r>
              <a:rPr lang="en-US" altLang="ja-JP" sz="2800" dirty="0" smtClean="0">
                <a:latin typeface="+mj-ea"/>
                <a:ea typeface="+mj-ea"/>
              </a:rPr>
              <a:t>2</a:t>
            </a:r>
            <a:r>
              <a:rPr lang="ja-JP" altLang="en-US" sz="2800" dirty="0" smtClean="0">
                <a:latin typeface="+mj-ea"/>
                <a:ea typeface="+mj-ea"/>
              </a:rPr>
              <a:t>次フォローアップ（平成</a:t>
            </a:r>
            <a:r>
              <a:rPr lang="en-US" altLang="ja-JP" sz="2800" dirty="0" smtClean="0">
                <a:latin typeface="+mj-ea"/>
                <a:ea typeface="+mj-ea"/>
              </a:rPr>
              <a:t>24</a:t>
            </a:r>
            <a:r>
              <a:rPr lang="ja-JP" altLang="en-US" sz="2800" dirty="0" smtClean="0">
                <a:latin typeface="+mj-ea"/>
                <a:ea typeface="+mj-ea"/>
              </a:rPr>
              <a:t>年度）（抜粋）</a:t>
            </a:r>
          </a:p>
          <a:p>
            <a:pPr lvl="1" algn="just" eaLnBrk="1" hangingPunct="1">
              <a:lnSpc>
                <a:spcPct val="90000"/>
              </a:lnSpc>
            </a:pPr>
            <a:r>
              <a:rPr lang="ja-JP" altLang="en-US" sz="2400" dirty="0" smtClean="0">
                <a:latin typeface="+mj-ea"/>
                <a:ea typeface="+mj-ea"/>
              </a:rPr>
              <a:t>チェックマスタ</a:t>
            </a:r>
            <a:r>
              <a:rPr lang="ja-JP" altLang="en-US" sz="2400" dirty="0">
                <a:latin typeface="+mj-ea"/>
                <a:ea typeface="+mj-ea"/>
              </a:rPr>
              <a:t>を活用したコンピュータチェックの対象品目・項目の拡充</a:t>
            </a:r>
          </a:p>
          <a:p>
            <a:pPr lvl="2" algn="just" eaLnBrk="1" hangingPunct="1">
              <a:lnSpc>
                <a:spcPct val="90000"/>
              </a:lnSpc>
            </a:pPr>
            <a:r>
              <a:rPr lang="en-US" altLang="ja-JP" sz="2400" dirty="0">
                <a:latin typeface="+mj-ea"/>
                <a:ea typeface="+mj-ea"/>
              </a:rPr>
              <a:t>【</a:t>
            </a:r>
            <a:r>
              <a:rPr lang="ja-JP" altLang="en-US" sz="2400" dirty="0">
                <a:latin typeface="+mj-ea"/>
                <a:ea typeface="+mj-ea"/>
              </a:rPr>
              <a:t>例</a:t>
            </a:r>
            <a:r>
              <a:rPr lang="en-US" altLang="ja-JP" sz="2400" dirty="0">
                <a:latin typeface="+mj-ea"/>
                <a:ea typeface="+mj-ea"/>
              </a:rPr>
              <a:t>】</a:t>
            </a:r>
            <a:r>
              <a:rPr lang="ja-JP" altLang="en-US" sz="2400" dirty="0">
                <a:latin typeface="+mj-ea"/>
                <a:ea typeface="+mj-ea"/>
              </a:rPr>
              <a:t>傷病名と医薬品の適応との対応の適否</a:t>
            </a:r>
          </a:p>
          <a:p>
            <a:pPr lvl="2" algn="just" eaLnBrk="1" hangingPunct="1">
              <a:lnSpc>
                <a:spcPct val="90000"/>
              </a:lnSpc>
            </a:pPr>
            <a:r>
              <a:rPr lang="ja-JP" altLang="en-US" sz="2400" dirty="0">
                <a:latin typeface="+mj-ea"/>
                <a:ea typeface="+mj-ea"/>
              </a:rPr>
              <a:t>９２６品目（平成２２年３月審査分）→５，２６２品目（平成２４年９月審査分）</a:t>
            </a:r>
          </a:p>
          <a:p>
            <a:pPr lvl="1" algn="just" eaLnBrk="1" hangingPunct="1">
              <a:lnSpc>
                <a:spcPct val="90000"/>
              </a:lnSpc>
            </a:pPr>
            <a:r>
              <a:rPr lang="ja-JP" altLang="en-US" sz="2400" dirty="0" smtClean="0">
                <a:latin typeface="+mj-ea"/>
                <a:ea typeface="+mj-ea"/>
              </a:rPr>
              <a:t>突合点検・縦覧点検の実施、職員の審査事務能力の向上</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診療報酬改定に向けて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60758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82</a:t>
            </a:fld>
            <a:endParaRPr lang="en-US" altLang="ja-JP" sz="1800" smtClean="0"/>
          </a:p>
        </p:txBody>
      </p:sp>
      <p:sp>
        <p:nvSpPr>
          <p:cNvPr id="12291" name="Rectangle 2"/>
          <p:cNvSpPr>
            <a:spLocks noGrp="1" noChangeArrowheads="1"/>
          </p:cNvSpPr>
          <p:nvPr>
            <p:ph type="body" idx="1"/>
          </p:nvPr>
        </p:nvSpPr>
        <p:spPr>
          <a:xfrm>
            <a:off x="827088" y="685800"/>
            <a:ext cx="8316912" cy="6013450"/>
          </a:xfrm>
        </p:spPr>
        <p:txBody>
          <a:bodyPr/>
          <a:lstStyle/>
          <a:p>
            <a:pPr algn="just" eaLnBrk="1" hangingPunct="1">
              <a:lnSpc>
                <a:spcPct val="90000"/>
              </a:lnSpc>
            </a:pPr>
            <a:r>
              <a:rPr lang="ja-JP" altLang="en-US" dirty="0" smtClean="0">
                <a:latin typeface="+mj-ea"/>
                <a:ea typeface="+mj-ea"/>
              </a:rPr>
              <a:t>診療報酬と介護報酬の突合点検の開始</a:t>
            </a:r>
          </a:p>
          <a:p>
            <a:pPr lvl="1" algn="just" eaLnBrk="1" hangingPunct="1">
              <a:lnSpc>
                <a:spcPct val="90000"/>
              </a:lnSpc>
            </a:pPr>
            <a:r>
              <a:rPr lang="ja-JP" altLang="en-US" sz="2800" dirty="0" smtClean="0">
                <a:latin typeface="+mj-ea"/>
                <a:ea typeface="+mj-ea"/>
              </a:rPr>
              <a:t>入院中の患者（受けられない介護サービス）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医療と介護で同様のサービス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要介護・要支援者が受けられないサービス</a:t>
            </a:r>
            <a:endParaRPr lang="en-US" altLang="ja-JP" sz="2800" dirty="0" smtClean="0">
              <a:latin typeface="+mj-ea"/>
              <a:ea typeface="+mj-ea"/>
            </a:endParaRPr>
          </a:p>
          <a:p>
            <a:pPr lvl="1" algn="just" eaLnBrk="1" hangingPunct="1">
              <a:lnSpc>
                <a:spcPct val="90000"/>
              </a:lnSpc>
            </a:pPr>
            <a:endParaRPr lang="en-US" altLang="ja-JP" sz="900" dirty="0" smtClean="0">
              <a:latin typeface="+mj-ea"/>
              <a:ea typeface="+mj-ea"/>
            </a:endParaRPr>
          </a:p>
          <a:p>
            <a:pPr algn="just" eaLnBrk="1" hangingPunct="1">
              <a:lnSpc>
                <a:spcPct val="90000"/>
              </a:lnSpc>
            </a:pPr>
            <a:r>
              <a:rPr lang="ja-JP" altLang="en-US" dirty="0">
                <a:latin typeface="+mj-ea"/>
                <a:ea typeface="+mj-ea"/>
              </a:rPr>
              <a:t>注意す</a:t>
            </a:r>
            <a:r>
              <a:rPr lang="ja-JP" altLang="en-US" dirty="0" smtClean="0">
                <a:latin typeface="+mj-ea"/>
                <a:ea typeface="+mj-ea"/>
              </a:rPr>
              <a:t>べき診療報酬</a:t>
            </a:r>
            <a:endParaRPr lang="en-US" altLang="ja-JP" dirty="0">
              <a:latin typeface="+mj-ea"/>
              <a:ea typeface="+mj-ea"/>
            </a:endParaRPr>
          </a:p>
          <a:p>
            <a:pPr lvl="1" algn="just" eaLnBrk="1" hangingPunct="1">
              <a:lnSpc>
                <a:spcPct val="90000"/>
              </a:lnSpc>
            </a:pPr>
            <a:r>
              <a:rPr lang="ja-JP" altLang="en-US" sz="2800" dirty="0" smtClean="0">
                <a:latin typeface="+mj-ea"/>
                <a:ea typeface="+mj-ea"/>
              </a:rPr>
              <a:t>在宅患者訪問リハビリテーション指導管理料</a:t>
            </a:r>
            <a:r>
              <a:rPr lang="ja-JP" altLang="en-US" dirty="0" smtClean="0">
                <a:latin typeface="+mj-ea"/>
                <a:ea typeface="+mj-ea"/>
              </a:rPr>
              <a:t>　</a:t>
            </a:r>
            <a:r>
              <a:rPr lang="ja-JP" altLang="en-US" sz="2800" dirty="0" smtClean="0">
                <a:latin typeface="+mj-ea"/>
                <a:ea typeface="+mj-ea"/>
              </a:rPr>
              <a:t>等</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医療と介護で同様のサービスがある場合</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在宅患者連携指導料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要介護・要支援者には算定不可</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在宅時医学総合管理料・特定施設入居時等医学総合管理料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居宅療養管理指導との関係</a:t>
            </a:r>
            <a:endParaRPr lang="en-US" altLang="ja-JP" sz="2400" dirty="0" smtClean="0">
              <a:latin typeface="+mj-ea"/>
              <a:ea typeface="+mj-ea"/>
            </a:endParaRPr>
          </a:p>
          <a:p>
            <a:pPr lvl="1"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0389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62E6D940-0085-40C5-AA80-57F80FB2FC1D}" type="slidenum">
              <a:rPr lang="en-US" altLang="ja-JP" sz="1800" smtClean="0"/>
              <a:pPr eaLnBrk="1" hangingPunct="1"/>
              <a:t>83</a:t>
            </a:fld>
            <a:endParaRPr lang="en-US" altLang="ja-JP" sz="1800" smtClean="0"/>
          </a:p>
        </p:txBody>
      </p:sp>
      <p:sp>
        <p:nvSpPr>
          <p:cNvPr id="59395"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endParaRPr lang="ja-JP" altLang="ja-JP"/>
          </a:p>
        </p:txBody>
      </p:sp>
      <p:sp>
        <p:nvSpPr>
          <p:cNvPr id="59396" name="Text Box 1027"/>
          <p:cNvSpPr txBox="1">
            <a:spLocks noChangeArrowheads="1"/>
          </p:cNvSpPr>
          <p:nvPr/>
        </p:nvSpPr>
        <p:spPr bwMode="auto">
          <a:xfrm>
            <a:off x="755650" y="2492375"/>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4400">
                <a:solidFill>
                  <a:srgbClr val="FFFF00"/>
                </a:solidFill>
              </a:rPr>
              <a:t>ご清聴ありがとうございました</a:t>
            </a:r>
          </a:p>
        </p:txBody>
      </p:sp>
      <p:sp>
        <p:nvSpPr>
          <p:cNvPr id="59397" name="Text Box 1029"/>
          <p:cNvSpPr txBox="1">
            <a:spLocks noChangeArrowheads="1"/>
          </p:cNvSpPr>
          <p:nvPr/>
        </p:nvSpPr>
        <p:spPr bwMode="auto">
          <a:xfrm>
            <a:off x="2843213" y="4051300"/>
            <a:ext cx="6300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拙著が、</a:t>
            </a:r>
            <a:r>
              <a:rPr lang="ja-JP" altLang="en-US" dirty="0" err="1"/>
              <a:t>じほう</a:t>
            </a:r>
            <a:r>
              <a:rPr lang="ja-JP" altLang="en-US" dirty="0"/>
              <a:t>社より刊行</a:t>
            </a:r>
            <a:r>
              <a:rPr lang="ja-JP" altLang="en-US" dirty="0" smtClean="0"/>
              <a:t>されました。</a:t>
            </a:r>
            <a:endParaRPr lang="ja-JP" altLang="en-US" dirty="0"/>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dirty="0"/>
              <a:t>　　　　　　　　　　　　　　　　　　　２０１２年度版</a:t>
            </a:r>
            <a:r>
              <a:rPr lang="en-US" altLang="ja-JP" dirty="0"/>
              <a:t>』</a:t>
            </a:r>
          </a:p>
        </p:txBody>
      </p:sp>
      <p:pic>
        <p:nvPicPr>
          <p:cNvPr id="5939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solidFill>
                <a:schemeClr val="tx1"/>
              </a:solidFill>
              <a:latin typeface="+mj-ea"/>
              <a:ea typeface="+mj-ea"/>
            </a:endParaRPr>
          </a:p>
          <a:p>
            <a:pPr algn="just" eaLnBrk="1" hangingPunct="1">
              <a:lnSpc>
                <a:spcPct val="90000"/>
              </a:lnSpc>
            </a:pPr>
            <a:r>
              <a:rPr lang="ja-JP" altLang="en-US" dirty="0" smtClean="0">
                <a:solidFill>
                  <a:schemeClr val="tx1"/>
                </a:solidFill>
                <a:latin typeface="+mj-ea"/>
                <a:ea typeface="+mj-ea"/>
              </a:rPr>
              <a:t>急性期</a:t>
            </a:r>
            <a:r>
              <a:rPr lang="ja-JP" altLang="en-US" dirty="0">
                <a:solidFill>
                  <a:schemeClr val="tx1"/>
                </a:solidFill>
                <a:latin typeface="+mj-ea"/>
                <a:ea typeface="+mj-ea"/>
              </a:rPr>
              <a:t>医療の適切な提供に向けた医療従事者の負担軽減等</a:t>
            </a:r>
          </a:p>
          <a:p>
            <a:pPr algn="just" eaLnBrk="1" hangingPunct="1">
              <a:lnSpc>
                <a:spcPct val="90000"/>
              </a:lnSpc>
            </a:pPr>
            <a:r>
              <a:rPr lang="ja-JP" altLang="en-US" dirty="0">
                <a:solidFill>
                  <a:schemeClr val="tx1"/>
                </a:solidFill>
                <a:latin typeface="+mj-ea"/>
                <a:ea typeface="+mj-ea"/>
              </a:rPr>
              <a:t>医療と介護の連携強化、在宅医療等の充実</a:t>
            </a:r>
          </a:p>
          <a:p>
            <a:pPr algn="just" eaLnBrk="1" hangingPunct="1">
              <a:lnSpc>
                <a:spcPct val="90000"/>
              </a:lnSpc>
            </a:pPr>
            <a:r>
              <a:rPr lang="ja-JP" altLang="en-US" dirty="0">
                <a:solidFill>
                  <a:schemeClr val="tx1"/>
                </a:solidFill>
                <a:latin typeface="+mj-ea"/>
                <a:ea typeface="+mj-ea"/>
              </a:rPr>
              <a:t>質が高く効率的な医療提供体制</a:t>
            </a:r>
          </a:p>
          <a:p>
            <a:pPr algn="just" eaLnBrk="1" hangingPunct="1">
              <a:lnSpc>
                <a:spcPct val="90000"/>
              </a:lnSpc>
            </a:pPr>
            <a:r>
              <a:rPr lang="ja-JP" altLang="en-US" dirty="0">
                <a:solidFill>
                  <a:schemeClr val="tx1"/>
                </a:solidFill>
                <a:latin typeface="+mj-ea"/>
                <a:ea typeface="+mj-ea"/>
              </a:rPr>
              <a:t>患者の視点に配慮した医療の実現</a:t>
            </a:r>
          </a:p>
          <a:p>
            <a:pPr algn="just" eaLnBrk="1" hangingPunct="1">
              <a:lnSpc>
                <a:spcPct val="90000"/>
              </a:lnSpc>
            </a:pPr>
            <a:r>
              <a:rPr lang="ja-JP" altLang="en-US" dirty="0">
                <a:solidFill>
                  <a:schemeClr val="tx1"/>
                </a:solidFill>
                <a:latin typeface="+mj-ea"/>
                <a:ea typeface="+mj-ea"/>
              </a:rPr>
              <a:t>医薬品、医療材料等の適正な評価</a:t>
            </a:r>
          </a:p>
          <a:p>
            <a:pPr algn="just" eaLnBrk="1" hangingPunct="1">
              <a:lnSpc>
                <a:spcPct val="90000"/>
              </a:lnSpc>
            </a:pPr>
            <a:r>
              <a:rPr lang="ja-JP" altLang="en-US" dirty="0">
                <a:solidFill>
                  <a:schemeClr val="tx1"/>
                </a:solidFill>
                <a:latin typeface="+mj-ea"/>
                <a:ea typeface="+mj-ea"/>
              </a:rPr>
              <a:t>その他の調査・検証事項</a:t>
            </a:r>
            <a:endParaRPr lang="en-US" altLang="ja-JP" sz="2400" dirty="0" smtClean="0">
              <a:solidFill>
                <a:schemeClr val="tx1"/>
              </a:solidFill>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２４年度診療報酬改定附帯意見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635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36693</TotalTime>
  <Words>5041</Words>
  <Application>Microsoft Office PowerPoint</Application>
  <PresentationFormat>画面に合わせる (4:3)</PresentationFormat>
  <Paragraphs>812</Paragraphs>
  <Slides>83</Slides>
  <Notes>81</Notes>
  <HiddenSlides>0</HiddenSlides>
  <MMClips>0</MMClips>
  <ScaleCrop>false</ScaleCrop>
  <HeadingPairs>
    <vt:vector size="4" baseType="variant">
      <vt:variant>
        <vt:lpstr>テーマ</vt:lpstr>
      </vt:variant>
      <vt:variant>
        <vt:i4>1</vt:i4>
      </vt:variant>
      <vt:variant>
        <vt:lpstr>スライド タイトル</vt:lpstr>
      </vt:variant>
      <vt:variant>
        <vt:i4>83</vt:i4>
      </vt:variant>
    </vt:vector>
  </HeadingPairs>
  <TitlesOfParts>
    <vt:vector size="84" baseType="lpstr">
      <vt:lpstr>標準デザイン</vt:lpstr>
      <vt:lpstr>平成２６年度診療報酬改定のポイント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リハビリテーション料</vt:lpstr>
      <vt:lpstr>リハビリテーション料</vt:lpstr>
      <vt:lpstr>リハビリテーション料</vt:lpstr>
      <vt:lpstr>リハビリテーション料</vt:lpstr>
      <vt:lpstr>PowerPoint プレゼンテーション</vt:lpstr>
      <vt:lpstr>PowerPoint プレゼンテーション</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入院医療について</vt:lpstr>
      <vt:lpstr>PowerPoint プレゼンテーション</vt:lpstr>
      <vt:lpstr>入院医療について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HOSOYA-K</cp:lastModifiedBy>
  <cp:revision>1957</cp:revision>
  <cp:lastPrinted>2013-03-17T01:45:14Z</cp:lastPrinted>
  <dcterms:created xsi:type="dcterms:W3CDTF">2005-09-26T15:50:37Z</dcterms:created>
  <dcterms:modified xsi:type="dcterms:W3CDTF">2013-12-08T20:28:54Z</dcterms:modified>
</cp:coreProperties>
</file>