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1264" r:id="rId2"/>
    <p:sldId id="1566" r:id="rId3"/>
    <p:sldId id="1507" r:id="rId4"/>
    <p:sldId id="1567" r:id="rId5"/>
    <p:sldId id="1476" r:id="rId6"/>
    <p:sldId id="1559" r:id="rId7"/>
    <p:sldId id="1560" r:id="rId8"/>
    <p:sldId id="1558" r:id="rId9"/>
    <p:sldId id="1561" r:id="rId10"/>
    <p:sldId id="1519" r:id="rId11"/>
    <p:sldId id="1520" r:id="rId12"/>
    <p:sldId id="1523" r:id="rId13"/>
    <p:sldId id="1524" r:id="rId14"/>
    <p:sldId id="1526" r:id="rId15"/>
    <p:sldId id="1527" r:id="rId16"/>
    <p:sldId id="1518" r:id="rId17"/>
    <p:sldId id="1530" r:id="rId18"/>
    <p:sldId id="1531" r:id="rId19"/>
    <p:sldId id="1532" r:id="rId20"/>
    <p:sldId id="1533" r:id="rId21"/>
    <p:sldId id="1534" r:id="rId22"/>
    <p:sldId id="1535" r:id="rId23"/>
    <p:sldId id="1536" r:id="rId24"/>
    <p:sldId id="1537" r:id="rId25"/>
    <p:sldId id="1538" r:id="rId26"/>
    <p:sldId id="1539" r:id="rId27"/>
    <p:sldId id="1540" r:id="rId28"/>
    <p:sldId id="1541" r:id="rId29"/>
    <p:sldId id="1542" r:id="rId30"/>
    <p:sldId id="1543" r:id="rId31"/>
    <p:sldId id="1544" r:id="rId32"/>
    <p:sldId id="1545" r:id="rId33"/>
    <p:sldId id="1546" r:id="rId34"/>
    <p:sldId id="1547" r:id="rId35"/>
    <p:sldId id="1548" r:id="rId36"/>
    <p:sldId id="1551" r:id="rId37"/>
    <p:sldId id="1552" r:id="rId38"/>
    <p:sldId id="1529" r:id="rId39"/>
    <p:sldId id="1501" r:id="rId40"/>
    <p:sldId id="1573" r:id="rId41"/>
    <p:sldId id="1569" r:id="rId42"/>
    <p:sldId id="1568" r:id="rId43"/>
    <p:sldId id="1503" r:id="rId44"/>
    <p:sldId id="1505" r:id="rId45"/>
    <p:sldId id="1506" r:id="rId46"/>
    <p:sldId id="1508" r:id="rId47"/>
    <p:sldId id="1509" r:id="rId48"/>
    <p:sldId id="1512" r:id="rId49"/>
    <p:sldId id="1556" r:id="rId50"/>
    <p:sldId id="1563" r:id="rId51"/>
    <p:sldId id="1514" r:id="rId52"/>
    <p:sldId id="1517" r:id="rId53"/>
    <p:sldId id="1575" r:id="rId54"/>
    <p:sldId id="1576" r:id="rId55"/>
    <p:sldId id="1500" r:id="rId56"/>
    <p:sldId id="1483" r:id="rId57"/>
    <p:sldId id="1516" r:id="rId58"/>
    <p:sldId id="1484" r:id="rId59"/>
    <p:sldId id="1571" r:id="rId60"/>
    <p:sldId id="1570" r:id="rId61"/>
    <p:sldId id="1485" r:id="rId62"/>
    <p:sldId id="1486" r:id="rId63"/>
    <p:sldId id="1572" r:id="rId64"/>
    <p:sldId id="1495" r:id="rId65"/>
    <p:sldId id="1494" r:id="rId66"/>
    <p:sldId id="1496" r:id="rId67"/>
    <p:sldId id="1497" r:id="rId68"/>
    <p:sldId id="1498" r:id="rId69"/>
    <p:sldId id="1499" r:id="rId70"/>
    <p:sldId id="1553" r:id="rId71"/>
    <p:sldId id="1554" r:id="rId72"/>
    <p:sldId id="1574" r:id="rId73"/>
    <p:sldId id="1564" r:id="rId74"/>
    <p:sldId id="1565" r:id="rId75"/>
    <p:sldId id="1318" r:id="rId76"/>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FFCC"/>
    <a:srgbClr val="FE84CD"/>
    <a:srgbClr val="FD4DB6"/>
    <a:srgbClr val="FD23A5"/>
    <a:srgbClr val="66FF33"/>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067" autoAdjust="0"/>
  </p:normalViewPr>
  <p:slideViewPr>
    <p:cSldViewPr>
      <p:cViewPr>
        <p:scale>
          <a:sx n="66" d="100"/>
          <a:sy n="66" d="100"/>
        </p:scale>
        <p:origin x="-845" y="-422"/>
      </p:cViewPr>
      <p:guideLst>
        <p:guide orient="horz" pos="2160"/>
        <p:guide pos="2880"/>
      </p:guideLst>
    </p:cSldViewPr>
  </p:slideViewPr>
  <p:outlineViewPr>
    <p:cViewPr>
      <p:scale>
        <a:sx n="33" d="100"/>
        <a:sy n="33" d="100"/>
      </p:scale>
      <p:origin x="0" y="8722"/>
    </p:cViewPr>
  </p:outlineViewPr>
  <p:notesTextViewPr>
    <p:cViewPr>
      <p:scale>
        <a:sx n="100" d="100"/>
        <a:sy n="100" d="100"/>
      </p:scale>
      <p:origin x="0" y="0"/>
    </p:cViewPr>
  </p:notesTextViewPr>
  <p:sorterViewPr>
    <p:cViewPr>
      <p:scale>
        <a:sx n="100" d="100"/>
        <a:sy n="100" d="100"/>
      </p:scale>
      <p:origin x="0" y="11563"/>
    </p:cViewPr>
  </p:sorterViewPr>
  <p:notesViewPr>
    <p:cSldViewPr>
      <p:cViewPr varScale="1">
        <p:scale>
          <a:sx n="81" d="100"/>
          <a:sy n="81" d="100"/>
        </p:scale>
        <p:origin x="-1512" y="-78"/>
      </p:cViewPr>
      <p:guideLst>
        <p:guide orient="horz" pos="3133"/>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80899" name="Rectangle 3"/>
          <p:cNvSpPr>
            <a:spLocks noGrp="1" noChangeArrowheads="1"/>
          </p:cNvSpPr>
          <p:nvPr>
            <p:ph type="dt" sz="quarter" idx="1"/>
          </p:nvPr>
        </p:nvSpPr>
        <p:spPr bwMode="auto">
          <a:xfrm>
            <a:off x="3886384"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80900" name="Rectangle 4"/>
          <p:cNvSpPr>
            <a:spLocks noGrp="1" noChangeArrowheads="1"/>
          </p:cNvSpPr>
          <p:nvPr>
            <p:ph type="ftr" sz="quarter" idx="2"/>
          </p:nvPr>
        </p:nvSpPr>
        <p:spPr bwMode="auto">
          <a:xfrm>
            <a:off x="0"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80901" name="Rectangle 5"/>
          <p:cNvSpPr>
            <a:spLocks noGrp="1" noChangeArrowheads="1"/>
          </p:cNvSpPr>
          <p:nvPr>
            <p:ph type="sldNum" sz="quarter" idx="3"/>
          </p:nvPr>
        </p:nvSpPr>
        <p:spPr bwMode="auto">
          <a:xfrm>
            <a:off x="3886384"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D1490D96-71F6-4B9A-95C3-1FE7EA9A5E2E}" type="slidenum">
              <a:rPr lang="en-US" altLang="ja-JP"/>
              <a:pPr>
                <a:defRPr/>
              </a:pPr>
              <a:t>‹#›</a:t>
            </a:fld>
            <a:endParaRPr lang="en-US" altLang="ja-JP"/>
          </a:p>
        </p:txBody>
      </p:sp>
    </p:spTree>
    <p:extLst>
      <p:ext uri="{BB962C8B-B14F-4D97-AF65-F5344CB8AC3E}">
        <p14:creationId xmlns:p14="http://schemas.microsoft.com/office/powerpoint/2010/main" val="285265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38915" name="Rectangle 3"/>
          <p:cNvSpPr>
            <a:spLocks noGrp="1" noChangeArrowheads="1"/>
          </p:cNvSpPr>
          <p:nvPr>
            <p:ph type="dt" idx="1"/>
          </p:nvPr>
        </p:nvSpPr>
        <p:spPr bwMode="auto">
          <a:xfrm>
            <a:off x="3886384"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60420" name="Rectangle 4"/>
          <p:cNvSpPr>
            <a:spLocks noGrp="1" noRot="1" noChangeAspect="1" noChangeArrowheads="1" noTextEdit="1"/>
          </p:cNvSpPr>
          <p:nvPr>
            <p:ph type="sldImg" idx="2"/>
          </p:nvPr>
        </p:nvSpPr>
        <p:spPr bwMode="auto">
          <a:xfrm>
            <a:off x="947738" y="747713"/>
            <a:ext cx="4968875" cy="37258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912562" y="4723206"/>
            <a:ext cx="5032878" cy="44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8918" name="Rectangle 6"/>
          <p:cNvSpPr>
            <a:spLocks noGrp="1" noChangeArrowheads="1"/>
          </p:cNvSpPr>
          <p:nvPr>
            <p:ph type="ftr" sz="quarter" idx="4"/>
          </p:nvPr>
        </p:nvSpPr>
        <p:spPr bwMode="auto">
          <a:xfrm>
            <a:off x="0"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38919" name="Rectangle 7"/>
          <p:cNvSpPr>
            <a:spLocks noGrp="1" noChangeArrowheads="1"/>
          </p:cNvSpPr>
          <p:nvPr>
            <p:ph type="sldNum" sz="quarter" idx="5"/>
          </p:nvPr>
        </p:nvSpPr>
        <p:spPr bwMode="auto">
          <a:xfrm>
            <a:off x="3886384"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AD785F65-6212-4633-8141-F60B658315CF}" type="slidenum">
              <a:rPr lang="en-US" altLang="ja-JP"/>
              <a:pPr>
                <a:defRPr/>
              </a:pPr>
              <a:t>‹#›</a:t>
            </a:fld>
            <a:endParaRPr lang="en-US" altLang="ja-JP"/>
          </a:p>
        </p:txBody>
      </p:sp>
    </p:spTree>
    <p:extLst>
      <p:ext uri="{BB962C8B-B14F-4D97-AF65-F5344CB8AC3E}">
        <p14:creationId xmlns:p14="http://schemas.microsoft.com/office/powerpoint/2010/main" val="580345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4057EF94-17D7-46B3-9418-B52111ECE4AD}" type="slidenum">
              <a:rPr lang="en-US" altLang="ja-JP" sz="1100"/>
              <a:pPr eaLnBrk="1" hangingPunct="1"/>
              <a:t>1</a:t>
            </a:fld>
            <a:endParaRPr lang="en-US" altLang="ja-JP" sz="1100"/>
          </a:p>
        </p:txBody>
      </p:sp>
      <p:sp>
        <p:nvSpPr>
          <p:cNvPr id="61443" name="Rectangle 2"/>
          <p:cNvSpPr>
            <a:spLocks noGrp="1" noRot="1" noChangeAspect="1" noChangeArrowheads="1" noTextEdit="1"/>
          </p:cNvSpPr>
          <p:nvPr>
            <p:ph type="sldImg"/>
          </p:nvPr>
        </p:nvSpPr>
        <p:spPr>
          <a:xfrm>
            <a:off x="944563" y="746125"/>
            <a:ext cx="4968875" cy="3727450"/>
          </a:xfrm>
          <a:solidFill>
            <a:srgbClr val="FFFFFF"/>
          </a:solidFill>
          <a:ln/>
        </p:spPr>
      </p:sp>
      <p:sp>
        <p:nvSpPr>
          <p:cNvPr id="61444" name="Rectangle 3"/>
          <p:cNvSpPr>
            <a:spLocks noGrp="1" noChangeArrowheads="1"/>
          </p:cNvSpPr>
          <p:nvPr>
            <p:ph type="body" idx="1"/>
          </p:nvPr>
        </p:nvSpPr>
        <p:spPr>
          <a:xfrm>
            <a:off x="912562" y="4720861"/>
            <a:ext cx="5032878" cy="4479428"/>
          </a:xfrm>
          <a:solidFill>
            <a:srgbClr val="FFFFFF"/>
          </a:solidFill>
          <a:ln>
            <a:solidFill>
              <a:srgbClr val="000000"/>
            </a:solidFill>
            <a:miter lim="800000"/>
            <a:headEnd/>
            <a:tailEnd/>
          </a:ln>
        </p:spPr>
        <p:txBody>
          <a:bodyPr lIns="91409" tIns="45703" rIns="91409" bIns="45703"/>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16</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46" tIns="45173" rIns="90346" bIns="45173"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17</a:t>
            </a:fld>
            <a:endParaRPr lang="en-US" altLang="ja-JP" sz="1200" i="0"/>
          </a:p>
        </p:txBody>
      </p:sp>
      <p:sp>
        <p:nvSpPr>
          <p:cNvPr id="360451" name="Rectangle 2"/>
          <p:cNvSpPr>
            <a:spLocks noGrp="1" noRot="1" noChangeAspect="1" noChangeArrowheads="1" noTextEdit="1"/>
          </p:cNvSpPr>
          <p:nvPr>
            <p:ph type="sldImg"/>
          </p:nvPr>
        </p:nvSpPr>
        <p:spPr>
          <a:xfrm>
            <a:off x="947738" y="747713"/>
            <a:ext cx="4967287" cy="3727450"/>
          </a:xfrm>
          <a:ln/>
        </p:spPr>
      </p:sp>
      <p:sp>
        <p:nvSpPr>
          <p:cNvPr id="360452"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4BB6526D-6694-45D9-B854-89D251833A93}" type="slidenum">
              <a:rPr lang="ja-JP" altLang="en-US" sz="1200" i="0"/>
              <a:pPr eaLnBrk="1" hangingPunct="1"/>
              <a:t>19</a:t>
            </a:fld>
            <a:endParaRPr lang="en-US" altLang="ja-JP" sz="1200" i="0"/>
          </a:p>
        </p:txBody>
      </p:sp>
      <p:sp>
        <p:nvSpPr>
          <p:cNvPr id="361475" name="Rectangle 2"/>
          <p:cNvSpPr>
            <a:spLocks noGrp="1" noRot="1" noChangeAspect="1" noChangeArrowheads="1" noTextEdit="1"/>
          </p:cNvSpPr>
          <p:nvPr>
            <p:ph type="sldImg"/>
          </p:nvPr>
        </p:nvSpPr>
        <p:spPr>
          <a:xfrm>
            <a:off x="947738" y="747713"/>
            <a:ext cx="4967287" cy="3727450"/>
          </a:xfrm>
          <a:ln/>
        </p:spPr>
      </p:sp>
      <p:sp>
        <p:nvSpPr>
          <p:cNvPr id="36147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7" tIns="45169" rIns="90337" bIns="45169"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164917B9-B94E-4855-9323-3762536B902A}" type="slidenum">
              <a:rPr lang="ja-JP" altLang="en-US" sz="1200" i="0"/>
              <a:pPr algn="r" eaLnBrk="1" hangingPunct="1"/>
              <a:t>22</a:t>
            </a:fld>
            <a:endParaRPr lang="en-US" altLang="ja-JP" sz="1200" i="0"/>
          </a:p>
        </p:txBody>
      </p:sp>
      <p:sp>
        <p:nvSpPr>
          <p:cNvPr id="16387" name="Rectangle 2"/>
          <p:cNvSpPr>
            <a:spLocks noGrp="1" noRot="1" noChangeAspect="1" noChangeArrowheads="1" noTextEdit="1"/>
          </p:cNvSpPr>
          <p:nvPr>
            <p:ph type="sldImg"/>
          </p:nvPr>
        </p:nvSpPr>
        <p:spPr>
          <a:xfrm>
            <a:off x="947738" y="747713"/>
            <a:ext cx="4967287" cy="3727450"/>
          </a:xfrm>
          <a:ln/>
        </p:spPr>
      </p:sp>
      <p:sp>
        <p:nvSpPr>
          <p:cNvPr id="16388" name="Rectangle 3"/>
          <p:cNvSpPr>
            <a:spLocks noGrp="1" noChangeArrowheads="1"/>
          </p:cNvSpPr>
          <p:nvPr>
            <p:ph type="body" idx="1"/>
          </p:nvPr>
        </p:nvSpPr>
        <p:spPr>
          <a:xfrm>
            <a:off x="913991" y="4720615"/>
            <a:ext cx="5030018" cy="4476871"/>
          </a:xfrm>
          <a:noFill/>
        </p:spPr>
        <p:txBody>
          <a:bodyPr lIns="90203" tIns="45102" rIns="90203" bIns="45102"/>
          <a:lstStyle/>
          <a:p>
            <a:pPr eaLnBrk="1" hangingPunct="1"/>
            <a:endParaRPr lang="ja-JP"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7" tIns="45169" rIns="90337" bIns="45169"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5B407BDC-7051-43F0-89BC-0753D65D63AA}" type="slidenum">
              <a:rPr lang="ja-JP" altLang="en-US" sz="1200" i="0"/>
              <a:pPr algn="r" eaLnBrk="1" hangingPunct="1"/>
              <a:t>23</a:t>
            </a:fld>
            <a:endParaRPr lang="en-US" altLang="ja-JP" sz="1200" i="0"/>
          </a:p>
        </p:txBody>
      </p:sp>
      <p:sp>
        <p:nvSpPr>
          <p:cNvPr id="17411" name="Rectangle 2"/>
          <p:cNvSpPr>
            <a:spLocks noGrp="1" noRot="1" noChangeAspect="1" noChangeArrowheads="1" noTextEdit="1"/>
          </p:cNvSpPr>
          <p:nvPr>
            <p:ph type="sldImg"/>
          </p:nvPr>
        </p:nvSpPr>
        <p:spPr>
          <a:xfrm>
            <a:off x="947738" y="747713"/>
            <a:ext cx="4967287" cy="3727450"/>
          </a:xfrm>
          <a:ln/>
        </p:spPr>
      </p:sp>
      <p:sp>
        <p:nvSpPr>
          <p:cNvPr id="17412" name="Rectangle 3"/>
          <p:cNvSpPr>
            <a:spLocks noGrp="1" noChangeArrowheads="1"/>
          </p:cNvSpPr>
          <p:nvPr>
            <p:ph type="body" idx="1"/>
          </p:nvPr>
        </p:nvSpPr>
        <p:spPr>
          <a:xfrm>
            <a:off x="913991" y="4720615"/>
            <a:ext cx="5030018" cy="4476871"/>
          </a:xfrm>
          <a:noFill/>
        </p:spPr>
        <p:txBody>
          <a:bodyPr lIns="90203" tIns="45102" rIns="90203" bIns="45102"/>
          <a:lstStyle/>
          <a:p>
            <a:pPr eaLnBrk="1" hangingPunct="1"/>
            <a:endParaRPr lang="ja-JP"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7" tIns="45169" rIns="90337" bIns="45169"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3252D18A-7982-4A4E-91FB-C43041BF7B1F}" type="slidenum">
              <a:rPr lang="ja-JP" altLang="en-US" sz="1200" i="0"/>
              <a:pPr algn="r" eaLnBrk="1" hangingPunct="1"/>
              <a:t>24</a:t>
            </a:fld>
            <a:endParaRPr lang="en-US" altLang="ja-JP" sz="1200" i="0"/>
          </a:p>
        </p:txBody>
      </p:sp>
      <p:sp>
        <p:nvSpPr>
          <p:cNvPr id="18435" name="Rectangle 2"/>
          <p:cNvSpPr>
            <a:spLocks noGrp="1" noRot="1" noChangeAspect="1" noChangeArrowheads="1" noTextEdit="1"/>
          </p:cNvSpPr>
          <p:nvPr>
            <p:ph type="sldImg"/>
          </p:nvPr>
        </p:nvSpPr>
        <p:spPr>
          <a:xfrm>
            <a:off x="947738" y="747713"/>
            <a:ext cx="4967287" cy="3727450"/>
          </a:xfrm>
          <a:ln/>
        </p:spPr>
      </p:sp>
      <p:sp>
        <p:nvSpPr>
          <p:cNvPr id="18436" name="Rectangle 3"/>
          <p:cNvSpPr>
            <a:spLocks noGrp="1" noChangeArrowheads="1"/>
          </p:cNvSpPr>
          <p:nvPr>
            <p:ph type="body" idx="1"/>
          </p:nvPr>
        </p:nvSpPr>
        <p:spPr>
          <a:xfrm>
            <a:off x="913991" y="4720615"/>
            <a:ext cx="5030018" cy="4476871"/>
          </a:xfrm>
          <a:noFill/>
        </p:spPr>
        <p:txBody>
          <a:bodyPr lIns="90203" tIns="45102" rIns="90203" bIns="45102"/>
          <a:lstStyle/>
          <a:p>
            <a:pPr eaLnBrk="1" hangingPunct="1"/>
            <a:endParaRPr lang="ja-JP"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7" tIns="45169" rIns="90337" bIns="45169"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65984FB4-6D7F-42B4-AC10-742563B6D963}" type="slidenum">
              <a:rPr lang="ja-JP" altLang="en-US" sz="1200" i="0"/>
              <a:pPr algn="r" eaLnBrk="1" hangingPunct="1"/>
              <a:t>25</a:t>
            </a:fld>
            <a:endParaRPr lang="en-US" altLang="ja-JP" sz="1200" i="0"/>
          </a:p>
        </p:txBody>
      </p:sp>
      <p:sp>
        <p:nvSpPr>
          <p:cNvPr id="19459" name="Rectangle 2"/>
          <p:cNvSpPr>
            <a:spLocks noGrp="1" noRot="1" noChangeAspect="1" noChangeArrowheads="1" noTextEdit="1"/>
          </p:cNvSpPr>
          <p:nvPr>
            <p:ph type="sldImg"/>
          </p:nvPr>
        </p:nvSpPr>
        <p:spPr>
          <a:xfrm>
            <a:off x="947738" y="747713"/>
            <a:ext cx="4967287" cy="3727450"/>
          </a:xfrm>
          <a:ln/>
        </p:spPr>
      </p:sp>
      <p:sp>
        <p:nvSpPr>
          <p:cNvPr id="19460" name="Rectangle 3"/>
          <p:cNvSpPr>
            <a:spLocks noGrp="1" noChangeArrowheads="1"/>
          </p:cNvSpPr>
          <p:nvPr>
            <p:ph type="body" idx="1"/>
          </p:nvPr>
        </p:nvSpPr>
        <p:spPr>
          <a:xfrm>
            <a:off x="913991" y="4720615"/>
            <a:ext cx="5030018" cy="4476871"/>
          </a:xfrm>
          <a:noFill/>
        </p:spPr>
        <p:txBody>
          <a:bodyPr lIns="90203" tIns="45102" rIns="90203" bIns="45102"/>
          <a:lstStyle/>
          <a:p>
            <a:pPr eaLnBrk="1" hangingPunct="1"/>
            <a:endParaRPr lang="ja-JP"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7" tIns="45169" rIns="90337" bIns="45169"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A6805E7D-7C19-407A-B200-E9DEAB94E802}" type="slidenum">
              <a:rPr lang="ja-JP" altLang="en-US" sz="1200" i="0"/>
              <a:pPr algn="r" eaLnBrk="1" hangingPunct="1"/>
              <a:t>26</a:t>
            </a:fld>
            <a:endParaRPr lang="en-US" altLang="ja-JP" sz="1200" i="0"/>
          </a:p>
        </p:txBody>
      </p:sp>
      <p:sp>
        <p:nvSpPr>
          <p:cNvPr id="20483" name="Rectangle 2"/>
          <p:cNvSpPr>
            <a:spLocks noGrp="1" noRot="1" noChangeAspect="1" noChangeArrowheads="1" noTextEdit="1"/>
          </p:cNvSpPr>
          <p:nvPr>
            <p:ph type="sldImg"/>
          </p:nvPr>
        </p:nvSpPr>
        <p:spPr>
          <a:xfrm>
            <a:off x="947738" y="747713"/>
            <a:ext cx="4967287" cy="3727450"/>
          </a:xfrm>
          <a:ln/>
        </p:spPr>
      </p:sp>
      <p:sp>
        <p:nvSpPr>
          <p:cNvPr id="20484" name="Rectangle 3"/>
          <p:cNvSpPr>
            <a:spLocks noGrp="1" noChangeArrowheads="1"/>
          </p:cNvSpPr>
          <p:nvPr>
            <p:ph type="body" idx="1"/>
          </p:nvPr>
        </p:nvSpPr>
        <p:spPr>
          <a:xfrm>
            <a:off x="913991" y="4720615"/>
            <a:ext cx="5030018" cy="4476871"/>
          </a:xfrm>
          <a:noFill/>
        </p:spPr>
        <p:txBody>
          <a:bodyPr lIns="90203" tIns="45102" rIns="90203" bIns="45102"/>
          <a:lstStyle/>
          <a:p>
            <a:pPr eaLnBrk="1" hangingPunct="1"/>
            <a:endParaRPr lang="ja-JP"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7" tIns="45169" rIns="90337" bIns="45169"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058AC78E-EDAF-401F-B0AC-958F4B8273D1}" type="slidenum">
              <a:rPr lang="ja-JP" altLang="en-US" sz="1200" i="0"/>
              <a:pPr algn="r" eaLnBrk="1" hangingPunct="1"/>
              <a:t>27</a:t>
            </a:fld>
            <a:endParaRPr lang="en-US" altLang="ja-JP" sz="1200" i="0"/>
          </a:p>
        </p:txBody>
      </p:sp>
      <p:sp>
        <p:nvSpPr>
          <p:cNvPr id="21507" name="Rectangle 2"/>
          <p:cNvSpPr>
            <a:spLocks noGrp="1" noRot="1" noChangeAspect="1" noChangeArrowheads="1" noTextEdit="1"/>
          </p:cNvSpPr>
          <p:nvPr>
            <p:ph type="sldImg"/>
          </p:nvPr>
        </p:nvSpPr>
        <p:spPr>
          <a:xfrm>
            <a:off x="947738" y="747713"/>
            <a:ext cx="4967287" cy="3727450"/>
          </a:xfrm>
          <a:ln/>
        </p:spPr>
      </p:sp>
      <p:sp>
        <p:nvSpPr>
          <p:cNvPr id="21508" name="Rectangle 3"/>
          <p:cNvSpPr>
            <a:spLocks noGrp="1" noChangeArrowheads="1"/>
          </p:cNvSpPr>
          <p:nvPr>
            <p:ph type="body" idx="1"/>
          </p:nvPr>
        </p:nvSpPr>
        <p:spPr>
          <a:xfrm>
            <a:off x="913991" y="4720615"/>
            <a:ext cx="5030018" cy="4476871"/>
          </a:xfrm>
          <a:noFill/>
        </p:spPr>
        <p:txBody>
          <a:bodyPr lIns="90203" tIns="45102" rIns="90203" bIns="45102"/>
          <a:lstStyle/>
          <a:p>
            <a:pPr eaLnBrk="1" hangingPunct="1"/>
            <a:endParaRPr lang="ja-JP"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5996" y="9448944"/>
            <a:ext cx="2972004" cy="4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37" tIns="45169" rIns="90337" bIns="45169"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24F4FD7C-9F77-405F-999C-BB25FBA1C812}" type="slidenum">
              <a:rPr lang="ja-JP" altLang="en-US" sz="1200" i="0"/>
              <a:pPr algn="r" eaLnBrk="1" hangingPunct="1"/>
              <a:t>28</a:t>
            </a:fld>
            <a:endParaRPr lang="en-US" altLang="ja-JP" sz="1200" i="0"/>
          </a:p>
        </p:txBody>
      </p:sp>
      <p:sp>
        <p:nvSpPr>
          <p:cNvPr id="22531" name="Rectangle 2"/>
          <p:cNvSpPr>
            <a:spLocks noGrp="1" noRot="1" noChangeAspect="1" noChangeArrowheads="1" noTextEdit="1"/>
          </p:cNvSpPr>
          <p:nvPr>
            <p:ph type="sldImg"/>
          </p:nvPr>
        </p:nvSpPr>
        <p:spPr>
          <a:xfrm>
            <a:off x="947738" y="747713"/>
            <a:ext cx="4967287" cy="3727450"/>
          </a:xfrm>
          <a:ln/>
        </p:spPr>
      </p:sp>
      <p:sp>
        <p:nvSpPr>
          <p:cNvPr id="22532" name="Rectangle 3"/>
          <p:cNvSpPr>
            <a:spLocks noGrp="1" noChangeArrowheads="1"/>
          </p:cNvSpPr>
          <p:nvPr>
            <p:ph type="body" idx="1"/>
          </p:nvPr>
        </p:nvSpPr>
        <p:spPr>
          <a:xfrm>
            <a:off x="913991" y="4720615"/>
            <a:ext cx="5030018" cy="4476871"/>
          </a:xfrm>
          <a:noFill/>
        </p:spPr>
        <p:txBody>
          <a:bodyPr lIns="90203" tIns="45102" rIns="90203" bIns="45102"/>
          <a:lstStyle/>
          <a:p>
            <a:pPr eaLnBrk="1" hangingPunct="1"/>
            <a:endParaRPr lang="ja-JP"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70F1F919-6C8B-4978-8EFE-26CF344D9F9B}" type="slidenum">
              <a:rPr lang="ja-JP" altLang="en-US" sz="1200" i="0"/>
              <a:pPr eaLnBrk="1" hangingPunct="1"/>
              <a:t>33</a:t>
            </a:fld>
            <a:endParaRPr lang="en-US" altLang="ja-JP" sz="1200" i="0"/>
          </a:p>
        </p:txBody>
      </p:sp>
      <p:sp>
        <p:nvSpPr>
          <p:cNvPr id="362499" name="Rectangle 2"/>
          <p:cNvSpPr>
            <a:spLocks noGrp="1" noRot="1" noChangeAspect="1" noChangeArrowheads="1" noTextEdit="1"/>
          </p:cNvSpPr>
          <p:nvPr>
            <p:ph type="sldImg"/>
          </p:nvPr>
        </p:nvSpPr>
        <p:spPr>
          <a:xfrm>
            <a:off x="947738" y="747713"/>
            <a:ext cx="4967287" cy="3727450"/>
          </a:xfrm>
          <a:ln/>
        </p:spPr>
      </p:sp>
      <p:sp>
        <p:nvSpPr>
          <p:cNvPr id="362500"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DFEBFC2F-1B2C-4F60-9B04-B52F0BDAB448}" type="slidenum">
              <a:rPr lang="ja-JP" altLang="en-US" sz="1200" i="0"/>
              <a:pPr eaLnBrk="1" hangingPunct="1"/>
              <a:t>35</a:t>
            </a:fld>
            <a:endParaRPr lang="en-US" altLang="ja-JP" sz="1200" i="0"/>
          </a:p>
        </p:txBody>
      </p:sp>
      <p:sp>
        <p:nvSpPr>
          <p:cNvPr id="363523" name="Rectangle 2"/>
          <p:cNvSpPr>
            <a:spLocks noGrp="1" noRot="1" noChangeAspect="1" noChangeArrowheads="1" noTextEdit="1"/>
          </p:cNvSpPr>
          <p:nvPr>
            <p:ph type="sldImg"/>
          </p:nvPr>
        </p:nvSpPr>
        <p:spPr>
          <a:xfrm>
            <a:off x="947738" y="747713"/>
            <a:ext cx="4967287" cy="3727450"/>
          </a:xfrm>
          <a:ln/>
        </p:spPr>
      </p:sp>
      <p:sp>
        <p:nvSpPr>
          <p:cNvPr id="363524"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36</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03348" eaLnBrk="0" hangingPunct="0">
              <a:defRPr kumimoji="1" sz="2300" i="1">
                <a:solidFill>
                  <a:schemeClr val="tx1"/>
                </a:solidFill>
                <a:latin typeface="Times New Roman" pitchFamily="18" charset="0"/>
                <a:ea typeface="ＭＳ Ｐゴシック" pitchFamily="50" charset="-128"/>
              </a:defRPr>
            </a:lvl1pPr>
            <a:lvl2pPr marL="720216" indent="-277006" defTabSz="903348" eaLnBrk="0" hangingPunct="0">
              <a:defRPr kumimoji="1" sz="2300" i="1">
                <a:solidFill>
                  <a:schemeClr val="tx1"/>
                </a:solidFill>
                <a:latin typeface="Times New Roman" pitchFamily="18" charset="0"/>
                <a:ea typeface="ＭＳ Ｐゴシック" pitchFamily="50" charset="-128"/>
              </a:defRPr>
            </a:lvl2pPr>
            <a:lvl3pPr marL="1108024" indent="-221605" defTabSz="903348" eaLnBrk="0" hangingPunct="0">
              <a:defRPr kumimoji="1" sz="2300" i="1">
                <a:solidFill>
                  <a:schemeClr val="tx1"/>
                </a:solidFill>
                <a:latin typeface="Times New Roman" pitchFamily="18" charset="0"/>
                <a:ea typeface="ＭＳ Ｐゴシック" pitchFamily="50" charset="-128"/>
              </a:defRPr>
            </a:lvl3pPr>
            <a:lvl4pPr marL="1551234" indent="-221605" defTabSz="903348" eaLnBrk="0" hangingPunct="0">
              <a:defRPr kumimoji="1" sz="2300" i="1">
                <a:solidFill>
                  <a:schemeClr val="tx1"/>
                </a:solidFill>
                <a:latin typeface="Times New Roman" pitchFamily="18" charset="0"/>
                <a:ea typeface="ＭＳ Ｐゴシック" pitchFamily="50" charset="-128"/>
              </a:defRPr>
            </a:lvl4pPr>
            <a:lvl5pPr marL="1994444" indent="-221605" defTabSz="903348" eaLnBrk="0" hangingPunct="0">
              <a:defRPr kumimoji="1" sz="2300" i="1">
                <a:solidFill>
                  <a:schemeClr val="tx1"/>
                </a:solidFill>
                <a:latin typeface="Times New Roman" pitchFamily="18" charset="0"/>
                <a:ea typeface="ＭＳ Ｐゴシック" pitchFamily="50" charset="-128"/>
              </a:defRPr>
            </a:lvl5pPr>
            <a:lvl6pPr marL="243765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8086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24073"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67282" indent="-221605" algn="ctr" defTabSz="903348"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a:pPr eaLnBrk="1" hangingPunct="1"/>
              <a:t>37</a:t>
            </a:fld>
            <a:endParaRPr lang="en-US" altLang="ja-JP" sz="1200" i="0"/>
          </a:p>
        </p:txBody>
      </p:sp>
      <p:sp>
        <p:nvSpPr>
          <p:cNvPr id="366595" name="Rectangle 2"/>
          <p:cNvSpPr>
            <a:spLocks noGrp="1" noRot="1" noChangeAspect="1" noChangeArrowheads="1" noTextEdit="1"/>
          </p:cNvSpPr>
          <p:nvPr>
            <p:ph type="sldImg"/>
          </p:nvPr>
        </p:nvSpPr>
        <p:spPr>
          <a:xfrm>
            <a:off x="947738" y="747713"/>
            <a:ext cx="4967287" cy="3727450"/>
          </a:xfrm>
          <a:ln/>
        </p:spPr>
      </p:sp>
      <p:sp>
        <p:nvSpPr>
          <p:cNvPr id="366596" name="Rectangle 3"/>
          <p:cNvSpPr>
            <a:spLocks noGrp="1" noChangeArrowheads="1"/>
          </p:cNvSpPr>
          <p:nvPr>
            <p:ph type="body" idx="1"/>
          </p:nvPr>
        </p:nvSpPr>
        <p:spPr>
          <a:xfrm>
            <a:off x="913991" y="4720615"/>
            <a:ext cx="5030018" cy="4476871"/>
          </a:xfrm>
          <a:noFill/>
        </p:spPr>
        <p:txBody>
          <a:bodyPr lIns="90211" tIns="45106" rIns="90211" bIns="45106"/>
          <a:lstStyle/>
          <a:p>
            <a:pPr eaLnBrk="1" hangingPunct="1"/>
            <a:endParaRPr lang="ja-JP"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38</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53</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55</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5</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63</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70</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8</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996B7A8-E6CE-4B0F-A925-74BB7D35EE6D}" type="slidenum">
              <a:rPr lang="en-US" altLang="ja-JP"/>
              <a:pPr>
                <a:defRPr/>
              </a:pPr>
              <a:t>‹#›</a:t>
            </a:fld>
            <a:endParaRPr lang="en-US" altLang="ja-JP"/>
          </a:p>
        </p:txBody>
      </p:sp>
    </p:spTree>
    <p:extLst>
      <p:ext uri="{BB962C8B-B14F-4D97-AF65-F5344CB8AC3E}">
        <p14:creationId xmlns:p14="http://schemas.microsoft.com/office/powerpoint/2010/main" val="34316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34DFC20-A140-4975-B3D8-C9626982779D}" type="slidenum">
              <a:rPr lang="en-US" altLang="ja-JP"/>
              <a:pPr>
                <a:defRPr/>
              </a:pPr>
              <a:t>‹#›</a:t>
            </a:fld>
            <a:endParaRPr lang="en-US" altLang="ja-JP"/>
          </a:p>
        </p:txBody>
      </p:sp>
    </p:spTree>
    <p:extLst>
      <p:ext uri="{BB962C8B-B14F-4D97-AF65-F5344CB8AC3E}">
        <p14:creationId xmlns:p14="http://schemas.microsoft.com/office/powerpoint/2010/main" val="344795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B15EBD9-4E70-4F92-A5FD-42AB96326A93}" type="slidenum">
              <a:rPr lang="en-US" altLang="ja-JP"/>
              <a:pPr>
                <a:defRPr/>
              </a:pPr>
              <a:t>‹#›</a:t>
            </a:fld>
            <a:endParaRPr lang="en-US" altLang="ja-JP"/>
          </a:p>
        </p:txBody>
      </p:sp>
    </p:spTree>
    <p:extLst>
      <p:ext uri="{BB962C8B-B14F-4D97-AF65-F5344CB8AC3E}">
        <p14:creationId xmlns:p14="http://schemas.microsoft.com/office/powerpoint/2010/main" val="26340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0" y="30163"/>
            <a:ext cx="1905000" cy="457200"/>
          </a:xfrm>
        </p:spPr>
        <p:txBody>
          <a:bodyPr/>
          <a:lstStyle>
            <a:lvl1pPr algn="l">
              <a:defRPr sz="2000"/>
            </a:lvl1pPr>
          </a:lstStyle>
          <a:p>
            <a:pPr>
              <a:defRPr/>
            </a:pPr>
            <a:fld id="{A6176176-7522-4D81-912D-BC26A811D785}" type="slidenum">
              <a:rPr lang="en-US" altLang="ja-JP"/>
              <a:pPr>
                <a:defRPr/>
              </a:pPr>
              <a:t>‹#›</a:t>
            </a:fld>
            <a:endParaRPr lang="en-US" altLang="ja-JP" dirty="0"/>
          </a:p>
        </p:txBody>
      </p:sp>
    </p:spTree>
    <p:extLst>
      <p:ext uri="{BB962C8B-B14F-4D97-AF65-F5344CB8AC3E}">
        <p14:creationId xmlns:p14="http://schemas.microsoft.com/office/powerpoint/2010/main" val="217003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690352-42B8-42F8-856A-E2247BA53BAC}" type="slidenum">
              <a:rPr lang="en-US" altLang="ja-JP"/>
              <a:pPr>
                <a:defRPr/>
              </a:pPr>
              <a:t>‹#›</a:t>
            </a:fld>
            <a:endParaRPr lang="en-US" altLang="ja-JP"/>
          </a:p>
        </p:txBody>
      </p:sp>
    </p:spTree>
    <p:extLst>
      <p:ext uri="{BB962C8B-B14F-4D97-AF65-F5344CB8AC3E}">
        <p14:creationId xmlns:p14="http://schemas.microsoft.com/office/powerpoint/2010/main" val="14481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BBE3AC-A4F2-4087-BA21-D64DDDD89439}" type="slidenum">
              <a:rPr lang="en-US" altLang="ja-JP"/>
              <a:pPr>
                <a:defRPr/>
              </a:pPr>
              <a:t>‹#›</a:t>
            </a:fld>
            <a:endParaRPr lang="en-US" altLang="ja-JP"/>
          </a:p>
        </p:txBody>
      </p:sp>
    </p:spTree>
    <p:extLst>
      <p:ext uri="{BB962C8B-B14F-4D97-AF65-F5344CB8AC3E}">
        <p14:creationId xmlns:p14="http://schemas.microsoft.com/office/powerpoint/2010/main" val="363510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8C942EA-3968-4802-B881-354A216DC0B9}" type="slidenum">
              <a:rPr lang="en-US" altLang="ja-JP"/>
              <a:pPr>
                <a:defRPr/>
              </a:pPr>
              <a:t>‹#›</a:t>
            </a:fld>
            <a:endParaRPr lang="en-US" altLang="ja-JP"/>
          </a:p>
        </p:txBody>
      </p:sp>
    </p:spTree>
    <p:extLst>
      <p:ext uri="{BB962C8B-B14F-4D97-AF65-F5344CB8AC3E}">
        <p14:creationId xmlns:p14="http://schemas.microsoft.com/office/powerpoint/2010/main" val="20949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CC4B49A-E57F-4878-BEA5-8CAEB4B30919}" type="slidenum">
              <a:rPr lang="en-US" altLang="ja-JP"/>
              <a:pPr>
                <a:defRPr/>
              </a:pPr>
              <a:t>‹#›</a:t>
            </a:fld>
            <a:endParaRPr lang="en-US" altLang="ja-JP"/>
          </a:p>
        </p:txBody>
      </p:sp>
    </p:spTree>
    <p:extLst>
      <p:ext uri="{BB962C8B-B14F-4D97-AF65-F5344CB8AC3E}">
        <p14:creationId xmlns:p14="http://schemas.microsoft.com/office/powerpoint/2010/main" val="247155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0CD156A-D4A8-40E6-9794-34F737901C28}" type="slidenum">
              <a:rPr lang="en-US" altLang="ja-JP"/>
              <a:pPr>
                <a:defRPr/>
              </a:pPr>
              <a:t>‹#›</a:t>
            </a:fld>
            <a:endParaRPr lang="en-US" altLang="ja-JP"/>
          </a:p>
        </p:txBody>
      </p:sp>
    </p:spTree>
    <p:extLst>
      <p:ext uri="{BB962C8B-B14F-4D97-AF65-F5344CB8AC3E}">
        <p14:creationId xmlns:p14="http://schemas.microsoft.com/office/powerpoint/2010/main" val="220391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061DFF-FB03-4C69-BE4E-40C46F99052D}" type="slidenum">
              <a:rPr lang="en-US" altLang="ja-JP"/>
              <a:pPr>
                <a:defRPr/>
              </a:pPr>
              <a:t>‹#›</a:t>
            </a:fld>
            <a:endParaRPr lang="en-US" altLang="ja-JP"/>
          </a:p>
        </p:txBody>
      </p:sp>
    </p:spTree>
    <p:extLst>
      <p:ext uri="{BB962C8B-B14F-4D97-AF65-F5344CB8AC3E}">
        <p14:creationId xmlns:p14="http://schemas.microsoft.com/office/powerpoint/2010/main" val="110411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633E2C7-B803-45D6-89CB-3567312F5406}" type="slidenum">
              <a:rPr lang="en-US" altLang="ja-JP"/>
              <a:pPr>
                <a:defRPr/>
              </a:pPr>
              <a:t>‹#›</a:t>
            </a:fld>
            <a:endParaRPr lang="en-US" altLang="ja-JP"/>
          </a:p>
        </p:txBody>
      </p:sp>
    </p:spTree>
    <p:extLst>
      <p:ext uri="{BB962C8B-B14F-4D97-AF65-F5344CB8AC3E}">
        <p14:creationId xmlns:p14="http://schemas.microsoft.com/office/powerpoint/2010/main" val="319075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２ レベル</a:t>
            </a:r>
          </a:p>
          <a:p>
            <a:pPr lvl="2"/>
            <a:r>
              <a:rPr lang="ja-JP" altLang="en-US" smtClean="0"/>
              <a:t>第 ３レベル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ja-JP" altLang="en-US"/>
              <a:t>2005.12.12</a:t>
            </a:r>
            <a:endParaRPr lang="en-US" altLang="ja-JP"/>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800"/>
            </a:lvl1pPr>
          </a:lstStyle>
          <a:p>
            <a:pPr>
              <a:defRPr/>
            </a:pPr>
            <a:fld id="{1F138B67-B1DA-4CD5-9A2D-4383FFC810C7}"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45" r:id="rId1"/>
    <p:sldLayoutId id="214748375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rtl="0" eaLnBrk="0" fontAlgn="base" hangingPunct="0">
        <a:spcBef>
          <a:spcPct val="0"/>
        </a:spcBef>
        <a:spcAft>
          <a:spcPct val="0"/>
        </a:spcAft>
        <a:defRPr kumimoji="1" sz="4000">
          <a:solidFill>
            <a:srgbClr val="FFFF00"/>
          </a:solidFill>
          <a:latin typeface="+mj-lt"/>
          <a:ea typeface="+mj-ea"/>
          <a:cs typeface="+mj-cs"/>
        </a:defRPr>
      </a:lvl1pPr>
      <a:lvl2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5pPr>
      <a:lvl6pPr marL="457200" algn="ctr" rtl="0" fontAlgn="base">
        <a:spcBef>
          <a:spcPct val="0"/>
        </a:spcBef>
        <a:spcAft>
          <a:spcPct val="0"/>
        </a:spcAft>
        <a:defRPr kumimoji="1" sz="4000">
          <a:solidFill>
            <a:srgbClr val="FFFF00"/>
          </a:solidFill>
          <a:latin typeface="Times New Roman" pitchFamily="18" charset="0"/>
          <a:ea typeface="ＭＳ Ｐゴシック" pitchFamily="50" charset="-128"/>
        </a:defRPr>
      </a:lvl6pPr>
      <a:lvl7pPr marL="914400" algn="ctr" rtl="0" fontAlgn="base">
        <a:spcBef>
          <a:spcPct val="0"/>
        </a:spcBef>
        <a:spcAft>
          <a:spcPct val="0"/>
        </a:spcAft>
        <a:defRPr kumimoji="1" sz="4000">
          <a:solidFill>
            <a:srgbClr val="FFFF00"/>
          </a:solidFill>
          <a:latin typeface="Times New Roman" pitchFamily="18" charset="0"/>
          <a:ea typeface="ＭＳ Ｐゴシック" pitchFamily="50" charset="-128"/>
        </a:defRPr>
      </a:lvl7pPr>
      <a:lvl8pPr marL="1371600" algn="ctr" rtl="0" fontAlgn="base">
        <a:spcBef>
          <a:spcPct val="0"/>
        </a:spcBef>
        <a:spcAft>
          <a:spcPct val="0"/>
        </a:spcAft>
        <a:defRPr kumimoji="1" sz="4000">
          <a:solidFill>
            <a:srgbClr val="FFFF00"/>
          </a:solidFill>
          <a:latin typeface="Times New Roman" pitchFamily="18" charset="0"/>
          <a:ea typeface="ＭＳ Ｐゴシック" pitchFamily="50" charset="-128"/>
        </a:defRPr>
      </a:lvl8pPr>
      <a:lvl9pPr marL="1828800" algn="ctr" rtl="0" fontAlgn="base">
        <a:spcBef>
          <a:spcPct val="0"/>
        </a:spcBef>
        <a:spcAft>
          <a:spcPct val="0"/>
        </a:spcAft>
        <a:defRPr kumimoji="1" sz="4000">
          <a:solidFill>
            <a:srgbClr val="FFFF00"/>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FF00"/>
        </a:buClr>
        <a:buSzPct val="70000"/>
        <a:buFont typeface="Wingdings" pitchFamily="2" charset="2"/>
        <a:buChar char="u"/>
        <a:defRPr kumimoji="1" sz="3200">
          <a:solidFill>
            <a:srgbClr val="FFFF00"/>
          </a:solidFill>
          <a:latin typeface="+mn-lt"/>
          <a:ea typeface="+mn-ea"/>
          <a:cs typeface="+mn-cs"/>
        </a:defRPr>
      </a:lvl1pPr>
      <a:lvl2pPr marL="742950" indent="-285750" algn="l" rtl="0" eaLnBrk="0" fontAlgn="base" hangingPunct="0">
        <a:spcBef>
          <a:spcPct val="20000"/>
        </a:spcBef>
        <a:spcAft>
          <a:spcPct val="0"/>
        </a:spcAft>
        <a:buSzPct val="70000"/>
        <a:buFont typeface="Wingdings 3" pitchFamily="18" charset="2"/>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SzPct val="70000"/>
        <a:buFont typeface="Wingdings 3" pitchFamily="18"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098"/>
          <p:cNvSpPr>
            <a:spLocks noGrp="1" noChangeArrowheads="1"/>
          </p:cNvSpPr>
          <p:nvPr>
            <p:ph type="ctrTitle"/>
          </p:nvPr>
        </p:nvSpPr>
        <p:spPr>
          <a:xfrm>
            <a:off x="250825" y="1524000"/>
            <a:ext cx="8713788" cy="2514600"/>
          </a:xfrm>
        </p:spPr>
        <p:txBody>
          <a:bodyPr/>
          <a:lstStyle/>
          <a:p>
            <a:pPr eaLnBrk="1" hangingPunct="1"/>
            <a:r>
              <a:rPr lang="ja-JP" altLang="en-US" sz="3600" dirty="0"/>
              <a:t>２０１２年診療報酬改定の検証</a:t>
            </a:r>
            <a:r>
              <a:rPr lang="ja-JP" altLang="en-US" sz="3600" dirty="0" smtClean="0"/>
              <a:t>と</a:t>
            </a:r>
            <a:r>
              <a:rPr lang="en-US" altLang="ja-JP" sz="3600" dirty="0" smtClean="0"/>
              <a:t/>
            </a:r>
            <a:br>
              <a:rPr lang="en-US" altLang="ja-JP" sz="3600" dirty="0" smtClean="0"/>
            </a:br>
            <a:r>
              <a:rPr lang="ja-JP" altLang="en-US" sz="3600" dirty="0" smtClean="0"/>
              <a:t>２０１４年</a:t>
            </a:r>
            <a:r>
              <a:rPr lang="ja-JP" altLang="en-US" sz="3600" dirty="0"/>
              <a:t>診療報酬</a:t>
            </a:r>
            <a:r>
              <a:rPr lang="ja-JP" altLang="en-US" sz="3600" dirty="0" smtClean="0"/>
              <a:t>改定</a:t>
            </a:r>
            <a:r>
              <a:rPr lang="en-US" altLang="ja-JP" sz="3600" dirty="0" smtClean="0"/>
              <a:t/>
            </a:r>
            <a:br>
              <a:rPr lang="en-US" altLang="ja-JP" sz="3600" dirty="0" smtClean="0"/>
            </a:br>
            <a:r>
              <a:rPr lang="ja-JP" altLang="en-US" sz="3600" dirty="0" smtClean="0"/>
              <a:t>に</a:t>
            </a:r>
            <a:r>
              <a:rPr lang="ja-JP" altLang="en-US" sz="3600" dirty="0"/>
              <a:t>向けての経営対応策</a:t>
            </a:r>
            <a:endParaRPr kumimoji="0" lang="ja-JP" altLang="en-US" sz="3200" dirty="0" smtClean="0"/>
          </a:p>
        </p:txBody>
      </p:sp>
      <p:sp>
        <p:nvSpPr>
          <p:cNvPr id="3076" name="Rectangle 4100"/>
          <p:cNvSpPr>
            <a:spLocks noGrp="1" noChangeArrowheads="1"/>
          </p:cNvSpPr>
          <p:nvPr/>
        </p:nvSpPr>
        <p:spPr bwMode="auto">
          <a:xfrm>
            <a:off x="4644008" y="4725144"/>
            <a:ext cx="4495800" cy="2277319"/>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r>
              <a:rPr kumimoji="0" lang="ja-JP" altLang="en-US" sz="2000" dirty="0">
                <a:solidFill>
                  <a:srgbClr val="FFFFFF"/>
                </a:solidFill>
              </a:rPr>
              <a:t>平成</a:t>
            </a:r>
            <a:r>
              <a:rPr kumimoji="0" lang="ja-JP" altLang="en-US" sz="2000" dirty="0" smtClean="0">
                <a:solidFill>
                  <a:srgbClr val="FFFFFF"/>
                </a:solidFill>
              </a:rPr>
              <a:t>２５年１０月２６日</a:t>
            </a:r>
            <a:endParaRPr kumimoji="0" lang="ja-JP" altLang="en-US" sz="2000" dirty="0">
              <a:solidFill>
                <a:srgbClr val="FFFFFF"/>
              </a:solidFill>
            </a:endParaRPr>
          </a:p>
          <a:p>
            <a:pPr eaLnBrk="0" hangingPunct="0"/>
            <a:r>
              <a:rPr kumimoji="0" lang="ja-JP" altLang="en-US" sz="2000" dirty="0">
                <a:solidFill>
                  <a:srgbClr val="FFFFFF"/>
                </a:solidFill>
              </a:rPr>
              <a:t>有限会社メディカルサポートシステムズ</a:t>
            </a:r>
          </a:p>
          <a:p>
            <a:pPr eaLnBrk="0" hangingPunct="0"/>
            <a:r>
              <a:rPr kumimoji="0" lang="ja-JP" altLang="en-US" sz="2000" dirty="0" smtClean="0">
                <a:solidFill>
                  <a:srgbClr val="FFFFFF"/>
                </a:solidFill>
              </a:rPr>
              <a:t>　　</a:t>
            </a:r>
            <a:r>
              <a:rPr kumimoji="0" lang="ja-JP" altLang="en-US" sz="1600" dirty="0" smtClean="0">
                <a:solidFill>
                  <a:srgbClr val="FFFFFF"/>
                </a:solidFill>
              </a:rPr>
              <a:t>公益社団法人日本医業経営ｺﾝｻﾙﾀﾝﾄ協会</a:t>
            </a:r>
            <a:endParaRPr kumimoji="0" lang="en-US" altLang="ja-JP" sz="1600" dirty="0" smtClean="0">
              <a:solidFill>
                <a:srgbClr val="FFFFFF"/>
              </a:solidFill>
            </a:endParaRPr>
          </a:p>
          <a:p>
            <a:pPr eaLnBrk="0" hangingPunct="0"/>
            <a:r>
              <a:rPr kumimoji="0" lang="ja-JP" altLang="en-US" sz="1600" dirty="0">
                <a:solidFill>
                  <a:srgbClr val="FFFFFF"/>
                </a:solidFill>
              </a:rPr>
              <a:t>　</a:t>
            </a:r>
            <a:r>
              <a:rPr kumimoji="0" lang="ja-JP" altLang="en-US" sz="1600" dirty="0" smtClean="0">
                <a:solidFill>
                  <a:srgbClr val="FFFFFF"/>
                </a:solidFill>
              </a:rPr>
              <a:t>　　　神奈川県支部副支部長</a:t>
            </a:r>
            <a:endParaRPr kumimoji="0" lang="en-US" altLang="ja-JP" sz="1600" dirty="0" smtClean="0">
              <a:solidFill>
                <a:srgbClr val="FFFFFF"/>
              </a:solidFill>
            </a:endParaRPr>
          </a:p>
          <a:p>
            <a:pPr eaLnBrk="0" hangingPunct="0"/>
            <a:r>
              <a:rPr kumimoji="0" lang="ja-JP" altLang="en-US" sz="1600" dirty="0" smtClean="0">
                <a:solidFill>
                  <a:srgbClr val="FFFFFF"/>
                </a:solidFill>
              </a:rPr>
              <a:t>　　　認定</a:t>
            </a:r>
            <a:r>
              <a:rPr kumimoji="0" lang="ja-JP" altLang="en-US" sz="1600" dirty="0">
                <a:solidFill>
                  <a:srgbClr val="FFFFFF"/>
                </a:solidFill>
              </a:rPr>
              <a:t>医業経営ｺﾝｻﾙﾀﾝﾄ　第</a:t>
            </a:r>
            <a:r>
              <a:rPr kumimoji="0" lang="en-US" altLang="ja-JP" sz="1600" dirty="0">
                <a:solidFill>
                  <a:srgbClr val="FFFFFF"/>
                </a:solidFill>
                <a:latin typeface="ＭＳ ゴシック" pitchFamily="49" charset="-128"/>
                <a:ea typeface="ＭＳ ゴシック" pitchFamily="49" charset="-128"/>
              </a:rPr>
              <a:t>5590</a:t>
            </a:r>
            <a:r>
              <a:rPr kumimoji="0" lang="ja-JP" altLang="en-US" sz="1600" dirty="0">
                <a:solidFill>
                  <a:srgbClr val="FFFFFF"/>
                </a:solidFill>
              </a:rPr>
              <a:t>号</a:t>
            </a:r>
            <a:r>
              <a:rPr kumimoji="0" lang="ja-JP" altLang="en-US" dirty="0">
                <a:solidFill>
                  <a:srgbClr val="FFFFFF"/>
                </a:solidFill>
              </a:rPr>
              <a:t>　</a:t>
            </a:r>
          </a:p>
          <a:p>
            <a:pPr eaLnBrk="0" hangingPunct="0"/>
            <a:r>
              <a:rPr kumimoji="0" lang="ja-JP" altLang="en-US" dirty="0">
                <a:solidFill>
                  <a:srgbClr val="FFFFFF"/>
                </a:solidFill>
              </a:rPr>
              <a:t>　　　　　　　　</a:t>
            </a:r>
            <a:r>
              <a:rPr kumimoji="0" lang="ja-JP" altLang="en-US" sz="2000" dirty="0">
                <a:solidFill>
                  <a:srgbClr val="FFFFFF"/>
                </a:solidFill>
              </a:rPr>
              <a:t>細　谷　　邦　夫</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a:t>
            </a:fld>
            <a:endParaRPr lang="en-US" altLang="ja-JP" sz="1800" smtClean="0"/>
          </a:p>
        </p:txBody>
      </p:sp>
      <p:sp>
        <p:nvSpPr>
          <p:cNvPr id="12291" name="Rectangle 2"/>
          <p:cNvSpPr>
            <a:spLocks noGrp="1" noChangeArrowheads="1"/>
          </p:cNvSpPr>
          <p:nvPr>
            <p:ph type="body" idx="1"/>
          </p:nvPr>
        </p:nvSpPr>
        <p:spPr>
          <a:xfrm>
            <a:off x="609601" y="931490"/>
            <a:ext cx="8534399" cy="6169918"/>
          </a:xfrm>
        </p:spPr>
        <p:txBody>
          <a:bodyPr/>
          <a:lstStyle/>
          <a:p>
            <a:pPr marL="0" indent="0" algn="just" eaLnBrk="1" hangingPunct="1">
              <a:lnSpc>
                <a:spcPct val="90000"/>
              </a:lnSpc>
              <a:buNone/>
            </a:pPr>
            <a:endParaRPr lang="ja-JP" altLang="en-US" sz="2400" dirty="0">
              <a:solidFill>
                <a:schemeClr val="tx1"/>
              </a:solidFill>
              <a:latin typeface="+mj-ea"/>
              <a:ea typeface="+mj-ea"/>
            </a:endParaRPr>
          </a:p>
          <a:p>
            <a:pPr algn="just" eaLnBrk="1" hangingPunct="1">
              <a:lnSpc>
                <a:spcPct val="90000"/>
              </a:lnSpc>
            </a:pPr>
            <a:r>
              <a:rPr lang="ja-JP" altLang="en-US" sz="2400" dirty="0">
                <a:solidFill>
                  <a:schemeClr val="tx1"/>
                </a:solidFill>
                <a:latin typeface="+mj-ea"/>
                <a:ea typeface="+mj-ea"/>
              </a:rPr>
              <a:t>１ 初再診料及び入院基本料等の基本診療料については、コスト調査分科会報告書等も踏まえ、その在り方について検討を行うこと。なお、歯科においてはその特殊性も踏まえ、基本診療料の在り方について別途検討を行うこと。その上で、財政影響も含め、平成</a:t>
            </a:r>
            <a:r>
              <a:rPr lang="en-US" altLang="ja-JP" sz="2400" dirty="0">
                <a:solidFill>
                  <a:schemeClr val="tx1"/>
                </a:solidFill>
                <a:latin typeface="+mj-ea"/>
                <a:ea typeface="+mj-ea"/>
              </a:rPr>
              <a:t>24</a:t>
            </a:r>
            <a:r>
              <a:rPr lang="ja-JP" altLang="en-US" sz="2400" dirty="0">
                <a:solidFill>
                  <a:schemeClr val="tx1"/>
                </a:solidFill>
                <a:latin typeface="+mj-ea"/>
                <a:ea typeface="+mj-ea"/>
              </a:rPr>
              <a:t>年度診療報酬改定における見直しの影響を調査・検証し、その結果を今後の診療報酬改定に反映</a:t>
            </a:r>
            <a:r>
              <a:rPr lang="ja-JP" altLang="en-US" sz="2400" dirty="0" smtClean="0">
                <a:solidFill>
                  <a:schemeClr val="tx1"/>
                </a:solidFill>
                <a:latin typeface="+mj-ea"/>
                <a:ea typeface="+mj-ea"/>
              </a:rPr>
              <a:t>させる</a:t>
            </a:r>
            <a:endParaRPr lang="ja-JP" altLang="en-US" sz="2400" dirty="0">
              <a:solidFill>
                <a:schemeClr val="tx1"/>
              </a:solidFill>
              <a:latin typeface="+mj-ea"/>
              <a:ea typeface="+mj-ea"/>
            </a:endParaRPr>
          </a:p>
          <a:p>
            <a:pPr algn="just" eaLnBrk="1" hangingPunct="1">
              <a:lnSpc>
                <a:spcPct val="90000"/>
              </a:lnSpc>
            </a:pPr>
            <a:r>
              <a:rPr lang="ja-JP" altLang="en-US" sz="2400" dirty="0">
                <a:solidFill>
                  <a:schemeClr val="tx1"/>
                </a:solidFill>
                <a:latin typeface="+mj-ea"/>
                <a:ea typeface="+mj-ea"/>
              </a:rPr>
              <a:t>また、医療経済実態調査のさらなる充実・改良等により、医療機関等の協力を得つつ経営データをより広く収集し、診療報酬の体系的見直しを</a:t>
            </a:r>
            <a:r>
              <a:rPr lang="ja-JP" altLang="en-US" sz="2400" dirty="0" smtClean="0">
                <a:solidFill>
                  <a:schemeClr val="tx1"/>
                </a:solidFill>
                <a:latin typeface="+mj-ea"/>
                <a:ea typeface="+mj-ea"/>
              </a:rPr>
              <a:t>進める</a:t>
            </a:r>
            <a:endParaRPr lang="en-US" altLang="ja-JP" sz="2400" dirty="0" smtClean="0">
              <a:solidFill>
                <a:schemeClr val="tx1"/>
              </a:solidFill>
              <a:latin typeface="+mj-ea"/>
              <a:ea typeface="+mj-ea"/>
            </a:endParaRPr>
          </a:p>
          <a:p>
            <a:pPr algn="just" eaLnBrk="1" hangingPunct="1">
              <a:lnSpc>
                <a:spcPct val="90000"/>
              </a:lnSpc>
            </a:pPr>
            <a:r>
              <a:rPr lang="ja-JP" altLang="en-US" sz="2400" dirty="0" smtClean="0">
                <a:solidFill>
                  <a:schemeClr val="tx1"/>
                </a:solidFill>
                <a:latin typeface="+mj-ea"/>
              </a:rPr>
              <a:t>２</a:t>
            </a:r>
            <a:r>
              <a:rPr lang="ja-JP" altLang="en-US" sz="2400" dirty="0">
                <a:solidFill>
                  <a:schemeClr val="tx1"/>
                </a:solidFill>
                <a:latin typeface="+mj-ea"/>
              </a:rPr>
              <a:t>救急医療機関と後方病床との一層の連携推進など、小児救急や精神科救急を含む救急医療の評価について影響を調査・</a:t>
            </a:r>
            <a:r>
              <a:rPr lang="ja-JP" altLang="en-US" sz="2400" dirty="0" smtClean="0">
                <a:solidFill>
                  <a:schemeClr val="tx1"/>
                </a:solidFill>
                <a:latin typeface="+mj-ea"/>
              </a:rPr>
              <a:t>検証し、</a:t>
            </a:r>
            <a:r>
              <a:rPr lang="ja-JP" altLang="en-US" sz="2400" dirty="0">
                <a:solidFill>
                  <a:schemeClr val="tx1"/>
                </a:solidFill>
                <a:latin typeface="+mj-ea"/>
              </a:rPr>
              <a:t>その結果を今後の診療報酬改定に反映</a:t>
            </a:r>
            <a:r>
              <a:rPr lang="ja-JP" altLang="en-US" sz="2400" dirty="0" smtClean="0">
                <a:solidFill>
                  <a:schemeClr val="tx1"/>
                </a:solidFill>
                <a:latin typeface="+mj-ea"/>
              </a:rPr>
              <a:t>させる</a:t>
            </a:r>
            <a:endParaRPr lang="ja-JP" altLang="en-US" sz="2400" dirty="0">
              <a:solidFill>
                <a:schemeClr val="tx1"/>
              </a:solidFill>
              <a:latin typeface="+mj-ea"/>
            </a:endParaRPr>
          </a:p>
          <a:p>
            <a:pPr algn="just" eaLnBrk="1" hangingPunct="1">
              <a:lnSpc>
                <a:spcPct val="90000"/>
              </a:lnSpc>
            </a:pPr>
            <a:r>
              <a:rPr lang="ja-JP" altLang="en-US" sz="2400" dirty="0">
                <a:solidFill>
                  <a:schemeClr val="tx1"/>
                </a:solidFill>
                <a:latin typeface="+mj-ea"/>
              </a:rPr>
              <a:t>３ 病院勤務医等の負担の大きな医療従事者の勤務体制の改善等の取組に係るさらなる措置については、その効果を調査・検証するとともに、引き続き、医師や看護師等の勤務の負担軽減に関する検討を</a:t>
            </a:r>
            <a:r>
              <a:rPr lang="ja-JP" altLang="en-US" sz="2400" dirty="0" smtClean="0">
                <a:solidFill>
                  <a:schemeClr val="tx1"/>
                </a:solidFill>
                <a:latin typeface="+mj-ea"/>
              </a:rPr>
              <a:t>行う</a:t>
            </a:r>
            <a:endParaRPr lang="en-US" altLang="ja-JP" sz="2400" dirty="0">
              <a:solidFill>
                <a:schemeClr val="tx1"/>
              </a:solidFill>
              <a:latin typeface="+mj-ea"/>
            </a:endParaRPr>
          </a:p>
          <a:p>
            <a:pPr algn="just" eaLnBrk="1" hangingPunct="1">
              <a:lnSpc>
                <a:spcPct val="90000"/>
              </a:lnSpc>
            </a:pPr>
            <a:endParaRPr lang="ja-JP" altLang="en-US"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答申書附帯意見</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FF00"/>
                </a:solidFill>
                <a:latin typeface="+mj-ea"/>
                <a:ea typeface="+mj-ea"/>
              </a:rPr>
              <a:t>急性期</a:t>
            </a:r>
            <a:r>
              <a:rPr lang="ja-JP" altLang="en-US" sz="3600" dirty="0">
                <a:solidFill>
                  <a:srgbClr val="FFFF00"/>
                </a:solidFill>
                <a:latin typeface="+mj-ea"/>
                <a:ea typeface="+mj-ea"/>
              </a:rPr>
              <a:t>医療の適切な提供に向けた医療従事者の負担軽減等</a:t>
            </a:r>
            <a:endParaRPr lang="ja-JP" altLang="en-US" sz="3600" i="0" dirty="0">
              <a:solidFill>
                <a:srgbClr val="FFFF00"/>
              </a:solidFill>
            </a:endParaRPr>
          </a:p>
        </p:txBody>
      </p:sp>
      <p:grpSp>
        <p:nvGrpSpPr>
          <p:cNvPr id="12294" name="Group 5"/>
          <p:cNvGrpSpPr>
            <a:grpSpLocks/>
          </p:cNvGrpSpPr>
          <p:nvPr/>
        </p:nvGrpSpPr>
        <p:grpSpPr bwMode="auto">
          <a:xfrm>
            <a:off x="609600" y="93149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775819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a:t>
            </a:fld>
            <a:endParaRPr lang="en-US" altLang="ja-JP" sz="1800" smtClean="0"/>
          </a:p>
        </p:txBody>
      </p:sp>
      <p:sp>
        <p:nvSpPr>
          <p:cNvPr id="12291" name="Rectangle 2"/>
          <p:cNvSpPr>
            <a:spLocks noGrp="1" noChangeArrowheads="1"/>
          </p:cNvSpPr>
          <p:nvPr>
            <p:ph type="body" idx="1"/>
          </p:nvPr>
        </p:nvSpPr>
        <p:spPr>
          <a:xfrm>
            <a:off x="609601" y="764704"/>
            <a:ext cx="8534399" cy="5934546"/>
          </a:xfrm>
        </p:spPr>
        <p:txBody>
          <a:bodyPr/>
          <a:lstStyle/>
          <a:p>
            <a:pPr marL="0" indent="0" algn="just" eaLnBrk="1" hangingPunct="1">
              <a:lnSpc>
                <a:spcPct val="90000"/>
              </a:lnSpc>
              <a:buNone/>
            </a:pPr>
            <a:endParaRPr lang="ja-JP" altLang="en-US" sz="2400" dirty="0">
              <a:solidFill>
                <a:schemeClr val="tx1"/>
              </a:solidFill>
              <a:latin typeface="+mj-ea"/>
              <a:ea typeface="+mj-ea"/>
            </a:endParaRPr>
          </a:p>
          <a:p>
            <a:pPr algn="just" eaLnBrk="1" hangingPunct="1">
              <a:lnSpc>
                <a:spcPct val="90000"/>
              </a:lnSpc>
            </a:pPr>
            <a:r>
              <a:rPr lang="ja-JP" altLang="en-US" sz="2400" dirty="0" smtClean="0">
                <a:solidFill>
                  <a:schemeClr val="tx1"/>
                </a:solidFill>
                <a:latin typeface="+mj-ea"/>
              </a:rPr>
              <a:t>４ チーム</a:t>
            </a:r>
            <a:r>
              <a:rPr lang="ja-JP" altLang="en-US" sz="2400" dirty="0">
                <a:solidFill>
                  <a:schemeClr val="tx1"/>
                </a:solidFill>
                <a:latin typeface="+mj-ea"/>
              </a:rPr>
              <a:t>医療に関する評価について、調査・検証を</a:t>
            </a:r>
            <a:r>
              <a:rPr lang="ja-JP" altLang="en-US" sz="2400" dirty="0" smtClean="0">
                <a:solidFill>
                  <a:schemeClr val="tx1"/>
                </a:solidFill>
                <a:latin typeface="+mj-ea"/>
              </a:rPr>
              <a:t>行う</a:t>
            </a:r>
            <a:endParaRPr lang="ja-JP" altLang="en-US" sz="2400" dirty="0">
              <a:solidFill>
                <a:schemeClr val="tx1"/>
              </a:solidFill>
              <a:latin typeface="+mj-ea"/>
            </a:endParaRPr>
          </a:p>
          <a:p>
            <a:pPr lvl="1" algn="just" eaLnBrk="1" hangingPunct="1">
              <a:lnSpc>
                <a:spcPct val="90000"/>
              </a:lnSpc>
            </a:pPr>
            <a:r>
              <a:rPr lang="ja-JP" altLang="en-US" sz="2400" dirty="0">
                <a:latin typeface="+mj-ea"/>
              </a:rPr>
              <a:t>薬剤師の病棟業務（療養</a:t>
            </a:r>
            <a:r>
              <a:rPr lang="ja-JP" altLang="en-US" sz="2400" dirty="0" smtClean="0">
                <a:latin typeface="+mj-ea"/>
              </a:rPr>
              <a:t>病棟</a:t>
            </a:r>
            <a:r>
              <a:rPr lang="ja-JP" altLang="en-US" sz="2400" dirty="0">
                <a:latin typeface="+mj-ea"/>
              </a:rPr>
              <a:t>、</a:t>
            </a:r>
            <a:r>
              <a:rPr lang="ja-JP" altLang="en-US" sz="2400" dirty="0" smtClean="0">
                <a:latin typeface="+mj-ea"/>
              </a:rPr>
              <a:t>精神</a:t>
            </a:r>
            <a:r>
              <a:rPr lang="ja-JP" altLang="en-US" sz="2400" dirty="0">
                <a:latin typeface="+mj-ea"/>
              </a:rPr>
              <a:t>病棟における</a:t>
            </a:r>
            <a:r>
              <a:rPr lang="ja-JP" altLang="en-US" sz="2400" dirty="0" smtClean="0">
                <a:latin typeface="+mj-ea"/>
              </a:rPr>
              <a:t>業務含）</a:t>
            </a:r>
            <a:endParaRPr lang="ja-JP" altLang="en-US" sz="2400" dirty="0">
              <a:latin typeface="+mj-ea"/>
            </a:endParaRPr>
          </a:p>
          <a:p>
            <a:pPr lvl="1" algn="just" eaLnBrk="1" hangingPunct="1">
              <a:lnSpc>
                <a:spcPct val="90000"/>
              </a:lnSpc>
            </a:pPr>
            <a:r>
              <a:rPr lang="ja-JP" altLang="en-US" sz="2400" dirty="0">
                <a:latin typeface="+mj-ea"/>
              </a:rPr>
              <a:t>歯科医師等による周術期等の口腔機能の管理</a:t>
            </a:r>
          </a:p>
          <a:p>
            <a:pPr lvl="1" algn="just" eaLnBrk="1" hangingPunct="1">
              <a:lnSpc>
                <a:spcPct val="90000"/>
              </a:lnSpc>
            </a:pPr>
            <a:r>
              <a:rPr lang="ja-JP" altLang="en-US" sz="2400" dirty="0">
                <a:latin typeface="+mj-ea"/>
              </a:rPr>
              <a:t>糖尿病透析予防指導による生活習慣病対策の推進・普及の実態</a:t>
            </a:r>
          </a:p>
          <a:p>
            <a:pPr lvl="1" algn="just" eaLnBrk="1" hangingPunct="1">
              <a:lnSpc>
                <a:spcPct val="90000"/>
              </a:lnSpc>
            </a:pPr>
            <a:r>
              <a:rPr lang="ja-JP" altLang="en-US" sz="2400" dirty="0">
                <a:latin typeface="+mj-ea"/>
              </a:rPr>
              <a:t>栄養障害を</a:t>
            </a:r>
            <a:r>
              <a:rPr lang="ja-JP" altLang="en-US" sz="2400" dirty="0" smtClean="0">
                <a:latin typeface="+mj-ea"/>
              </a:rPr>
              <a:t>生じた患者</a:t>
            </a:r>
            <a:r>
              <a:rPr lang="ja-JP" altLang="en-US" sz="2400" dirty="0">
                <a:latin typeface="+mj-ea"/>
              </a:rPr>
              <a:t>への栄養状態改善に向けた</a:t>
            </a:r>
            <a:r>
              <a:rPr lang="ja-JP" altLang="en-US" sz="2400" dirty="0" smtClean="0">
                <a:latin typeface="+mj-ea"/>
              </a:rPr>
              <a:t>取組</a:t>
            </a:r>
            <a:endParaRPr lang="en-US" altLang="ja-JP" sz="2400" dirty="0" smtClean="0">
              <a:latin typeface="+mj-ea"/>
            </a:endParaRPr>
          </a:p>
          <a:p>
            <a:pPr algn="just" eaLnBrk="1" hangingPunct="1">
              <a:lnSpc>
                <a:spcPct val="90000"/>
              </a:lnSpc>
            </a:pPr>
            <a:r>
              <a:rPr lang="ja-JP" altLang="en-US" sz="2400" dirty="0">
                <a:solidFill>
                  <a:schemeClr val="tx1"/>
                </a:solidFill>
                <a:latin typeface="+mj-ea"/>
              </a:rPr>
              <a:t>５ 在宅医療を担う医療機関の機能分化と連携等による在宅医療のさらなる充実や後方病床機能の評価について検討を</a:t>
            </a:r>
            <a:r>
              <a:rPr lang="ja-JP" altLang="en-US" sz="2400" dirty="0" smtClean="0">
                <a:solidFill>
                  <a:schemeClr val="tx1"/>
                </a:solidFill>
                <a:latin typeface="+mj-ea"/>
              </a:rPr>
              <a:t>行う</a:t>
            </a:r>
            <a:endParaRPr lang="en-US" altLang="ja-JP" sz="2400" dirty="0">
              <a:solidFill>
                <a:schemeClr val="tx1"/>
              </a:solidFill>
              <a:latin typeface="+mj-ea"/>
            </a:endParaRPr>
          </a:p>
          <a:p>
            <a:pPr algn="just" eaLnBrk="1" hangingPunct="1">
              <a:lnSpc>
                <a:spcPct val="90000"/>
              </a:lnSpc>
            </a:pPr>
            <a:r>
              <a:rPr lang="ja-JP" altLang="en-US" sz="2400" dirty="0" smtClean="0">
                <a:solidFill>
                  <a:schemeClr val="tx1"/>
                </a:solidFill>
                <a:latin typeface="+mj-ea"/>
              </a:rPr>
              <a:t>６ </a:t>
            </a:r>
            <a:r>
              <a:rPr lang="ja-JP" altLang="en-US" sz="2400" dirty="0">
                <a:solidFill>
                  <a:schemeClr val="tx1"/>
                </a:solidFill>
                <a:latin typeface="+mj-ea"/>
              </a:rPr>
              <a:t>効率的かつ質の高い訪問看護</a:t>
            </a:r>
            <a:r>
              <a:rPr lang="ja-JP" altLang="en-US" sz="2400" dirty="0" smtClean="0">
                <a:solidFill>
                  <a:schemeClr val="tx1"/>
                </a:solidFill>
                <a:latin typeface="+mj-ea"/>
              </a:rPr>
              <a:t>の更なる推進の検討</a:t>
            </a:r>
            <a:r>
              <a:rPr lang="ja-JP" altLang="en-US" sz="2400" dirty="0">
                <a:solidFill>
                  <a:schemeClr val="tx1"/>
                </a:solidFill>
                <a:latin typeface="+mj-ea"/>
              </a:rPr>
              <a:t>を</a:t>
            </a:r>
            <a:r>
              <a:rPr lang="ja-JP" altLang="en-US" sz="2400" dirty="0" smtClean="0">
                <a:solidFill>
                  <a:schemeClr val="tx1"/>
                </a:solidFill>
                <a:latin typeface="+mj-ea"/>
              </a:rPr>
              <a:t>行う</a:t>
            </a:r>
            <a:endParaRPr lang="ja-JP" altLang="en-US" sz="2400" dirty="0">
              <a:latin typeface="+mj-ea"/>
            </a:endParaRPr>
          </a:p>
          <a:p>
            <a:pPr algn="just" eaLnBrk="1" hangingPunct="1">
              <a:lnSpc>
                <a:spcPct val="90000"/>
              </a:lnSpc>
            </a:pPr>
            <a:r>
              <a:rPr lang="ja-JP" altLang="en-US" sz="2400" dirty="0">
                <a:solidFill>
                  <a:schemeClr val="tx1"/>
                </a:solidFill>
                <a:latin typeface="+mj-ea"/>
              </a:rPr>
              <a:t>７ 維持期のリハビリテーションについては、介護サービスにおけるリハビリテーションの充実状況等を踏まえ、介護保険サービスとの重複が指摘される疾患別リハビリテーションに関する方針について確認を行うこと。また、廃用症候群に対する脳血管疾患等リハビリテーションの実施状況について調査・検証するとともに、その結果を今後の診療報酬改定に反映</a:t>
            </a:r>
            <a:r>
              <a:rPr lang="ja-JP" altLang="en-US" sz="2400" dirty="0" smtClean="0">
                <a:solidFill>
                  <a:schemeClr val="tx1"/>
                </a:solidFill>
                <a:latin typeface="+mj-ea"/>
              </a:rPr>
              <a:t>させる</a:t>
            </a:r>
            <a:endParaRPr lang="ja-JP" altLang="en-US" sz="2400" dirty="0">
              <a:solidFill>
                <a:schemeClr val="tx1"/>
              </a:solidFill>
              <a:latin typeface="+mj-ea"/>
            </a:endParaRPr>
          </a:p>
          <a:p>
            <a:pPr algn="just" eaLnBrk="1" hangingPunct="1">
              <a:lnSpc>
                <a:spcPct val="90000"/>
              </a:lnSpc>
            </a:pPr>
            <a:endParaRPr lang="ja-JP" altLang="en-US" sz="2400"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答申書附帯意見</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FF00"/>
                </a:solidFill>
                <a:latin typeface="+mj-ea"/>
                <a:ea typeface="+mj-ea"/>
              </a:rPr>
              <a:t>急性期</a:t>
            </a:r>
            <a:r>
              <a:rPr lang="ja-JP" altLang="en-US" sz="3600" dirty="0">
                <a:solidFill>
                  <a:srgbClr val="FFFF00"/>
                </a:solidFill>
                <a:latin typeface="+mj-ea"/>
                <a:ea typeface="+mj-ea"/>
              </a:rPr>
              <a:t>医療の適切な提供に向けた医療従事者の負担軽減等</a:t>
            </a:r>
            <a:endParaRPr lang="ja-JP" altLang="en-US" sz="3600" i="0" dirty="0">
              <a:solidFill>
                <a:srgbClr val="FFFF00"/>
              </a:solidFill>
            </a:endParaRPr>
          </a:p>
        </p:txBody>
      </p:sp>
      <p:grpSp>
        <p:nvGrpSpPr>
          <p:cNvPr id="12294" name="Group 5"/>
          <p:cNvGrpSpPr>
            <a:grpSpLocks/>
          </p:cNvGrpSpPr>
          <p:nvPr/>
        </p:nvGrpSpPr>
        <p:grpSpPr bwMode="auto">
          <a:xfrm>
            <a:off x="609600" y="859482"/>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56052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400" dirty="0" smtClean="0">
                <a:solidFill>
                  <a:schemeClr val="tx1"/>
                </a:solidFill>
                <a:latin typeface="+mj-ea"/>
                <a:ea typeface="+mj-ea"/>
              </a:rPr>
              <a:t>８ 病院機能に合わせた効率的な入院医療を図るため、一般病棟入院基本料、亜急性期入院医療管理料等の見直しについての影響を調査・検証するとともに、その結果を今後の診療報酬改定に反映させること。特に、一般病棟入院基本料（</a:t>
            </a:r>
            <a:r>
              <a:rPr lang="en-US" altLang="ja-JP" sz="2400" dirty="0" smtClean="0">
                <a:solidFill>
                  <a:schemeClr val="tx1"/>
                </a:solidFill>
                <a:latin typeface="+mj-ea"/>
                <a:ea typeface="+mj-ea"/>
              </a:rPr>
              <a:t>13</a:t>
            </a:r>
            <a:r>
              <a:rPr lang="ja-JP" altLang="en-US" sz="2400" dirty="0" smtClean="0">
                <a:solidFill>
                  <a:schemeClr val="tx1"/>
                </a:solidFill>
                <a:latin typeface="+mj-ea"/>
                <a:ea typeface="+mj-ea"/>
              </a:rPr>
              <a:t>対１、</a:t>
            </a:r>
            <a:r>
              <a:rPr lang="en-US" altLang="ja-JP" sz="2400" dirty="0" smtClean="0">
                <a:solidFill>
                  <a:schemeClr val="tx1"/>
                </a:solidFill>
                <a:latin typeface="+mj-ea"/>
                <a:ea typeface="+mj-ea"/>
              </a:rPr>
              <a:t>15</a:t>
            </a:r>
            <a:r>
              <a:rPr lang="ja-JP" altLang="en-US" sz="2400" dirty="0" smtClean="0">
                <a:solidFill>
                  <a:schemeClr val="tx1"/>
                </a:solidFill>
                <a:latin typeface="+mj-ea"/>
                <a:ea typeface="+mj-ea"/>
              </a:rPr>
              <a:t>対１）算定病棟における特定除外制度の見直しについて、平均在院日数の変化等の影響を調査・検証をすること。さらに、慢性期入院医療の適切な評価の見直しについて引き続き検討を行うこと。</a:t>
            </a:r>
          </a:p>
          <a:p>
            <a:pPr algn="just" eaLnBrk="1" hangingPunct="1">
              <a:lnSpc>
                <a:spcPct val="90000"/>
              </a:lnSpc>
            </a:pPr>
            <a:r>
              <a:rPr lang="ja-JP" altLang="en-US" sz="2400" dirty="0" smtClean="0">
                <a:solidFill>
                  <a:schemeClr val="tx1"/>
                </a:solidFill>
                <a:latin typeface="+mj-ea"/>
                <a:ea typeface="+mj-ea"/>
              </a:rPr>
              <a:t>９ 以下の経過措置については、現場の実態を踏まえた検討を行い、必要な措置を講ずること。</a:t>
            </a:r>
          </a:p>
          <a:p>
            <a:pPr lvl="1" algn="just" eaLnBrk="1" hangingPunct="1">
              <a:lnSpc>
                <a:spcPct val="90000"/>
              </a:lnSpc>
            </a:pPr>
            <a:r>
              <a:rPr lang="ja-JP" altLang="en-US" sz="2400" dirty="0" smtClean="0">
                <a:solidFill>
                  <a:schemeClr val="tx1"/>
                </a:solidFill>
                <a:latin typeface="+mj-ea"/>
                <a:ea typeface="+mj-ea"/>
              </a:rPr>
              <a:t>一般病棟における７対１入院基本料の算定要件の見直しに係る経過措置</a:t>
            </a:r>
          </a:p>
          <a:p>
            <a:pPr lvl="1" algn="just" eaLnBrk="1" hangingPunct="1">
              <a:lnSpc>
                <a:spcPct val="90000"/>
              </a:lnSpc>
            </a:pPr>
            <a:r>
              <a:rPr lang="ja-JP" altLang="en-US" sz="2400" dirty="0" smtClean="0">
                <a:solidFill>
                  <a:schemeClr val="tx1"/>
                </a:solidFill>
                <a:latin typeface="+mj-ea"/>
                <a:ea typeface="+mj-ea"/>
              </a:rPr>
              <a:t>特殊疾患病棟や障害者施設等から療養病棟に転換した場合に対する経過措置</a:t>
            </a:r>
            <a:endParaRPr lang="en-US" altLang="ja-JP" sz="2400" dirty="0" smtClean="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答申書附帯意見</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00"/>
                </a:solidFill>
                <a:latin typeface="+mj-ea"/>
                <a:ea typeface="+mj-ea"/>
              </a:rPr>
              <a:t>質が高く効率的な医療提供</a:t>
            </a:r>
            <a:r>
              <a:rPr lang="ja-JP" altLang="en-US" sz="3600" dirty="0" smtClean="0">
                <a:solidFill>
                  <a:srgbClr val="FFFF00"/>
                </a:solidFill>
                <a:latin typeface="+mj-ea"/>
                <a:ea typeface="+mj-ea"/>
              </a:rPr>
              <a:t>体制</a:t>
            </a:r>
            <a:endParaRPr lang="ja-JP" altLang="en-US" sz="3600" i="0" dirty="0">
              <a:solidFill>
                <a:srgbClr val="FFFF00"/>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51521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400" dirty="0" smtClean="0">
                <a:solidFill>
                  <a:schemeClr val="tx1"/>
                </a:solidFill>
                <a:latin typeface="+mj-ea"/>
                <a:ea typeface="+mj-ea"/>
              </a:rPr>
              <a:t>１０ </a:t>
            </a:r>
            <a:r>
              <a:rPr lang="en-US" altLang="ja-JP" sz="2400" dirty="0" smtClean="0">
                <a:solidFill>
                  <a:schemeClr val="tx1"/>
                </a:solidFill>
                <a:latin typeface="+mj-ea"/>
                <a:ea typeface="+mj-ea"/>
              </a:rPr>
              <a:t>DPC</a:t>
            </a:r>
            <a:r>
              <a:rPr lang="ja-JP" altLang="en-US" sz="2400" dirty="0" smtClean="0">
                <a:solidFill>
                  <a:schemeClr val="tx1"/>
                </a:solidFill>
                <a:latin typeface="+mj-ea"/>
                <a:ea typeface="+mj-ea"/>
              </a:rPr>
              <a:t>制度については、医療機関群の設定、機能評価係数</a:t>
            </a:r>
            <a:r>
              <a:rPr lang="en-US" altLang="ja-JP" sz="2400" dirty="0" smtClean="0">
                <a:solidFill>
                  <a:schemeClr val="tx1"/>
                </a:solidFill>
                <a:latin typeface="+mj-ea"/>
                <a:ea typeface="+mj-ea"/>
              </a:rPr>
              <a:t>II</a:t>
            </a:r>
            <a:r>
              <a:rPr lang="ja-JP" altLang="en-US" sz="2400" dirty="0" smtClean="0">
                <a:solidFill>
                  <a:schemeClr val="tx1"/>
                </a:solidFill>
                <a:latin typeface="+mj-ea"/>
                <a:ea typeface="+mj-ea"/>
              </a:rPr>
              <a:t>の見直し等の影響を踏まえ、段階的な調整係数の置換えを引き続き計画的に実施すること。その際、臨床研修制度を含めた他制度への影響についても十分に調査・検証し、見直し等が必要な場合には速やかに適切な措置を講じる</a:t>
            </a:r>
          </a:p>
          <a:p>
            <a:pPr marL="0" indent="0" algn="just" eaLnBrk="1" hangingPunct="1">
              <a:lnSpc>
                <a:spcPct val="90000"/>
              </a:lnSpc>
              <a:buNone/>
            </a:pPr>
            <a:r>
              <a:rPr lang="ja-JP" altLang="en-US" sz="2400" dirty="0" smtClean="0">
                <a:solidFill>
                  <a:schemeClr val="tx1"/>
                </a:solidFill>
                <a:latin typeface="+mj-ea"/>
                <a:ea typeface="+mj-ea"/>
              </a:rPr>
              <a:t>　　</a:t>
            </a:r>
            <a:r>
              <a:rPr lang="en-US" altLang="ja-JP" sz="2400" dirty="0" smtClean="0">
                <a:solidFill>
                  <a:schemeClr val="tx1"/>
                </a:solidFill>
                <a:latin typeface="+mj-ea"/>
                <a:ea typeface="+mj-ea"/>
              </a:rPr>
              <a:t>DPC</a:t>
            </a:r>
            <a:r>
              <a:rPr lang="ja-JP" altLang="en-US" sz="2400" dirty="0" smtClean="0">
                <a:solidFill>
                  <a:schemeClr val="tx1"/>
                </a:solidFill>
                <a:latin typeface="+mj-ea"/>
                <a:ea typeface="+mj-ea"/>
              </a:rPr>
              <a:t>対象の病院と対象外の病院のデータの比較・評価を行う</a:t>
            </a:r>
            <a:endParaRPr lang="en-US" altLang="ja-JP" sz="2400" dirty="0" smtClean="0">
              <a:solidFill>
                <a:schemeClr val="tx1"/>
              </a:solidFill>
              <a:latin typeface="+mj-ea"/>
              <a:ea typeface="+mj-ea"/>
            </a:endParaRPr>
          </a:p>
          <a:p>
            <a:pPr algn="just" eaLnBrk="1" hangingPunct="1">
              <a:lnSpc>
                <a:spcPct val="90000"/>
              </a:lnSpc>
            </a:pPr>
            <a:r>
              <a:rPr lang="ja-JP" altLang="en-US" sz="2400" dirty="0" smtClean="0">
                <a:solidFill>
                  <a:schemeClr val="tx1"/>
                </a:solidFill>
                <a:latin typeface="+mj-ea"/>
                <a:ea typeface="+mj-ea"/>
              </a:rPr>
              <a:t>１１ 医療提供体制が</a:t>
            </a:r>
            <a:r>
              <a:rPr lang="ja-JP" altLang="en-US" sz="2400" dirty="0">
                <a:solidFill>
                  <a:schemeClr val="tx1"/>
                </a:solidFill>
                <a:latin typeface="+mj-ea"/>
                <a:ea typeface="+mj-ea"/>
              </a:rPr>
              <a:t>不十分で</a:t>
            </a:r>
            <a:r>
              <a:rPr lang="ja-JP" altLang="en-US" sz="2400" dirty="0" smtClean="0">
                <a:solidFill>
                  <a:schemeClr val="tx1"/>
                </a:solidFill>
                <a:latin typeface="+mj-ea"/>
                <a:ea typeface="+mj-ea"/>
              </a:rPr>
              <a:t>医療機関の機能分化推進が困難な地域に配慮した評価の見直しについて影響を調査・検証し、当該地域全体の医療の状況の把握なども踏まえ、その結果を今後の診療報酬改定に反映させる</a:t>
            </a:r>
            <a:endParaRPr lang="en-US" altLang="ja-JP" sz="2400" dirty="0" smtClean="0">
              <a:solidFill>
                <a:schemeClr val="tx1"/>
              </a:solidFill>
              <a:latin typeface="+mj-ea"/>
              <a:ea typeface="+mj-ea"/>
            </a:endParaRPr>
          </a:p>
          <a:p>
            <a:pPr algn="just" eaLnBrk="1" hangingPunct="1">
              <a:lnSpc>
                <a:spcPct val="90000"/>
              </a:lnSpc>
            </a:pPr>
            <a:r>
              <a:rPr lang="ja-JP" altLang="en-US" sz="2400" dirty="0">
                <a:solidFill>
                  <a:schemeClr val="tx1"/>
                </a:solidFill>
                <a:latin typeface="+mj-ea"/>
              </a:rPr>
              <a:t>１２ 平均在院日数の減少や社会的入院の是正など、入院医療や外来診療の機能分化の推進や適正化について引き続き検討を</a:t>
            </a:r>
            <a:r>
              <a:rPr lang="ja-JP" altLang="en-US" sz="2400" dirty="0" smtClean="0">
                <a:solidFill>
                  <a:schemeClr val="tx1"/>
                </a:solidFill>
                <a:latin typeface="+mj-ea"/>
              </a:rPr>
              <a:t>行う</a:t>
            </a:r>
            <a:endParaRPr lang="en-US" altLang="ja-JP" sz="2400" dirty="0">
              <a:solidFill>
                <a:schemeClr val="tx1"/>
              </a:solidFill>
              <a:latin typeface="+mj-ea"/>
            </a:endParaRPr>
          </a:p>
          <a:p>
            <a:pPr algn="just" eaLnBrk="1" hangingPunct="1">
              <a:lnSpc>
                <a:spcPct val="90000"/>
              </a:lnSpc>
            </a:pPr>
            <a:r>
              <a:rPr lang="ja-JP" altLang="en-US" sz="2400" dirty="0">
                <a:solidFill>
                  <a:schemeClr val="tx1"/>
                </a:solidFill>
                <a:latin typeface="+mj-ea"/>
              </a:rPr>
              <a:t>１３ 診療報酬における包括化やＩＴ化の進展等の状況変化を踏まえて、診療報酬の請求方法や、指導・監査等適切な事後チェックに資するための検討を引き続き</a:t>
            </a:r>
            <a:r>
              <a:rPr lang="ja-JP" altLang="en-US" sz="2400" dirty="0" smtClean="0">
                <a:solidFill>
                  <a:schemeClr val="tx1"/>
                </a:solidFill>
                <a:latin typeface="+mj-ea"/>
              </a:rPr>
              <a:t>行う</a:t>
            </a:r>
            <a:endParaRPr lang="ja-JP" altLang="en-US" sz="2400" dirty="0">
              <a:solidFill>
                <a:schemeClr val="tx1"/>
              </a:solidFill>
              <a:latin typeface="+mj-ea"/>
            </a:endParaRPr>
          </a:p>
          <a:p>
            <a:pPr algn="just" eaLnBrk="1" hangingPunct="1">
              <a:lnSpc>
                <a:spcPct val="90000"/>
              </a:lnSpc>
            </a:pPr>
            <a:endParaRPr lang="ja-JP" altLang="en-US" sz="2400" dirty="0" smtClean="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答申書附帯意見</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00"/>
                </a:solidFill>
                <a:latin typeface="+mj-ea"/>
                <a:ea typeface="+mj-ea"/>
              </a:rPr>
              <a:t>質が高く効率的な医療提供</a:t>
            </a:r>
            <a:r>
              <a:rPr lang="ja-JP" altLang="en-US" sz="3600" dirty="0" smtClean="0">
                <a:solidFill>
                  <a:srgbClr val="FFFF00"/>
                </a:solidFill>
                <a:latin typeface="+mj-ea"/>
                <a:ea typeface="+mj-ea"/>
              </a:rPr>
              <a:t>体制</a:t>
            </a:r>
            <a:endParaRPr lang="ja-JP" altLang="en-US" sz="3600" i="0" dirty="0">
              <a:solidFill>
                <a:srgbClr val="FFFF00"/>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238339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400" dirty="0">
                <a:solidFill>
                  <a:schemeClr val="tx1"/>
                </a:solidFill>
                <a:latin typeface="+mj-ea"/>
              </a:rPr>
              <a:t>１４ 診療報酬項目の実施件数の評価等を踏まえた診療報酬体系のさらなる簡素・合理化（今回改定の医療現場への影響を含む）、明細書の無料発行のさらなる促進（</a:t>
            </a:r>
            <a:r>
              <a:rPr lang="en-US" altLang="ja-JP" sz="2400" dirty="0">
                <a:solidFill>
                  <a:schemeClr val="tx1"/>
                </a:solidFill>
                <a:latin typeface="+mj-ea"/>
              </a:rPr>
              <a:t>400</a:t>
            </a:r>
            <a:r>
              <a:rPr lang="ja-JP" altLang="en-US" sz="2400" dirty="0">
                <a:solidFill>
                  <a:schemeClr val="tx1"/>
                </a:solidFill>
                <a:latin typeface="+mj-ea"/>
              </a:rPr>
              <a:t>床未満の病院や公費負担医療に係る明細書の無料発行を含む）、医療安全対策や患者サポート体制の評価の効果について検討を行うこと。</a:t>
            </a:r>
          </a:p>
          <a:p>
            <a:pPr algn="just" eaLnBrk="1" hangingPunct="1">
              <a:lnSpc>
                <a:spcPct val="90000"/>
              </a:lnSpc>
            </a:pPr>
            <a:endParaRPr lang="en-US" altLang="ja-JP" sz="2400" dirty="0" smtClean="0">
              <a:solidFill>
                <a:schemeClr val="tx1"/>
              </a:solidFill>
              <a:latin typeface="+mj-ea"/>
              <a:ea typeface="+mj-ea"/>
            </a:endParaRPr>
          </a:p>
          <a:p>
            <a:pPr algn="just" eaLnBrk="1" hangingPunct="1">
              <a:lnSpc>
                <a:spcPct val="90000"/>
              </a:lnSpc>
            </a:pPr>
            <a:r>
              <a:rPr lang="ja-JP" altLang="en-US" sz="2400" dirty="0" smtClean="0">
                <a:solidFill>
                  <a:schemeClr val="tx1"/>
                </a:solidFill>
                <a:latin typeface="+mj-ea"/>
                <a:ea typeface="+mj-ea"/>
              </a:rPr>
              <a:t>１５ 長期収載品の薬価のあり方について検討を行い、後発医薬品のさらなる普及に向けた措置を引き続き講じること。</a:t>
            </a:r>
            <a:endParaRPr lang="en-US" altLang="ja-JP" sz="2400" dirty="0" smtClean="0">
              <a:solidFill>
                <a:schemeClr val="tx1"/>
              </a:solidFill>
              <a:latin typeface="+mj-ea"/>
              <a:ea typeface="+mj-ea"/>
            </a:endParaRPr>
          </a:p>
          <a:p>
            <a:pPr algn="just" eaLnBrk="1" hangingPunct="1">
              <a:lnSpc>
                <a:spcPct val="90000"/>
              </a:lnSpc>
            </a:pPr>
            <a:r>
              <a:rPr lang="ja-JP" altLang="en-US" sz="2400" dirty="0" smtClean="0">
                <a:solidFill>
                  <a:schemeClr val="tx1"/>
                </a:solidFill>
                <a:latin typeface="+mj-ea"/>
                <a:ea typeface="+mj-ea"/>
              </a:rPr>
              <a:t>１６ 手術や処置、内科的な診断や検査を含めた医療技術について、医療上の有用性や効率性などを踏まえ患者に提供される医療の質の観点から、診療報酬上の相対的な評価が可能となるような方策について検討を行うこと。</a:t>
            </a:r>
            <a:endParaRPr lang="en-US" altLang="ja-JP" sz="2400" dirty="0" smtClean="0">
              <a:solidFill>
                <a:schemeClr val="tx1"/>
              </a:solidFill>
              <a:latin typeface="+mj-ea"/>
              <a:ea typeface="+mj-ea"/>
            </a:endParaRPr>
          </a:p>
          <a:p>
            <a:pPr algn="just" eaLnBrk="1" hangingPunct="1">
              <a:lnSpc>
                <a:spcPct val="90000"/>
              </a:lnSpc>
            </a:pPr>
            <a:r>
              <a:rPr lang="ja-JP" altLang="en-US" sz="2400" dirty="0" smtClean="0">
                <a:solidFill>
                  <a:schemeClr val="tx1"/>
                </a:solidFill>
                <a:latin typeface="+mj-ea"/>
                <a:ea typeface="+mj-ea"/>
              </a:rPr>
              <a:t>１７ 革新的な新規医療材料やその材料を用いる新規技術、革新的な医薬品の保険適用の評価に際し、費用対効果の観点を可能な範囲で導入することについて検討を行うこと。</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答申書附帯意見</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FF00"/>
                </a:solidFill>
                <a:latin typeface="+mj-ea"/>
                <a:ea typeface="+mj-ea"/>
              </a:rPr>
              <a:t>患者の視点、医薬品・医療</a:t>
            </a:r>
            <a:r>
              <a:rPr lang="ja-JP" altLang="en-US" sz="3600" dirty="0">
                <a:solidFill>
                  <a:srgbClr val="FFFF00"/>
                </a:solidFill>
                <a:latin typeface="+mj-ea"/>
                <a:ea typeface="+mj-ea"/>
              </a:rPr>
              <a:t>材料</a:t>
            </a:r>
            <a:r>
              <a:rPr lang="ja-JP" altLang="en-US" sz="3600" dirty="0" smtClean="0">
                <a:solidFill>
                  <a:srgbClr val="FFFF00"/>
                </a:solidFill>
                <a:latin typeface="+mj-ea"/>
                <a:ea typeface="+mj-ea"/>
              </a:rPr>
              <a:t>等</a:t>
            </a:r>
            <a:endParaRPr lang="ja-JP" altLang="en-US" sz="3600" i="0" dirty="0">
              <a:solidFill>
                <a:srgbClr val="FFFF00"/>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787426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400" dirty="0" smtClean="0">
                <a:solidFill>
                  <a:schemeClr val="tx1"/>
                </a:solidFill>
                <a:latin typeface="+mj-ea"/>
                <a:ea typeface="+mj-ea"/>
              </a:rPr>
              <a:t>１８ 上記に掲げるもののほか、今回改定の実施後においては、特に以下の項目について調査・検証を行うこととすること。</a:t>
            </a:r>
          </a:p>
          <a:p>
            <a:pPr lvl="1" algn="just" eaLnBrk="1" hangingPunct="1">
              <a:lnSpc>
                <a:spcPct val="90000"/>
              </a:lnSpc>
            </a:pPr>
            <a:r>
              <a:rPr lang="ja-JP" altLang="en-US" sz="2400" dirty="0" smtClean="0">
                <a:solidFill>
                  <a:schemeClr val="tx1"/>
                </a:solidFill>
                <a:latin typeface="+mj-ea"/>
                <a:ea typeface="+mj-ea"/>
              </a:rPr>
              <a:t>在宅医療の実施状況及び医療と介護の連携状況</a:t>
            </a:r>
          </a:p>
          <a:p>
            <a:pPr lvl="1" algn="just" eaLnBrk="1" hangingPunct="1">
              <a:lnSpc>
                <a:spcPct val="90000"/>
              </a:lnSpc>
            </a:pPr>
            <a:r>
              <a:rPr lang="ja-JP" altLang="en-US" sz="2400" dirty="0" smtClean="0">
                <a:solidFill>
                  <a:schemeClr val="tx1"/>
                </a:solidFill>
                <a:latin typeface="+mj-ea"/>
                <a:ea typeface="+mj-ea"/>
              </a:rPr>
              <a:t>在宅における歯科医療と歯科診療で特別対応が必要な者の状況</a:t>
            </a:r>
          </a:p>
          <a:p>
            <a:pPr lvl="1" algn="just" eaLnBrk="1" hangingPunct="1">
              <a:lnSpc>
                <a:spcPct val="90000"/>
              </a:lnSpc>
            </a:pPr>
            <a:r>
              <a:rPr lang="ja-JP" altLang="en-US" sz="2400" dirty="0" smtClean="0">
                <a:solidFill>
                  <a:schemeClr val="tx1"/>
                </a:solidFill>
                <a:latin typeface="+mj-ea"/>
                <a:ea typeface="+mj-ea"/>
              </a:rPr>
              <a:t>慢性期精神入院医療や地域の精神医療、若年認知症を含む認知症に係る医療の状況</a:t>
            </a:r>
          </a:p>
          <a:p>
            <a:pPr lvl="1" algn="just" eaLnBrk="1" hangingPunct="1">
              <a:lnSpc>
                <a:spcPct val="90000"/>
              </a:lnSpc>
            </a:pPr>
            <a:r>
              <a:rPr lang="ja-JP" altLang="en-US" sz="2400" dirty="0" smtClean="0">
                <a:solidFill>
                  <a:schemeClr val="tx1"/>
                </a:solidFill>
                <a:latin typeface="+mj-ea"/>
                <a:ea typeface="+mj-ea"/>
              </a:rPr>
              <a:t>一般名処方の普及状況・加算の算定状況や後発医薬品の処方・調剤の状況</a:t>
            </a:r>
          </a:p>
          <a:p>
            <a:pPr lvl="1" algn="just" eaLnBrk="1" hangingPunct="1">
              <a:lnSpc>
                <a:spcPct val="90000"/>
              </a:lnSpc>
            </a:pPr>
            <a:r>
              <a:rPr lang="ja-JP" altLang="en-US" sz="2400" dirty="0" smtClean="0">
                <a:solidFill>
                  <a:schemeClr val="tx1"/>
                </a:solidFill>
                <a:latin typeface="+mj-ea"/>
                <a:ea typeface="+mj-ea"/>
              </a:rPr>
              <a:t>医療機関等における消費税負担</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答申書附帯意見</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00"/>
                </a:solidFill>
                <a:latin typeface="+mj-ea"/>
                <a:ea typeface="+mj-ea"/>
              </a:rPr>
              <a:t>その他の調査・検証</a:t>
            </a:r>
            <a:r>
              <a:rPr lang="ja-JP" altLang="en-US" sz="3600" dirty="0" smtClean="0">
                <a:solidFill>
                  <a:srgbClr val="FFFF00"/>
                </a:solidFill>
                <a:latin typeface="+mj-ea"/>
                <a:ea typeface="+mj-ea"/>
              </a:rPr>
              <a:t>事項</a:t>
            </a:r>
            <a:endParaRPr lang="ja-JP" altLang="en-US" sz="3600" i="0" dirty="0">
              <a:solidFill>
                <a:srgbClr val="FFFF00"/>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25224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リハビリテーションについて</a:t>
            </a:r>
            <a:endParaRPr lang="en-US" altLang="ja-JP" sz="4000" dirty="0" smtClean="0"/>
          </a:p>
        </p:txBody>
      </p:sp>
    </p:spTree>
    <p:extLst>
      <p:ext uri="{BB962C8B-B14F-4D97-AF65-F5344CB8AC3E}">
        <p14:creationId xmlns:p14="http://schemas.microsoft.com/office/powerpoint/2010/main" val="3384049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17</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リハビリテーション料</a:t>
            </a: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ja-JP" dirty="0" smtClean="0"/>
              <a:t>疾患別リハビリテーションの算定要件見直し</a:t>
            </a:r>
          </a:p>
          <a:p>
            <a:pPr lvl="1"/>
            <a:r>
              <a:rPr lang="ja-JP" altLang="ja-JP" sz="2400" dirty="0" smtClean="0"/>
              <a:t>医療保険から介護保険への円滑な移行が期待できることから、</a:t>
            </a:r>
            <a:r>
              <a:rPr lang="ja-JP" altLang="ja-JP" sz="2400" i="1" u="sng" dirty="0" smtClean="0"/>
              <a:t>２月間</a:t>
            </a:r>
            <a:r>
              <a:rPr lang="ja-JP" altLang="ja-JP" sz="2400" dirty="0" smtClean="0"/>
              <a:t>に限り、同一疾患等について介護保険におけるリハビリテーションを行った日以外の日に医療保険における疾患別リハビリテーション料を算定可</a:t>
            </a:r>
          </a:p>
          <a:p>
            <a:endParaRPr lang="ja-JP" altLang="ja-JP" sz="2400" dirty="0" smtClean="0"/>
          </a:p>
          <a:p>
            <a:pPr lvl="1"/>
            <a:r>
              <a:rPr lang="ja-JP" altLang="ja-JP" sz="2400" dirty="0" smtClean="0"/>
              <a:t>標準的算定日数を超えてリハビリテーションを行った場合は、１月１３単位に限り算定できるものとする。</a:t>
            </a:r>
            <a:endParaRPr lang="en-US" altLang="ja-JP" sz="2400" dirty="0" smtClean="0"/>
          </a:p>
          <a:p>
            <a:pPr lvl="1"/>
            <a:endParaRPr lang="ja-JP" altLang="ja-JP" sz="2400" dirty="0" smtClean="0"/>
          </a:p>
          <a:p>
            <a:pPr lvl="1"/>
            <a:r>
              <a:rPr lang="ja-JP" altLang="ja-JP" sz="2400" i="1" u="sng" dirty="0" smtClean="0"/>
              <a:t>ただし、介護保険への円滑な移行を目的として、要介護被保険者等に２月間に限り医療保険から疾患別リハビリテーションを算定している患者については、２月目について１月７単位に限り算定できるものとする。</a:t>
            </a:r>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維持期のリハビリテーション</a:t>
            </a: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96486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B877E0F-3DE4-45CF-9C18-2C452B1DA12E}" type="slidenum">
              <a:rPr lang="ja-JP" altLang="en-US" smtClean="0"/>
              <a:pPr>
                <a:defRPr/>
              </a:pPr>
              <a:t>18</a:t>
            </a:fld>
            <a:endParaRPr lang="en-US" altLang="ja-JP"/>
          </a:p>
        </p:txBody>
      </p:sp>
      <p:sp>
        <p:nvSpPr>
          <p:cNvPr id="3" name="テキスト ボックス 2"/>
          <p:cNvSpPr txBox="1"/>
          <p:nvPr/>
        </p:nvSpPr>
        <p:spPr>
          <a:xfrm>
            <a:off x="3959424" y="2143"/>
            <a:ext cx="5184576" cy="369332"/>
          </a:xfrm>
          <a:prstGeom prst="rect">
            <a:avLst/>
          </a:prstGeom>
          <a:noFill/>
        </p:spPr>
        <p:txBody>
          <a:bodyPr wrap="square" rtlCol="0">
            <a:spAutoFit/>
          </a:bodyPr>
          <a:lstStyle/>
          <a:p>
            <a:r>
              <a:rPr lang="ja-JP" altLang="en-US" sz="1800" dirty="0" smtClean="0"/>
              <a:t>平成</a:t>
            </a:r>
            <a:r>
              <a:rPr lang="en-US" altLang="ja-JP" sz="1800" dirty="0" smtClean="0"/>
              <a:t>23</a:t>
            </a:r>
            <a:r>
              <a:rPr lang="ja-JP" altLang="en-US" sz="1800" dirty="0" smtClean="0"/>
              <a:t>年</a:t>
            </a:r>
            <a:r>
              <a:rPr lang="en-US" altLang="ja-JP" sz="1800" dirty="0" smtClean="0"/>
              <a:t>12</a:t>
            </a:r>
            <a:r>
              <a:rPr lang="ja-JP" altLang="en-US" sz="1800" dirty="0" smtClean="0"/>
              <a:t>月</a:t>
            </a:r>
            <a:r>
              <a:rPr lang="en-US" altLang="ja-JP" sz="1800" dirty="0" smtClean="0"/>
              <a:t>7</a:t>
            </a:r>
            <a:r>
              <a:rPr lang="ja-JP" altLang="en-US" sz="1800" dirty="0" smtClean="0"/>
              <a:t>日中央社会保険医療協議会資料</a:t>
            </a:r>
            <a:endParaRPr kumimoji="1" lang="ja-JP" altLang="en-US" sz="18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5390"/>
            <a:ext cx="9144000" cy="6255978"/>
          </a:xfrm>
          <a:prstGeom prst="rect">
            <a:avLst/>
          </a:prstGeom>
        </p:spPr>
      </p:pic>
    </p:spTree>
    <p:extLst>
      <p:ext uri="{BB962C8B-B14F-4D97-AF65-F5344CB8AC3E}">
        <p14:creationId xmlns:p14="http://schemas.microsoft.com/office/powerpoint/2010/main" val="1703334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A147CCF-FFEA-43F9-918C-3FD4F129760D}" type="slidenum">
              <a:rPr kumimoji="0" lang="ja-JP" altLang="en-US" sz="2000" i="0" smtClean="0"/>
              <a:pPr eaLnBrk="1" hangingPunct="1"/>
              <a:t>19</a:t>
            </a:fld>
            <a:endParaRPr kumimoji="0" lang="en-US" altLang="ja-JP" sz="2000" i="0" smtClean="0"/>
          </a:p>
        </p:txBody>
      </p:sp>
      <p:sp>
        <p:nvSpPr>
          <p:cNvPr id="17613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リハビリテーション料</a:t>
            </a:r>
          </a:p>
        </p:txBody>
      </p:sp>
      <p:sp>
        <p:nvSpPr>
          <p:cNvPr id="17613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リハビリテーション料一覧（１単位）</a:t>
            </a:r>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r>
              <a:rPr lang="ja-JP" altLang="en-US" smtClean="0"/>
              <a:t>　　　　　　　　　　　　　　</a:t>
            </a:r>
          </a:p>
          <a:p>
            <a:pPr eaLnBrk="1" hangingPunct="1"/>
            <a:endParaRPr lang="ja-JP" altLang="en-US" sz="1400" smtClean="0"/>
          </a:p>
        </p:txBody>
      </p:sp>
      <p:sp>
        <p:nvSpPr>
          <p:cNvPr id="17613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維持期のリハビリテーション</a:t>
            </a:r>
          </a:p>
        </p:txBody>
      </p:sp>
      <p:grpSp>
        <p:nvGrpSpPr>
          <p:cNvPr id="176134" name="Group 5"/>
          <p:cNvGrpSpPr>
            <a:grpSpLocks/>
          </p:cNvGrpSpPr>
          <p:nvPr/>
        </p:nvGrpSpPr>
        <p:grpSpPr bwMode="auto">
          <a:xfrm>
            <a:off x="609600" y="400050"/>
            <a:ext cx="8567738" cy="6457950"/>
            <a:chOff x="384" y="252"/>
            <a:chExt cx="5397" cy="4068"/>
          </a:xfrm>
        </p:grpSpPr>
        <p:sp>
          <p:nvSpPr>
            <p:cNvPr id="17613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3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1761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700213"/>
            <a:ext cx="84343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37" name="テキスト ボックス 1"/>
          <p:cNvSpPr txBox="1">
            <a:spLocks noChangeArrowheads="1"/>
          </p:cNvSpPr>
          <p:nvPr/>
        </p:nvSpPr>
        <p:spPr bwMode="auto">
          <a:xfrm>
            <a:off x="1042988" y="61658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en-US" altLang="ja-JP" sz="2000"/>
              <a:t>※</a:t>
            </a:r>
            <a:r>
              <a:rPr lang="ja-JP" altLang="en-US" sz="2000"/>
              <a:t>標準日数超の要介護者等は平成２６年４月以降は算定不可に</a:t>
            </a:r>
          </a:p>
        </p:txBody>
      </p:sp>
    </p:spTree>
    <p:extLst>
      <p:ext uri="{BB962C8B-B14F-4D97-AF65-F5344CB8AC3E}">
        <p14:creationId xmlns:p14="http://schemas.microsoft.com/office/powerpoint/2010/main" val="3458222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平成２６年度診療報酬改定</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改定までのスケジュール</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1026" name="Picture 2" descr="C:\Users\HOSOYA-K\Desktop\新しいフォルダー\301308Ｈ26改定スケジュール.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832629"/>
            <a:ext cx="9115425" cy="583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477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B877E0F-3DE4-45CF-9C18-2C452B1DA12E}" type="slidenum">
              <a:rPr lang="ja-JP" altLang="en-US" smtClean="0"/>
              <a:pPr>
                <a:defRPr/>
              </a:pPr>
              <a:t>20</a:t>
            </a:fld>
            <a:endParaRPr lang="en-US" altLang="ja-JP"/>
          </a:p>
        </p:txBody>
      </p:sp>
      <p:sp>
        <p:nvSpPr>
          <p:cNvPr id="3" name="テキスト ボックス 2"/>
          <p:cNvSpPr txBox="1"/>
          <p:nvPr/>
        </p:nvSpPr>
        <p:spPr>
          <a:xfrm>
            <a:off x="3959424" y="2143"/>
            <a:ext cx="5184576" cy="369332"/>
          </a:xfrm>
          <a:prstGeom prst="rect">
            <a:avLst/>
          </a:prstGeom>
          <a:noFill/>
        </p:spPr>
        <p:txBody>
          <a:bodyPr wrap="square" rtlCol="0">
            <a:spAutoFit/>
          </a:bodyPr>
          <a:lstStyle/>
          <a:p>
            <a:r>
              <a:rPr lang="ja-JP" altLang="en-US" sz="1800" dirty="0" smtClean="0"/>
              <a:t>平成</a:t>
            </a:r>
            <a:r>
              <a:rPr lang="en-US" altLang="ja-JP" sz="1800" dirty="0" smtClean="0"/>
              <a:t>23</a:t>
            </a:r>
            <a:r>
              <a:rPr lang="ja-JP" altLang="en-US" sz="1800" dirty="0" smtClean="0"/>
              <a:t>年</a:t>
            </a:r>
            <a:r>
              <a:rPr lang="en-US" altLang="ja-JP" sz="1800" dirty="0" smtClean="0"/>
              <a:t>12</a:t>
            </a:r>
            <a:r>
              <a:rPr lang="ja-JP" altLang="en-US" sz="1800" dirty="0" smtClean="0"/>
              <a:t>月</a:t>
            </a:r>
            <a:r>
              <a:rPr lang="en-US" altLang="ja-JP" sz="1800" dirty="0" smtClean="0"/>
              <a:t>7</a:t>
            </a:r>
            <a:r>
              <a:rPr lang="ja-JP" altLang="en-US" sz="1800" dirty="0" smtClean="0"/>
              <a:t>日中央社会保険医療協議会資料</a:t>
            </a:r>
            <a:endParaRPr kumimoji="1" lang="ja-JP" altLang="en-US" sz="18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770"/>
            <a:ext cx="9144000" cy="6537614"/>
          </a:xfrm>
          <a:prstGeom prst="rect">
            <a:avLst/>
          </a:prstGeom>
        </p:spPr>
      </p:pic>
    </p:spTree>
    <p:extLst>
      <p:ext uri="{BB962C8B-B14F-4D97-AF65-F5344CB8AC3E}">
        <p14:creationId xmlns:p14="http://schemas.microsoft.com/office/powerpoint/2010/main" val="1560978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ー 3"/>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796EF15C-A89F-4C6C-AC1F-ABE5CCA67491}" type="slidenum">
              <a:rPr kumimoji="0" lang="ja-JP" altLang="en-US" sz="2000" i="0"/>
              <a:pPr algn="l" eaLnBrk="1" hangingPunct="1">
                <a:spcBef>
                  <a:spcPct val="0"/>
                </a:spcBef>
              </a:pPr>
              <a:t>21</a:t>
            </a:fld>
            <a:endParaRPr kumimoji="0" lang="en-US" altLang="ja-JP" sz="2000" i="0"/>
          </a:p>
        </p:txBody>
      </p:sp>
      <p:sp>
        <p:nvSpPr>
          <p:cNvPr id="3075" name="Rectangle 2"/>
          <p:cNvSpPr>
            <a:spLocks noChangeArrowheads="1"/>
          </p:cNvSpPr>
          <p:nvPr/>
        </p:nvSpPr>
        <p:spPr bwMode="auto">
          <a:xfrm>
            <a:off x="1811338" y="2349500"/>
            <a:ext cx="5597525" cy="1784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4400" i="0">
                <a:solidFill>
                  <a:srgbClr val="FFFF00"/>
                </a:solidFill>
              </a:rPr>
              <a:t>【</a:t>
            </a:r>
            <a:r>
              <a:rPr lang="ja-JP" altLang="en-US" sz="4400" i="0">
                <a:solidFill>
                  <a:srgbClr val="FFFF00"/>
                </a:solidFill>
              </a:rPr>
              <a:t>参　考</a:t>
            </a:r>
            <a:r>
              <a:rPr lang="en-US" altLang="ja-JP" sz="4400" i="0">
                <a:solidFill>
                  <a:srgbClr val="FFFF00"/>
                </a:solidFill>
              </a:rPr>
              <a:t>】</a:t>
            </a:r>
          </a:p>
          <a:p>
            <a:r>
              <a:rPr lang="ja-JP" altLang="en-US" sz="4400" i="0">
                <a:solidFill>
                  <a:srgbClr val="FFFF00"/>
                </a:solidFill>
              </a:rPr>
              <a:t>通所リハビリテーション</a:t>
            </a:r>
          </a:p>
        </p:txBody>
      </p:sp>
    </p:spTree>
    <p:extLst>
      <p:ext uri="{BB962C8B-B14F-4D97-AF65-F5344CB8AC3E}">
        <p14:creationId xmlns:p14="http://schemas.microsoft.com/office/powerpoint/2010/main" val="1766117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647BE899-EDCE-4520-90BC-76EF2CFD512A}" type="slidenum">
              <a:rPr kumimoji="0" lang="ja-JP" altLang="en-US" sz="2000" i="0"/>
              <a:pPr algn="l" eaLnBrk="1" hangingPunct="1">
                <a:spcBef>
                  <a:spcPct val="0"/>
                </a:spcBef>
              </a:pPr>
              <a:t>22</a:t>
            </a:fld>
            <a:endParaRPr kumimoji="0" lang="en-US" altLang="ja-JP" sz="2000" i="0"/>
          </a:p>
        </p:txBody>
      </p:sp>
      <p:sp>
        <p:nvSpPr>
          <p:cNvPr id="4099"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4100" name="Text Box 4"/>
          <p:cNvSpPr txBox="1">
            <a:spLocks noChangeArrowheads="1"/>
          </p:cNvSpPr>
          <p:nvPr/>
        </p:nvSpPr>
        <p:spPr bwMode="auto">
          <a:xfrm>
            <a:off x="685800" y="0"/>
            <a:ext cx="78486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通所リハビリテーション（１日につき）</a:t>
            </a:r>
            <a:endParaRPr lang="en-US" altLang="ja-JP" sz="3600" i="0">
              <a:solidFill>
                <a:srgbClr val="FFFF00"/>
              </a:solidFill>
            </a:endParaRPr>
          </a:p>
          <a:p>
            <a:pPr algn="l" eaLnBrk="1" hangingPunct="1"/>
            <a:endParaRPr lang="ja-JP" altLang="en-US" sz="3600" i="0">
              <a:solidFill>
                <a:srgbClr val="FFFF00"/>
              </a:solidFill>
            </a:endParaRPr>
          </a:p>
        </p:txBody>
      </p:sp>
      <p:grpSp>
        <p:nvGrpSpPr>
          <p:cNvPr id="4101" name="Group 5"/>
          <p:cNvGrpSpPr>
            <a:grpSpLocks/>
          </p:cNvGrpSpPr>
          <p:nvPr/>
        </p:nvGrpSpPr>
        <p:grpSpPr bwMode="auto">
          <a:xfrm>
            <a:off x="609600" y="400050"/>
            <a:ext cx="8567738" cy="6457950"/>
            <a:chOff x="384" y="252"/>
            <a:chExt cx="5397" cy="4068"/>
          </a:xfrm>
        </p:grpSpPr>
        <p:sp>
          <p:nvSpPr>
            <p:cNvPr id="415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5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aphicFrame>
        <p:nvGraphicFramePr>
          <p:cNvPr id="433358" name="Group 206"/>
          <p:cNvGraphicFramePr>
            <a:graphicFrameLocks noGrp="1"/>
          </p:cNvGraphicFramePr>
          <p:nvPr/>
        </p:nvGraphicFramePr>
        <p:xfrm>
          <a:off x="609600" y="1125538"/>
          <a:ext cx="8567739" cy="5086349"/>
        </p:xfrm>
        <a:graphic>
          <a:graphicData uri="http://schemas.openxmlformats.org/drawingml/2006/table">
            <a:tbl>
              <a:tblPr/>
              <a:tblGrid>
                <a:gridCol w="938066"/>
                <a:gridCol w="1440160"/>
                <a:gridCol w="1569686"/>
                <a:gridCol w="1526658"/>
                <a:gridCol w="1483583"/>
                <a:gridCol w="1609586"/>
              </a:tblGrid>
              <a:tr h="848008">
                <a:tc>
                  <a:txBody>
                    <a:bodyPr/>
                    <a:lstStyle/>
                    <a:p>
                      <a:pPr marL="0" marR="0" lvl="0" indent="0" algn="l" defTabSz="914400" rtl="0" eaLnBrk="0" fontAlgn="ctr" latinLnBrk="0" hangingPunct="0">
                        <a:lnSpc>
                          <a:spcPct val="100000"/>
                        </a:lnSpc>
                        <a:spcBef>
                          <a:spcPct val="5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１時間以上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８時間末満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08">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270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284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386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502</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671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309">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300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340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463</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610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821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08">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330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397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540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717</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970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08">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360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453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617</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824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1121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08">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390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509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694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931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1271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54" name="Rectangle 205"/>
          <p:cNvSpPr>
            <a:spLocks noChangeArrowheads="1"/>
          </p:cNvSpPr>
          <p:nvPr/>
        </p:nvSpPr>
        <p:spPr bwMode="auto">
          <a:xfrm>
            <a:off x="755650" y="692150"/>
            <a:ext cx="8189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fontAlgn="t" hangingPunct="0"/>
            <a:r>
              <a:rPr lang="ja-JP" altLang="en-US" sz="2400" i="0"/>
              <a:t>通常規模の事業所（前年度平均利用延人員数 </a:t>
            </a:r>
            <a:r>
              <a:rPr lang="en-US" altLang="ja-JP" sz="2400" i="0"/>
              <a:t>750 </a:t>
            </a:r>
            <a:r>
              <a:rPr lang="ja-JP" altLang="en-US" sz="2400" i="0"/>
              <a:t>人以内</a:t>
            </a:r>
            <a:r>
              <a:rPr lang="en-US" altLang="ja-JP" sz="2400" i="0"/>
              <a:t>/</a:t>
            </a:r>
            <a:r>
              <a:rPr lang="ja-JP" altLang="en-US" sz="2400" i="0"/>
              <a:t>月）</a:t>
            </a:r>
          </a:p>
        </p:txBody>
      </p:sp>
    </p:spTree>
    <p:extLst>
      <p:ext uri="{BB962C8B-B14F-4D97-AF65-F5344CB8AC3E}">
        <p14:creationId xmlns:p14="http://schemas.microsoft.com/office/powerpoint/2010/main" val="3847514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9D1E7EE5-3A4D-40A9-A2AA-EEF273A4C01E}" type="slidenum">
              <a:rPr kumimoji="0" lang="ja-JP" altLang="en-US" sz="2000" i="0"/>
              <a:pPr algn="l" eaLnBrk="1" hangingPunct="1">
                <a:spcBef>
                  <a:spcPct val="0"/>
                </a:spcBef>
              </a:pPr>
              <a:t>23</a:t>
            </a:fld>
            <a:endParaRPr kumimoji="0" lang="en-US" altLang="ja-JP" sz="2000" i="0"/>
          </a:p>
        </p:txBody>
      </p:sp>
      <p:sp>
        <p:nvSpPr>
          <p:cNvPr id="5123"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5124" name="Text Box 4"/>
          <p:cNvSpPr txBox="1">
            <a:spLocks noChangeArrowheads="1"/>
          </p:cNvSpPr>
          <p:nvPr/>
        </p:nvSpPr>
        <p:spPr bwMode="auto">
          <a:xfrm>
            <a:off x="685800" y="0"/>
            <a:ext cx="78486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通所リハビリテーション（１日につき）</a:t>
            </a:r>
            <a:endParaRPr lang="en-US" altLang="ja-JP" sz="3600" i="0">
              <a:solidFill>
                <a:srgbClr val="FFFF00"/>
              </a:solidFill>
            </a:endParaRPr>
          </a:p>
          <a:p>
            <a:pPr algn="l" eaLnBrk="1" hangingPunct="1"/>
            <a:endParaRPr lang="ja-JP" altLang="en-US" sz="3600" i="0">
              <a:solidFill>
                <a:srgbClr val="FFFF00"/>
              </a:solidFill>
            </a:endParaRPr>
          </a:p>
        </p:txBody>
      </p:sp>
      <p:grpSp>
        <p:nvGrpSpPr>
          <p:cNvPr id="5125" name="Group 5"/>
          <p:cNvGrpSpPr>
            <a:grpSpLocks/>
          </p:cNvGrpSpPr>
          <p:nvPr/>
        </p:nvGrpSpPr>
        <p:grpSpPr bwMode="auto">
          <a:xfrm>
            <a:off x="609600" y="400050"/>
            <a:ext cx="8567738" cy="6457950"/>
            <a:chOff x="384" y="252"/>
            <a:chExt cx="5397" cy="4068"/>
          </a:xfrm>
        </p:grpSpPr>
        <p:sp>
          <p:nvSpPr>
            <p:cNvPr id="517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18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aphicFrame>
        <p:nvGraphicFramePr>
          <p:cNvPr id="435822" name="Group 622"/>
          <p:cNvGraphicFramePr>
            <a:graphicFrameLocks noGrp="1"/>
          </p:cNvGraphicFramePr>
          <p:nvPr/>
        </p:nvGraphicFramePr>
        <p:xfrm>
          <a:off x="666750" y="1268413"/>
          <a:ext cx="8477252" cy="5040312"/>
        </p:xfrm>
        <a:graphic>
          <a:graphicData uri="http://schemas.openxmlformats.org/drawingml/2006/table">
            <a:tbl>
              <a:tblPr/>
              <a:tblGrid>
                <a:gridCol w="880916"/>
                <a:gridCol w="1440160"/>
                <a:gridCol w="1440160"/>
                <a:gridCol w="1440160"/>
                <a:gridCol w="1512168"/>
                <a:gridCol w="1763688"/>
              </a:tblGrid>
              <a:tr h="840333">
                <a:tc>
                  <a:txBody>
                    <a:bodyPr/>
                    <a:lstStyle/>
                    <a:p>
                      <a:pPr marL="0" marR="0" lvl="0" indent="0" algn="l" defTabSz="914400" rtl="0" eaLnBrk="0" fontAlgn="t" latinLnBrk="0" hangingPunct="0">
                        <a:lnSpc>
                          <a:spcPct val="100000"/>
                        </a:lnSpc>
                        <a:spcBef>
                          <a:spcPct val="5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14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１時間以上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８時間末満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648">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265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278</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379</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494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659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017">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295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334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455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599</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807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0333">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324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390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531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704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954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648">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354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445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606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810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1101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0333">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383</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501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682</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916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1249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78" name="Rectangle 623"/>
          <p:cNvSpPr>
            <a:spLocks noChangeArrowheads="1"/>
          </p:cNvSpPr>
          <p:nvPr/>
        </p:nvSpPr>
        <p:spPr bwMode="auto">
          <a:xfrm>
            <a:off x="531813" y="765175"/>
            <a:ext cx="85772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400" i="0"/>
              <a:t>大規模の事業所（</a:t>
            </a:r>
            <a:r>
              <a:rPr lang="en-US" altLang="ja-JP" sz="2400" i="0"/>
              <a:t>Ⅰ</a:t>
            </a:r>
            <a:r>
              <a:rPr lang="ja-JP" altLang="en-US" sz="2400" i="0"/>
              <a:t>）  （前年度平均利用延人員数</a:t>
            </a:r>
            <a:r>
              <a:rPr lang="en-US" altLang="ja-JP" sz="2400" i="0"/>
              <a:t>900</a:t>
            </a:r>
            <a:r>
              <a:rPr lang="ja-JP" altLang="en-US" sz="2400" i="0"/>
              <a:t>人以内</a:t>
            </a:r>
            <a:r>
              <a:rPr lang="en-US" altLang="ja-JP" sz="2400" i="0"/>
              <a:t>/</a:t>
            </a:r>
            <a:r>
              <a:rPr lang="ja-JP" altLang="en-US" sz="2400" i="0"/>
              <a:t>月）</a:t>
            </a:r>
          </a:p>
        </p:txBody>
      </p:sp>
    </p:spTree>
    <p:extLst>
      <p:ext uri="{BB962C8B-B14F-4D97-AF65-F5344CB8AC3E}">
        <p14:creationId xmlns:p14="http://schemas.microsoft.com/office/powerpoint/2010/main" val="1270098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AD87829E-C339-4180-B194-52473C56AF4F}" type="slidenum">
              <a:rPr kumimoji="0" lang="ja-JP" altLang="en-US" sz="2000" i="0"/>
              <a:pPr algn="l" eaLnBrk="1" hangingPunct="1">
                <a:spcBef>
                  <a:spcPct val="0"/>
                </a:spcBef>
              </a:pPr>
              <a:t>24</a:t>
            </a:fld>
            <a:endParaRPr kumimoji="0" lang="en-US" altLang="ja-JP" sz="2000" i="0"/>
          </a:p>
        </p:txBody>
      </p:sp>
      <p:sp>
        <p:nvSpPr>
          <p:cNvPr id="614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6148" name="Text Box 4"/>
          <p:cNvSpPr txBox="1">
            <a:spLocks noChangeArrowheads="1"/>
          </p:cNvSpPr>
          <p:nvPr/>
        </p:nvSpPr>
        <p:spPr bwMode="auto">
          <a:xfrm>
            <a:off x="685800" y="0"/>
            <a:ext cx="78486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通所リハビリテーション（１日につき）</a:t>
            </a:r>
            <a:endParaRPr lang="en-US" altLang="ja-JP" sz="3600" i="0">
              <a:solidFill>
                <a:srgbClr val="FFFF00"/>
              </a:solidFill>
            </a:endParaRPr>
          </a:p>
          <a:p>
            <a:pPr algn="l" eaLnBrk="1" hangingPunct="1"/>
            <a:endParaRPr lang="ja-JP" altLang="en-US" sz="3600" i="0">
              <a:solidFill>
                <a:srgbClr val="FFFF00"/>
              </a:solidFill>
            </a:endParaRPr>
          </a:p>
        </p:txBody>
      </p:sp>
      <p:grpSp>
        <p:nvGrpSpPr>
          <p:cNvPr id="6149" name="Group 5"/>
          <p:cNvGrpSpPr>
            <a:grpSpLocks/>
          </p:cNvGrpSpPr>
          <p:nvPr/>
        </p:nvGrpSpPr>
        <p:grpSpPr bwMode="auto">
          <a:xfrm>
            <a:off x="609600" y="400050"/>
            <a:ext cx="8567738" cy="6457950"/>
            <a:chOff x="384" y="252"/>
            <a:chExt cx="5397" cy="4068"/>
          </a:xfrm>
        </p:grpSpPr>
        <p:sp>
          <p:nvSpPr>
            <p:cNvPr id="620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20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aphicFrame>
        <p:nvGraphicFramePr>
          <p:cNvPr id="437564" name="Group 316"/>
          <p:cNvGraphicFramePr>
            <a:graphicFrameLocks noGrp="1"/>
          </p:cNvGraphicFramePr>
          <p:nvPr/>
        </p:nvGraphicFramePr>
        <p:xfrm>
          <a:off x="666750" y="1162050"/>
          <a:ext cx="8477252" cy="5507040"/>
        </p:xfrm>
        <a:graphic>
          <a:graphicData uri="http://schemas.openxmlformats.org/drawingml/2006/table">
            <a:tbl>
              <a:tblPr/>
              <a:tblGrid>
                <a:gridCol w="880916"/>
                <a:gridCol w="1440160"/>
                <a:gridCol w="1440160"/>
                <a:gridCol w="1512168"/>
                <a:gridCol w="1512168"/>
                <a:gridCol w="1691680"/>
              </a:tblGrid>
              <a:tr h="917840">
                <a:tc>
                  <a:txBody>
                    <a:bodyPr/>
                    <a:lstStyle/>
                    <a:p>
                      <a:pPr marL="0" marR="0" lvl="0" indent="0" algn="l" defTabSz="914400" rtl="0" eaLnBrk="0" fontAlgn="t" latinLnBrk="0" hangingPunct="0">
                        <a:lnSpc>
                          <a:spcPct val="100000"/>
                        </a:lnSpc>
                        <a:spcBef>
                          <a:spcPct val="5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１時間以上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８時間末満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40">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a:t>
                      </a:r>
                      <a:endPar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１</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258</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271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369</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480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642</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40">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287</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326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443</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583</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785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40">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315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379</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516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686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929</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40">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344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434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590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788</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1072</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40">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373</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487</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664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891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1216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02" name="Rectangle 317"/>
          <p:cNvSpPr>
            <a:spLocks noChangeArrowheads="1"/>
          </p:cNvSpPr>
          <p:nvPr/>
        </p:nvSpPr>
        <p:spPr bwMode="auto">
          <a:xfrm>
            <a:off x="566738" y="692150"/>
            <a:ext cx="83978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400" i="0"/>
              <a:t>大規模の事業所 </a:t>
            </a:r>
            <a:r>
              <a:rPr lang="en-US" altLang="ja-JP" sz="2400" i="0"/>
              <a:t>(Ⅱ)   </a:t>
            </a:r>
            <a:r>
              <a:rPr lang="ja-JP" altLang="en-US" sz="2400" i="0"/>
              <a:t>（前年度平均利用延人員数 </a:t>
            </a:r>
            <a:r>
              <a:rPr lang="en-US" altLang="ja-JP" sz="2400" i="0"/>
              <a:t>900</a:t>
            </a:r>
            <a:r>
              <a:rPr lang="ja-JP" altLang="en-US" sz="2400" i="0"/>
              <a:t>人超</a:t>
            </a:r>
            <a:r>
              <a:rPr lang="en-US" altLang="ja-JP" sz="2400" i="0"/>
              <a:t>/</a:t>
            </a:r>
            <a:r>
              <a:rPr lang="ja-JP" altLang="en-US" sz="2400" i="0"/>
              <a:t>月）</a:t>
            </a:r>
          </a:p>
        </p:txBody>
      </p:sp>
    </p:spTree>
    <p:extLst>
      <p:ext uri="{BB962C8B-B14F-4D97-AF65-F5344CB8AC3E}">
        <p14:creationId xmlns:p14="http://schemas.microsoft.com/office/powerpoint/2010/main" val="3610062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F9F1EC8B-2E62-4DE8-9C57-0543990F57FA}" type="slidenum">
              <a:rPr kumimoji="0" lang="ja-JP" altLang="en-US" sz="2000" i="0"/>
              <a:pPr algn="l" eaLnBrk="1" hangingPunct="1">
                <a:spcBef>
                  <a:spcPct val="0"/>
                </a:spcBef>
              </a:pPr>
              <a:t>25</a:t>
            </a:fld>
            <a:endParaRPr kumimoji="0" lang="en-US" altLang="ja-JP" sz="2000" i="0"/>
          </a:p>
        </p:txBody>
      </p:sp>
      <p:sp>
        <p:nvSpPr>
          <p:cNvPr id="7171"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7172" name="Rectangle 3"/>
          <p:cNvSpPr>
            <a:spLocks noGrp="1" noChangeArrowheads="1"/>
          </p:cNvSpPr>
          <p:nvPr>
            <p:ph type="body" orient="vert" idx="4294967295"/>
          </p:nvPr>
        </p:nvSpPr>
        <p:spPr>
          <a:xfrm>
            <a:off x="609600" y="762000"/>
            <a:ext cx="8534400" cy="6096000"/>
          </a:xfrm>
        </p:spPr>
        <p:txBody>
          <a:bodyPr/>
          <a:lstStyle/>
          <a:p>
            <a:pPr>
              <a:lnSpc>
                <a:spcPct val="90000"/>
              </a:lnSpc>
            </a:pPr>
            <a:r>
              <a:rPr lang="ja-JP" altLang="en-US" dirty="0" smtClean="0"/>
              <a:t>介護予防通所リハビリテーション（１月につき）</a:t>
            </a:r>
            <a:endParaRPr lang="en-US" altLang="ja-JP" dirty="0" smtClean="0"/>
          </a:p>
          <a:p>
            <a:pPr lvl="1">
              <a:lnSpc>
                <a:spcPct val="90000"/>
              </a:lnSpc>
            </a:pPr>
            <a:r>
              <a:rPr lang="ja-JP" altLang="en-US" dirty="0" smtClean="0"/>
              <a:t>要支援１　２４９６単位　⇒　２４１２単位</a:t>
            </a:r>
            <a:endParaRPr lang="en-US" altLang="ja-JP" dirty="0" smtClean="0"/>
          </a:p>
          <a:p>
            <a:pPr lvl="1">
              <a:lnSpc>
                <a:spcPct val="90000"/>
              </a:lnSpc>
            </a:pPr>
            <a:r>
              <a:rPr lang="ja-JP" altLang="en-US" dirty="0" smtClean="0"/>
              <a:t>要支援２　４８８０単位　⇒　４８２８単位</a:t>
            </a:r>
            <a:endParaRPr lang="en-US" altLang="ja-JP" dirty="0" smtClean="0"/>
          </a:p>
          <a:p>
            <a:endParaRPr lang="en-US" altLang="ja-JP" sz="1200" dirty="0" smtClean="0"/>
          </a:p>
          <a:p>
            <a:r>
              <a:rPr lang="ja-JP" altLang="en-US" sz="2800" dirty="0" smtClean="0"/>
              <a:t>加算の算定要件見直し</a:t>
            </a:r>
          </a:p>
          <a:p>
            <a:pPr lvl="1"/>
            <a:r>
              <a:rPr lang="ja-JP" altLang="en-US" sz="2400" dirty="0" smtClean="0"/>
              <a:t>リハビリテーションマネジメント加算</a:t>
            </a:r>
          </a:p>
          <a:p>
            <a:pPr lvl="2"/>
            <a:r>
              <a:rPr lang="ja-JP" altLang="en-US" sz="2000" dirty="0" smtClean="0"/>
              <a:t> 算定要件の変更点</a:t>
            </a:r>
          </a:p>
          <a:p>
            <a:pPr lvl="3"/>
            <a:r>
              <a:rPr lang="ja-JP" altLang="en-US" dirty="0" smtClean="0"/>
              <a:t>１月につき、４回以上通所していること</a:t>
            </a:r>
          </a:p>
          <a:p>
            <a:pPr lvl="3"/>
            <a:r>
              <a:rPr lang="ja-JP" altLang="en-US" dirty="0" smtClean="0"/>
              <a:t>新たに利用する利用者に、利用開始後１月までの間に利用者の居宅を訪問し、居宅における利用者の日常生活の状況や家屋の環境を確認した上で、居宅での日常生活能力の維持・向上に資するリハビリテーション提供計画を策定</a:t>
            </a:r>
          </a:p>
          <a:p>
            <a:pPr lvl="1"/>
            <a:r>
              <a:rPr lang="ja-JP" altLang="en-US" sz="2400" dirty="0" smtClean="0"/>
              <a:t> 個別リハビリテーション実施加算</a:t>
            </a:r>
          </a:p>
          <a:p>
            <a:pPr lvl="2"/>
            <a:r>
              <a:rPr lang="ja-JP" altLang="en-US" sz="2000" dirty="0" smtClean="0"/>
              <a:t>算定要件の変更点</a:t>
            </a:r>
          </a:p>
          <a:p>
            <a:pPr lvl="2"/>
            <a:r>
              <a:rPr lang="ja-JP" altLang="en-US" sz="2000" dirty="0" smtClean="0"/>
              <a:t>所要時間１時間以上２時間未満の利用者について、１日に複数回算定できる</a:t>
            </a:r>
          </a:p>
        </p:txBody>
      </p:sp>
      <p:sp>
        <p:nvSpPr>
          <p:cNvPr id="717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a:t>
            </a:r>
          </a:p>
        </p:txBody>
      </p:sp>
      <p:grpSp>
        <p:nvGrpSpPr>
          <p:cNvPr id="7174" name="Group 5"/>
          <p:cNvGrpSpPr>
            <a:grpSpLocks/>
          </p:cNvGrpSpPr>
          <p:nvPr/>
        </p:nvGrpSpPr>
        <p:grpSpPr bwMode="auto">
          <a:xfrm>
            <a:off x="609600" y="400050"/>
            <a:ext cx="8567738" cy="6457950"/>
            <a:chOff x="384" y="252"/>
            <a:chExt cx="5397" cy="4068"/>
          </a:xfrm>
        </p:grpSpPr>
        <p:sp>
          <p:nvSpPr>
            <p:cNvPr id="717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17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549969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A383BAD1-7755-4D8B-8927-72320DAC4785}" type="slidenum">
              <a:rPr kumimoji="0" lang="ja-JP" altLang="en-US" sz="2000" i="0"/>
              <a:pPr algn="l" eaLnBrk="1" hangingPunct="1">
                <a:spcBef>
                  <a:spcPct val="0"/>
                </a:spcBef>
              </a:pPr>
              <a:t>26</a:t>
            </a:fld>
            <a:endParaRPr kumimoji="0" lang="en-US" altLang="ja-JP" sz="2000" i="0"/>
          </a:p>
        </p:txBody>
      </p:sp>
      <p:sp>
        <p:nvSpPr>
          <p:cNvPr id="8195"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8196" name="Rectangle 3"/>
          <p:cNvSpPr>
            <a:spLocks noGrp="1" noChangeArrowheads="1"/>
          </p:cNvSpPr>
          <p:nvPr>
            <p:ph type="body" orient="vert" idx="4294967295"/>
          </p:nvPr>
        </p:nvSpPr>
        <p:spPr>
          <a:xfrm>
            <a:off x="609600" y="762000"/>
            <a:ext cx="8534400" cy="6096000"/>
          </a:xfrm>
        </p:spPr>
        <p:txBody>
          <a:bodyPr/>
          <a:lstStyle/>
          <a:p>
            <a:r>
              <a:rPr lang="ja-JP" altLang="en-US" smtClean="0"/>
              <a:t>短期集中リハビリテーション実施加算</a:t>
            </a:r>
          </a:p>
          <a:p>
            <a:pPr lvl="1"/>
            <a:r>
              <a:rPr lang="ja-JP" altLang="en-US" smtClean="0"/>
              <a:t>退院・退所後又は認定日から起算して１月以内</a:t>
            </a:r>
          </a:p>
          <a:p>
            <a:pPr lvl="1">
              <a:buFont typeface="Wingdings 3" pitchFamily="18" charset="2"/>
              <a:buNone/>
            </a:pPr>
            <a:r>
              <a:rPr lang="ja-JP" altLang="en-US" smtClean="0"/>
              <a:t>　　　</a:t>
            </a:r>
            <a:r>
              <a:rPr lang="en-US" altLang="ja-JP" smtClean="0"/>
              <a:t>280</a:t>
            </a:r>
            <a:r>
              <a:rPr lang="ja-JP" altLang="en-US" smtClean="0"/>
              <a:t>単位／日　⇒　</a:t>
            </a:r>
            <a:r>
              <a:rPr lang="en-US" altLang="ja-JP" smtClean="0"/>
              <a:t>120</a:t>
            </a:r>
            <a:r>
              <a:rPr lang="ja-JP" altLang="en-US" smtClean="0"/>
              <a:t>単位／日</a:t>
            </a:r>
          </a:p>
          <a:p>
            <a:pPr lvl="1"/>
            <a:r>
              <a:rPr lang="ja-JP" altLang="en-US" smtClean="0"/>
              <a:t>退院・退所後又は認定日から起算して１月超３月以内 </a:t>
            </a:r>
          </a:p>
          <a:p>
            <a:pPr lvl="1">
              <a:buFont typeface="Wingdings 3" pitchFamily="18" charset="2"/>
              <a:buNone/>
            </a:pPr>
            <a:r>
              <a:rPr lang="ja-JP" altLang="en-US" smtClean="0"/>
              <a:t>　　　</a:t>
            </a:r>
            <a:r>
              <a:rPr lang="en-US" altLang="ja-JP" smtClean="0"/>
              <a:t>140</a:t>
            </a:r>
            <a:r>
              <a:rPr lang="ja-JP" altLang="en-US" smtClean="0"/>
              <a:t>単位／日　⇒　</a:t>
            </a:r>
            <a:r>
              <a:rPr lang="en-US" altLang="ja-JP" smtClean="0"/>
              <a:t>60</a:t>
            </a:r>
            <a:r>
              <a:rPr lang="ja-JP" altLang="en-US" smtClean="0"/>
              <a:t>単位／日</a:t>
            </a:r>
          </a:p>
          <a:p>
            <a:pPr lvl="1"/>
            <a:endParaRPr lang="ja-JP" altLang="en-US" smtClean="0"/>
          </a:p>
          <a:p>
            <a:pPr lvl="2"/>
            <a:r>
              <a:rPr lang="en-US" altLang="ja-JP" smtClean="0"/>
              <a:t>1</a:t>
            </a:r>
            <a:r>
              <a:rPr lang="ja-JP" altLang="en-US" smtClean="0"/>
              <a:t>週間につき</a:t>
            </a:r>
            <a:r>
              <a:rPr lang="en-US" altLang="ja-JP" smtClean="0"/>
              <a:t>40</a:t>
            </a:r>
            <a:r>
              <a:rPr lang="ja-JP" altLang="en-US" smtClean="0"/>
              <a:t>分以上の個別リハビリテー ション（退院後１月超の場合は、</a:t>
            </a:r>
            <a:r>
              <a:rPr lang="en-US" altLang="ja-JP" smtClean="0"/>
              <a:t>1</a:t>
            </a:r>
            <a:r>
              <a:rPr lang="ja-JP" altLang="en-US" smtClean="0"/>
              <a:t>週間につき</a:t>
            </a:r>
            <a:r>
              <a:rPr lang="en-US" altLang="ja-JP" smtClean="0"/>
              <a:t>20</a:t>
            </a:r>
            <a:r>
              <a:rPr lang="ja-JP" altLang="en-US" smtClean="0"/>
              <a:t>分以上の個別リハビリテーション）を複数回実施した場合に算定する（変更なし）</a:t>
            </a:r>
          </a:p>
        </p:txBody>
      </p:sp>
      <p:sp>
        <p:nvSpPr>
          <p:cNvPr id="819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a:t>
            </a:r>
          </a:p>
        </p:txBody>
      </p:sp>
      <p:grpSp>
        <p:nvGrpSpPr>
          <p:cNvPr id="8198" name="Group 5"/>
          <p:cNvGrpSpPr>
            <a:grpSpLocks/>
          </p:cNvGrpSpPr>
          <p:nvPr/>
        </p:nvGrpSpPr>
        <p:grpSpPr bwMode="auto">
          <a:xfrm>
            <a:off x="609600" y="400050"/>
            <a:ext cx="8567738" cy="6457950"/>
            <a:chOff x="384" y="252"/>
            <a:chExt cx="5397" cy="4068"/>
          </a:xfrm>
        </p:grpSpPr>
        <p:sp>
          <p:nvSpPr>
            <p:cNvPr id="820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20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357980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E72F91CE-A08B-46CA-8A4E-4121E9148907}" type="slidenum">
              <a:rPr kumimoji="0" lang="ja-JP" altLang="en-US" sz="2000" i="0"/>
              <a:pPr algn="l" eaLnBrk="1" hangingPunct="1">
                <a:spcBef>
                  <a:spcPct val="0"/>
                </a:spcBef>
              </a:pPr>
              <a:t>27</a:t>
            </a:fld>
            <a:endParaRPr kumimoji="0" lang="en-US" altLang="ja-JP" sz="2000" i="0"/>
          </a:p>
        </p:txBody>
      </p:sp>
      <p:sp>
        <p:nvSpPr>
          <p:cNvPr id="9219"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9220"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a:t>
            </a:r>
          </a:p>
        </p:txBody>
      </p:sp>
      <p:grpSp>
        <p:nvGrpSpPr>
          <p:cNvPr id="9221" name="Group 5"/>
          <p:cNvGrpSpPr>
            <a:grpSpLocks/>
          </p:cNvGrpSpPr>
          <p:nvPr/>
        </p:nvGrpSpPr>
        <p:grpSpPr bwMode="auto">
          <a:xfrm>
            <a:off x="609600" y="400050"/>
            <a:ext cx="8567738" cy="6457950"/>
            <a:chOff x="384" y="252"/>
            <a:chExt cx="5397" cy="4068"/>
          </a:xfrm>
        </p:grpSpPr>
        <p:sp>
          <p:nvSpPr>
            <p:cNvPr id="926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26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223" name="Text Box 10"/>
          <p:cNvSpPr txBox="1">
            <a:spLocks noChangeArrowheads="1"/>
          </p:cNvSpPr>
          <p:nvPr/>
        </p:nvSpPr>
        <p:spPr bwMode="auto">
          <a:xfrm>
            <a:off x="684213" y="981075"/>
            <a:ext cx="8316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eaLnBrk="1" hangingPunct="1"/>
            <a:r>
              <a:rPr lang="en-US" altLang="ja-JP" sz="2400"/>
              <a:t>【</a:t>
            </a:r>
            <a:r>
              <a:rPr lang="ja-JP" altLang="en-US" sz="2400"/>
              <a:t>参考</a:t>
            </a:r>
            <a:r>
              <a:rPr lang="en-US" altLang="ja-JP" sz="2400"/>
              <a:t>】</a:t>
            </a:r>
            <a:r>
              <a:rPr lang="ja-JP" altLang="en-US" sz="2400"/>
              <a:t>個別リハビリテーション実施加算の算定回数について</a:t>
            </a:r>
          </a:p>
        </p:txBody>
      </p:sp>
      <p:sp>
        <p:nvSpPr>
          <p:cNvPr id="9224" name="Line 82"/>
          <p:cNvSpPr>
            <a:spLocks noChangeShapeType="1"/>
          </p:cNvSpPr>
          <p:nvPr/>
        </p:nvSpPr>
        <p:spPr bwMode="auto">
          <a:xfrm>
            <a:off x="2978150" y="27511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423164" name="Group 252"/>
          <p:cNvGraphicFramePr>
            <a:graphicFrameLocks noGrp="1"/>
          </p:cNvGraphicFramePr>
          <p:nvPr/>
        </p:nvGraphicFramePr>
        <p:xfrm>
          <a:off x="755650" y="1455738"/>
          <a:ext cx="8388350" cy="5180013"/>
        </p:xfrm>
        <a:graphic>
          <a:graphicData uri="http://schemas.openxmlformats.org/drawingml/2006/table">
            <a:tbl>
              <a:tblPr/>
              <a:tblGrid>
                <a:gridCol w="1235075"/>
                <a:gridCol w="1235075"/>
                <a:gridCol w="1108075"/>
                <a:gridCol w="1203325"/>
                <a:gridCol w="1201738"/>
                <a:gridCol w="1203325"/>
                <a:gridCol w="1201737"/>
              </a:tblGrid>
              <a:tr h="1239838">
                <a:tc rowSpan="3">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週間に複数回、個別リハビリを実施する場合</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（短期集中リハビリテーション実施加算を算定している場合に限る。</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2">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１週間に複数回</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個別リハビリを実施しない場合</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又は退院後３月～</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r>
              <a:tr h="530225">
                <a:tc vMerge="1">
                  <a:txBody>
                    <a:bodyPr/>
                    <a:lstStyle/>
                    <a:p>
                      <a:endParaRPr kumimoji="1" lang="ja-JP" altLang="en-US"/>
                    </a:p>
                  </a:txBody>
                  <a:tcPr/>
                </a:tc>
                <a:tc gridSpan="2">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退院後月～１月</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退院後１月～３月まで</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r>
              <a:tr h="1241425">
                <a:tc vMerge="1">
                  <a:txBody>
                    <a:bodyPr/>
                    <a:lstStyle/>
                    <a:p>
                      <a:endParaRPr kumimoji="1" lang="ja-JP" altLang="en-US"/>
                    </a:p>
                  </a:txBody>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（１日）</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１月</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（１日）</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 </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１月</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 </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（１日）</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１月</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１～２時間の通所リハビリ</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通所リハビリ実施時間内</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24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通所リハビリ実施時間内</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2400" b="0" i="1"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通所リハビリ実施時間内</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１３回</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2850">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2 </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時間以上の通所リハビリ</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２回</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2400" b="0" i="1"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１回</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2400" b="0" i="1"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１回</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１３回</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73194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2AE22DFC-F567-4C61-B734-A02A49B491F4}" type="slidenum">
              <a:rPr kumimoji="0" lang="ja-JP" altLang="en-US" sz="2000" i="0"/>
              <a:pPr algn="l" eaLnBrk="1" hangingPunct="1">
                <a:spcBef>
                  <a:spcPct val="0"/>
                </a:spcBef>
              </a:pPr>
              <a:t>28</a:t>
            </a:fld>
            <a:endParaRPr kumimoji="0" lang="en-US" altLang="ja-JP" sz="2000" i="0"/>
          </a:p>
        </p:txBody>
      </p:sp>
      <p:sp>
        <p:nvSpPr>
          <p:cNvPr id="10243"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10244" name="Rectangle 3"/>
          <p:cNvSpPr>
            <a:spLocks noGrp="1" noChangeArrowheads="1"/>
          </p:cNvSpPr>
          <p:nvPr>
            <p:ph type="body" orient="vert" idx="4294967295"/>
          </p:nvPr>
        </p:nvSpPr>
        <p:spPr>
          <a:xfrm>
            <a:off x="609600" y="762000"/>
            <a:ext cx="8534400" cy="6096000"/>
          </a:xfrm>
        </p:spPr>
        <p:txBody>
          <a:bodyPr/>
          <a:lstStyle/>
          <a:p>
            <a:pPr>
              <a:lnSpc>
                <a:spcPct val="90000"/>
              </a:lnSpc>
            </a:pPr>
            <a:r>
              <a:rPr lang="ja-JP" altLang="en-US" dirty="0" smtClean="0"/>
              <a:t>重度療養管理加算（新設） ⇒ </a:t>
            </a:r>
            <a:r>
              <a:rPr lang="en-US" altLang="ja-JP" dirty="0" smtClean="0"/>
              <a:t>100</a:t>
            </a:r>
            <a:r>
              <a:rPr lang="ja-JP" altLang="en-US" dirty="0" smtClean="0"/>
              <a:t>単位／日</a:t>
            </a:r>
          </a:p>
          <a:p>
            <a:pPr lvl="1">
              <a:lnSpc>
                <a:spcPct val="90000"/>
              </a:lnSpc>
            </a:pPr>
            <a:r>
              <a:rPr lang="ja-JP" altLang="en-US" dirty="0" smtClean="0"/>
              <a:t>算定要件</a:t>
            </a:r>
          </a:p>
          <a:p>
            <a:pPr lvl="2">
              <a:lnSpc>
                <a:spcPct val="90000"/>
              </a:lnSpc>
            </a:pPr>
            <a:r>
              <a:rPr lang="ja-JP" altLang="en-US" dirty="0" smtClean="0"/>
              <a:t>所要時間</a:t>
            </a:r>
            <a:r>
              <a:rPr lang="en-US" altLang="ja-JP" dirty="0" smtClean="0"/>
              <a:t>1</a:t>
            </a:r>
            <a:r>
              <a:rPr lang="ja-JP" altLang="en-US" dirty="0" smtClean="0"/>
              <a:t>時間以上</a:t>
            </a:r>
            <a:r>
              <a:rPr lang="en-US" altLang="ja-JP" dirty="0" smtClean="0"/>
              <a:t>2</a:t>
            </a:r>
            <a:r>
              <a:rPr lang="ja-JP" altLang="en-US" dirty="0" smtClean="0"/>
              <a:t>時間未満の利用者以外の者であり、要介護４又は５であって、下記の状態のものに対して、医学的管理のもと、通所リハビリテーションを行った場合</a:t>
            </a:r>
          </a:p>
          <a:p>
            <a:pPr lvl="3">
              <a:lnSpc>
                <a:spcPct val="90000"/>
              </a:lnSpc>
            </a:pPr>
            <a:r>
              <a:rPr lang="ja-JP" altLang="en-US" dirty="0" smtClean="0"/>
              <a:t>別に厚生労働大臣が定める状態</a:t>
            </a:r>
          </a:p>
          <a:p>
            <a:pPr lvl="4">
              <a:lnSpc>
                <a:spcPct val="90000"/>
              </a:lnSpc>
            </a:pPr>
            <a:r>
              <a:rPr lang="ja-JP" altLang="en-US" dirty="0" smtClean="0"/>
              <a:t>常時頻回の喀痰吸引を実施</a:t>
            </a:r>
          </a:p>
          <a:p>
            <a:pPr lvl="4">
              <a:lnSpc>
                <a:spcPct val="90000"/>
              </a:lnSpc>
            </a:pPr>
            <a:r>
              <a:rPr lang="ja-JP" altLang="en-US" dirty="0" smtClean="0"/>
              <a:t>呼吸障害等により人工呼吸器を使用</a:t>
            </a:r>
          </a:p>
          <a:p>
            <a:pPr lvl="4">
              <a:lnSpc>
                <a:spcPct val="90000"/>
              </a:lnSpc>
            </a:pPr>
            <a:r>
              <a:rPr lang="ja-JP" altLang="en-US" dirty="0" smtClean="0"/>
              <a:t>中心静脈注射を実施</a:t>
            </a:r>
          </a:p>
          <a:p>
            <a:pPr lvl="4">
              <a:lnSpc>
                <a:spcPct val="90000"/>
              </a:lnSpc>
            </a:pPr>
            <a:r>
              <a:rPr lang="ja-JP" altLang="en-US" dirty="0" smtClean="0"/>
              <a:t>人工腎臓を実施、かつ、重篤な合併症を有する状態</a:t>
            </a:r>
          </a:p>
          <a:p>
            <a:pPr lvl="4">
              <a:lnSpc>
                <a:spcPct val="90000"/>
              </a:lnSpc>
            </a:pPr>
            <a:r>
              <a:rPr lang="ja-JP" altLang="en-US" dirty="0" smtClean="0"/>
              <a:t>重篤な心機能障害、呼吸障害等により常時モニター測定を実施</a:t>
            </a:r>
          </a:p>
          <a:p>
            <a:pPr lvl="4">
              <a:lnSpc>
                <a:spcPct val="90000"/>
              </a:lnSpc>
            </a:pPr>
            <a:r>
              <a:rPr lang="ja-JP" altLang="en-US" dirty="0" smtClean="0"/>
              <a:t>膀胱又は直腸の機能障害の程度が身体障害者障害程度等級表の</a:t>
            </a:r>
            <a:r>
              <a:rPr lang="en-US" altLang="ja-JP" dirty="0" smtClean="0"/>
              <a:t>4</a:t>
            </a:r>
            <a:r>
              <a:rPr lang="ja-JP" altLang="en-US" dirty="0" smtClean="0"/>
              <a:t>級以上、ストーマの処置を実施</a:t>
            </a:r>
          </a:p>
          <a:p>
            <a:pPr lvl="4">
              <a:lnSpc>
                <a:spcPct val="90000"/>
              </a:lnSpc>
            </a:pPr>
            <a:r>
              <a:rPr lang="ja-JP" altLang="en-US" dirty="0" smtClean="0"/>
              <a:t>経鼻胃管や胃瘻等の経腸栄養が行われている</a:t>
            </a:r>
          </a:p>
          <a:p>
            <a:pPr lvl="4">
              <a:lnSpc>
                <a:spcPct val="90000"/>
              </a:lnSpc>
            </a:pPr>
            <a:r>
              <a:rPr lang="ja-JP" altLang="en-US" dirty="0" smtClean="0"/>
              <a:t>褥瘡に対する治療を実施</a:t>
            </a:r>
          </a:p>
          <a:p>
            <a:pPr lvl="4">
              <a:lnSpc>
                <a:spcPct val="90000"/>
              </a:lnSpc>
            </a:pPr>
            <a:r>
              <a:rPr lang="ja-JP" altLang="en-US" dirty="0" smtClean="0"/>
              <a:t>気管切開が行われている</a:t>
            </a:r>
          </a:p>
        </p:txBody>
      </p:sp>
      <p:sp>
        <p:nvSpPr>
          <p:cNvPr id="1024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a:t>
            </a:r>
          </a:p>
        </p:txBody>
      </p:sp>
      <p:grpSp>
        <p:nvGrpSpPr>
          <p:cNvPr id="10246" name="Group 5"/>
          <p:cNvGrpSpPr>
            <a:grpSpLocks/>
          </p:cNvGrpSpPr>
          <p:nvPr/>
        </p:nvGrpSpPr>
        <p:grpSpPr bwMode="auto">
          <a:xfrm>
            <a:off x="609600" y="400050"/>
            <a:ext cx="8567738" cy="6457950"/>
            <a:chOff x="384" y="252"/>
            <a:chExt cx="5397" cy="4068"/>
          </a:xfrm>
        </p:grpSpPr>
        <p:sp>
          <p:nvSpPr>
            <p:cNvPr id="1024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24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76349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CFCA9066-4700-4CF3-A896-DCBA72AC81D2}" type="slidenum">
              <a:rPr kumimoji="0" lang="ja-JP" altLang="en-US" sz="2000" i="0"/>
              <a:pPr algn="l" eaLnBrk="1" hangingPunct="1">
                <a:spcBef>
                  <a:spcPct val="0"/>
                </a:spcBef>
              </a:pPr>
              <a:t>29</a:t>
            </a:fld>
            <a:endParaRPr kumimoji="0" lang="en-US" altLang="ja-JP" sz="2000" i="0"/>
          </a:p>
        </p:txBody>
      </p:sp>
      <p:sp>
        <p:nvSpPr>
          <p:cNvPr id="11267" name="Rectangle 2"/>
          <p:cNvSpPr>
            <a:spLocks noChangeArrowheads="1"/>
          </p:cNvSpPr>
          <p:nvPr/>
        </p:nvSpPr>
        <p:spPr bwMode="auto">
          <a:xfrm>
            <a:off x="1887538" y="3136900"/>
            <a:ext cx="5457825" cy="76200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4400" i="0">
                <a:solidFill>
                  <a:srgbClr val="FFFF00"/>
                </a:solidFill>
              </a:rPr>
              <a:t>介護認定とみなし指定</a:t>
            </a:r>
          </a:p>
        </p:txBody>
      </p:sp>
    </p:spTree>
    <p:extLst>
      <p:ext uri="{BB962C8B-B14F-4D97-AF65-F5344CB8AC3E}">
        <p14:creationId xmlns:p14="http://schemas.microsoft.com/office/powerpoint/2010/main" val="109850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社会保障改革の方向性</a:t>
            </a:r>
            <a:endParaRPr lang="en-US" altLang="ja-JP" sz="2800" dirty="0" smtClean="0">
              <a:latin typeface="+mj-ea"/>
              <a:ea typeface="+mj-ea"/>
            </a:endParaRPr>
          </a:p>
          <a:p>
            <a:pPr lvl="1" algn="just" eaLnBrk="1" hangingPunct="1">
              <a:lnSpc>
                <a:spcPct val="90000"/>
              </a:lnSpc>
            </a:pPr>
            <a:r>
              <a:rPr lang="ja-JP" altLang="en-US" dirty="0">
                <a:latin typeface="+mj-ea"/>
                <a:ea typeface="+mj-ea"/>
              </a:rPr>
              <a:t>年齢</a:t>
            </a:r>
            <a:r>
              <a:rPr lang="ja-JP" altLang="en-US" dirty="0" smtClean="0">
                <a:latin typeface="+mj-ea"/>
                <a:ea typeface="+mj-ea"/>
              </a:rPr>
              <a:t>別負担から能力別負担へ</a:t>
            </a:r>
            <a:endParaRPr lang="en-US" altLang="ja-JP" dirty="0" smtClean="0">
              <a:latin typeface="+mj-ea"/>
              <a:ea typeface="+mj-ea"/>
            </a:endParaRPr>
          </a:p>
          <a:p>
            <a:pPr lvl="2" algn="just" eaLnBrk="1" hangingPunct="1">
              <a:lnSpc>
                <a:spcPct val="90000"/>
              </a:lnSpc>
            </a:pPr>
            <a:r>
              <a:rPr lang="ja-JP" altLang="en-US" dirty="0">
                <a:latin typeface="+mj-ea"/>
                <a:ea typeface="+mj-ea"/>
              </a:rPr>
              <a:t>給付</a:t>
            </a:r>
            <a:r>
              <a:rPr lang="ja-JP" altLang="en-US" dirty="0" smtClean="0">
                <a:latin typeface="+mj-ea"/>
                <a:ea typeface="+mj-ea"/>
              </a:rPr>
              <a:t>の重点化・効率化</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給付＝高齢者、負担＝現役世代の構図見直し</a:t>
            </a:r>
            <a:endParaRPr lang="en-US" altLang="ja-JP" dirty="0" smtClean="0">
              <a:latin typeface="+mj-ea"/>
              <a:ea typeface="+mj-ea"/>
            </a:endParaRPr>
          </a:p>
          <a:p>
            <a:pPr lvl="2" algn="just" eaLnBrk="1" hangingPunct="1">
              <a:lnSpc>
                <a:spcPct val="90000"/>
              </a:lnSpc>
            </a:pPr>
            <a:endParaRPr lang="en-US" altLang="ja-JP" dirty="0">
              <a:latin typeface="+mj-ea"/>
              <a:ea typeface="+mj-ea"/>
            </a:endParaRPr>
          </a:p>
          <a:p>
            <a:pPr algn="just" eaLnBrk="1" hangingPunct="1">
              <a:lnSpc>
                <a:spcPct val="90000"/>
              </a:lnSpc>
            </a:pPr>
            <a:r>
              <a:rPr lang="ja-JP" altLang="en-US" sz="2800" dirty="0" smtClean="0">
                <a:latin typeface="+mj-ea"/>
                <a:ea typeface="+mj-ea"/>
              </a:rPr>
              <a:t>次期改定へのヒント</a:t>
            </a:r>
            <a:endParaRPr lang="en-US" altLang="ja-JP" sz="2800" dirty="0" smtClean="0">
              <a:latin typeface="+mj-ea"/>
              <a:ea typeface="+mj-ea"/>
            </a:endParaRPr>
          </a:p>
          <a:p>
            <a:pPr lvl="1" algn="just" eaLnBrk="1" hangingPunct="1">
              <a:lnSpc>
                <a:spcPct val="90000"/>
              </a:lnSpc>
            </a:pPr>
            <a:r>
              <a:rPr lang="ja-JP" altLang="en-US" dirty="0">
                <a:latin typeface="+mj-ea"/>
                <a:ea typeface="+mj-ea"/>
              </a:rPr>
              <a:t>社会保障</a:t>
            </a:r>
            <a:r>
              <a:rPr lang="ja-JP" altLang="en-US" dirty="0" smtClean="0">
                <a:latin typeface="+mj-ea"/>
                <a:ea typeface="+mj-ea"/>
              </a:rPr>
              <a:t>と税一体改革</a:t>
            </a:r>
            <a:endParaRPr lang="en-US" altLang="ja-JP" dirty="0" smtClean="0">
              <a:latin typeface="+mj-ea"/>
              <a:ea typeface="+mj-ea"/>
            </a:endParaRPr>
          </a:p>
          <a:p>
            <a:pPr lvl="2" algn="just" eaLnBrk="1" hangingPunct="1">
              <a:lnSpc>
                <a:spcPct val="90000"/>
              </a:lnSpc>
            </a:pPr>
            <a:r>
              <a:rPr lang="ja-JP" altLang="en-US" dirty="0" smtClean="0">
                <a:latin typeface="+mj-ea"/>
                <a:ea typeface="+mj-ea"/>
              </a:rPr>
              <a:t>消費税問題と診療報酬にどのような関連があるのか？</a:t>
            </a:r>
            <a:endParaRPr lang="en-US" altLang="ja-JP" dirty="0" smtClean="0">
              <a:latin typeface="+mj-ea"/>
              <a:ea typeface="+mj-ea"/>
            </a:endParaRPr>
          </a:p>
          <a:p>
            <a:pPr lvl="1" algn="just" eaLnBrk="1" hangingPunct="1">
              <a:lnSpc>
                <a:spcPct val="90000"/>
              </a:lnSpc>
            </a:pPr>
            <a:r>
              <a:rPr lang="ja-JP" altLang="en-US" dirty="0" smtClean="0">
                <a:latin typeface="+mj-ea"/>
                <a:ea typeface="+mj-ea"/>
              </a:rPr>
              <a:t>社会保障国民会議での議論</a:t>
            </a:r>
            <a:endParaRPr lang="en-US" altLang="ja-JP" dirty="0" smtClean="0">
              <a:latin typeface="+mj-ea"/>
              <a:ea typeface="+mj-ea"/>
            </a:endParaRPr>
          </a:p>
          <a:p>
            <a:pPr lvl="1" algn="just" eaLnBrk="1" hangingPunct="1">
              <a:lnSpc>
                <a:spcPct val="90000"/>
              </a:lnSpc>
            </a:pPr>
            <a:r>
              <a:rPr lang="en-US" altLang="ja-JP" dirty="0" smtClean="0">
                <a:latin typeface="+mj-ea"/>
                <a:ea typeface="+mj-ea"/>
              </a:rPr>
              <a:t>2025</a:t>
            </a:r>
            <a:r>
              <a:rPr lang="ja-JP" altLang="en-US" dirty="0" smtClean="0">
                <a:latin typeface="+mj-ea"/>
                <a:ea typeface="+mj-ea"/>
              </a:rPr>
              <a:t>年問題と地域包括ケアシステム</a:t>
            </a:r>
            <a:endParaRPr lang="en-US" altLang="ja-JP" dirty="0" smtClean="0">
              <a:latin typeface="+mj-ea"/>
              <a:ea typeface="+mj-ea"/>
            </a:endParaRPr>
          </a:p>
          <a:p>
            <a:pPr lvl="2" algn="just" eaLnBrk="1" hangingPunct="1">
              <a:lnSpc>
                <a:spcPct val="90000"/>
              </a:lnSpc>
            </a:pPr>
            <a:r>
              <a:rPr lang="ja-JP" altLang="en-US" dirty="0" smtClean="0">
                <a:latin typeface="+mj-ea"/>
                <a:ea typeface="+mj-ea"/>
              </a:rPr>
              <a:t>人口問題だけでなく、診療報酬と介護報酬の関連</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「病院完結型医療」から「地域完結型医療」へ</a:t>
            </a:r>
            <a:endParaRPr lang="en-US" altLang="ja-JP" dirty="0" smtClean="0">
              <a:latin typeface="+mj-ea"/>
              <a:ea typeface="+mj-ea"/>
            </a:endParaRPr>
          </a:p>
          <a:p>
            <a:pPr lvl="1" algn="just" eaLnBrk="1" hangingPunct="1">
              <a:lnSpc>
                <a:spcPct val="90000"/>
              </a:lnSpc>
            </a:pPr>
            <a:r>
              <a:rPr lang="ja-JP" altLang="en-US" dirty="0" smtClean="0">
                <a:latin typeface="+mj-ea"/>
              </a:rPr>
              <a:t>医療法改定</a:t>
            </a:r>
            <a:endParaRPr lang="en-US" altLang="ja-JP" dirty="0" smtClean="0">
              <a:latin typeface="+mj-ea"/>
            </a:endParaRPr>
          </a:p>
          <a:p>
            <a:pPr lvl="1" algn="just" eaLnBrk="1" hangingPunct="1">
              <a:lnSpc>
                <a:spcPct val="90000"/>
              </a:lnSpc>
            </a:pPr>
            <a:r>
              <a:rPr lang="ja-JP" altLang="en-US" dirty="0" smtClean="0">
                <a:latin typeface="+mj-ea"/>
              </a:rPr>
              <a:t>前回改定の積み残し事項</a:t>
            </a:r>
            <a:endParaRPr lang="en-US" altLang="ja-JP" dirty="0">
              <a:latin typeface="+mj-ea"/>
            </a:endParaRPr>
          </a:p>
          <a:p>
            <a:pPr lvl="2" algn="just" eaLnBrk="1" hangingPunct="1">
              <a:lnSpc>
                <a:spcPct val="90000"/>
              </a:lnSpc>
            </a:pPr>
            <a:endParaRPr lang="en-US" altLang="ja-JP" sz="2800" dirty="0" smtClean="0">
              <a:latin typeface="+mj-ea"/>
              <a:ea typeface="+mj-ea"/>
            </a:endParaRPr>
          </a:p>
          <a:p>
            <a:pPr algn="just" eaLnBrk="1" hangingPunct="1">
              <a:lnSpc>
                <a:spcPct val="90000"/>
              </a:lnSpc>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はじめに</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平成</a:t>
            </a:r>
            <a:r>
              <a:rPr lang="ja-JP" altLang="en-US" sz="3600" dirty="0">
                <a:solidFill>
                  <a:srgbClr val="FFFF66"/>
                </a:solidFill>
              </a:rPr>
              <a:t>２６</a:t>
            </a:r>
            <a:r>
              <a:rPr lang="ja-JP" altLang="en-US" sz="3600" i="0" dirty="0" smtClean="0">
                <a:solidFill>
                  <a:srgbClr val="FFFF66"/>
                </a:solidFill>
              </a:rPr>
              <a:t>年度診療報酬改定</a:t>
            </a:r>
            <a:r>
              <a:rPr lang="ja-JP" altLang="en-US" sz="3600" dirty="0" smtClean="0">
                <a:solidFill>
                  <a:srgbClr val="FFFF66"/>
                </a:solidFill>
              </a:rPr>
              <a:t>に向けて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1720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2124075" y="1341438"/>
            <a:ext cx="4752975" cy="3959225"/>
          </a:xfrm>
          <a:prstGeom prst="roundRect">
            <a:avLst>
              <a:gd name="adj" fmla="val 5574"/>
            </a:avLst>
          </a:prstGeom>
          <a:noFill/>
          <a:ln w="76200" algn="ctr">
            <a:solidFill>
              <a:srgbClr val="CCFFCC"/>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291" name="AutoShape 3"/>
          <p:cNvSpPr>
            <a:spLocks noChangeArrowheads="1"/>
          </p:cNvSpPr>
          <p:nvPr/>
        </p:nvSpPr>
        <p:spPr bwMode="auto">
          <a:xfrm>
            <a:off x="1403350" y="2565400"/>
            <a:ext cx="415925" cy="1655763"/>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市区町村</a:t>
            </a:r>
          </a:p>
        </p:txBody>
      </p:sp>
      <p:sp>
        <p:nvSpPr>
          <p:cNvPr id="12292" name="AutoShape 4"/>
          <p:cNvSpPr>
            <a:spLocks noChangeArrowheads="1"/>
          </p:cNvSpPr>
          <p:nvPr/>
        </p:nvSpPr>
        <p:spPr bwMode="auto">
          <a:xfrm>
            <a:off x="179388" y="2492375"/>
            <a:ext cx="415925" cy="1800225"/>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介護が必要な人</a:t>
            </a:r>
          </a:p>
        </p:txBody>
      </p:sp>
      <p:sp>
        <p:nvSpPr>
          <p:cNvPr id="12293" name="AutoShape 5"/>
          <p:cNvSpPr>
            <a:spLocks noChangeArrowheads="1"/>
          </p:cNvSpPr>
          <p:nvPr/>
        </p:nvSpPr>
        <p:spPr bwMode="auto">
          <a:xfrm>
            <a:off x="2916238" y="1557338"/>
            <a:ext cx="415925" cy="1438275"/>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認定調査</a:t>
            </a:r>
          </a:p>
        </p:txBody>
      </p:sp>
      <p:sp>
        <p:nvSpPr>
          <p:cNvPr id="12294" name="AutoShape 6"/>
          <p:cNvSpPr>
            <a:spLocks noChangeArrowheads="1"/>
          </p:cNvSpPr>
          <p:nvPr/>
        </p:nvSpPr>
        <p:spPr bwMode="auto">
          <a:xfrm>
            <a:off x="2916238" y="3429000"/>
            <a:ext cx="415925" cy="1655763"/>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主治医意見書</a:t>
            </a:r>
          </a:p>
        </p:txBody>
      </p:sp>
      <p:sp>
        <p:nvSpPr>
          <p:cNvPr id="12295" name="AutoShape 7"/>
          <p:cNvSpPr>
            <a:spLocks noChangeArrowheads="1"/>
          </p:cNvSpPr>
          <p:nvPr/>
        </p:nvSpPr>
        <p:spPr bwMode="auto">
          <a:xfrm>
            <a:off x="3924300" y="1555750"/>
            <a:ext cx="415925" cy="252095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一次判定（コンピュータ）</a:t>
            </a:r>
          </a:p>
        </p:txBody>
      </p:sp>
      <p:sp>
        <p:nvSpPr>
          <p:cNvPr id="12296" name="AutoShape 8"/>
          <p:cNvSpPr>
            <a:spLocks noChangeArrowheads="1"/>
          </p:cNvSpPr>
          <p:nvPr/>
        </p:nvSpPr>
        <p:spPr bwMode="auto">
          <a:xfrm>
            <a:off x="4932363" y="1557338"/>
            <a:ext cx="415925" cy="3527425"/>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二次判定（介護認定審査会）</a:t>
            </a:r>
          </a:p>
        </p:txBody>
      </p:sp>
      <p:sp>
        <p:nvSpPr>
          <p:cNvPr id="12297" name="AutoShape 9"/>
          <p:cNvSpPr>
            <a:spLocks noChangeArrowheads="1"/>
          </p:cNvSpPr>
          <p:nvPr/>
        </p:nvSpPr>
        <p:spPr bwMode="auto">
          <a:xfrm>
            <a:off x="6227763" y="1557338"/>
            <a:ext cx="415925" cy="148590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認定</a:t>
            </a:r>
          </a:p>
        </p:txBody>
      </p:sp>
      <p:sp>
        <p:nvSpPr>
          <p:cNvPr id="12298" name="AutoShape 10"/>
          <p:cNvSpPr>
            <a:spLocks noChangeArrowheads="1"/>
          </p:cNvSpPr>
          <p:nvPr/>
        </p:nvSpPr>
        <p:spPr bwMode="auto">
          <a:xfrm>
            <a:off x="6227763" y="4005263"/>
            <a:ext cx="415925" cy="107950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非該当</a:t>
            </a:r>
          </a:p>
        </p:txBody>
      </p:sp>
      <p:sp>
        <p:nvSpPr>
          <p:cNvPr id="12299" name="AutoShape 11"/>
          <p:cNvSpPr>
            <a:spLocks noChangeArrowheads="1"/>
          </p:cNvSpPr>
          <p:nvPr/>
        </p:nvSpPr>
        <p:spPr bwMode="auto">
          <a:xfrm>
            <a:off x="8388350" y="1555750"/>
            <a:ext cx="415925" cy="208915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サービスの利用</a:t>
            </a:r>
          </a:p>
        </p:txBody>
      </p:sp>
      <p:sp>
        <p:nvSpPr>
          <p:cNvPr id="12300" name="AutoShape 12"/>
          <p:cNvSpPr>
            <a:spLocks noChangeArrowheads="1"/>
          </p:cNvSpPr>
          <p:nvPr/>
        </p:nvSpPr>
        <p:spPr bwMode="auto">
          <a:xfrm>
            <a:off x="7380288" y="1562100"/>
            <a:ext cx="415925" cy="207645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ケアプランの作成</a:t>
            </a:r>
          </a:p>
        </p:txBody>
      </p:sp>
      <p:cxnSp>
        <p:nvCxnSpPr>
          <p:cNvPr id="12301" name="AutoShape 13"/>
          <p:cNvCxnSpPr>
            <a:cxnSpLocks noChangeShapeType="1"/>
            <a:stCxn id="12292" idx="3"/>
            <a:endCxn id="12291" idx="1"/>
          </p:cNvCxnSpPr>
          <p:nvPr/>
        </p:nvCxnSpPr>
        <p:spPr bwMode="auto">
          <a:xfrm>
            <a:off x="604838" y="3392488"/>
            <a:ext cx="788987" cy="1587"/>
          </a:xfrm>
          <a:prstGeom prst="straightConnector1">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2" name="AutoShape 14"/>
          <p:cNvCxnSpPr>
            <a:cxnSpLocks noChangeShapeType="1"/>
            <a:stCxn id="12291" idx="3"/>
            <a:endCxn id="12293" idx="1"/>
          </p:cNvCxnSpPr>
          <p:nvPr/>
        </p:nvCxnSpPr>
        <p:spPr bwMode="auto">
          <a:xfrm flipV="1">
            <a:off x="1828800" y="2276475"/>
            <a:ext cx="1077913" cy="1117600"/>
          </a:xfrm>
          <a:prstGeom prst="bentConnector3">
            <a:avLst>
              <a:gd name="adj1" fmla="val 49926"/>
            </a:avLst>
          </a:prstGeom>
          <a:noFill/>
          <a:ln w="63500">
            <a:solidFill>
              <a:srgbClr val="00FF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3" name="AutoShape 15"/>
          <p:cNvCxnSpPr>
            <a:cxnSpLocks noChangeShapeType="1"/>
            <a:stCxn id="12291" idx="3"/>
            <a:endCxn id="12294" idx="1"/>
          </p:cNvCxnSpPr>
          <p:nvPr/>
        </p:nvCxnSpPr>
        <p:spPr bwMode="auto">
          <a:xfrm>
            <a:off x="1828800" y="3394075"/>
            <a:ext cx="1077913" cy="863600"/>
          </a:xfrm>
          <a:prstGeom prst="bentConnector3">
            <a:avLst>
              <a:gd name="adj1" fmla="val 49926"/>
            </a:avLst>
          </a:prstGeom>
          <a:noFill/>
          <a:ln w="63500">
            <a:solidFill>
              <a:srgbClr val="00FF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4" name="Line 16"/>
          <p:cNvSpPr>
            <a:spLocks noChangeShapeType="1"/>
          </p:cNvSpPr>
          <p:nvPr/>
        </p:nvSpPr>
        <p:spPr bwMode="auto">
          <a:xfrm>
            <a:off x="3419475" y="4219575"/>
            <a:ext cx="1511300" cy="0"/>
          </a:xfrm>
          <a:prstGeom prst="line">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cxnSp>
        <p:nvCxnSpPr>
          <p:cNvPr id="12305" name="AutoShape 17"/>
          <p:cNvCxnSpPr>
            <a:cxnSpLocks noChangeShapeType="1"/>
            <a:stCxn id="12296" idx="3"/>
            <a:endCxn id="12297" idx="1"/>
          </p:cNvCxnSpPr>
          <p:nvPr/>
        </p:nvCxnSpPr>
        <p:spPr bwMode="auto">
          <a:xfrm flipV="1">
            <a:off x="5357813" y="2300288"/>
            <a:ext cx="860425" cy="1020762"/>
          </a:xfrm>
          <a:prstGeom prst="bentConnector3">
            <a:avLst>
              <a:gd name="adj1" fmla="val 50000"/>
            </a:avLst>
          </a:prstGeom>
          <a:noFill/>
          <a:ln w="63500">
            <a:solidFill>
              <a:srgbClr val="00FF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6" name="AutoShape 18"/>
          <p:cNvCxnSpPr>
            <a:cxnSpLocks noChangeShapeType="1"/>
            <a:stCxn id="12296" idx="3"/>
            <a:endCxn id="12298" idx="1"/>
          </p:cNvCxnSpPr>
          <p:nvPr/>
        </p:nvCxnSpPr>
        <p:spPr bwMode="auto">
          <a:xfrm>
            <a:off x="5357813" y="3321050"/>
            <a:ext cx="860425" cy="1223963"/>
          </a:xfrm>
          <a:prstGeom prst="bentConnector3">
            <a:avLst>
              <a:gd name="adj1" fmla="val 50000"/>
            </a:avLst>
          </a:prstGeom>
          <a:noFill/>
          <a:ln w="63500">
            <a:solidFill>
              <a:srgbClr val="00FF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7" name="Text Box 19"/>
          <p:cNvSpPr txBox="1">
            <a:spLocks noChangeArrowheads="1"/>
          </p:cNvSpPr>
          <p:nvPr/>
        </p:nvSpPr>
        <p:spPr bwMode="auto">
          <a:xfrm>
            <a:off x="636588" y="2847975"/>
            <a:ext cx="64135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eaLnBrk="1" hangingPunct="1">
              <a:spcBef>
                <a:spcPct val="0"/>
              </a:spcBef>
            </a:pPr>
            <a:r>
              <a:rPr lang="ja-JP" altLang="en-US" sz="1800" i="0">
                <a:latin typeface="Arial" charset="0"/>
              </a:rPr>
              <a:t>申請</a:t>
            </a:r>
          </a:p>
        </p:txBody>
      </p:sp>
      <p:sp>
        <p:nvSpPr>
          <p:cNvPr id="12308" name="Text Box 20"/>
          <p:cNvSpPr txBox="1">
            <a:spLocks noChangeArrowheads="1"/>
          </p:cNvSpPr>
          <p:nvPr/>
        </p:nvSpPr>
        <p:spPr bwMode="auto">
          <a:xfrm>
            <a:off x="3335338" y="831850"/>
            <a:ext cx="1962150"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eaLnBrk="1" hangingPunct="1">
              <a:spcBef>
                <a:spcPct val="0"/>
              </a:spcBef>
            </a:pPr>
            <a:r>
              <a:rPr lang="ja-JP" altLang="en-US" b="1" i="0">
                <a:solidFill>
                  <a:srgbClr val="FFFF00"/>
                </a:solidFill>
                <a:latin typeface="Arial" charset="0"/>
              </a:rPr>
              <a:t>要介護認定</a:t>
            </a:r>
          </a:p>
        </p:txBody>
      </p:sp>
      <p:sp>
        <p:nvSpPr>
          <p:cNvPr id="12309" name="Line 21"/>
          <p:cNvSpPr>
            <a:spLocks noChangeShapeType="1"/>
          </p:cNvSpPr>
          <p:nvPr/>
        </p:nvSpPr>
        <p:spPr bwMode="auto">
          <a:xfrm>
            <a:off x="3419475" y="2273300"/>
            <a:ext cx="431800" cy="0"/>
          </a:xfrm>
          <a:prstGeom prst="line">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0" name="Line 22"/>
          <p:cNvSpPr>
            <a:spLocks noChangeShapeType="1"/>
          </p:cNvSpPr>
          <p:nvPr/>
        </p:nvSpPr>
        <p:spPr bwMode="auto">
          <a:xfrm>
            <a:off x="4356100" y="2273300"/>
            <a:ext cx="538163" cy="0"/>
          </a:xfrm>
          <a:prstGeom prst="line">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1" name="Line 23"/>
          <p:cNvSpPr>
            <a:spLocks noChangeShapeType="1"/>
          </p:cNvSpPr>
          <p:nvPr/>
        </p:nvSpPr>
        <p:spPr bwMode="auto">
          <a:xfrm>
            <a:off x="6688138" y="2276475"/>
            <a:ext cx="649287" cy="0"/>
          </a:xfrm>
          <a:prstGeom prst="line">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2" name="Line 24"/>
          <p:cNvSpPr>
            <a:spLocks noChangeShapeType="1"/>
          </p:cNvSpPr>
          <p:nvPr/>
        </p:nvSpPr>
        <p:spPr bwMode="auto">
          <a:xfrm>
            <a:off x="7840663" y="2276475"/>
            <a:ext cx="504825" cy="0"/>
          </a:xfrm>
          <a:prstGeom prst="line">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3" name="Line 25"/>
          <p:cNvSpPr>
            <a:spLocks noChangeShapeType="1"/>
          </p:cNvSpPr>
          <p:nvPr/>
        </p:nvSpPr>
        <p:spPr bwMode="auto">
          <a:xfrm>
            <a:off x="933450" y="1196975"/>
            <a:ext cx="0" cy="1727200"/>
          </a:xfrm>
          <a:prstGeom prst="line">
            <a:avLst/>
          </a:prstGeom>
          <a:noFill/>
          <a:ln w="571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4" name="Line 26"/>
          <p:cNvSpPr>
            <a:spLocks noChangeShapeType="1"/>
          </p:cNvSpPr>
          <p:nvPr/>
        </p:nvSpPr>
        <p:spPr bwMode="auto">
          <a:xfrm flipV="1">
            <a:off x="5148263" y="4868863"/>
            <a:ext cx="0" cy="647700"/>
          </a:xfrm>
          <a:prstGeom prst="line">
            <a:avLst/>
          </a:prstGeom>
          <a:noFill/>
          <a:ln w="6350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5" name="AutoShape 27"/>
          <p:cNvSpPr>
            <a:spLocks noChangeArrowheads="1"/>
          </p:cNvSpPr>
          <p:nvPr/>
        </p:nvSpPr>
        <p:spPr bwMode="auto">
          <a:xfrm>
            <a:off x="2124075" y="5445125"/>
            <a:ext cx="4752975" cy="1368425"/>
          </a:xfrm>
          <a:prstGeom prst="roundRect">
            <a:avLst>
              <a:gd name="adj" fmla="val 11370"/>
            </a:avLst>
          </a:prstGeom>
          <a:solidFill>
            <a:srgbClr val="FFFF99"/>
          </a:solidFill>
          <a:ln w="28575"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ja-JP" altLang="en-US" sz="1600" i="0">
                <a:solidFill>
                  <a:schemeClr val="bg1"/>
                </a:solidFill>
                <a:latin typeface="Arial" charset="0"/>
              </a:rPr>
              <a:t>一次判定の結果と主治医意見書などを元に「要支援１」「要介護１相当」「要介護２～５」に判定される。うち「要介護１」相当については状態の維持・改善の可能性について審査が行われ、「要支援２」「要介護１」に判定される。</a:t>
            </a:r>
          </a:p>
        </p:txBody>
      </p:sp>
      <p:sp>
        <p:nvSpPr>
          <p:cNvPr id="12316" name="AutoShape 28"/>
          <p:cNvSpPr>
            <a:spLocks noChangeArrowheads="1"/>
          </p:cNvSpPr>
          <p:nvPr/>
        </p:nvSpPr>
        <p:spPr bwMode="auto">
          <a:xfrm>
            <a:off x="107950" y="115888"/>
            <a:ext cx="3240088" cy="1081087"/>
          </a:xfrm>
          <a:prstGeom prst="roundRect">
            <a:avLst>
              <a:gd name="adj" fmla="val 16667"/>
            </a:avLst>
          </a:prstGeom>
          <a:solidFill>
            <a:srgbClr val="FFFF99"/>
          </a:solidFill>
          <a:ln w="28575"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ja-JP" altLang="en-US" sz="1400" b="1" i="0">
                <a:solidFill>
                  <a:schemeClr val="bg1"/>
                </a:solidFill>
                <a:latin typeface="Arial" charset="0"/>
              </a:rPr>
              <a:t>本人や家族の他、地域包括センターに代行してもらう事も出来ます。（条件を満たすケアマネージャーなどによる代行も認められています。）</a:t>
            </a:r>
          </a:p>
        </p:txBody>
      </p:sp>
      <p:sp>
        <p:nvSpPr>
          <p:cNvPr id="12317" name="Line 29"/>
          <p:cNvSpPr>
            <a:spLocks noChangeShapeType="1"/>
          </p:cNvSpPr>
          <p:nvPr/>
        </p:nvSpPr>
        <p:spPr bwMode="auto">
          <a:xfrm>
            <a:off x="6443663" y="981075"/>
            <a:ext cx="0" cy="792163"/>
          </a:xfrm>
          <a:prstGeom prst="line">
            <a:avLst/>
          </a:prstGeom>
          <a:noFill/>
          <a:ln w="6350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8" name="AutoShape 30"/>
          <p:cNvSpPr>
            <a:spLocks noChangeArrowheads="1"/>
          </p:cNvSpPr>
          <p:nvPr/>
        </p:nvSpPr>
        <p:spPr bwMode="auto">
          <a:xfrm>
            <a:off x="5508625" y="115888"/>
            <a:ext cx="3311525" cy="865187"/>
          </a:xfrm>
          <a:prstGeom prst="roundRect">
            <a:avLst>
              <a:gd name="adj" fmla="val 16667"/>
            </a:avLst>
          </a:prstGeom>
          <a:solidFill>
            <a:srgbClr val="FFFF99"/>
          </a:solidFill>
          <a:ln w="28575"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ja-JP" altLang="en-US" sz="1400" b="1" i="0">
                <a:solidFill>
                  <a:schemeClr val="bg1"/>
                </a:solidFill>
                <a:latin typeface="Arial" charset="0"/>
              </a:rPr>
              <a:t>介護状態ごとに、要支援１・２、要介護１～５に区分されます。</a:t>
            </a:r>
          </a:p>
          <a:p>
            <a:pPr algn="l">
              <a:spcBef>
                <a:spcPct val="0"/>
              </a:spcBef>
            </a:pPr>
            <a:r>
              <a:rPr lang="ja-JP" altLang="en-US" sz="1400" b="1" i="0">
                <a:solidFill>
                  <a:schemeClr val="bg1"/>
                </a:solidFill>
                <a:latin typeface="Arial" charset="0"/>
              </a:rPr>
              <a:t>認定結果は原則６ヶ月ごとに見直される。</a:t>
            </a:r>
          </a:p>
        </p:txBody>
      </p:sp>
      <p:sp>
        <p:nvSpPr>
          <p:cNvPr id="12319" name="Line 31"/>
          <p:cNvSpPr>
            <a:spLocks noChangeShapeType="1"/>
          </p:cNvSpPr>
          <p:nvPr/>
        </p:nvSpPr>
        <p:spPr bwMode="auto">
          <a:xfrm>
            <a:off x="8604250" y="3500438"/>
            <a:ext cx="0" cy="1944687"/>
          </a:xfrm>
          <a:prstGeom prst="line">
            <a:avLst/>
          </a:prstGeom>
          <a:noFill/>
          <a:ln w="57150">
            <a:solidFill>
              <a:srgbClr val="FFFF00"/>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20" name="AutoShape 32"/>
          <p:cNvSpPr>
            <a:spLocks noChangeArrowheads="1"/>
          </p:cNvSpPr>
          <p:nvPr/>
        </p:nvSpPr>
        <p:spPr bwMode="auto">
          <a:xfrm>
            <a:off x="8388350" y="5445125"/>
            <a:ext cx="415925" cy="107950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介護請求</a:t>
            </a:r>
          </a:p>
        </p:txBody>
      </p:sp>
    </p:spTree>
    <p:extLst>
      <p:ext uri="{BB962C8B-B14F-4D97-AF65-F5344CB8AC3E}">
        <p14:creationId xmlns:p14="http://schemas.microsoft.com/office/powerpoint/2010/main" val="2390850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650" y="115888"/>
            <a:ext cx="8280400" cy="720725"/>
          </a:xfrm>
        </p:spPr>
        <p:txBody>
          <a:bodyPr/>
          <a:lstStyle/>
          <a:p>
            <a:r>
              <a:rPr lang="ja-JP" altLang="en-US" sz="2800" smtClean="0">
                <a:solidFill>
                  <a:srgbClr val="FFFF66"/>
                </a:solidFill>
              </a:rPr>
              <a:t>介護保険居宅サービス事業者に係る指定の特例措置</a:t>
            </a:r>
          </a:p>
        </p:txBody>
      </p:sp>
      <p:sp>
        <p:nvSpPr>
          <p:cNvPr id="13315" name="Rectangle 3"/>
          <p:cNvSpPr>
            <a:spLocks noGrp="1" noChangeArrowheads="1"/>
          </p:cNvSpPr>
          <p:nvPr>
            <p:ph type="body" idx="1"/>
          </p:nvPr>
        </p:nvSpPr>
        <p:spPr>
          <a:xfrm>
            <a:off x="684213" y="908050"/>
            <a:ext cx="8208962" cy="5761038"/>
          </a:xfrm>
        </p:spPr>
        <p:txBody>
          <a:bodyPr/>
          <a:lstStyle/>
          <a:p>
            <a:r>
              <a:rPr lang="ja-JP" altLang="en-US" sz="3200" dirty="0" smtClean="0">
                <a:latin typeface="ＭＳ Ｐゴシック" charset="-128"/>
                <a:ea typeface="ＭＳ Ｐゴシック" charset="-128"/>
              </a:rPr>
              <a:t>みなし指定</a:t>
            </a:r>
          </a:p>
          <a:p>
            <a:pPr lvl="1"/>
            <a:r>
              <a:rPr lang="ja-JP" altLang="en-US" sz="2800" dirty="0" smtClean="0">
                <a:latin typeface="ＭＳ Ｐゴシック" charset="-128"/>
                <a:ea typeface="ＭＳ Ｐゴシック" charset="-128"/>
              </a:rPr>
              <a:t>病院、診療所（健康保険法の規定による保険医療機関等の指定等を新たに受けたとき含む）は、みなし</a:t>
            </a:r>
            <a:r>
              <a:rPr lang="ja-JP" altLang="en-US" sz="2800" b="1" dirty="0" smtClean="0">
                <a:solidFill>
                  <a:srgbClr val="FFFF00"/>
                </a:solidFill>
                <a:latin typeface="ＭＳ Ｐゴシック" charset="-128"/>
                <a:ea typeface="ＭＳ Ｐゴシック" charset="-128"/>
              </a:rPr>
              <a:t>居宅介護サービス事業者</a:t>
            </a:r>
            <a:r>
              <a:rPr lang="ja-JP" altLang="en-US" sz="2800" dirty="0" smtClean="0">
                <a:latin typeface="ＭＳ Ｐゴシック" charset="-128"/>
                <a:ea typeface="ＭＳ Ｐゴシック" charset="-128"/>
              </a:rPr>
              <a:t>として、届出無しで以下の介護サービスを提供出来る。 </a:t>
            </a:r>
          </a:p>
          <a:p>
            <a:pPr lvl="2"/>
            <a:r>
              <a:rPr lang="ja-JP" altLang="en-US" sz="2400" dirty="0" smtClean="0">
                <a:latin typeface="ＭＳ Ｐゴシック" charset="-128"/>
                <a:ea typeface="ＭＳ Ｐゴシック" charset="-128"/>
              </a:rPr>
              <a:t>指定を不要とするとの別段の申出をした場合を除く。</a:t>
            </a:r>
          </a:p>
          <a:p>
            <a:pPr lvl="2"/>
            <a:r>
              <a:rPr lang="ja-JP" altLang="en-US" sz="2400" dirty="0" smtClean="0">
                <a:latin typeface="ＭＳ Ｐゴシック" charset="-128"/>
                <a:ea typeface="ＭＳ Ｐゴシック" charset="-128"/>
              </a:rPr>
              <a:t>一部の居宅サービスでは、加算を算定するために介護給付費算定に係る体制に関する届出書の提出が必要なものがある</a:t>
            </a:r>
          </a:p>
          <a:p>
            <a:pPr lvl="2"/>
            <a:r>
              <a:rPr lang="ja-JP" altLang="en-US" sz="2400" dirty="0" smtClean="0">
                <a:latin typeface="ＭＳ Ｐゴシック" charset="-128"/>
                <a:ea typeface="ＭＳ Ｐゴシック" charset="-128"/>
              </a:rPr>
              <a:t>介護事業所番号（１０桁）</a:t>
            </a:r>
          </a:p>
          <a:p>
            <a:pPr lvl="3"/>
            <a:r>
              <a:rPr lang="ja-JP" altLang="en-US" sz="2400" dirty="0" smtClean="0">
                <a:latin typeface="ＭＳ Ｐゴシック" charset="-128"/>
                <a:ea typeface="ＭＳ Ｐゴシック" charset="-128"/>
              </a:rPr>
              <a:t>都道府県番号（</a:t>
            </a:r>
            <a:r>
              <a:rPr lang="en-US" altLang="ja-JP" sz="2400" dirty="0" smtClean="0">
                <a:latin typeface="ＭＳ Ｐゴシック" charset="-128"/>
                <a:ea typeface="ＭＳ Ｐゴシック" charset="-128"/>
              </a:rPr>
              <a:t>2</a:t>
            </a:r>
            <a:r>
              <a:rPr lang="ja-JP" altLang="en-US" sz="2400" dirty="0" smtClean="0">
                <a:latin typeface="ＭＳ Ｐゴシック" charset="-128"/>
                <a:ea typeface="ＭＳ Ｐゴシック" charset="-128"/>
              </a:rPr>
              <a:t>桁）＋事業種類番号（１桁）＋医療機関番号</a:t>
            </a:r>
          </a:p>
          <a:p>
            <a:pPr lvl="3"/>
            <a:r>
              <a:rPr lang="ja-JP" altLang="en-US" sz="2400" dirty="0" smtClean="0">
                <a:latin typeface="ＭＳ Ｐゴシック" charset="-128"/>
                <a:ea typeface="ＭＳ Ｐゴシック" charset="-128"/>
              </a:rPr>
              <a:t>事業種類番号・・・医科：１、歯科：３、保険薬局：４</a:t>
            </a:r>
          </a:p>
        </p:txBody>
      </p:sp>
      <p:grpSp>
        <p:nvGrpSpPr>
          <p:cNvPr id="13316" name="Group 5"/>
          <p:cNvGrpSpPr>
            <a:grpSpLocks/>
          </p:cNvGrpSpPr>
          <p:nvPr/>
        </p:nvGrpSpPr>
        <p:grpSpPr bwMode="auto">
          <a:xfrm>
            <a:off x="609600" y="549275"/>
            <a:ext cx="8567738" cy="6308725"/>
            <a:chOff x="384" y="252"/>
            <a:chExt cx="5397" cy="4068"/>
          </a:xfrm>
        </p:grpSpPr>
        <p:sp>
          <p:nvSpPr>
            <p:cNvPr id="1331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31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317" name="Rectangle 11"/>
          <p:cNvSpPr>
            <a:spLocks noChangeArrowheads="1"/>
          </p:cNvSpPr>
          <p:nvPr/>
        </p:nvSpPr>
        <p:spPr bwMode="auto">
          <a:xfrm>
            <a:off x="0" y="1773238"/>
            <a:ext cx="608013"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i="0">
                <a:solidFill>
                  <a:srgbClr val="FFFF00"/>
                </a:solidFill>
              </a:rPr>
              <a:t>介護認定とみなし指定</a:t>
            </a:r>
          </a:p>
        </p:txBody>
      </p:sp>
    </p:spTree>
    <p:extLst>
      <p:ext uri="{BB962C8B-B14F-4D97-AF65-F5344CB8AC3E}">
        <p14:creationId xmlns:p14="http://schemas.microsoft.com/office/powerpoint/2010/main" val="2570760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650" y="85725"/>
            <a:ext cx="7772400" cy="620713"/>
          </a:xfrm>
        </p:spPr>
        <p:txBody>
          <a:bodyPr/>
          <a:lstStyle/>
          <a:p>
            <a:pPr algn="l"/>
            <a:r>
              <a:rPr lang="ja-JP" altLang="en-US" sz="3200" dirty="0" smtClean="0">
                <a:solidFill>
                  <a:srgbClr val="FFFF66"/>
                </a:solidFill>
                <a:latin typeface="ＭＳ Ｐゴシック" charset="-128"/>
              </a:rPr>
              <a:t>みなし指定で実施できる介護サービス</a:t>
            </a:r>
          </a:p>
        </p:txBody>
      </p:sp>
      <p:sp>
        <p:nvSpPr>
          <p:cNvPr id="14339" name="Rectangle 3"/>
          <p:cNvSpPr>
            <a:spLocks noGrp="1" noChangeArrowheads="1"/>
          </p:cNvSpPr>
          <p:nvPr>
            <p:ph type="body" idx="1"/>
          </p:nvPr>
        </p:nvSpPr>
        <p:spPr>
          <a:xfrm>
            <a:off x="684213" y="908050"/>
            <a:ext cx="7772400" cy="4114800"/>
          </a:xfrm>
        </p:spPr>
        <p:txBody>
          <a:bodyPr/>
          <a:lstStyle/>
          <a:p>
            <a:r>
              <a:rPr lang="ja-JP" altLang="en-US" sz="3200" smtClean="0"/>
              <a:t>保険医療機関（歯科を除く）</a:t>
            </a:r>
          </a:p>
          <a:p>
            <a:pPr lvl="1"/>
            <a:r>
              <a:rPr lang="ja-JP" altLang="en-US" sz="2800" smtClean="0"/>
              <a:t>通所リハビリテーション（介護予防含む）</a:t>
            </a:r>
          </a:p>
          <a:p>
            <a:pPr lvl="1"/>
            <a:r>
              <a:rPr lang="ja-JP" altLang="en-US" sz="2800" smtClean="0"/>
              <a:t>居宅療養管理指導（介護予防含む）</a:t>
            </a:r>
          </a:p>
          <a:p>
            <a:pPr lvl="1"/>
            <a:r>
              <a:rPr lang="ja-JP" altLang="en-US" sz="2800" smtClean="0"/>
              <a:t>訪問看護（介護予防含む）</a:t>
            </a:r>
          </a:p>
          <a:p>
            <a:pPr lvl="1"/>
            <a:r>
              <a:rPr lang="ja-JP" altLang="en-US" sz="2800" smtClean="0"/>
              <a:t>訪問リハビリテーション（介護予防含む）</a:t>
            </a:r>
          </a:p>
        </p:txBody>
      </p:sp>
      <p:grpSp>
        <p:nvGrpSpPr>
          <p:cNvPr id="14340" name="Group 5"/>
          <p:cNvGrpSpPr>
            <a:grpSpLocks/>
          </p:cNvGrpSpPr>
          <p:nvPr/>
        </p:nvGrpSpPr>
        <p:grpSpPr bwMode="auto">
          <a:xfrm>
            <a:off x="609600" y="549275"/>
            <a:ext cx="8567738" cy="6308725"/>
            <a:chOff x="384" y="252"/>
            <a:chExt cx="5397" cy="4068"/>
          </a:xfrm>
        </p:grpSpPr>
        <p:sp>
          <p:nvSpPr>
            <p:cNvPr id="1434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4341" name="Rectangle 8"/>
          <p:cNvSpPr>
            <a:spLocks noChangeArrowheads="1"/>
          </p:cNvSpPr>
          <p:nvPr/>
        </p:nvSpPr>
        <p:spPr bwMode="auto">
          <a:xfrm>
            <a:off x="0" y="1773238"/>
            <a:ext cx="608013"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i="0">
                <a:solidFill>
                  <a:srgbClr val="FFFF00"/>
                </a:solidFill>
              </a:rPr>
              <a:t>介護認定とみなし指定</a:t>
            </a:r>
          </a:p>
        </p:txBody>
      </p:sp>
    </p:spTree>
    <p:extLst>
      <p:ext uri="{BB962C8B-B14F-4D97-AF65-F5344CB8AC3E}">
        <p14:creationId xmlns:p14="http://schemas.microsoft.com/office/powerpoint/2010/main" val="2354377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99A580A-C074-4C9E-AF0B-C81827C22142}" type="slidenum">
              <a:rPr kumimoji="0" lang="ja-JP" altLang="en-US" sz="2000" i="0" smtClean="0"/>
              <a:pPr eaLnBrk="1" hangingPunct="1"/>
              <a:t>33</a:t>
            </a:fld>
            <a:endParaRPr kumimoji="0" lang="en-US" altLang="ja-JP" sz="2000" i="0" smtClean="0"/>
          </a:p>
        </p:txBody>
      </p:sp>
      <p:sp>
        <p:nvSpPr>
          <p:cNvPr id="17715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7715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基本的考え方</a:t>
            </a:r>
          </a:p>
          <a:p>
            <a:pPr lvl="1" eaLnBrk="1" hangingPunct="1"/>
            <a:r>
              <a:rPr lang="ja-JP" altLang="en-US" dirty="0" smtClean="0"/>
              <a:t>外来でのリハビリテーション</a:t>
            </a:r>
          </a:p>
          <a:p>
            <a:pPr lvl="2" eaLnBrk="1" hangingPunct="1"/>
            <a:r>
              <a:rPr lang="ja-JP" altLang="en-US" dirty="0" smtClean="0"/>
              <a:t>基本的には毎回医師の診察が必要</a:t>
            </a:r>
          </a:p>
          <a:p>
            <a:pPr lvl="1" eaLnBrk="1" hangingPunct="1"/>
            <a:r>
              <a:rPr lang="ja-JP" altLang="en-US" dirty="0" smtClean="0"/>
              <a:t>状態が安定しているなど医学的に毎回医師の診察を必要としない患者</a:t>
            </a:r>
          </a:p>
          <a:p>
            <a:pPr lvl="2" eaLnBrk="1" hangingPunct="1"/>
            <a:r>
              <a:rPr lang="ja-JP" altLang="en-US" dirty="0" smtClean="0"/>
              <a:t>リハビリテーションスタッフが毎回十分な観察を行う</a:t>
            </a:r>
          </a:p>
          <a:p>
            <a:pPr lvl="2" eaLnBrk="1" hangingPunct="1"/>
            <a:r>
              <a:rPr lang="ja-JP" altLang="en-US" dirty="0" smtClean="0"/>
              <a:t>急変時には直ちに医師の診察が可能な体制</a:t>
            </a:r>
          </a:p>
          <a:p>
            <a:pPr lvl="2" eaLnBrk="1" hangingPunct="1"/>
            <a:r>
              <a:rPr lang="ja-JP" altLang="en-US" dirty="0" smtClean="0"/>
              <a:t>カンファレンス等でリハビリテーションの効果や進捗状況を確認し診療録に記載</a:t>
            </a:r>
            <a:endParaRPr lang="en-US" altLang="ja-JP" dirty="0" smtClean="0"/>
          </a:p>
          <a:p>
            <a:pPr lvl="2" eaLnBrk="1" hangingPunct="1"/>
            <a:endParaRPr lang="en-US" altLang="ja-JP" dirty="0" smtClean="0"/>
          </a:p>
          <a:p>
            <a:pPr lvl="2" eaLnBrk="1" hangingPunct="1"/>
            <a:endParaRPr lang="ja-JP" altLang="en-US" dirty="0" smtClean="0"/>
          </a:p>
          <a:p>
            <a:pPr lvl="1" eaLnBrk="1" hangingPunct="1"/>
            <a:r>
              <a:rPr lang="ja-JP" altLang="en-US" dirty="0" smtClean="0"/>
              <a:t>医師の包括的な指示の下に行うリハビリテーションを評価</a:t>
            </a:r>
          </a:p>
        </p:txBody>
      </p:sp>
      <p:sp>
        <p:nvSpPr>
          <p:cNvPr id="177157"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外来リハビリテーション診療料（要届出）</a:t>
            </a:r>
          </a:p>
        </p:txBody>
      </p:sp>
      <p:grpSp>
        <p:nvGrpSpPr>
          <p:cNvPr id="177158" name="Group 5"/>
          <p:cNvGrpSpPr>
            <a:grpSpLocks/>
          </p:cNvGrpSpPr>
          <p:nvPr/>
        </p:nvGrpSpPr>
        <p:grpSpPr bwMode="auto">
          <a:xfrm>
            <a:off x="609600" y="400050"/>
            <a:ext cx="8567738" cy="6457950"/>
            <a:chOff x="384" y="252"/>
            <a:chExt cx="5397" cy="4068"/>
          </a:xfrm>
        </p:grpSpPr>
        <p:sp>
          <p:nvSpPr>
            <p:cNvPr id="17716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716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7160" name="下矢印 1"/>
          <p:cNvSpPr>
            <a:spLocks noChangeArrowheads="1"/>
          </p:cNvSpPr>
          <p:nvPr/>
        </p:nvSpPr>
        <p:spPr bwMode="auto">
          <a:xfrm>
            <a:off x="3059113" y="5086002"/>
            <a:ext cx="865187" cy="503238"/>
          </a:xfrm>
          <a:prstGeom prst="downArrow">
            <a:avLst>
              <a:gd name="adj1" fmla="val 50000"/>
              <a:gd name="adj2" fmla="val 50000"/>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extLst>
      <p:ext uri="{BB962C8B-B14F-4D97-AF65-F5344CB8AC3E}">
        <p14:creationId xmlns:p14="http://schemas.microsoft.com/office/powerpoint/2010/main" val="1509658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B877E0F-3DE4-45CF-9C18-2C452B1DA12E}" type="slidenum">
              <a:rPr lang="ja-JP" altLang="en-US" smtClean="0"/>
              <a:pPr>
                <a:defRPr/>
              </a:pPr>
              <a:t>34</a:t>
            </a:fld>
            <a:endParaRPr lang="en-US" altLang="ja-JP"/>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1821"/>
            <a:ext cx="9144000" cy="6341555"/>
          </a:xfrm>
          <a:prstGeom prst="rect">
            <a:avLst/>
          </a:prstGeom>
        </p:spPr>
      </p:pic>
      <p:sp>
        <p:nvSpPr>
          <p:cNvPr id="4" name="テキスト ボックス 3"/>
          <p:cNvSpPr txBox="1"/>
          <p:nvPr/>
        </p:nvSpPr>
        <p:spPr>
          <a:xfrm>
            <a:off x="3959424" y="2143"/>
            <a:ext cx="5184576" cy="369332"/>
          </a:xfrm>
          <a:prstGeom prst="rect">
            <a:avLst/>
          </a:prstGeom>
          <a:noFill/>
        </p:spPr>
        <p:txBody>
          <a:bodyPr wrap="square" rtlCol="0">
            <a:spAutoFit/>
          </a:bodyPr>
          <a:lstStyle/>
          <a:p>
            <a:r>
              <a:rPr lang="ja-JP" altLang="en-US" sz="1800" dirty="0" smtClean="0"/>
              <a:t>平成</a:t>
            </a:r>
            <a:r>
              <a:rPr lang="en-US" altLang="ja-JP" sz="1800" dirty="0" smtClean="0"/>
              <a:t>23</a:t>
            </a:r>
            <a:r>
              <a:rPr lang="ja-JP" altLang="en-US" sz="1800" dirty="0" smtClean="0"/>
              <a:t>年</a:t>
            </a:r>
            <a:r>
              <a:rPr lang="en-US" altLang="ja-JP" sz="1800" dirty="0" smtClean="0"/>
              <a:t>12</a:t>
            </a:r>
            <a:r>
              <a:rPr lang="ja-JP" altLang="en-US" sz="1800" dirty="0" smtClean="0"/>
              <a:t>月</a:t>
            </a:r>
            <a:r>
              <a:rPr lang="en-US" altLang="ja-JP" sz="1800" dirty="0" smtClean="0"/>
              <a:t>7</a:t>
            </a:r>
            <a:r>
              <a:rPr lang="ja-JP" altLang="en-US" sz="1800" dirty="0" smtClean="0"/>
              <a:t>日中央社会保険医療協議会資料</a:t>
            </a:r>
            <a:endParaRPr kumimoji="1" lang="ja-JP" altLang="en-US" sz="1800" dirty="0"/>
          </a:p>
        </p:txBody>
      </p:sp>
    </p:spTree>
    <p:extLst>
      <p:ext uri="{BB962C8B-B14F-4D97-AF65-F5344CB8AC3E}">
        <p14:creationId xmlns:p14="http://schemas.microsoft.com/office/powerpoint/2010/main" val="3975109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90E61A1-0E40-4D9C-BCA0-2D77532B7470}" type="slidenum">
              <a:rPr kumimoji="0" lang="ja-JP" altLang="en-US" sz="2000" i="0" smtClean="0"/>
              <a:pPr eaLnBrk="1" hangingPunct="1"/>
              <a:t>35</a:t>
            </a:fld>
            <a:endParaRPr kumimoji="0" lang="en-US" altLang="ja-JP" sz="2000" i="0" smtClean="0"/>
          </a:p>
        </p:txBody>
      </p:sp>
      <p:sp>
        <p:nvSpPr>
          <p:cNvPr id="17817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7818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z="2800" dirty="0" smtClean="0"/>
              <a:t>外来リハビリテーション診療料１　　　　６９点</a:t>
            </a:r>
            <a:endParaRPr lang="en-US" altLang="ja-JP" sz="2800" dirty="0" smtClean="0"/>
          </a:p>
          <a:p>
            <a:pPr eaLnBrk="1" hangingPunct="1"/>
            <a:r>
              <a:rPr lang="ja-JP" altLang="en-US" sz="2800" dirty="0" smtClean="0"/>
              <a:t>外来リハビリテーション診療料２　　　１０４点</a:t>
            </a:r>
          </a:p>
          <a:p>
            <a:pPr lvl="1" eaLnBrk="1" hangingPunct="1"/>
            <a:r>
              <a:rPr lang="ja-JP" altLang="en-US" sz="2400" dirty="0" smtClean="0"/>
              <a:t>算定要件</a:t>
            </a:r>
          </a:p>
          <a:p>
            <a:pPr lvl="2" eaLnBrk="1" hangingPunct="1"/>
            <a:r>
              <a:rPr lang="ja-JP" altLang="en-US" sz="2000" dirty="0" smtClean="0"/>
              <a:t>状態の安定している患者が対象</a:t>
            </a:r>
            <a:endParaRPr lang="en-US" altLang="ja-JP" sz="2000" dirty="0" smtClean="0"/>
          </a:p>
          <a:p>
            <a:pPr lvl="2" eaLnBrk="1" hangingPunct="1"/>
            <a:r>
              <a:rPr lang="ja-JP" altLang="en-US" sz="2000" dirty="0" smtClean="0"/>
              <a:t>毎回のリハビリテーションにあたり、リハビリテーションスタッフが十分な観察を行い、必要時に医師の診察が可能な体制</a:t>
            </a:r>
          </a:p>
          <a:p>
            <a:pPr lvl="2" eaLnBrk="1" hangingPunct="1"/>
            <a:r>
              <a:rPr lang="ja-JP" altLang="en-US" sz="2000" dirty="0" smtClean="0"/>
              <a:t>毎回のリハビリテーション後にカンファレンス等で医師がリハビリテーションの効果や進捗状況を確認</a:t>
            </a:r>
            <a:endParaRPr lang="en-US" altLang="ja-JP" sz="2000" dirty="0" smtClean="0"/>
          </a:p>
          <a:p>
            <a:pPr lvl="1" eaLnBrk="1" hangingPunct="1"/>
            <a:r>
              <a:rPr lang="ja-JP" altLang="en-US" sz="2400" dirty="0" smtClean="0"/>
              <a:t>施設基準</a:t>
            </a:r>
          </a:p>
          <a:p>
            <a:pPr lvl="2" eaLnBrk="1" hangingPunct="1"/>
            <a:r>
              <a:rPr lang="ja-JP" altLang="en-US" sz="2000" dirty="0" smtClean="0"/>
              <a:t>心大血管疾患、脳血管疾患等、運動器、呼吸器いずれかのリハビリテーション料の届出を行っている</a:t>
            </a:r>
          </a:p>
          <a:p>
            <a:pPr lvl="2" eaLnBrk="1" hangingPunct="1"/>
            <a:r>
              <a:rPr lang="ja-JP" altLang="en-US" sz="2000" dirty="0" smtClean="0"/>
              <a:t>患者の急変時等に連絡を受けるとともに、リハビリテーションを担当する医師が直ちに診察を行える体制</a:t>
            </a:r>
          </a:p>
          <a:p>
            <a:pPr lvl="2" eaLnBrk="1" hangingPunct="1"/>
            <a:r>
              <a:rPr lang="ja-JP" altLang="en-US" sz="2000" dirty="0" smtClean="0"/>
              <a:t>届出の留意事項</a:t>
            </a:r>
          </a:p>
          <a:p>
            <a:pPr lvl="2" eaLnBrk="1" hangingPunct="1"/>
            <a:r>
              <a:rPr lang="ja-JP" altLang="en-US" sz="2000" dirty="0" smtClean="0"/>
              <a:t>別添２の様式７の５を使用</a:t>
            </a:r>
            <a:endParaRPr lang="en-US" altLang="ja-JP" sz="2000" dirty="0" smtClean="0"/>
          </a:p>
        </p:txBody>
      </p:sp>
      <p:sp>
        <p:nvSpPr>
          <p:cNvPr id="178181"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外来リハビリテーション診療料（要届出）</a:t>
            </a:r>
          </a:p>
        </p:txBody>
      </p:sp>
      <p:grpSp>
        <p:nvGrpSpPr>
          <p:cNvPr id="178182" name="Group 5"/>
          <p:cNvGrpSpPr>
            <a:grpSpLocks/>
          </p:cNvGrpSpPr>
          <p:nvPr/>
        </p:nvGrpSpPr>
        <p:grpSpPr bwMode="auto">
          <a:xfrm>
            <a:off x="609600" y="400050"/>
            <a:ext cx="8567738" cy="6457950"/>
            <a:chOff x="384" y="252"/>
            <a:chExt cx="5397" cy="4068"/>
          </a:xfrm>
        </p:grpSpPr>
        <p:sp>
          <p:nvSpPr>
            <p:cNvPr id="17818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818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943066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36</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算定上の留意点</a:t>
            </a:r>
            <a:endParaRPr lang="en-US" altLang="ja-JP" dirty="0" smtClean="0"/>
          </a:p>
          <a:p>
            <a:pPr lvl="1" eaLnBrk="1" hangingPunct="1"/>
            <a:r>
              <a:rPr lang="ja-JP" altLang="en-US" dirty="0" smtClean="0"/>
              <a:t>外来リハビリテーション診療料を算定する患者と算定しない患者の混在可</a:t>
            </a:r>
            <a:endParaRPr lang="en-US" altLang="ja-JP" dirty="0" smtClean="0"/>
          </a:p>
          <a:p>
            <a:pPr lvl="1" eaLnBrk="1" hangingPunct="1"/>
            <a:r>
              <a:rPr lang="ja-JP" altLang="en-US" dirty="0" smtClean="0"/>
              <a:t>同一月内で外来リハビリテーション診療料を算定する週と再診料等を算定する週の混在可</a:t>
            </a:r>
            <a:endParaRPr lang="en-US" altLang="ja-JP" dirty="0" smtClean="0"/>
          </a:p>
          <a:p>
            <a:pPr lvl="1" eaLnBrk="1" hangingPunct="1"/>
            <a:r>
              <a:rPr lang="ja-JP" altLang="en-US" dirty="0" smtClean="0"/>
              <a:t>投薬・注射・処置料等は別途算定可。ただし、その際の再診料等は算定不可</a:t>
            </a:r>
            <a:endParaRPr lang="en-US" altLang="ja-JP" dirty="0" smtClean="0"/>
          </a:p>
          <a:p>
            <a:pPr lvl="1" eaLnBrk="1" hangingPunct="1"/>
            <a:r>
              <a:rPr lang="ja-JP" altLang="en-US" dirty="0" smtClean="0"/>
              <a:t>上記の場合、外来診療料（２００床以上）に包括される診療行為は算定不可</a:t>
            </a:r>
            <a:endParaRPr lang="en-US" altLang="ja-JP" dirty="0" smtClean="0"/>
          </a:p>
          <a:p>
            <a:pPr lvl="1" eaLnBrk="1" hangingPunct="1"/>
            <a:r>
              <a:rPr lang="ja-JP" altLang="en-US" dirty="0" smtClean="0"/>
              <a:t>遡って算定を変更（外来リハビリテーション診療料を再診料に変更）は不可</a:t>
            </a:r>
            <a:endParaRPr lang="en-US" altLang="ja-JP" dirty="0" smtClean="0"/>
          </a:p>
          <a:p>
            <a:pPr lvl="1" eaLnBrk="1" hangingPunct="1"/>
            <a:r>
              <a:rPr lang="ja-JP" altLang="en-US" dirty="0" smtClean="0"/>
              <a:t>要介護被保険者等である患者にも算定可能</a:t>
            </a:r>
          </a:p>
          <a:p>
            <a:pPr lvl="1" eaLnBrk="1" hangingPunct="1"/>
            <a:endParaRPr lang="en-US" altLang="ja-JP" dirty="0" smtClean="0"/>
          </a:p>
          <a:p>
            <a:pPr lvl="1" eaLnBrk="1" hangingPunct="1"/>
            <a:endParaRPr lang="en-US" altLang="ja-JP" dirty="0" smtClean="0"/>
          </a:p>
          <a:p>
            <a:pPr lvl="2" eaLnBrk="1" hangingPunct="1"/>
            <a:endParaRPr lang="en-US" altLang="ja-JP" dirty="0" smtClean="0"/>
          </a:p>
          <a:p>
            <a:pPr lvl="2" eaLnBrk="1" hangingPunct="1"/>
            <a:endParaRPr lang="ja-JP" altLang="en-US" dirty="0" smtClean="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a:t>
            </a: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84379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37</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算定上の留意点</a:t>
            </a:r>
            <a:endParaRPr lang="en-US" altLang="ja-JP" dirty="0" smtClean="0"/>
          </a:p>
          <a:p>
            <a:pPr lvl="1" eaLnBrk="1" hangingPunct="1"/>
            <a:r>
              <a:rPr lang="ja-JP" altLang="en-US" dirty="0" smtClean="0"/>
              <a:t>算定対象となる期間中に、疾患別リハビリテーションを算定した日に別の科を受診した場合には、同一日複数科初診（再診）料の算定可</a:t>
            </a:r>
            <a:endParaRPr lang="en-US" altLang="ja-JP" dirty="0" smtClean="0"/>
          </a:p>
          <a:p>
            <a:pPr lvl="1" eaLnBrk="1" hangingPunct="1"/>
            <a:r>
              <a:rPr lang="ja-JP" altLang="en-US" dirty="0"/>
              <a:t>算定対象となる期間中に、疾患別リハビリテーション</a:t>
            </a:r>
            <a:r>
              <a:rPr lang="ja-JP" altLang="en-US" dirty="0" smtClean="0"/>
              <a:t>を</a:t>
            </a:r>
            <a:r>
              <a:rPr lang="ja-JP" altLang="en-US" dirty="0"/>
              <a:t>行わない</a:t>
            </a:r>
            <a:r>
              <a:rPr lang="ja-JP" altLang="en-US" dirty="0" smtClean="0"/>
              <a:t>日</a:t>
            </a:r>
            <a:r>
              <a:rPr lang="ja-JP" altLang="en-US" dirty="0"/>
              <a:t>に別の科を受診した場合には</a:t>
            </a:r>
            <a:r>
              <a:rPr lang="ja-JP" altLang="en-US" dirty="0" smtClean="0"/>
              <a:t>、初診</a:t>
            </a:r>
            <a:r>
              <a:rPr lang="ja-JP" altLang="en-US" dirty="0"/>
              <a:t>（再診）料の算定可</a:t>
            </a:r>
            <a:endParaRPr lang="en-US" altLang="ja-JP" dirty="0"/>
          </a:p>
          <a:p>
            <a:pPr lvl="1" eaLnBrk="1" hangingPunct="1"/>
            <a:r>
              <a:rPr lang="ja-JP" altLang="en-US" dirty="0" smtClean="0"/>
              <a:t>結果的に１日しか疾患別リハビリテーションが実施できなかった場合には、レセプトの摘要欄に以下の項目を記載する</a:t>
            </a:r>
            <a:endParaRPr lang="en-US" altLang="ja-JP" dirty="0" smtClean="0"/>
          </a:p>
          <a:p>
            <a:pPr lvl="2" eaLnBrk="1" hangingPunct="1"/>
            <a:r>
              <a:rPr lang="ja-JP" altLang="en-US" dirty="0" smtClean="0"/>
              <a:t>リハビリテーション実施予定日</a:t>
            </a:r>
            <a:endParaRPr lang="en-US" altLang="ja-JP" dirty="0" smtClean="0"/>
          </a:p>
          <a:p>
            <a:pPr lvl="2" eaLnBrk="1" hangingPunct="1"/>
            <a:r>
              <a:rPr lang="ja-JP" altLang="en-US" dirty="0" smtClean="0"/>
              <a:t>リハビリテーションが実施できなかった理由</a:t>
            </a:r>
            <a:endParaRPr lang="en-US" altLang="ja-JP" dirty="0" smtClean="0"/>
          </a:p>
          <a:p>
            <a:pPr lvl="2" eaLnBrk="1" hangingPunct="1"/>
            <a:r>
              <a:rPr lang="ja-JP" altLang="en-US" dirty="0"/>
              <a:t>その際</a:t>
            </a:r>
            <a:r>
              <a:rPr lang="ja-JP" altLang="en-US" dirty="0" smtClean="0"/>
              <a:t>に受けた患者からの連絡内容等</a:t>
            </a:r>
            <a:endParaRPr lang="en-US" altLang="ja-JP" dirty="0" smtClean="0"/>
          </a:p>
          <a:p>
            <a:pPr lvl="1" eaLnBrk="1" hangingPunct="1"/>
            <a:endParaRPr lang="ja-JP" altLang="en-US" dirty="0" smtClean="0"/>
          </a:p>
          <a:p>
            <a:pPr lvl="1" eaLnBrk="1" hangingPunct="1"/>
            <a:endParaRPr lang="en-US" altLang="ja-JP" dirty="0" smtClean="0"/>
          </a:p>
          <a:p>
            <a:pPr lvl="1" eaLnBrk="1" hangingPunct="1"/>
            <a:endParaRPr lang="en-US" altLang="ja-JP" dirty="0" smtClean="0"/>
          </a:p>
          <a:p>
            <a:pPr lvl="2" eaLnBrk="1" hangingPunct="1"/>
            <a:endParaRPr lang="en-US" altLang="ja-JP" dirty="0" smtClean="0"/>
          </a:p>
          <a:p>
            <a:pPr lvl="2" eaLnBrk="1" hangingPunct="1"/>
            <a:endParaRPr lang="ja-JP" altLang="en-US" dirty="0" smtClean="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a:t>
            </a: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071809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社会</a:t>
            </a:r>
            <a:r>
              <a:rPr lang="ja-JP" altLang="en-US" sz="4000" dirty="0" smtClean="0"/>
              <a:t>保障審議会での議論</a:t>
            </a:r>
            <a:endParaRPr lang="en-US" altLang="ja-JP" sz="4000" dirty="0" smtClean="0"/>
          </a:p>
        </p:txBody>
      </p:sp>
    </p:spTree>
    <p:extLst>
      <p:ext uri="{BB962C8B-B14F-4D97-AF65-F5344CB8AC3E}">
        <p14:creationId xmlns:p14="http://schemas.microsoft.com/office/powerpoint/2010/main" val="2268046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rPr>
              <a:t>２０２５年の姿</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次期改定に向けた基本的考え方</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 y="1357367"/>
            <a:ext cx="9144000" cy="5500633"/>
          </a:xfrm>
          <a:prstGeom prst="rect">
            <a:avLst/>
          </a:prstGeom>
        </p:spPr>
      </p:pic>
    </p:spTree>
    <p:extLst>
      <p:ext uri="{BB962C8B-B14F-4D97-AF65-F5344CB8AC3E}">
        <p14:creationId xmlns:p14="http://schemas.microsoft.com/office/powerpoint/2010/main" val="29987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診療所</a:t>
            </a:r>
            <a:endParaRPr lang="ja-JP" altLang="en-US" sz="2800" dirty="0">
              <a:latin typeface="+mj-ea"/>
              <a:ea typeface="+mj-ea"/>
            </a:endParaRPr>
          </a:p>
          <a:p>
            <a:pPr lvl="1" algn="just" eaLnBrk="1" hangingPunct="1">
              <a:lnSpc>
                <a:spcPct val="90000"/>
              </a:lnSpc>
            </a:pPr>
            <a:r>
              <a:rPr lang="ja-JP" altLang="en-US" sz="2400" dirty="0">
                <a:latin typeface="+mj-ea"/>
                <a:ea typeface="+mj-ea"/>
              </a:rPr>
              <a:t>基本診療料と有床診療所入院基本料に上乗せ（歯科も同様</a:t>
            </a:r>
            <a:r>
              <a:rPr lang="ja-JP" altLang="en-US" sz="2400" dirty="0" smtClean="0">
                <a:latin typeface="+mj-ea"/>
                <a:ea typeface="+mj-ea"/>
              </a:rPr>
              <a:t>）</a:t>
            </a:r>
            <a:endParaRPr lang="en-US" altLang="ja-JP" sz="2400" dirty="0" smtClean="0">
              <a:latin typeface="+mj-ea"/>
              <a:ea typeface="+mj-ea"/>
            </a:endParaRPr>
          </a:p>
          <a:p>
            <a:pPr lvl="1" algn="just" eaLnBrk="1" hangingPunct="1">
              <a:lnSpc>
                <a:spcPct val="90000"/>
              </a:lnSpc>
            </a:pPr>
            <a:endParaRPr lang="ja-JP" altLang="en-US" sz="2400" dirty="0">
              <a:latin typeface="+mj-ea"/>
              <a:ea typeface="+mj-ea"/>
            </a:endParaRPr>
          </a:p>
          <a:p>
            <a:pPr algn="just" eaLnBrk="1" hangingPunct="1">
              <a:lnSpc>
                <a:spcPct val="90000"/>
              </a:lnSpc>
            </a:pPr>
            <a:r>
              <a:rPr lang="ja-JP" altLang="en-US" sz="2800" dirty="0">
                <a:latin typeface="+mj-ea"/>
                <a:ea typeface="+mj-ea"/>
              </a:rPr>
              <a:t>病院</a:t>
            </a:r>
          </a:p>
          <a:p>
            <a:pPr lvl="1" algn="just" eaLnBrk="1" hangingPunct="1">
              <a:lnSpc>
                <a:spcPct val="90000"/>
              </a:lnSpc>
            </a:pPr>
            <a:r>
              <a:rPr lang="ja-JP" altLang="en-US" sz="2400" dirty="0">
                <a:latin typeface="+mj-ea"/>
                <a:ea typeface="+mj-ea"/>
              </a:rPr>
              <a:t>基本診療料（診療所と同点数）及び外来診療料と入院料に</a:t>
            </a:r>
            <a:r>
              <a:rPr lang="ja-JP" altLang="en-US" sz="2400" dirty="0" smtClean="0">
                <a:latin typeface="+mj-ea"/>
                <a:ea typeface="+mj-ea"/>
              </a:rPr>
              <a:t>上乗せ</a:t>
            </a:r>
            <a:endParaRPr lang="en-US" altLang="ja-JP" sz="2400" dirty="0" smtClean="0">
              <a:latin typeface="+mj-ea"/>
              <a:ea typeface="+mj-ea"/>
            </a:endParaRPr>
          </a:p>
          <a:p>
            <a:pPr lvl="1" algn="just" eaLnBrk="1" hangingPunct="1">
              <a:lnSpc>
                <a:spcPct val="90000"/>
              </a:lnSpc>
            </a:pPr>
            <a:endParaRPr lang="ja-JP" altLang="en-US" sz="2400" dirty="0">
              <a:latin typeface="+mj-ea"/>
              <a:ea typeface="+mj-ea"/>
            </a:endParaRPr>
          </a:p>
          <a:p>
            <a:pPr algn="just" eaLnBrk="1" hangingPunct="1">
              <a:lnSpc>
                <a:spcPct val="90000"/>
              </a:lnSpc>
            </a:pPr>
            <a:r>
              <a:rPr lang="ja-JP" altLang="en-US" sz="2800" dirty="0">
                <a:latin typeface="+mj-ea"/>
                <a:ea typeface="+mj-ea"/>
              </a:rPr>
              <a:t>調剤</a:t>
            </a:r>
          </a:p>
          <a:p>
            <a:pPr lvl="1" algn="just" eaLnBrk="1" hangingPunct="1">
              <a:lnSpc>
                <a:spcPct val="90000"/>
              </a:lnSpc>
            </a:pPr>
            <a:r>
              <a:rPr lang="ja-JP" altLang="en-US" sz="2400" dirty="0">
                <a:latin typeface="+mj-ea"/>
                <a:ea typeface="+mj-ea"/>
              </a:rPr>
              <a:t>調剤基本料に上乗せ</a:t>
            </a:r>
          </a:p>
          <a:p>
            <a:pPr marL="0" indent="0" algn="just" eaLnBrk="1" hangingPunct="1">
              <a:lnSpc>
                <a:spcPct val="90000"/>
              </a:lnSpc>
              <a:buNone/>
            </a:pPr>
            <a:endParaRPr lang="ja-JP" altLang="en-US" sz="2800" dirty="0">
              <a:latin typeface="+mj-ea"/>
              <a:ea typeface="+mj-ea"/>
            </a:endParaRPr>
          </a:p>
          <a:p>
            <a:pPr lvl="1" algn="just" eaLnBrk="1" hangingPunct="1">
              <a:lnSpc>
                <a:spcPct val="90000"/>
              </a:lnSpc>
            </a:pPr>
            <a:r>
              <a:rPr lang="ja-JP" altLang="en-US" sz="2400" dirty="0">
                <a:latin typeface="+mj-ea"/>
                <a:ea typeface="+mj-ea"/>
              </a:rPr>
              <a:t>具体的な点数等については医療経済実態調査の結果待ち（</a:t>
            </a:r>
            <a:r>
              <a:rPr lang="en-US" altLang="ja-JP" sz="2400" dirty="0">
                <a:latin typeface="+mj-ea"/>
                <a:ea typeface="+mj-ea"/>
              </a:rPr>
              <a:t>10</a:t>
            </a:r>
            <a:r>
              <a:rPr lang="ja-JP" altLang="en-US" sz="2400" dirty="0">
                <a:latin typeface="+mj-ea"/>
                <a:ea typeface="+mj-ea"/>
              </a:rPr>
              <a:t>月末</a:t>
            </a:r>
            <a:r>
              <a:rPr lang="ja-JP" altLang="en-US" sz="2400" dirty="0" smtClean="0">
                <a:latin typeface="+mj-ea"/>
                <a:ea typeface="+mj-ea"/>
              </a:rPr>
              <a:t>）</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控除対象外消費税（損税）問題は平成２７年１０月に先送り</a:t>
            </a:r>
            <a:endParaRPr lang="en-US" altLang="ja-JP" sz="20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消費税引き上げへの対応</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03702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rPr>
              <a:t>高度</a:t>
            </a:r>
            <a:r>
              <a:rPr lang="ja-JP" altLang="en-US" dirty="0">
                <a:latin typeface="+mj-ea"/>
              </a:rPr>
              <a:t>急性期・一般</a:t>
            </a:r>
            <a:r>
              <a:rPr lang="ja-JP" altLang="en-US" dirty="0" smtClean="0">
                <a:latin typeface="+mj-ea"/>
              </a:rPr>
              <a:t>急性期</a:t>
            </a:r>
            <a:endParaRPr lang="ja-JP" altLang="en-US" dirty="0">
              <a:latin typeface="+mj-ea"/>
            </a:endParaRPr>
          </a:p>
          <a:p>
            <a:pPr lvl="1" algn="just" eaLnBrk="1" hangingPunct="1">
              <a:lnSpc>
                <a:spcPct val="90000"/>
              </a:lnSpc>
            </a:pPr>
            <a:r>
              <a:rPr lang="ja-JP" altLang="en-US" dirty="0" smtClean="0">
                <a:latin typeface="+mj-ea"/>
              </a:rPr>
              <a:t>病床</a:t>
            </a:r>
            <a:r>
              <a:rPr lang="ja-JP" altLang="en-US" dirty="0">
                <a:latin typeface="+mj-ea"/>
              </a:rPr>
              <a:t>の機能の明確化と機能に合わせた評価</a:t>
            </a:r>
          </a:p>
          <a:p>
            <a:pPr lvl="2" algn="just" eaLnBrk="1" hangingPunct="1">
              <a:lnSpc>
                <a:spcPct val="90000"/>
              </a:lnSpc>
            </a:pPr>
            <a:r>
              <a:rPr lang="ja-JP" altLang="en-US" dirty="0" smtClean="0">
                <a:latin typeface="+mj-ea"/>
              </a:rPr>
              <a:t>平均在院</a:t>
            </a:r>
            <a:r>
              <a:rPr lang="ja-JP" altLang="en-US" dirty="0">
                <a:latin typeface="+mj-ea"/>
              </a:rPr>
              <a:t>日数の短縮</a:t>
            </a:r>
          </a:p>
          <a:p>
            <a:pPr lvl="2" algn="just" eaLnBrk="1" hangingPunct="1">
              <a:lnSpc>
                <a:spcPct val="90000"/>
              </a:lnSpc>
            </a:pPr>
            <a:r>
              <a:rPr lang="ja-JP" altLang="en-US" dirty="0" smtClean="0">
                <a:latin typeface="+mj-ea"/>
              </a:rPr>
              <a:t>長期</a:t>
            </a:r>
            <a:r>
              <a:rPr lang="ja-JP" altLang="en-US" dirty="0">
                <a:latin typeface="+mj-ea"/>
              </a:rPr>
              <a:t>入院患者の評価の適正化</a:t>
            </a:r>
          </a:p>
          <a:p>
            <a:pPr lvl="2" algn="just" eaLnBrk="1" hangingPunct="1">
              <a:lnSpc>
                <a:spcPct val="90000"/>
              </a:lnSpc>
            </a:pPr>
            <a:r>
              <a:rPr lang="ja-JP" altLang="en-US" dirty="0" smtClean="0">
                <a:latin typeface="+mj-ea"/>
              </a:rPr>
              <a:t>重症度</a:t>
            </a:r>
            <a:r>
              <a:rPr lang="ja-JP" altLang="en-US" dirty="0">
                <a:latin typeface="+mj-ea"/>
              </a:rPr>
              <a:t>・看護必要度の見直し</a:t>
            </a:r>
          </a:p>
          <a:p>
            <a:pPr lvl="2" algn="just" eaLnBrk="1" hangingPunct="1">
              <a:lnSpc>
                <a:spcPct val="90000"/>
              </a:lnSpc>
            </a:pPr>
            <a:r>
              <a:rPr lang="ja-JP" altLang="en-US" dirty="0" smtClean="0">
                <a:latin typeface="+mj-ea"/>
              </a:rPr>
              <a:t>入院</a:t>
            </a:r>
            <a:r>
              <a:rPr lang="ja-JP" altLang="en-US" dirty="0">
                <a:latin typeface="+mj-ea"/>
              </a:rPr>
              <a:t>早期からのリハビリの</a:t>
            </a:r>
            <a:r>
              <a:rPr lang="ja-JP" altLang="en-US" dirty="0" smtClean="0">
                <a:latin typeface="+mj-ea"/>
              </a:rPr>
              <a:t>推進　等</a:t>
            </a:r>
            <a:endParaRPr lang="ja-JP" altLang="en-US" dirty="0">
              <a:latin typeface="+mj-ea"/>
            </a:endParaRPr>
          </a:p>
          <a:p>
            <a:pPr algn="just" eaLnBrk="1" hangingPunct="1">
              <a:lnSpc>
                <a:spcPct val="90000"/>
              </a:lnSpc>
            </a:pPr>
            <a:r>
              <a:rPr lang="ja-JP" altLang="en-US" dirty="0" smtClean="0">
                <a:latin typeface="+mj-ea"/>
              </a:rPr>
              <a:t>回復期</a:t>
            </a:r>
            <a:r>
              <a:rPr lang="ja-JP" altLang="en-US" dirty="0">
                <a:latin typeface="+mj-ea"/>
              </a:rPr>
              <a:t>（亜急性期入院医療管理料等</a:t>
            </a:r>
            <a:r>
              <a:rPr lang="ja-JP" altLang="en-US" dirty="0" smtClean="0">
                <a:latin typeface="+mj-ea"/>
              </a:rPr>
              <a:t>）</a:t>
            </a:r>
            <a:endParaRPr lang="ja-JP" altLang="en-US" dirty="0">
              <a:latin typeface="+mj-ea"/>
            </a:endParaRPr>
          </a:p>
          <a:p>
            <a:pPr lvl="1" algn="just" eaLnBrk="1" hangingPunct="1">
              <a:lnSpc>
                <a:spcPct val="90000"/>
              </a:lnSpc>
            </a:pPr>
            <a:r>
              <a:rPr lang="ja-JP" altLang="en-US" dirty="0" smtClean="0">
                <a:latin typeface="+mj-ea"/>
              </a:rPr>
              <a:t>急性期</a:t>
            </a:r>
            <a:r>
              <a:rPr lang="ja-JP" altLang="en-US" dirty="0">
                <a:latin typeface="+mj-ea"/>
              </a:rPr>
              <a:t>を脱した患者の受け皿となる病床の整備</a:t>
            </a:r>
          </a:p>
          <a:p>
            <a:pPr lvl="2" algn="just" eaLnBrk="1" hangingPunct="1">
              <a:lnSpc>
                <a:spcPct val="90000"/>
              </a:lnSpc>
            </a:pPr>
            <a:r>
              <a:rPr lang="ja-JP" altLang="en-US" dirty="0" smtClean="0">
                <a:latin typeface="+mj-ea"/>
              </a:rPr>
              <a:t>急性期</a:t>
            </a:r>
            <a:r>
              <a:rPr lang="ja-JP" altLang="en-US" dirty="0">
                <a:latin typeface="+mj-ea"/>
              </a:rPr>
              <a:t>病床からの受入れ、在宅･生活復帰</a:t>
            </a:r>
            <a:r>
              <a:rPr lang="ja-JP" altLang="en-US" dirty="0" smtClean="0">
                <a:latin typeface="+mj-ea"/>
              </a:rPr>
              <a:t>支援</a:t>
            </a:r>
            <a:r>
              <a:rPr lang="ja-JP" altLang="en-US" dirty="0">
                <a:latin typeface="+mj-ea"/>
              </a:rPr>
              <a:t>、在宅患者の急変時の受入れなど病床機能</a:t>
            </a:r>
            <a:r>
              <a:rPr lang="ja-JP" altLang="en-US" dirty="0" smtClean="0">
                <a:latin typeface="+mj-ea"/>
              </a:rPr>
              <a:t>を明確化</a:t>
            </a:r>
            <a:r>
              <a:rPr lang="ja-JP" altLang="en-US" dirty="0">
                <a:latin typeface="+mj-ea"/>
              </a:rPr>
              <a:t>した上で評価等</a:t>
            </a:r>
          </a:p>
          <a:p>
            <a:pPr algn="just" eaLnBrk="1" hangingPunct="1">
              <a:lnSpc>
                <a:spcPct val="90000"/>
              </a:lnSpc>
            </a:pPr>
            <a:r>
              <a:rPr lang="ja-JP" altLang="en-US" dirty="0" smtClean="0">
                <a:latin typeface="+mj-ea"/>
              </a:rPr>
              <a:t>長期療養</a:t>
            </a:r>
            <a:endParaRPr lang="ja-JP" altLang="en-US" dirty="0">
              <a:latin typeface="+mj-ea"/>
            </a:endParaRPr>
          </a:p>
          <a:p>
            <a:pPr lvl="1" algn="just" eaLnBrk="1" hangingPunct="1">
              <a:lnSpc>
                <a:spcPct val="90000"/>
              </a:lnSpc>
            </a:pPr>
            <a:r>
              <a:rPr lang="ja-JP" altLang="en-US" dirty="0" smtClean="0">
                <a:latin typeface="+mj-ea"/>
              </a:rPr>
              <a:t>長期</a:t>
            </a:r>
            <a:r>
              <a:rPr lang="ja-JP" altLang="en-US" dirty="0">
                <a:latin typeface="+mj-ea"/>
              </a:rPr>
              <a:t>療養患者の受け皿の</a:t>
            </a:r>
            <a:r>
              <a:rPr lang="ja-JP" altLang="en-US" dirty="0" smtClean="0">
                <a:latin typeface="+mj-ea"/>
              </a:rPr>
              <a:t>確保</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次期改定に向けた基本的考え方</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53701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rPr>
              <a:t>その他</a:t>
            </a:r>
            <a:endParaRPr lang="ja-JP" altLang="en-US" dirty="0">
              <a:latin typeface="+mj-ea"/>
            </a:endParaRPr>
          </a:p>
          <a:p>
            <a:pPr lvl="1" algn="just" eaLnBrk="1" hangingPunct="1">
              <a:lnSpc>
                <a:spcPct val="90000"/>
              </a:lnSpc>
            </a:pPr>
            <a:r>
              <a:rPr lang="ja-JP" altLang="en-US" dirty="0" smtClean="0">
                <a:latin typeface="+mj-ea"/>
              </a:rPr>
              <a:t>医療</a:t>
            </a:r>
            <a:r>
              <a:rPr lang="ja-JP" altLang="en-US" dirty="0">
                <a:latin typeface="+mj-ea"/>
              </a:rPr>
              <a:t>資源の少ない地域の実情に配慮した評価</a:t>
            </a:r>
          </a:p>
          <a:p>
            <a:pPr lvl="1" algn="just" eaLnBrk="1" hangingPunct="1">
              <a:lnSpc>
                <a:spcPct val="90000"/>
              </a:lnSpc>
            </a:pPr>
            <a:r>
              <a:rPr lang="ja-JP" altLang="en-US" dirty="0" smtClean="0">
                <a:latin typeface="+mj-ea"/>
              </a:rPr>
              <a:t>有</a:t>
            </a:r>
            <a:r>
              <a:rPr lang="ja-JP" altLang="en-US" dirty="0">
                <a:latin typeface="+mj-ea"/>
              </a:rPr>
              <a:t>床診療所の機能に応じた評価</a:t>
            </a:r>
          </a:p>
          <a:p>
            <a:pPr algn="just" eaLnBrk="1" hangingPunct="1">
              <a:lnSpc>
                <a:spcPct val="90000"/>
              </a:lnSpc>
            </a:pPr>
            <a:r>
              <a:rPr lang="ja-JP" altLang="en-US" dirty="0" smtClean="0">
                <a:latin typeface="+mj-ea"/>
              </a:rPr>
              <a:t>在宅医療</a:t>
            </a:r>
            <a:endParaRPr lang="ja-JP" altLang="en-US" dirty="0">
              <a:latin typeface="+mj-ea"/>
            </a:endParaRPr>
          </a:p>
          <a:p>
            <a:pPr lvl="1" algn="just" eaLnBrk="1" hangingPunct="1">
              <a:lnSpc>
                <a:spcPct val="90000"/>
              </a:lnSpc>
            </a:pPr>
            <a:r>
              <a:rPr lang="ja-JP" altLang="en-US" dirty="0" smtClean="0">
                <a:latin typeface="+mj-ea"/>
              </a:rPr>
              <a:t>質</a:t>
            </a:r>
            <a:r>
              <a:rPr lang="ja-JP" altLang="en-US" dirty="0">
                <a:latin typeface="+mj-ea"/>
              </a:rPr>
              <a:t>の高い在宅医療の提供の推進</a:t>
            </a:r>
          </a:p>
          <a:p>
            <a:pPr lvl="2" algn="just" eaLnBrk="1" hangingPunct="1">
              <a:lnSpc>
                <a:spcPct val="90000"/>
              </a:lnSpc>
            </a:pPr>
            <a:r>
              <a:rPr lang="ja-JP" altLang="en-US" dirty="0" smtClean="0">
                <a:latin typeface="+mj-ea"/>
              </a:rPr>
              <a:t>在宅</a:t>
            </a:r>
            <a:r>
              <a:rPr lang="ja-JP" altLang="en-US" dirty="0">
                <a:latin typeface="+mj-ea"/>
              </a:rPr>
              <a:t>療養支援診療所･病院の機能強化等</a:t>
            </a:r>
          </a:p>
          <a:p>
            <a:pPr algn="just" eaLnBrk="1" hangingPunct="1">
              <a:lnSpc>
                <a:spcPct val="90000"/>
              </a:lnSpc>
            </a:pPr>
            <a:r>
              <a:rPr lang="ja-JP" altLang="en-US" dirty="0" smtClean="0">
                <a:latin typeface="+mj-ea"/>
              </a:rPr>
              <a:t>外来医療</a:t>
            </a:r>
            <a:endParaRPr lang="ja-JP" altLang="en-US" dirty="0">
              <a:latin typeface="+mj-ea"/>
            </a:endParaRPr>
          </a:p>
          <a:p>
            <a:pPr lvl="1" algn="just" eaLnBrk="1" hangingPunct="1">
              <a:lnSpc>
                <a:spcPct val="90000"/>
              </a:lnSpc>
            </a:pPr>
            <a:r>
              <a:rPr lang="ja-JP" altLang="en-US" dirty="0" err="1" smtClean="0">
                <a:latin typeface="+mj-ea"/>
              </a:rPr>
              <a:t>身近</a:t>
            </a:r>
            <a:r>
              <a:rPr lang="ja-JP" altLang="en-US" dirty="0" err="1">
                <a:latin typeface="+mj-ea"/>
              </a:rPr>
              <a:t>なかかりつけ</a:t>
            </a:r>
            <a:r>
              <a:rPr lang="ja-JP" altLang="en-US" dirty="0">
                <a:latin typeface="+mj-ea"/>
              </a:rPr>
              <a:t>医を受診し、必要に応じて</a:t>
            </a:r>
            <a:r>
              <a:rPr lang="ja-JP" altLang="en-US" dirty="0" smtClean="0">
                <a:latin typeface="+mj-ea"/>
              </a:rPr>
              <a:t>大病院</a:t>
            </a:r>
            <a:r>
              <a:rPr lang="ja-JP" altLang="en-US" dirty="0">
                <a:latin typeface="+mj-ea"/>
              </a:rPr>
              <a:t>等を紹介する等の体制の整備</a:t>
            </a:r>
          </a:p>
          <a:p>
            <a:pPr lvl="2" algn="just" eaLnBrk="1" hangingPunct="1">
              <a:lnSpc>
                <a:spcPct val="90000"/>
              </a:lnSpc>
            </a:pPr>
            <a:r>
              <a:rPr lang="ja-JP" altLang="en-US" dirty="0" smtClean="0">
                <a:latin typeface="+mj-ea"/>
              </a:rPr>
              <a:t>かかりつけ</a:t>
            </a:r>
            <a:r>
              <a:rPr lang="ja-JP" altLang="en-US" dirty="0">
                <a:latin typeface="+mj-ea"/>
              </a:rPr>
              <a:t>医機能の評価等</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次期改定に向けた基本的考え方</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テキスト ボックス 1"/>
          <p:cNvSpPr txBox="1"/>
          <p:nvPr/>
        </p:nvSpPr>
        <p:spPr>
          <a:xfrm>
            <a:off x="3491880" y="6165304"/>
            <a:ext cx="5400600" cy="338554"/>
          </a:xfrm>
          <a:prstGeom prst="rect">
            <a:avLst/>
          </a:prstGeom>
          <a:noFill/>
        </p:spPr>
        <p:txBody>
          <a:bodyPr wrap="square" rtlCol="0">
            <a:spAutoFit/>
          </a:bodyPr>
          <a:lstStyle/>
          <a:p>
            <a:r>
              <a:rPr kumimoji="1" lang="ja-JP" altLang="en-US" sz="1600" dirty="0" smtClean="0"/>
              <a:t>平成</a:t>
            </a:r>
            <a:r>
              <a:rPr lang="en-US" altLang="ja-JP" sz="1600" dirty="0"/>
              <a:t>25</a:t>
            </a:r>
            <a:r>
              <a:rPr lang="ja-JP" altLang="en-US" sz="1600" dirty="0" smtClean="0"/>
              <a:t>年</a:t>
            </a:r>
            <a:r>
              <a:rPr lang="en-US" altLang="ja-JP" sz="1600" dirty="0" smtClean="0"/>
              <a:t>9</a:t>
            </a:r>
            <a:r>
              <a:rPr lang="ja-JP" altLang="en-US" sz="1600" dirty="0" smtClean="0"/>
              <a:t>月</a:t>
            </a:r>
            <a:r>
              <a:rPr lang="en-US" altLang="ja-JP" sz="1600" dirty="0" smtClean="0"/>
              <a:t>6</a:t>
            </a:r>
            <a:r>
              <a:rPr lang="ja-JP" altLang="en-US" sz="1600" dirty="0" smtClean="0"/>
              <a:t>日　社会保障審議会医療保険部会資料より</a:t>
            </a:r>
            <a:endParaRPr kumimoji="1" lang="ja-JP" altLang="en-US" sz="1600" dirty="0"/>
          </a:p>
        </p:txBody>
      </p:sp>
    </p:spTree>
    <p:extLst>
      <p:ext uri="{BB962C8B-B14F-4D97-AF65-F5344CB8AC3E}">
        <p14:creationId xmlns:p14="http://schemas.microsoft.com/office/powerpoint/2010/main" val="193103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1800" dirty="0" smtClean="0">
                <a:solidFill>
                  <a:schemeClr val="tx1"/>
                </a:solidFill>
                <a:latin typeface="+mj-ea"/>
              </a:rPr>
              <a:t>以下平成</a:t>
            </a:r>
            <a:r>
              <a:rPr lang="en-US" altLang="ja-JP" sz="1800" dirty="0">
                <a:solidFill>
                  <a:schemeClr val="tx1"/>
                </a:solidFill>
                <a:latin typeface="+mj-ea"/>
              </a:rPr>
              <a:t>25</a:t>
            </a:r>
            <a:r>
              <a:rPr lang="ja-JP" altLang="en-US" sz="1800" dirty="0">
                <a:solidFill>
                  <a:schemeClr val="tx1"/>
                </a:solidFill>
                <a:latin typeface="+mj-ea"/>
              </a:rPr>
              <a:t>年</a:t>
            </a:r>
            <a:r>
              <a:rPr lang="en-US" altLang="ja-JP" sz="1800" dirty="0">
                <a:solidFill>
                  <a:schemeClr val="tx1"/>
                </a:solidFill>
                <a:latin typeface="+mj-ea"/>
              </a:rPr>
              <a:t>8</a:t>
            </a:r>
            <a:r>
              <a:rPr lang="ja-JP" altLang="en-US" sz="1800" dirty="0">
                <a:solidFill>
                  <a:schemeClr val="tx1"/>
                </a:solidFill>
                <a:latin typeface="+mj-ea"/>
              </a:rPr>
              <a:t>月</a:t>
            </a:r>
            <a:r>
              <a:rPr lang="en-US" altLang="ja-JP" sz="1800" dirty="0">
                <a:solidFill>
                  <a:schemeClr val="tx1"/>
                </a:solidFill>
                <a:latin typeface="+mj-ea"/>
              </a:rPr>
              <a:t>9</a:t>
            </a:r>
            <a:r>
              <a:rPr lang="ja-JP" altLang="en-US" sz="1800" dirty="0">
                <a:solidFill>
                  <a:schemeClr val="tx1"/>
                </a:solidFill>
                <a:latin typeface="+mj-ea"/>
              </a:rPr>
              <a:t>日 第</a:t>
            </a:r>
            <a:r>
              <a:rPr lang="en-US" altLang="ja-JP" sz="1800" dirty="0">
                <a:solidFill>
                  <a:schemeClr val="tx1"/>
                </a:solidFill>
                <a:latin typeface="+mj-ea"/>
              </a:rPr>
              <a:t>66</a:t>
            </a:r>
            <a:r>
              <a:rPr lang="ja-JP" altLang="en-US" sz="1800" dirty="0">
                <a:solidFill>
                  <a:schemeClr val="tx1"/>
                </a:solidFill>
                <a:latin typeface="+mj-ea"/>
              </a:rPr>
              <a:t>回社会保障審議会医療保険部会資料より</a:t>
            </a:r>
            <a:endParaRPr lang="en-US" altLang="ja-JP" sz="1800" dirty="0" smtClean="0">
              <a:solidFill>
                <a:schemeClr val="tx1"/>
              </a:solidFill>
              <a:latin typeface="+mj-ea"/>
              <a:ea typeface="+mj-ea"/>
            </a:endParaRPr>
          </a:p>
          <a:p>
            <a:pPr algn="just" eaLnBrk="1" hangingPunct="1">
              <a:lnSpc>
                <a:spcPct val="90000"/>
              </a:lnSpc>
            </a:pPr>
            <a:r>
              <a:rPr lang="en-US" altLang="ja-JP" sz="2400" dirty="0" smtClean="0">
                <a:latin typeface="+mj-ea"/>
                <a:ea typeface="+mj-ea"/>
              </a:rPr>
              <a:t>(</a:t>
            </a:r>
            <a:r>
              <a:rPr lang="en-US" altLang="ja-JP" sz="2400" dirty="0">
                <a:latin typeface="+mj-ea"/>
                <a:ea typeface="+mj-ea"/>
              </a:rPr>
              <a:t>1) </a:t>
            </a:r>
            <a:r>
              <a:rPr lang="ja-JP" altLang="en-US" sz="2400" dirty="0">
                <a:latin typeface="+mj-ea"/>
                <a:ea typeface="+mj-ea"/>
              </a:rPr>
              <a:t>社会保障・税一体改革における医療の機能強化と重点化・効率化</a:t>
            </a:r>
          </a:p>
          <a:p>
            <a:pPr lvl="1" algn="just" eaLnBrk="1" hangingPunct="1">
              <a:lnSpc>
                <a:spcPct val="90000"/>
              </a:lnSpc>
            </a:pPr>
            <a:r>
              <a:rPr lang="ja-JP" altLang="en-US" sz="2000" dirty="0">
                <a:latin typeface="+mj-ea"/>
                <a:ea typeface="+mj-ea"/>
              </a:rPr>
              <a:t>今後の超高齢社会においても</a:t>
            </a:r>
            <a:r>
              <a:rPr lang="ja-JP" altLang="en-US" sz="2000" dirty="0" smtClean="0">
                <a:latin typeface="+mj-ea"/>
                <a:ea typeface="+mj-ea"/>
              </a:rPr>
              <a:t>、国民</a:t>
            </a:r>
            <a:r>
              <a:rPr lang="ja-JP" altLang="en-US" sz="2000" dirty="0">
                <a:latin typeface="+mj-ea"/>
                <a:ea typeface="+mj-ea"/>
              </a:rPr>
              <a:t>皆保険を堅持し、国民の健康を守って</a:t>
            </a:r>
            <a:r>
              <a:rPr lang="ja-JP" altLang="en-US" sz="2000" dirty="0" smtClean="0">
                <a:latin typeface="+mj-ea"/>
                <a:ea typeface="+mj-ea"/>
              </a:rPr>
              <a:t>いく</a:t>
            </a:r>
            <a:endParaRPr lang="ja-JP" altLang="en-US" sz="2000" dirty="0">
              <a:latin typeface="+mj-ea"/>
              <a:ea typeface="+mj-ea"/>
            </a:endParaRPr>
          </a:p>
          <a:p>
            <a:pPr lvl="1" algn="just" eaLnBrk="1" hangingPunct="1">
              <a:lnSpc>
                <a:spcPct val="90000"/>
              </a:lnSpc>
            </a:pPr>
            <a:r>
              <a:rPr lang="ja-JP" altLang="en-US" sz="2000" dirty="0">
                <a:latin typeface="+mj-ea"/>
                <a:ea typeface="+mj-ea"/>
              </a:rPr>
              <a:t>今後の更なる高齢化の進展にあわせ、限られた医療資源を医療ニーズに合わせて効果的にかつ無駄なく活用できるようにすることが</a:t>
            </a:r>
            <a:r>
              <a:rPr lang="ja-JP" altLang="en-US" sz="2000" dirty="0" smtClean="0">
                <a:latin typeface="+mj-ea"/>
                <a:ea typeface="+mj-ea"/>
              </a:rPr>
              <a:t>必要</a:t>
            </a:r>
            <a:endParaRPr lang="ja-JP" altLang="en-US" sz="2000" dirty="0">
              <a:latin typeface="+mj-ea"/>
              <a:ea typeface="+mj-ea"/>
            </a:endParaRPr>
          </a:p>
          <a:p>
            <a:pPr lvl="1" algn="just" eaLnBrk="1" hangingPunct="1">
              <a:lnSpc>
                <a:spcPct val="90000"/>
              </a:lnSpc>
            </a:pPr>
            <a:r>
              <a:rPr lang="ja-JP" altLang="en-US" sz="2000" dirty="0" smtClean="0">
                <a:latin typeface="+mj-ea"/>
              </a:rPr>
              <a:t>団塊</a:t>
            </a:r>
            <a:r>
              <a:rPr lang="ja-JP" altLang="en-US" sz="2000" dirty="0">
                <a:latin typeface="+mj-ea"/>
              </a:rPr>
              <a:t>の世代が</a:t>
            </a:r>
            <a:r>
              <a:rPr lang="en-US" altLang="ja-JP" sz="2000" dirty="0">
                <a:latin typeface="+mj-ea"/>
              </a:rPr>
              <a:t>75 </a:t>
            </a:r>
            <a:r>
              <a:rPr lang="ja-JP" altLang="en-US" sz="2000" dirty="0">
                <a:latin typeface="+mj-ea"/>
              </a:rPr>
              <a:t>歳以上となる</a:t>
            </a:r>
            <a:r>
              <a:rPr lang="en-US" altLang="ja-JP" sz="2000" dirty="0">
                <a:latin typeface="+mj-ea"/>
              </a:rPr>
              <a:t>2025</a:t>
            </a:r>
            <a:r>
              <a:rPr lang="ja-JP" altLang="en-US" sz="2000" dirty="0">
                <a:latin typeface="+mj-ea"/>
              </a:rPr>
              <a:t>（平成</a:t>
            </a:r>
            <a:r>
              <a:rPr lang="en-US" altLang="ja-JP" sz="2000" dirty="0">
                <a:latin typeface="+mj-ea"/>
              </a:rPr>
              <a:t>37</a:t>
            </a:r>
            <a:r>
              <a:rPr lang="ja-JP" altLang="en-US" sz="2000" dirty="0">
                <a:latin typeface="+mj-ea"/>
              </a:rPr>
              <a:t>）年に向けて、急性期から回復期、長期療養、在宅医療まで、患者が状態に合った適切な医療を受けることができる</a:t>
            </a:r>
            <a:r>
              <a:rPr lang="ja-JP" altLang="en-US" sz="2000" dirty="0" smtClean="0">
                <a:latin typeface="+mj-ea"/>
              </a:rPr>
              <a:t>ようにする</a:t>
            </a:r>
            <a:endParaRPr lang="en-US" altLang="ja-JP" sz="2000" dirty="0" smtClean="0">
              <a:latin typeface="+mj-ea"/>
            </a:endParaRPr>
          </a:p>
          <a:p>
            <a:pPr lvl="1" algn="just" eaLnBrk="1" hangingPunct="1">
              <a:lnSpc>
                <a:spcPct val="90000"/>
              </a:lnSpc>
            </a:pPr>
            <a:r>
              <a:rPr lang="ja-JP" altLang="en-US" sz="2000" dirty="0">
                <a:latin typeface="+mj-ea"/>
              </a:rPr>
              <a:t>消費税率を引き上げ、その財源を活用して、医療サービスの機能強化と、同時に重点化・効率化に取り組むこととされている。具体的には、診療報酬改定、補助金の活用、医療法改正等により以下の内容に取り組む</a:t>
            </a:r>
          </a:p>
          <a:p>
            <a:pPr lvl="2" algn="just" eaLnBrk="1" hangingPunct="1">
              <a:lnSpc>
                <a:spcPct val="90000"/>
              </a:lnSpc>
            </a:pPr>
            <a:r>
              <a:rPr lang="ja-JP" altLang="en-US" sz="2000" dirty="0">
                <a:latin typeface="+mj-ea"/>
              </a:rPr>
              <a:t>急性期病床の位置付けを明確化し、医療資源の集中投入による機能強化を図るなど、医療機関の機能分化・強化と連携を推進</a:t>
            </a:r>
          </a:p>
          <a:p>
            <a:pPr lvl="2" algn="just" eaLnBrk="1" hangingPunct="1">
              <a:lnSpc>
                <a:spcPct val="90000"/>
              </a:lnSpc>
            </a:pPr>
            <a:r>
              <a:rPr lang="ja-JP" altLang="en-US" sz="2000" dirty="0">
                <a:latin typeface="+mj-ea"/>
              </a:rPr>
              <a:t>医療機関の連携、医療・介護連携等により必要なサービスを確保しつつ、一般病床における長期入院の適正化を推進</a:t>
            </a:r>
          </a:p>
          <a:p>
            <a:pPr lvl="2" algn="just" eaLnBrk="1" hangingPunct="1">
              <a:lnSpc>
                <a:spcPct val="90000"/>
              </a:lnSpc>
            </a:pPr>
            <a:r>
              <a:rPr lang="ja-JP" altLang="en-US" sz="2000" dirty="0">
                <a:latin typeface="+mj-ea"/>
              </a:rPr>
              <a:t>在宅医療の拠点となる医療機関の役割を明確化するなど、在宅医療を充実</a:t>
            </a:r>
          </a:p>
          <a:p>
            <a:pPr lvl="1" algn="just" eaLnBrk="1" hangingPunct="1">
              <a:lnSpc>
                <a:spcPct val="90000"/>
              </a:lnSpc>
            </a:pPr>
            <a:endParaRPr lang="ja-JP" altLang="en-US" sz="20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3200" i="0" dirty="0" smtClean="0">
                <a:solidFill>
                  <a:srgbClr val="FFFF66"/>
                </a:solidFill>
              </a:rPr>
              <a:t>【</a:t>
            </a:r>
            <a:r>
              <a:rPr lang="ja-JP" altLang="en-US" sz="3200" i="0" dirty="0" smtClean="0">
                <a:solidFill>
                  <a:srgbClr val="FFFF66"/>
                </a:solidFill>
              </a:rPr>
              <a:t>参考</a:t>
            </a:r>
            <a:r>
              <a:rPr lang="en-US" altLang="ja-JP" sz="3200" i="0" dirty="0" smtClean="0">
                <a:solidFill>
                  <a:srgbClr val="FFFF66"/>
                </a:solidFill>
              </a:rPr>
              <a:t>】</a:t>
            </a:r>
            <a:r>
              <a:rPr lang="ja-JP" altLang="en-US" sz="3200" i="0" dirty="0" smtClean="0">
                <a:solidFill>
                  <a:srgbClr val="FFFF66"/>
                </a:solidFill>
              </a:rPr>
              <a:t>平成</a:t>
            </a:r>
            <a:r>
              <a:rPr lang="en-US" altLang="ja-JP" sz="3200" i="0" dirty="0" smtClean="0">
                <a:solidFill>
                  <a:srgbClr val="FFFF66"/>
                </a:solidFill>
              </a:rPr>
              <a:t>26</a:t>
            </a:r>
            <a:r>
              <a:rPr lang="ja-JP" altLang="en-US" sz="3200" i="0" dirty="0" smtClean="0">
                <a:solidFill>
                  <a:srgbClr val="FFFF66"/>
                </a:solidFill>
              </a:rPr>
              <a:t>年度診療報酬改定の基本事項</a:t>
            </a:r>
            <a:endParaRPr lang="ja-JP" altLang="en-US" sz="32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990449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400" dirty="0" smtClean="0">
                <a:latin typeface="+mj-ea"/>
                <a:ea typeface="+mj-ea"/>
              </a:rPr>
              <a:t>急性期</a:t>
            </a:r>
            <a:r>
              <a:rPr lang="ja-JP" altLang="en-US" sz="2400" dirty="0">
                <a:latin typeface="+mj-ea"/>
                <a:ea typeface="+mj-ea"/>
              </a:rPr>
              <a:t>病床をはじめとする各病床の</a:t>
            </a:r>
            <a:r>
              <a:rPr lang="ja-JP" altLang="en-US" sz="2400" dirty="0" smtClean="0">
                <a:latin typeface="+mj-ea"/>
                <a:ea typeface="+mj-ea"/>
              </a:rPr>
              <a:t>役割の明確化</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機能</a:t>
            </a:r>
            <a:r>
              <a:rPr lang="ja-JP" altLang="en-US" sz="2400" dirty="0">
                <a:latin typeface="+mj-ea"/>
                <a:ea typeface="+mj-ea"/>
              </a:rPr>
              <a:t>に応じた充実を行うとともに、急性期を脱した患者の受け皿となる病床、かかりつけ医機能、在宅医療等を</a:t>
            </a:r>
            <a:r>
              <a:rPr lang="ja-JP" altLang="en-US" sz="2400" dirty="0" smtClean="0">
                <a:latin typeface="+mj-ea"/>
                <a:ea typeface="+mj-ea"/>
              </a:rPr>
              <a:t>充実</a:t>
            </a:r>
            <a:endParaRPr lang="ja-JP" altLang="en-US" sz="2400" dirty="0">
              <a:latin typeface="+mj-ea"/>
              <a:ea typeface="+mj-ea"/>
            </a:endParaRPr>
          </a:p>
          <a:p>
            <a:pPr algn="just" eaLnBrk="1" hangingPunct="1">
              <a:lnSpc>
                <a:spcPct val="90000"/>
              </a:lnSpc>
            </a:pPr>
            <a:r>
              <a:rPr lang="ja-JP" altLang="en-US" sz="2400" dirty="0" smtClean="0">
                <a:latin typeface="+mj-ea"/>
                <a:ea typeface="+mj-ea"/>
              </a:rPr>
              <a:t>平成</a:t>
            </a:r>
            <a:r>
              <a:rPr lang="en-US" altLang="ja-JP" sz="2400" dirty="0" smtClean="0">
                <a:latin typeface="+mj-ea"/>
                <a:ea typeface="+mj-ea"/>
              </a:rPr>
              <a:t>26</a:t>
            </a:r>
            <a:r>
              <a:rPr lang="ja-JP" altLang="en-US" sz="2400" dirty="0" smtClean="0">
                <a:latin typeface="+mj-ea"/>
                <a:ea typeface="+mj-ea"/>
              </a:rPr>
              <a:t>年度</a:t>
            </a:r>
            <a:r>
              <a:rPr lang="ja-JP" altLang="en-US" sz="2400" dirty="0">
                <a:latin typeface="+mj-ea"/>
                <a:ea typeface="+mj-ea"/>
              </a:rPr>
              <a:t>診療報酬改定においても前回改定に引き続き、入院医療・外来医療を含めた医療機関の機能分化・強化と連携、在宅医療の充実等に</a:t>
            </a:r>
            <a:r>
              <a:rPr lang="ja-JP" altLang="en-US" sz="2400" dirty="0" smtClean="0">
                <a:latin typeface="+mj-ea"/>
                <a:ea typeface="+mj-ea"/>
              </a:rPr>
              <a:t>取り組む</a:t>
            </a:r>
            <a:endParaRPr lang="ja-JP" altLang="en-US" sz="2400" dirty="0">
              <a:latin typeface="+mj-ea"/>
              <a:ea typeface="+mj-ea"/>
            </a:endParaRPr>
          </a:p>
          <a:p>
            <a:pPr lvl="1" algn="just" eaLnBrk="1" hangingPunct="1">
              <a:lnSpc>
                <a:spcPct val="90000"/>
              </a:lnSpc>
            </a:pPr>
            <a:r>
              <a:rPr lang="ja-JP" altLang="en-US" sz="2400" dirty="0">
                <a:latin typeface="+mj-ea"/>
                <a:ea typeface="+mj-ea"/>
              </a:rPr>
              <a:t>消費税引上げ財源を医療の機能強化に充てるに当たっては、国民の理解が得られるよう、医療の機能強化とともに、医療の効率化に取り組む</a:t>
            </a:r>
            <a:r>
              <a:rPr lang="ja-JP" altLang="en-US" sz="2400" dirty="0" smtClean="0">
                <a:latin typeface="+mj-ea"/>
                <a:ea typeface="+mj-ea"/>
              </a:rPr>
              <a:t>べき</a:t>
            </a:r>
            <a:endParaRPr lang="en-US" altLang="ja-JP" sz="2400" dirty="0" smtClean="0">
              <a:latin typeface="+mj-ea"/>
              <a:ea typeface="+mj-ea"/>
            </a:endParaRPr>
          </a:p>
          <a:p>
            <a:pPr lvl="1" algn="just" eaLnBrk="1" hangingPunct="1">
              <a:lnSpc>
                <a:spcPct val="90000"/>
              </a:lnSpc>
            </a:pPr>
            <a:endParaRPr lang="en-US" altLang="ja-JP" sz="2400" dirty="0">
              <a:latin typeface="+mj-ea"/>
              <a:ea typeface="+mj-ea"/>
            </a:endParaRPr>
          </a:p>
          <a:p>
            <a:pPr algn="just" eaLnBrk="1" hangingPunct="1">
              <a:lnSpc>
                <a:spcPct val="90000"/>
              </a:lnSpc>
            </a:pPr>
            <a:r>
              <a:rPr lang="en-US" altLang="ja-JP" sz="2400" dirty="0">
                <a:latin typeface="+mj-ea"/>
              </a:rPr>
              <a:t>(2) </a:t>
            </a:r>
            <a:r>
              <a:rPr lang="ja-JP" altLang="en-US" sz="2400" dirty="0">
                <a:latin typeface="+mj-ea"/>
              </a:rPr>
              <a:t>医療機関の機能分化・強化と連携に当たっての留意点</a:t>
            </a:r>
          </a:p>
          <a:p>
            <a:pPr lvl="1" algn="just" eaLnBrk="1" hangingPunct="1">
              <a:lnSpc>
                <a:spcPct val="90000"/>
              </a:lnSpc>
            </a:pPr>
            <a:r>
              <a:rPr lang="ja-JP" altLang="en-US" sz="2400" dirty="0">
                <a:latin typeface="+mj-ea"/>
              </a:rPr>
              <a:t>急性期を脱した患者の受け皿となる病床を整備するとともに、退院した患者を支える在宅医療等を充実させながら、段階的に進める</a:t>
            </a:r>
          </a:p>
          <a:p>
            <a:pPr lvl="1" algn="just" eaLnBrk="1" hangingPunct="1">
              <a:lnSpc>
                <a:spcPct val="90000"/>
              </a:lnSpc>
            </a:pPr>
            <a:r>
              <a:rPr lang="ja-JP" altLang="en-US" sz="2400" dirty="0">
                <a:latin typeface="+mj-ea"/>
              </a:rPr>
              <a:t>現在別途検討が行われている病床機能報告制度とできる限り整合性を図るよう留意する</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200" dirty="0">
                <a:solidFill>
                  <a:srgbClr val="FFFF66"/>
                </a:solidFill>
              </a:rPr>
              <a:t>【</a:t>
            </a:r>
            <a:r>
              <a:rPr lang="ja-JP" altLang="en-US" sz="3200" dirty="0">
                <a:solidFill>
                  <a:srgbClr val="FFFF66"/>
                </a:solidFill>
              </a:rPr>
              <a:t>参考</a:t>
            </a:r>
            <a:r>
              <a:rPr lang="en-US" altLang="ja-JP" sz="3200" dirty="0">
                <a:solidFill>
                  <a:srgbClr val="FFFF66"/>
                </a:solidFill>
              </a:rPr>
              <a:t>】</a:t>
            </a:r>
            <a:r>
              <a:rPr lang="ja-JP" altLang="en-US" sz="3200" dirty="0">
                <a:solidFill>
                  <a:srgbClr val="FFFF66"/>
                </a:solidFill>
              </a:rPr>
              <a:t>平成</a:t>
            </a:r>
            <a:r>
              <a:rPr lang="en-US" altLang="ja-JP" sz="3200" dirty="0">
                <a:solidFill>
                  <a:srgbClr val="FFFF66"/>
                </a:solidFill>
              </a:rPr>
              <a:t>26</a:t>
            </a:r>
            <a:r>
              <a:rPr lang="ja-JP" altLang="en-US" sz="3200" dirty="0">
                <a:solidFill>
                  <a:srgbClr val="FFFF66"/>
                </a:solidFill>
              </a:rPr>
              <a:t>年度診療報酬改定の基本事項</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962660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eaLnBrk="1" hangingPunct="1">
              <a:lnSpc>
                <a:spcPct val="90000"/>
              </a:lnSpc>
            </a:pPr>
            <a:r>
              <a:rPr lang="ja-JP" altLang="en-US" sz="2400" dirty="0">
                <a:latin typeface="+mj-ea"/>
              </a:rPr>
              <a:t>患者の立場からすれば、どのような状態であっても、状態に応じた適切な医療を受けることができるということが重要なのであり、そのような視点に立って、入院医療、かかりつけ医、在宅医療、歯科医療、薬局、訪問看護、そして介護に至るまで、患者を支える施設等が円滑に連携していなければ</a:t>
            </a:r>
            <a:r>
              <a:rPr lang="ja-JP" altLang="en-US" sz="2400" dirty="0" smtClean="0">
                <a:latin typeface="+mj-ea"/>
              </a:rPr>
              <a:t>ならない</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a:t>
            </a:r>
            <a:r>
              <a:rPr lang="ja-JP" altLang="en-US" sz="2400" dirty="0">
                <a:latin typeface="+mj-ea"/>
                <a:ea typeface="+mj-ea"/>
              </a:rPr>
              <a:t>地域完結型」の医療提供について、それを促進するような評価が</a:t>
            </a:r>
            <a:r>
              <a:rPr lang="ja-JP" altLang="en-US" sz="2400" dirty="0" smtClean="0">
                <a:latin typeface="+mj-ea"/>
                <a:ea typeface="+mj-ea"/>
              </a:rPr>
              <a:t>必要</a:t>
            </a:r>
            <a:endParaRPr lang="en-US" altLang="ja-JP" sz="2400" dirty="0">
              <a:latin typeface="+mj-ea"/>
              <a:ea typeface="+mj-ea"/>
            </a:endParaRPr>
          </a:p>
          <a:p>
            <a:pPr lvl="1" algn="just" eaLnBrk="1" hangingPunct="1">
              <a:lnSpc>
                <a:spcPct val="90000"/>
              </a:lnSpc>
            </a:pPr>
            <a:r>
              <a:rPr lang="ja-JP" altLang="en-US" sz="2400" dirty="0" smtClean="0">
                <a:latin typeface="+mj-ea"/>
                <a:ea typeface="+mj-ea"/>
              </a:rPr>
              <a:t>「地域完結型」実現には医療</a:t>
            </a:r>
            <a:r>
              <a:rPr lang="ja-JP" altLang="en-US" sz="2400" dirty="0">
                <a:latin typeface="+mj-ea"/>
                <a:ea typeface="+mj-ea"/>
              </a:rPr>
              <a:t>従事者の確保が必要であり、医療従事者の負担軽減とともに、チーム医療の推進に引き続き</a:t>
            </a:r>
            <a:r>
              <a:rPr lang="ja-JP" altLang="en-US" sz="2400" dirty="0" smtClean="0">
                <a:latin typeface="+mj-ea"/>
                <a:ea typeface="+mj-ea"/>
              </a:rPr>
              <a:t>取り組む</a:t>
            </a:r>
            <a:endParaRPr lang="ja-JP" altLang="en-US" sz="2400" dirty="0">
              <a:latin typeface="+mj-ea"/>
              <a:ea typeface="+mj-ea"/>
            </a:endParaRPr>
          </a:p>
          <a:p>
            <a:pPr lvl="1" algn="just" eaLnBrk="1" hangingPunct="1">
              <a:lnSpc>
                <a:spcPct val="90000"/>
              </a:lnSpc>
            </a:pPr>
            <a:r>
              <a:rPr lang="ja-JP" altLang="en-US" sz="2400" dirty="0" smtClean="0">
                <a:latin typeface="+mj-ea"/>
                <a:ea typeface="+mj-ea"/>
              </a:rPr>
              <a:t>機能分化と連携には診療</a:t>
            </a:r>
            <a:r>
              <a:rPr lang="ja-JP" altLang="en-US" sz="2400" dirty="0">
                <a:latin typeface="+mj-ea"/>
                <a:ea typeface="+mj-ea"/>
              </a:rPr>
              <a:t>報酬と補助金の活用が</a:t>
            </a:r>
            <a:r>
              <a:rPr lang="ja-JP" altLang="en-US" sz="2400" dirty="0" smtClean="0">
                <a:latin typeface="+mj-ea"/>
                <a:ea typeface="+mj-ea"/>
              </a:rPr>
              <a:t>考えられるが、</a:t>
            </a:r>
            <a:r>
              <a:rPr lang="ja-JP" altLang="en-US" sz="2400" dirty="0">
                <a:latin typeface="+mj-ea"/>
                <a:ea typeface="+mj-ea"/>
              </a:rPr>
              <a:t>行き過ぎたインセンティブとならないよう注意</a:t>
            </a:r>
            <a:r>
              <a:rPr lang="ja-JP" altLang="en-US" sz="2400" dirty="0" smtClean="0">
                <a:latin typeface="+mj-ea"/>
                <a:ea typeface="+mj-ea"/>
              </a:rPr>
              <a:t>する</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補助</a:t>
            </a:r>
            <a:r>
              <a:rPr lang="ja-JP" altLang="en-US" sz="2400" dirty="0">
                <a:latin typeface="+mj-ea"/>
                <a:ea typeface="+mj-ea"/>
              </a:rPr>
              <a:t>金は地域の実情に応じた活用が可能であるが、対象や金額が限定される傾向がある。診療報酬と補助金の特性を考慮しながら、適切に組み合わせて対応することが</a:t>
            </a:r>
            <a:r>
              <a:rPr lang="ja-JP" altLang="en-US" sz="2400" dirty="0" smtClean="0">
                <a:latin typeface="+mj-ea"/>
                <a:ea typeface="+mj-ea"/>
              </a:rPr>
              <a:t>適当</a:t>
            </a:r>
            <a:endParaRPr lang="ja-JP" altLang="en-US" sz="2400" dirty="0">
              <a:latin typeface="+mj-ea"/>
              <a:ea typeface="+mj-ea"/>
            </a:endParaRPr>
          </a:p>
          <a:p>
            <a:pPr algn="just" eaLnBrk="1" hangingPunct="1">
              <a:lnSpc>
                <a:spcPct val="90000"/>
              </a:lnSpc>
            </a:pP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200" dirty="0">
                <a:solidFill>
                  <a:srgbClr val="FFFF66"/>
                </a:solidFill>
              </a:rPr>
              <a:t>【</a:t>
            </a:r>
            <a:r>
              <a:rPr lang="ja-JP" altLang="en-US" sz="3200" dirty="0">
                <a:solidFill>
                  <a:srgbClr val="FFFF66"/>
                </a:solidFill>
              </a:rPr>
              <a:t>参考</a:t>
            </a:r>
            <a:r>
              <a:rPr lang="en-US" altLang="ja-JP" sz="3200" dirty="0">
                <a:solidFill>
                  <a:srgbClr val="FFFF66"/>
                </a:solidFill>
              </a:rPr>
              <a:t>】</a:t>
            </a:r>
            <a:r>
              <a:rPr lang="ja-JP" altLang="en-US" sz="3200" dirty="0">
                <a:solidFill>
                  <a:srgbClr val="FFFF66"/>
                </a:solidFill>
              </a:rPr>
              <a:t>平成</a:t>
            </a:r>
            <a:r>
              <a:rPr lang="en-US" altLang="ja-JP" sz="3200" dirty="0">
                <a:solidFill>
                  <a:srgbClr val="FFFF66"/>
                </a:solidFill>
              </a:rPr>
              <a:t>26</a:t>
            </a:r>
            <a:r>
              <a:rPr lang="ja-JP" altLang="en-US" sz="3200" dirty="0">
                <a:solidFill>
                  <a:srgbClr val="FFFF66"/>
                </a:solidFill>
              </a:rPr>
              <a:t>年度診療報酬改定の基本事項</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8263962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sz="2400" dirty="0" smtClean="0">
                <a:latin typeface="+mj-ea"/>
                <a:ea typeface="+mj-ea"/>
              </a:rPr>
              <a:t>(</a:t>
            </a:r>
            <a:r>
              <a:rPr lang="en-US" altLang="ja-JP" sz="2400" dirty="0">
                <a:latin typeface="+mj-ea"/>
                <a:ea typeface="+mj-ea"/>
              </a:rPr>
              <a:t>1) </a:t>
            </a:r>
            <a:r>
              <a:rPr lang="ja-JP" altLang="en-US" sz="2400" dirty="0">
                <a:latin typeface="+mj-ea"/>
                <a:ea typeface="+mj-ea"/>
              </a:rPr>
              <a:t>入院医療について</a:t>
            </a:r>
          </a:p>
          <a:p>
            <a:pPr marL="457200" lvl="1" indent="0" algn="just" eaLnBrk="1" hangingPunct="1">
              <a:lnSpc>
                <a:spcPct val="90000"/>
              </a:lnSpc>
              <a:buNone/>
            </a:pPr>
            <a:r>
              <a:rPr lang="ja-JP" altLang="en-US" sz="2400" dirty="0">
                <a:latin typeface="+mj-ea"/>
                <a:ea typeface="+mj-ea"/>
              </a:rPr>
              <a:t>① 高度急性期・一般急性期について</a:t>
            </a:r>
          </a:p>
          <a:p>
            <a:pPr lvl="1" algn="just" eaLnBrk="1" hangingPunct="1">
              <a:lnSpc>
                <a:spcPct val="90000"/>
              </a:lnSpc>
            </a:pPr>
            <a:r>
              <a:rPr lang="ja-JP" altLang="en-US" sz="2400" dirty="0">
                <a:latin typeface="+mj-ea"/>
                <a:ea typeface="+mj-ea"/>
              </a:rPr>
              <a:t>高度急性期及び一般急性期を担う病床の機能の明確化とそれらの機能に合わせた評価を行う観点から、急性期病床の患者像の検証を基に、以下の事項について検討を行う必要がある。</a:t>
            </a:r>
          </a:p>
          <a:p>
            <a:pPr lvl="2" algn="just" eaLnBrk="1" hangingPunct="1">
              <a:lnSpc>
                <a:spcPct val="90000"/>
              </a:lnSpc>
            </a:pPr>
            <a:r>
              <a:rPr lang="ja-JP" altLang="en-US" dirty="0" smtClean="0">
                <a:latin typeface="+mj-ea"/>
                <a:ea typeface="+mj-ea"/>
              </a:rPr>
              <a:t>急性期</a:t>
            </a:r>
            <a:r>
              <a:rPr lang="ja-JP" altLang="en-US" dirty="0">
                <a:latin typeface="+mj-ea"/>
                <a:ea typeface="+mj-ea"/>
              </a:rPr>
              <a:t>病床の担う機能の明確化を行い、高度急性期及び一般急性期を担う病床の機能強化</a:t>
            </a:r>
          </a:p>
          <a:p>
            <a:pPr lvl="2" algn="just" eaLnBrk="1" hangingPunct="1">
              <a:lnSpc>
                <a:spcPct val="90000"/>
              </a:lnSpc>
            </a:pPr>
            <a:r>
              <a:rPr lang="ja-JP" altLang="en-US" dirty="0" smtClean="0">
                <a:latin typeface="+mj-ea"/>
                <a:ea typeface="+mj-ea"/>
              </a:rPr>
              <a:t>重症度</a:t>
            </a:r>
            <a:r>
              <a:rPr lang="ja-JP" altLang="en-US" dirty="0">
                <a:latin typeface="+mj-ea"/>
                <a:ea typeface="+mj-ea"/>
              </a:rPr>
              <a:t>・看護必要度の見直し等による、患者の状態に応じた医療の提供</a:t>
            </a:r>
          </a:p>
          <a:p>
            <a:pPr lvl="2" algn="just" eaLnBrk="1" hangingPunct="1">
              <a:lnSpc>
                <a:spcPct val="90000"/>
              </a:lnSpc>
            </a:pPr>
            <a:r>
              <a:rPr lang="ja-JP" altLang="en-US" dirty="0" smtClean="0">
                <a:latin typeface="+mj-ea"/>
                <a:ea typeface="+mj-ea"/>
              </a:rPr>
              <a:t>急性期病床の平均在院日数の短縮</a:t>
            </a:r>
          </a:p>
          <a:p>
            <a:pPr lvl="2" algn="just" eaLnBrk="1" hangingPunct="1">
              <a:lnSpc>
                <a:spcPct val="90000"/>
              </a:lnSpc>
            </a:pPr>
            <a:r>
              <a:rPr lang="ja-JP" altLang="en-US" dirty="0" smtClean="0">
                <a:latin typeface="+mj-ea"/>
                <a:ea typeface="+mj-ea"/>
              </a:rPr>
              <a:t>入院</a:t>
            </a:r>
            <a:r>
              <a:rPr lang="ja-JP" altLang="en-US" dirty="0">
                <a:latin typeface="+mj-ea"/>
                <a:ea typeface="+mj-ea"/>
              </a:rPr>
              <a:t>早期からのリハビリテーションや退院・転院支援の推進</a:t>
            </a:r>
          </a:p>
          <a:p>
            <a:pPr lvl="2" algn="just" eaLnBrk="1" hangingPunct="1">
              <a:lnSpc>
                <a:spcPct val="90000"/>
              </a:lnSpc>
            </a:pPr>
            <a:r>
              <a:rPr lang="ja-JP" altLang="en-US" dirty="0" smtClean="0">
                <a:latin typeface="+mj-ea"/>
                <a:ea typeface="+mj-ea"/>
              </a:rPr>
              <a:t>退院</a:t>
            </a:r>
            <a:r>
              <a:rPr lang="ja-JP" altLang="en-US" dirty="0">
                <a:latin typeface="+mj-ea"/>
                <a:ea typeface="+mj-ea"/>
              </a:rPr>
              <a:t>・転院に係る連携の</a:t>
            </a:r>
            <a:r>
              <a:rPr lang="ja-JP" altLang="en-US" dirty="0" smtClean="0">
                <a:latin typeface="+mj-ea"/>
                <a:ea typeface="+mj-ea"/>
              </a:rPr>
              <a:t>強化　等</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3200" i="0" dirty="0" smtClean="0">
                <a:solidFill>
                  <a:srgbClr val="FFFF66"/>
                </a:solidFill>
              </a:rPr>
              <a:t>【</a:t>
            </a:r>
            <a:r>
              <a:rPr lang="ja-JP" altLang="en-US" sz="3200" i="0" dirty="0" smtClean="0">
                <a:solidFill>
                  <a:srgbClr val="FFFF66"/>
                </a:solidFill>
              </a:rPr>
              <a:t>参考</a:t>
            </a:r>
            <a:r>
              <a:rPr lang="en-US" altLang="ja-JP" sz="3200" i="0" dirty="0" smtClean="0">
                <a:solidFill>
                  <a:srgbClr val="FFFF66"/>
                </a:solidFill>
              </a:rPr>
              <a:t>】</a:t>
            </a:r>
            <a:r>
              <a:rPr lang="ja-JP" altLang="en-US" sz="3200" i="0" dirty="0" smtClean="0">
                <a:solidFill>
                  <a:srgbClr val="FFFF66"/>
                </a:solidFill>
              </a:rPr>
              <a:t>次期診療報酬改定の基本的な考え方</a:t>
            </a:r>
            <a:endParaRPr lang="ja-JP" altLang="en-US" sz="32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85648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457200" lvl="1" indent="0" algn="just" eaLnBrk="1" hangingPunct="1">
              <a:lnSpc>
                <a:spcPct val="90000"/>
              </a:lnSpc>
              <a:buNone/>
            </a:pPr>
            <a:r>
              <a:rPr lang="ja-JP" altLang="en-US" sz="2400" dirty="0" smtClean="0">
                <a:latin typeface="+mj-ea"/>
                <a:ea typeface="+mj-ea"/>
              </a:rPr>
              <a:t>② </a:t>
            </a:r>
            <a:r>
              <a:rPr lang="ja-JP" altLang="en-US" sz="2400" dirty="0">
                <a:latin typeface="+mj-ea"/>
                <a:ea typeface="+mj-ea"/>
              </a:rPr>
              <a:t>長期療養について</a:t>
            </a:r>
          </a:p>
          <a:p>
            <a:pPr lvl="1" algn="just" eaLnBrk="1" hangingPunct="1">
              <a:lnSpc>
                <a:spcPct val="90000"/>
              </a:lnSpc>
            </a:pPr>
            <a:r>
              <a:rPr lang="ja-JP" altLang="en-US" sz="2400" dirty="0">
                <a:latin typeface="+mj-ea"/>
                <a:ea typeface="+mj-ea"/>
              </a:rPr>
              <a:t>社会的入院が発生しないように留意しつつ、以下の事項について検討を行う必要がある。</a:t>
            </a:r>
          </a:p>
          <a:p>
            <a:pPr lvl="2" algn="just" eaLnBrk="1" hangingPunct="1">
              <a:lnSpc>
                <a:spcPct val="90000"/>
              </a:lnSpc>
            </a:pPr>
            <a:r>
              <a:rPr lang="ja-JP" altLang="en-US" dirty="0" smtClean="0">
                <a:latin typeface="+mj-ea"/>
                <a:ea typeface="+mj-ea"/>
              </a:rPr>
              <a:t>急性期</a:t>
            </a:r>
            <a:r>
              <a:rPr lang="ja-JP" altLang="en-US" dirty="0">
                <a:latin typeface="+mj-ea"/>
                <a:ea typeface="+mj-ea"/>
              </a:rPr>
              <a:t>病床における長期入院患者の評価の適正化</a:t>
            </a:r>
          </a:p>
          <a:p>
            <a:pPr lvl="1" algn="just" eaLnBrk="1" hangingPunct="1">
              <a:lnSpc>
                <a:spcPct val="90000"/>
              </a:lnSpc>
            </a:pPr>
            <a:r>
              <a:rPr lang="ja-JP" altLang="en-US" sz="2400" dirty="0" smtClean="0">
                <a:latin typeface="+mj-ea"/>
                <a:ea typeface="+mj-ea"/>
              </a:rPr>
              <a:t>長期</a:t>
            </a:r>
            <a:r>
              <a:rPr lang="ja-JP" altLang="en-US" sz="2400" dirty="0">
                <a:latin typeface="+mj-ea"/>
                <a:ea typeface="+mj-ea"/>
              </a:rPr>
              <a:t>療養を担う病床の急性期等との連携強化、受入体制の充実 </a:t>
            </a:r>
            <a:r>
              <a:rPr lang="ja-JP" altLang="en-US" sz="2400" dirty="0" smtClean="0">
                <a:latin typeface="+mj-ea"/>
                <a:ea typeface="+mj-ea"/>
              </a:rPr>
              <a:t>等</a:t>
            </a:r>
            <a:endParaRPr lang="en-US" altLang="ja-JP" sz="2400" dirty="0" smtClean="0">
              <a:latin typeface="+mj-ea"/>
              <a:ea typeface="+mj-ea"/>
            </a:endParaRPr>
          </a:p>
          <a:p>
            <a:pPr marL="457200" lvl="1" indent="0" algn="just" eaLnBrk="1" hangingPunct="1">
              <a:lnSpc>
                <a:spcPct val="90000"/>
              </a:lnSpc>
              <a:buNone/>
            </a:pPr>
            <a:r>
              <a:rPr lang="ja-JP" altLang="en-US" sz="2400" dirty="0">
                <a:latin typeface="+mj-ea"/>
              </a:rPr>
              <a:t>③ 亜急性期等について</a:t>
            </a:r>
          </a:p>
          <a:p>
            <a:pPr lvl="1" algn="just" eaLnBrk="1" hangingPunct="1">
              <a:lnSpc>
                <a:spcPct val="90000"/>
              </a:lnSpc>
            </a:pPr>
            <a:r>
              <a:rPr lang="ja-JP" altLang="en-US" sz="2400" dirty="0">
                <a:latin typeface="+mj-ea"/>
              </a:rPr>
              <a:t>超高齢社会では高度急性期医療よりも地域に密着した亜急性期等の医療ニーズが増加</a:t>
            </a:r>
          </a:p>
          <a:p>
            <a:pPr lvl="1" algn="just" eaLnBrk="1" hangingPunct="1">
              <a:lnSpc>
                <a:spcPct val="90000"/>
              </a:lnSpc>
            </a:pPr>
            <a:r>
              <a:rPr lang="ja-JP" altLang="en-US" sz="2400" dirty="0">
                <a:latin typeface="+mj-ea"/>
              </a:rPr>
              <a:t>早期の在宅復帰・社会復帰を目指すことで急性期病床の転院等を促進</a:t>
            </a:r>
          </a:p>
          <a:p>
            <a:pPr lvl="1" algn="just" eaLnBrk="1" hangingPunct="1">
              <a:lnSpc>
                <a:spcPct val="90000"/>
              </a:lnSpc>
            </a:pPr>
            <a:r>
              <a:rPr lang="ja-JP" altLang="en-US" sz="2400" dirty="0">
                <a:latin typeface="+mj-ea"/>
              </a:rPr>
              <a:t>回復期リハビリテーション病棟との差別化では、急性期病床からの患者の受入れ、在宅・生活復帰支援、在宅患者の急変時の受入れなどを評価？</a:t>
            </a:r>
          </a:p>
          <a:p>
            <a:pPr lvl="1" algn="just" eaLnBrk="1" hangingPunct="1">
              <a:lnSpc>
                <a:spcPct val="90000"/>
              </a:lnSpc>
            </a:pPr>
            <a:r>
              <a:rPr lang="ja-JP" altLang="en-US" sz="2400" dirty="0">
                <a:latin typeface="+mj-ea"/>
              </a:rPr>
              <a:t>亜急性期病床における患者像や機能を明確化し、亜急性期病床・回復期病床の機能に応じた評価について検討を行う</a:t>
            </a:r>
          </a:p>
          <a:p>
            <a:pPr lvl="1" algn="just" eaLnBrk="1" hangingPunct="1">
              <a:lnSpc>
                <a:spcPct val="90000"/>
              </a:lnSpc>
            </a:pPr>
            <a:endParaRPr lang="en-US" altLang="ja-JP" sz="2400" dirty="0" smtClean="0">
              <a:latin typeface="+mj-ea"/>
              <a:ea typeface="+mj-ea"/>
            </a:endParaRPr>
          </a:p>
          <a:p>
            <a:pPr lvl="1" algn="just" eaLnBrk="1" hangingPunct="1">
              <a:lnSpc>
                <a:spcPct val="90000"/>
              </a:lnSpc>
            </a:pP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200" dirty="0">
                <a:solidFill>
                  <a:srgbClr val="FFFF66"/>
                </a:solidFill>
              </a:rPr>
              <a:t>【</a:t>
            </a:r>
            <a:r>
              <a:rPr lang="ja-JP" altLang="en-US" sz="3200" dirty="0">
                <a:solidFill>
                  <a:srgbClr val="FFFF66"/>
                </a:solidFill>
              </a:rPr>
              <a:t>参考</a:t>
            </a:r>
            <a:r>
              <a:rPr lang="en-US" altLang="ja-JP" sz="3200" dirty="0">
                <a:solidFill>
                  <a:srgbClr val="FFFF66"/>
                </a:solidFill>
              </a:rPr>
              <a:t>】</a:t>
            </a:r>
            <a:r>
              <a:rPr lang="ja-JP" altLang="en-US" sz="3200" dirty="0">
                <a:solidFill>
                  <a:srgbClr val="FFFF66"/>
                </a:solidFill>
              </a:rPr>
              <a:t>次期診療報酬改定の基本的な考え方</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3670587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marL="457200" lvl="1" indent="0" algn="just" eaLnBrk="1" hangingPunct="1">
              <a:lnSpc>
                <a:spcPct val="90000"/>
              </a:lnSpc>
              <a:buNone/>
            </a:pPr>
            <a:endParaRPr lang="en-US" altLang="ja-JP" sz="2400" dirty="0" smtClean="0">
              <a:latin typeface="+mj-ea"/>
              <a:ea typeface="+mj-ea"/>
            </a:endParaRPr>
          </a:p>
          <a:p>
            <a:pPr marL="457200" lvl="1" indent="0" algn="just" eaLnBrk="1" hangingPunct="1">
              <a:lnSpc>
                <a:spcPct val="90000"/>
              </a:lnSpc>
              <a:buNone/>
            </a:pPr>
            <a:r>
              <a:rPr lang="ja-JP" altLang="en-US" sz="2400" dirty="0">
                <a:latin typeface="+mj-ea"/>
              </a:rPr>
              <a:t>④ 地域特性について</a:t>
            </a:r>
          </a:p>
          <a:p>
            <a:pPr lvl="1" algn="just" eaLnBrk="1" hangingPunct="1">
              <a:lnSpc>
                <a:spcPct val="90000"/>
              </a:lnSpc>
            </a:pPr>
            <a:r>
              <a:rPr lang="ja-JP" altLang="en-US" sz="2400" dirty="0">
                <a:latin typeface="+mj-ea"/>
              </a:rPr>
              <a:t>医療資源の少ない地域の実情に配慮した評価のあり方について検討</a:t>
            </a:r>
          </a:p>
          <a:p>
            <a:pPr marL="457200" lvl="1" indent="0" algn="just" eaLnBrk="1" hangingPunct="1">
              <a:lnSpc>
                <a:spcPct val="90000"/>
              </a:lnSpc>
              <a:buNone/>
            </a:pPr>
            <a:endParaRPr lang="en-US" altLang="ja-JP" sz="2400" dirty="0">
              <a:latin typeface="+mj-ea"/>
              <a:ea typeface="+mj-ea"/>
            </a:endParaRPr>
          </a:p>
          <a:p>
            <a:pPr marL="457200" lvl="1" indent="0" algn="just" eaLnBrk="1" hangingPunct="1">
              <a:lnSpc>
                <a:spcPct val="90000"/>
              </a:lnSpc>
              <a:buNone/>
            </a:pPr>
            <a:r>
              <a:rPr lang="ja-JP" altLang="en-US" sz="2400" dirty="0" smtClean="0">
                <a:latin typeface="+mj-ea"/>
                <a:ea typeface="+mj-ea"/>
              </a:rPr>
              <a:t>⑤ </a:t>
            </a:r>
            <a:r>
              <a:rPr lang="ja-JP" altLang="en-US" sz="2400" dirty="0">
                <a:latin typeface="+mj-ea"/>
                <a:ea typeface="+mj-ea"/>
              </a:rPr>
              <a:t>有床診療所における入院医療について</a:t>
            </a:r>
          </a:p>
          <a:p>
            <a:pPr lvl="1" algn="just" eaLnBrk="1" hangingPunct="1">
              <a:lnSpc>
                <a:spcPct val="90000"/>
              </a:lnSpc>
            </a:pPr>
            <a:r>
              <a:rPr lang="ja-JP" altLang="en-US" sz="2400" dirty="0">
                <a:latin typeface="+mj-ea"/>
                <a:ea typeface="+mj-ea"/>
              </a:rPr>
              <a:t>有床診療所の持つ機能の評価</a:t>
            </a:r>
          </a:p>
          <a:p>
            <a:pPr lvl="1" algn="just" eaLnBrk="1" hangingPunct="1">
              <a:lnSpc>
                <a:spcPct val="90000"/>
              </a:lnSpc>
            </a:pPr>
            <a:r>
              <a:rPr lang="ja-JP" altLang="en-US" sz="2400" dirty="0">
                <a:latin typeface="+mj-ea"/>
                <a:ea typeface="+mj-ea"/>
              </a:rPr>
              <a:t>病院からの早期退院患者の受入れ機能</a:t>
            </a:r>
          </a:p>
          <a:p>
            <a:pPr lvl="1" algn="just" eaLnBrk="1" hangingPunct="1">
              <a:lnSpc>
                <a:spcPct val="90000"/>
              </a:lnSpc>
            </a:pPr>
            <a:r>
              <a:rPr lang="ja-JP" altLang="en-US" sz="2400" dirty="0">
                <a:latin typeface="+mj-ea"/>
                <a:ea typeface="+mj-ea"/>
              </a:rPr>
              <a:t>急変した在宅患者の受入れ機能</a:t>
            </a:r>
          </a:p>
          <a:p>
            <a:pPr lvl="1" algn="just" eaLnBrk="1" hangingPunct="1">
              <a:lnSpc>
                <a:spcPct val="90000"/>
              </a:lnSpc>
            </a:pPr>
            <a:r>
              <a:rPr lang="ja-JP" altLang="en-US" sz="2400" dirty="0">
                <a:latin typeface="+mj-ea"/>
                <a:ea typeface="+mj-ea"/>
              </a:rPr>
              <a:t>在宅医療の拠点機能</a:t>
            </a:r>
          </a:p>
          <a:p>
            <a:pPr lvl="1" algn="just" eaLnBrk="1" hangingPunct="1">
              <a:lnSpc>
                <a:spcPct val="90000"/>
              </a:lnSpc>
            </a:pPr>
            <a:r>
              <a:rPr lang="ja-JP" altLang="en-US" sz="2400" dirty="0">
                <a:latin typeface="+mj-ea"/>
                <a:ea typeface="+mj-ea"/>
              </a:rPr>
              <a:t>終末期医療を担う機能</a:t>
            </a:r>
          </a:p>
          <a:p>
            <a:pPr lvl="1" algn="just" eaLnBrk="1" hangingPunct="1">
              <a:lnSpc>
                <a:spcPct val="90000"/>
              </a:lnSpc>
            </a:pPr>
            <a:r>
              <a:rPr lang="ja-JP" altLang="en-US" sz="2400" dirty="0">
                <a:latin typeface="+mj-ea"/>
                <a:ea typeface="+mj-ea"/>
              </a:rPr>
              <a:t>専門医療を担う機能　</a:t>
            </a:r>
            <a:r>
              <a:rPr lang="ja-JP" altLang="en-US" sz="2400" dirty="0" smtClean="0">
                <a:latin typeface="+mj-ea"/>
                <a:ea typeface="+mj-ea"/>
              </a:rPr>
              <a:t>等</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200" dirty="0">
                <a:solidFill>
                  <a:srgbClr val="FFFF66"/>
                </a:solidFill>
              </a:rPr>
              <a:t>【</a:t>
            </a:r>
            <a:r>
              <a:rPr lang="ja-JP" altLang="en-US" sz="3200" dirty="0">
                <a:solidFill>
                  <a:srgbClr val="FFFF66"/>
                </a:solidFill>
              </a:rPr>
              <a:t>参考</a:t>
            </a:r>
            <a:r>
              <a:rPr lang="en-US" altLang="ja-JP" sz="3200" dirty="0">
                <a:solidFill>
                  <a:srgbClr val="FFFF66"/>
                </a:solidFill>
              </a:rPr>
              <a:t>】</a:t>
            </a:r>
            <a:r>
              <a:rPr lang="ja-JP" altLang="en-US" sz="3200" dirty="0">
                <a:solidFill>
                  <a:srgbClr val="FFFF66"/>
                </a:solidFill>
              </a:rPr>
              <a:t>次期診療報酬改定の基本的な考え方</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474442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sz="2400" dirty="0">
                <a:latin typeface="+mj-ea"/>
              </a:rPr>
              <a:t>(2) </a:t>
            </a:r>
            <a:r>
              <a:rPr lang="ja-JP" altLang="en-US" sz="2400" dirty="0">
                <a:latin typeface="+mj-ea"/>
              </a:rPr>
              <a:t>外来医療について</a:t>
            </a:r>
          </a:p>
          <a:p>
            <a:pPr lvl="1" algn="just" eaLnBrk="1" hangingPunct="1">
              <a:lnSpc>
                <a:spcPct val="90000"/>
              </a:lnSpc>
            </a:pPr>
            <a:r>
              <a:rPr lang="ja-JP" altLang="en-US" sz="2400" dirty="0">
                <a:latin typeface="+mj-ea"/>
              </a:rPr>
              <a:t>診療所や中小病院におけるかかりつけ医機能の評価</a:t>
            </a:r>
          </a:p>
          <a:p>
            <a:pPr lvl="1" algn="just" eaLnBrk="1" hangingPunct="1">
              <a:lnSpc>
                <a:spcPct val="90000"/>
              </a:lnSpc>
            </a:pPr>
            <a:r>
              <a:rPr lang="ja-JP" altLang="en-US" sz="2400" dirty="0">
                <a:latin typeface="+mj-ea"/>
              </a:rPr>
              <a:t>大病院の専門外来の評価</a:t>
            </a:r>
          </a:p>
          <a:p>
            <a:pPr lvl="1" algn="just" eaLnBrk="1" hangingPunct="1">
              <a:lnSpc>
                <a:spcPct val="90000"/>
              </a:lnSpc>
            </a:pPr>
            <a:r>
              <a:rPr lang="ja-JP" altLang="en-US" sz="2400" dirty="0">
                <a:latin typeface="+mj-ea"/>
              </a:rPr>
              <a:t>大病院の紹介外来を更に推進する方策 等</a:t>
            </a:r>
          </a:p>
          <a:p>
            <a:pPr algn="just" eaLnBrk="1" hangingPunct="1">
              <a:lnSpc>
                <a:spcPct val="90000"/>
              </a:lnSpc>
            </a:pPr>
            <a:endParaRPr lang="en-US" altLang="ja-JP" sz="2400" dirty="0">
              <a:latin typeface="+mj-ea"/>
              <a:ea typeface="+mj-ea"/>
            </a:endParaRPr>
          </a:p>
          <a:p>
            <a:pPr algn="just" eaLnBrk="1" hangingPunct="1">
              <a:lnSpc>
                <a:spcPct val="90000"/>
              </a:lnSpc>
            </a:pPr>
            <a:r>
              <a:rPr lang="en-US" altLang="ja-JP" sz="2400" dirty="0" smtClean="0">
                <a:latin typeface="+mj-ea"/>
                <a:ea typeface="+mj-ea"/>
              </a:rPr>
              <a:t>(</a:t>
            </a:r>
            <a:r>
              <a:rPr lang="en-US" altLang="ja-JP" sz="2400" dirty="0">
                <a:latin typeface="+mj-ea"/>
                <a:ea typeface="+mj-ea"/>
              </a:rPr>
              <a:t>3) </a:t>
            </a:r>
            <a:r>
              <a:rPr lang="ja-JP" altLang="en-US" sz="2400" dirty="0">
                <a:latin typeface="+mj-ea"/>
                <a:ea typeface="+mj-ea"/>
              </a:rPr>
              <a:t>在宅医療について</a:t>
            </a:r>
          </a:p>
          <a:p>
            <a:pPr lvl="1" algn="just" eaLnBrk="1" hangingPunct="1">
              <a:lnSpc>
                <a:spcPct val="90000"/>
              </a:lnSpc>
            </a:pPr>
            <a:r>
              <a:rPr lang="ja-JP" altLang="en-US" sz="2400" dirty="0">
                <a:latin typeface="+mj-ea"/>
                <a:ea typeface="+mj-ea"/>
              </a:rPr>
              <a:t>地域ごとに地域包括ケアシステムを構築</a:t>
            </a:r>
          </a:p>
          <a:p>
            <a:pPr lvl="1" algn="just" eaLnBrk="1" hangingPunct="1">
              <a:lnSpc>
                <a:spcPct val="90000"/>
              </a:lnSpc>
            </a:pPr>
            <a:r>
              <a:rPr lang="ja-JP" altLang="en-US" sz="2400" dirty="0">
                <a:latin typeface="+mj-ea"/>
                <a:ea typeface="+mj-ea"/>
              </a:rPr>
              <a:t>かかりつけ医を中心として、有床診療所や病院、訪問看護ステーション、訪問歯科、薬局等が連携</a:t>
            </a:r>
          </a:p>
          <a:p>
            <a:pPr lvl="1" algn="just" eaLnBrk="1" hangingPunct="1">
              <a:lnSpc>
                <a:spcPct val="90000"/>
              </a:lnSpc>
            </a:pPr>
            <a:r>
              <a:rPr lang="ja-JP" altLang="en-US" sz="2400" dirty="0">
                <a:latin typeface="+mj-ea"/>
                <a:ea typeface="+mj-ea"/>
              </a:rPr>
              <a:t>地域で急変時の対応や看取りを含めた在宅医療を提供できる体制を構築</a:t>
            </a:r>
          </a:p>
          <a:p>
            <a:pPr lvl="1" algn="just" eaLnBrk="1" hangingPunct="1">
              <a:lnSpc>
                <a:spcPct val="90000"/>
              </a:lnSpc>
            </a:pPr>
            <a:r>
              <a:rPr lang="ja-JP" altLang="en-US" sz="2400" dirty="0">
                <a:latin typeface="+mj-ea"/>
                <a:ea typeface="+mj-ea"/>
              </a:rPr>
              <a:t>在宅医療を担う医療機関の量の確保と、患者のニーズに対応した質の高い在宅医療の提供を推進</a:t>
            </a:r>
          </a:p>
          <a:p>
            <a:pPr lvl="1" algn="just" eaLnBrk="1" hangingPunct="1">
              <a:lnSpc>
                <a:spcPct val="90000"/>
              </a:lnSpc>
            </a:pPr>
            <a:r>
              <a:rPr lang="ja-JP" altLang="en-US" sz="2400" dirty="0">
                <a:latin typeface="+mj-ea"/>
                <a:ea typeface="+mj-ea"/>
              </a:rPr>
              <a:t>介護報酬との</a:t>
            </a:r>
            <a:r>
              <a:rPr lang="ja-JP" altLang="en-US" sz="2400" dirty="0" smtClean="0">
                <a:latin typeface="+mj-ea"/>
                <a:ea typeface="+mj-ea"/>
              </a:rPr>
              <a:t>連携</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200" dirty="0">
                <a:solidFill>
                  <a:srgbClr val="FFFF66"/>
                </a:solidFill>
              </a:rPr>
              <a:t>【</a:t>
            </a:r>
            <a:r>
              <a:rPr lang="ja-JP" altLang="en-US" sz="3200" dirty="0">
                <a:solidFill>
                  <a:srgbClr val="FFFF66"/>
                </a:solidFill>
              </a:rPr>
              <a:t>参考</a:t>
            </a:r>
            <a:r>
              <a:rPr lang="en-US" altLang="ja-JP" sz="3200" dirty="0">
                <a:solidFill>
                  <a:srgbClr val="FFFF66"/>
                </a:solidFill>
              </a:rPr>
              <a:t>】</a:t>
            </a:r>
            <a:r>
              <a:rPr lang="ja-JP" altLang="en-US" sz="3200" dirty="0">
                <a:solidFill>
                  <a:srgbClr val="FFFF66"/>
                </a:solidFill>
              </a:rPr>
              <a:t>次期診療報酬改定の基本的な考え方</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3301470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400" dirty="0" smtClean="0">
                <a:latin typeface="+mj-ea"/>
                <a:ea typeface="+mj-ea"/>
              </a:rPr>
              <a:t>前頁の内容を</a:t>
            </a:r>
            <a:r>
              <a:rPr lang="ja-JP" altLang="en-US" sz="2400" dirty="0">
                <a:latin typeface="+mj-ea"/>
                <a:ea typeface="+mj-ea"/>
              </a:rPr>
              <a:t>踏まえ以下の事項について検討</a:t>
            </a:r>
          </a:p>
          <a:p>
            <a:pPr lvl="1" algn="just" eaLnBrk="1" hangingPunct="1">
              <a:lnSpc>
                <a:spcPct val="90000"/>
              </a:lnSpc>
            </a:pPr>
            <a:r>
              <a:rPr lang="ja-JP" altLang="en-US" sz="2400" dirty="0" smtClean="0">
                <a:latin typeface="+mj-ea"/>
                <a:ea typeface="+mj-ea"/>
              </a:rPr>
              <a:t>看取り</a:t>
            </a:r>
            <a:r>
              <a:rPr lang="ja-JP" altLang="en-US" sz="2400" dirty="0">
                <a:latin typeface="+mj-ea"/>
                <a:ea typeface="+mj-ea"/>
              </a:rPr>
              <a:t>を含め、在宅療養支援診療所･病院の機能強化</a:t>
            </a:r>
          </a:p>
          <a:p>
            <a:pPr lvl="1" algn="just" eaLnBrk="1" hangingPunct="1">
              <a:lnSpc>
                <a:spcPct val="90000"/>
              </a:lnSpc>
            </a:pPr>
            <a:r>
              <a:rPr lang="ja-JP" altLang="en-US" sz="2400" dirty="0" smtClean="0">
                <a:latin typeface="+mj-ea"/>
                <a:ea typeface="+mj-ea"/>
              </a:rPr>
              <a:t>在宅</a:t>
            </a:r>
            <a:r>
              <a:rPr lang="ja-JP" altLang="en-US" sz="2400" dirty="0">
                <a:latin typeface="+mj-ea"/>
                <a:ea typeface="+mj-ea"/>
              </a:rPr>
              <a:t>療養支援診療所・病院以外の医療機関による在宅医療</a:t>
            </a:r>
          </a:p>
          <a:p>
            <a:pPr lvl="1" algn="just" eaLnBrk="1" hangingPunct="1">
              <a:lnSpc>
                <a:spcPct val="90000"/>
              </a:lnSpc>
            </a:pPr>
            <a:r>
              <a:rPr lang="en-US" altLang="ja-JP" sz="2400" dirty="0" smtClean="0">
                <a:latin typeface="+mj-ea"/>
                <a:ea typeface="+mj-ea"/>
              </a:rPr>
              <a:t>24</a:t>
            </a:r>
            <a:r>
              <a:rPr lang="ja-JP" altLang="en-US" sz="2400" dirty="0">
                <a:latin typeface="+mj-ea"/>
                <a:ea typeface="+mj-ea"/>
              </a:rPr>
              <a:t>時間対応、看取り・重度化への対応など、機能に応じた訪問看護ステーションの評価、訪問看護ステーションの大規模化の推進</a:t>
            </a:r>
          </a:p>
          <a:p>
            <a:pPr lvl="1" algn="just" eaLnBrk="1" hangingPunct="1">
              <a:lnSpc>
                <a:spcPct val="90000"/>
              </a:lnSpc>
            </a:pPr>
            <a:r>
              <a:rPr lang="ja-JP" altLang="en-US" sz="2400" dirty="0" smtClean="0">
                <a:latin typeface="+mj-ea"/>
                <a:ea typeface="+mj-ea"/>
              </a:rPr>
              <a:t>在宅</a:t>
            </a:r>
            <a:r>
              <a:rPr lang="ja-JP" altLang="en-US" sz="2400" dirty="0">
                <a:latin typeface="+mj-ea"/>
                <a:ea typeface="+mj-ea"/>
              </a:rPr>
              <a:t>歯科医療の推進</a:t>
            </a:r>
          </a:p>
          <a:p>
            <a:pPr lvl="1" algn="just" eaLnBrk="1" hangingPunct="1">
              <a:lnSpc>
                <a:spcPct val="90000"/>
              </a:lnSpc>
            </a:pPr>
            <a:r>
              <a:rPr lang="ja-JP" altLang="en-US" sz="2400" dirty="0" smtClean="0">
                <a:latin typeface="+mj-ea"/>
                <a:ea typeface="+mj-ea"/>
              </a:rPr>
              <a:t>在宅</a:t>
            </a:r>
            <a:r>
              <a:rPr lang="ja-JP" altLang="en-US" sz="2400" dirty="0">
                <a:latin typeface="+mj-ea"/>
                <a:ea typeface="+mj-ea"/>
              </a:rPr>
              <a:t>薬剤管理指導の推進</a:t>
            </a:r>
          </a:p>
          <a:p>
            <a:pPr lvl="1" algn="just" eaLnBrk="1" hangingPunct="1">
              <a:lnSpc>
                <a:spcPct val="90000"/>
              </a:lnSpc>
            </a:pPr>
            <a:r>
              <a:rPr lang="ja-JP" altLang="en-US" sz="2400" dirty="0" smtClean="0">
                <a:latin typeface="+mj-ea"/>
                <a:ea typeface="+mj-ea"/>
              </a:rPr>
              <a:t>訪問</a:t>
            </a:r>
            <a:r>
              <a:rPr lang="ja-JP" altLang="en-US" sz="2400" dirty="0">
                <a:latin typeface="+mj-ea"/>
                <a:ea typeface="+mj-ea"/>
              </a:rPr>
              <a:t>診療の適正化 </a:t>
            </a:r>
            <a:r>
              <a:rPr lang="ja-JP" altLang="en-US" sz="2400" dirty="0" smtClean="0">
                <a:latin typeface="+mj-ea"/>
                <a:ea typeface="+mj-ea"/>
              </a:rPr>
              <a:t>　　　　　等</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200" dirty="0">
                <a:solidFill>
                  <a:srgbClr val="FFFF66"/>
                </a:solidFill>
              </a:rPr>
              <a:t>【</a:t>
            </a:r>
            <a:r>
              <a:rPr lang="ja-JP" altLang="en-US" sz="3200" dirty="0">
                <a:solidFill>
                  <a:srgbClr val="FFFF66"/>
                </a:solidFill>
              </a:rPr>
              <a:t>参考</a:t>
            </a:r>
            <a:r>
              <a:rPr lang="en-US" altLang="ja-JP" sz="3200" dirty="0">
                <a:solidFill>
                  <a:srgbClr val="FFFF66"/>
                </a:solidFill>
              </a:rPr>
              <a:t>】</a:t>
            </a:r>
            <a:r>
              <a:rPr lang="ja-JP" altLang="en-US" sz="3200" dirty="0">
                <a:solidFill>
                  <a:srgbClr val="FFFF66"/>
                </a:solidFill>
              </a:rPr>
              <a:t>次期診療報酬改定の基本的な考え方</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562581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2636912"/>
            <a:ext cx="8497887" cy="1066800"/>
          </a:xfrm>
        </p:spPr>
        <p:txBody>
          <a:bodyPr vert="horz"/>
          <a:lstStyle/>
          <a:p>
            <a:pPr algn="ctr" eaLnBrk="1" hangingPunct="1">
              <a:buFont typeface="Wingdings" pitchFamily="2" charset="2"/>
              <a:buNone/>
            </a:pPr>
            <a:r>
              <a:rPr lang="ja-JP" altLang="en-US" sz="4000" dirty="0" smtClean="0"/>
              <a:t>社会保障国民会議の報告を</a:t>
            </a:r>
            <a:endParaRPr lang="en-US" altLang="ja-JP" sz="4000" dirty="0" smtClean="0"/>
          </a:p>
          <a:p>
            <a:pPr algn="ctr" eaLnBrk="1" hangingPunct="1">
              <a:buFont typeface="Wingdings" pitchFamily="2" charset="2"/>
              <a:buNone/>
            </a:pPr>
            <a:r>
              <a:rPr lang="ja-JP" altLang="en-US" sz="4000" dirty="0" smtClean="0"/>
              <a:t>元にしたスケジュール</a:t>
            </a:r>
            <a:endParaRPr lang="en-US" altLang="ja-JP" sz="4000" dirty="0" smtClean="0"/>
          </a:p>
        </p:txBody>
      </p:sp>
    </p:spTree>
    <p:extLst>
      <p:ext uri="{BB962C8B-B14F-4D97-AF65-F5344CB8AC3E}">
        <p14:creationId xmlns:p14="http://schemas.microsoft.com/office/powerpoint/2010/main" val="4144239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地域包括ケアシステム</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110574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sz="2400" dirty="0" smtClean="0">
                <a:latin typeface="+mj-ea"/>
                <a:ea typeface="+mj-ea"/>
              </a:rPr>
              <a:t>(</a:t>
            </a:r>
            <a:r>
              <a:rPr lang="en-US" altLang="ja-JP" sz="2400" dirty="0">
                <a:latin typeface="+mj-ea"/>
                <a:ea typeface="+mj-ea"/>
              </a:rPr>
              <a:t>4) </a:t>
            </a:r>
            <a:r>
              <a:rPr lang="ja-JP" altLang="en-US" sz="2400" dirty="0">
                <a:latin typeface="+mj-ea"/>
                <a:ea typeface="+mj-ea"/>
              </a:rPr>
              <a:t>医療機関相互の連携や医療・介護の連携によるネットワークについて</a:t>
            </a:r>
          </a:p>
          <a:p>
            <a:pPr lvl="1" algn="just" eaLnBrk="1" hangingPunct="1">
              <a:lnSpc>
                <a:spcPct val="90000"/>
              </a:lnSpc>
            </a:pPr>
            <a:r>
              <a:rPr lang="ja-JP" altLang="en-US" sz="2400" dirty="0">
                <a:latin typeface="+mj-ea"/>
                <a:ea typeface="+mj-ea"/>
              </a:rPr>
              <a:t>地域ごとに「地域完結型」の医療のネットワークを構築</a:t>
            </a:r>
          </a:p>
          <a:p>
            <a:pPr lvl="1" algn="just" eaLnBrk="1" hangingPunct="1">
              <a:lnSpc>
                <a:spcPct val="90000"/>
              </a:lnSpc>
            </a:pPr>
            <a:r>
              <a:rPr lang="ja-JP" altLang="en-US" sz="2400" dirty="0">
                <a:latin typeface="+mj-ea"/>
                <a:ea typeface="+mj-ea"/>
              </a:rPr>
              <a:t>患者は状態に応じて適切な医療機関や施設、在宅等のサービスを受けられる</a:t>
            </a:r>
          </a:p>
          <a:p>
            <a:pPr lvl="1" algn="just" eaLnBrk="1" hangingPunct="1">
              <a:lnSpc>
                <a:spcPct val="90000"/>
              </a:lnSpc>
            </a:pPr>
            <a:r>
              <a:rPr lang="ja-JP" altLang="en-US" sz="2400" dirty="0">
                <a:latin typeface="+mj-ea"/>
                <a:ea typeface="+mj-ea"/>
              </a:rPr>
              <a:t>状態の変化によりサービスが変わる場合においても、安心して円滑に次のサービスを受けることができる</a:t>
            </a:r>
          </a:p>
          <a:p>
            <a:pPr lvl="1" algn="just" eaLnBrk="1" hangingPunct="1">
              <a:lnSpc>
                <a:spcPct val="90000"/>
              </a:lnSpc>
            </a:pPr>
            <a:r>
              <a:rPr lang="ja-JP" altLang="en-US" sz="2400" dirty="0">
                <a:latin typeface="+mj-ea"/>
                <a:ea typeface="+mj-ea"/>
              </a:rPr>
              <a:t>移動先の紹介・確保、移動元と移動先での情報共有等が行われる</a:t>
            </a:r>
            <a:r>
              <a:rPr lang="ja-JP" altLang="en-US" sz="2400" dirty="0" smtClean="0">
                <a:latin typeface="+mj-ea"/>
                <a:ea typeface="+mj-ea"/>
              </a:rPr>
              <a:t>こと</a:t>
            </a:r>
            <a:endParaRPr lang="en-US" altLang="ja-JP" sz="2400" dirty="0" smtClean="0">
              <a:latin typeface="+mj-ea"/>
              <a:ea typeface="+mj-ea"/>
            </a:endParaRPr>
          </a:p>
          <a:p>
            <a:pPr lvl="1" algn="just" eaLnBrk="1" hangingPunct="1">
              <a:lnSpc>
                <a:spcPct val="90000"/>
              </a:lnSpc>
            </a:pPr>
            <a:endParaRPr lang="en-US" altLang="ja-JP" sz="2400" dirty="0" smtClean="0">
              <a:latin typeface="+mj-ea"/>
              <a:ea typeface="+mj-ea"/>
            </a:endParaRPr>
          </a:p>
          <a:p>
            <a:pPr algn="just" eaLnBrk="1" hangingPunct="1">
              <a:lnSpc>
                <a:spcPct val="90000"/>
              </a:lnSpc>
            </a:pPr>
            <a:r>
              <a:rPr lang="ja-JP" altLang="en-US" sz="2400" dirty="0">
                <a:latin typeface="+mj-ea"/>
              </a:rPr>
              <a:t>医療機関の機能分化・強化と連携や医療・介護の連携をさらに推進するため、「病院から在宅へ」、「医療から介護へ」の円滑な移行を図ることに対する評価</a:t>
            </a:r>
          </a:p>
          <a:p>
            <a:pPr algn="just" eaLnBrk="1" hangingPunct="1">
              <a:lnSpc>
                <a:spcPct val="90000"/>
              </a:lnSpc>
            </a:pPr>
            <a:endParaRPr lang="ja-JP" altLang="en-US" sz="2400" dirty="0">
              <a:latin typeface="+mj-ea"/>
            </a:endParaRPr>
          </a:p>
          <a:p>
            <a:pPr algn="just" eaLnBrk="1" hangingPunct="1">
              <a:lnSpc>
                <a:spcPct val="90000"/>
              </a:lnSpc>
            </a:pPr>
            <a:r>
              <a:rPr lang="ja-JP" altLang="en-US" sz="2400" dirty="0">
                <a:latin typeface="+mj-ea"/>
              </a:rPr>
              <a:t>入院医療、かかりつけ医、在宅医療、歯科医療、薬局、訪問看護、介護などのネットワーク</a:t>
            </a:r>
            <a:endParaRPr lang="en-US" altLang="ja-JP" sz="2400" dirty="0">
              <a:latin typeface="+mj-ea"/>
            </a:endParaRPr>
          </a:p>
          <a:p>
            <a:pPr lvl="1" algn="just" eaLnBrk="1" hangingPunct="1">
              <a:lnSpc>
                <a:spcPct val="90000"/>
              </a:lnSpc>
            </a:pP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200" dirty="0">
                <a:solidFill>
                  <a:srgbClr val="FFFF66"/>
                </a:solidFill>
              </a:rPr>
              <a:t>【</a:t>
            </a:r>
            <a:r>
              <a:rPr lang="ja-JP" altLang="en-US" sz="3200" dirty="0">
                <a:solidFill>
                  <a:srgbClr val="FFFF66"/>
                </a:solidFill>
              </a:rPr>
              <a:t>参考</a:t>
            </a:r>
            <a:r>
              <a:rPr lang="en-US" altLang="ja-JP" sz="3200" dirty="0">
                <a:solidFill>
                  <a:srgbClr val="FFFF66"/>
                </a:solidFill>
              </a:rPr>
              <a:t>】</a:t>
            </a:r>
            <a:r>
              <a:rPr lang="ja-JP" altLang="en-US" sz="3200" dirty="0">
                <a:solidFill>
                  <a:srgbClr val="FFFF66"/>
                </a:solidFill>
              </a:rPr>
              <a:t>次期診療報酬改定の基本的な考え方</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0694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dirty="0" smtClean="0">
              <a:latin typeface="+mj-ea"/>
              <a:ea typeface="+mj-ea"/>
            </a:endParaRPr>
          </a:p>
          <a:p>
            <a:pPr algn="just" eaLnBrk="1" hangingPunct="1">
              <a:lnSpc>
                <a:spcPct val="90000"/>
              </a:lnSpc>
            </a:pPr>
            <a:r>
              <a:rPr lang="en-US" altLang="ja-JP" dirty="0" smtClean="0">
                <a:latin typeface="+mj-ea"/>
                <a:ea typeface="+mj-ea"/>
              </a:rPr>
              <a:t>2025</a:t>
            </a:r>
            <a:r>
              <a:rPr lang="ja-JP" altLang="en-US" dirty="0" smtClean="0">
                <a:latin typeface="+mj-ea"/>
                <a:ea typeface="+mj-ea"/>
              </a:rPr>
              <a:t>年の姿図</a:t>
            </a:r>
            <a:endParaRPr lang="en-US" altLang="ja-JP"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200" dirty="0">
                <a:solidFill>
                  <a:srgbClr val="FFFF66"/>
                </a:solidFill>
              </a:rPr>
              <a:t>【</a:t>
            </a:r>
            <a:r>
              <a:rPr lang="ja-JP" altLang="en-US" sz="3200" dirty="0">
                <a:solidFill>
                  <a:srgbClr val="FFFF66"/>
                </a:solidFill>
              </a:rPr>
              <a:t>参考</a:t>
            </a:r>
            <a:r>
              <a:rPr lang="en-US" altLang="ja-JP" sz="3200" dirty="0">
                <a:solidFill>
                  <a:srgbClr val="FFFF66"/>
                </a:solidFill>
              </a:rPr>
              <a:t>】</a:t>
            </a:r>
            <a:r>
              <a:rPr lang="ja-JP" altLang="en-US" sz="3200" dirty="0">
                <a:solidFill>
                  <a:srgbClr val="FFFF66"/>
                </a:solidFill>
              </a:rPr>
              <a:t>次期診療報酬改定の基本的な考え方</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4098" name="Picture 2" descr="C:\Users\HOSOYA-K\Desktop\新しいフォルダー\2025年の姿.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 y="685801"/>
            <a:ext cx="9115787" cy="617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801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ＤＰＣについて</a:t>
            </a:r>
            <a:endParaRPr lang="en-US" altLang="ja-JP" sz="4000" dirty="0" smtClean="0"/>
          </a:p>
          <a:p>
            <a:pPr algn="ctr" eaLnBrk="1" hangingPunct="1">
              <a:buFont typeface="Wingdings" pitchFamily="2" charset="2"/>
              <a:buNone/>
            </a:pPr>
            <a:r>
              <a:rPr lang="ja-JP" altLang="en-US" sz="2800" dirty="0" smtClean="0"/>
              <a:t>（中央社会保険医療協議会での議論）</a:t>
            </a:r>
            <a:endParaRPr lang="en-US" altLang="ja-JP" sz="2800" dirty="0" smtClean="0"/>
          </a:p>
        </p:txBody>
      </p:sp>
    </p:spTree>
    <p:extLst>
      <p:ext uri="{BB962C8B-B14F-4D97-AF65-F5344CB8AC3E}">
        <p14:creationId xmlns:p14="http://schemas.microsoft.com/office/powerpoint/2010/main" val="632377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データ提供指数</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「部位・不明・詳細不明コード」について新たな評価を検討</a:t>
            </a:r>
            <a:endParaRPr lang="en-US" altLang="ja-JP" sz="2400" dirty="0" smtClean="0">
              <a:latin typeface="+mj-ea"/>
              <a:ea typeface="+mj-ea"/>
            </a:endParaRPr>
          </a:p>
          <a:p>
            <a:pPr lvl="2" algn="just" eaLnBrk="1" hangingPunct="1">
              <a:lnSpc>
                <a:spcPct val="90000"/>
              </a:lnSpc>
            </a:pPr>
            <a:r>
              <a:rPr lang="ja-JP" altLang="en-US" sz="2000" dirty="0">
                <a:latin typeface="+mj-ea"/>
                <a:ea typeface="+mj-ea"/>
              </a:rPr>
              <a:t>質が</a:t>
            </a:r>
            <a:r>
              <a:rPr lang="ja-JP" altLang="en-US" sz="2000" dirty="0" smtClean="0">
                <a:latin typeface="+mj-ea"/>
                <a:ea typeface="+mj-ea"/>
              </a:rPr>
              <a:t>低く分析対象とはならないデータを多数出している</a:t>
            </a:r>
            <a:endParaRPr lang="en-US" altLang="ja-JP" sz="2000" dirty="0" smtClean="0">
              <a:latin typeface="+mj-ea"/>
              <a:ea typeface="+mj-ea"/>
            </a:endParaRPr>
          </a:p>
          <a:p>
            <a:pPr lvl="2" algn="just" eaLnBrk="1" hangingPunct="1">
              <a:lnSpc>
                <a:spcPct val="90000"/>
              </a:lnSpc>
            </a:pPr>
            <a:r>
              <a:rPr lang="ja-JP" altLang="en-US" sz="2000" dirty="0">
                <a:latin typeface="+mj-ea"/>
                <a:ea typeface="+mj-ea"/>
              </a:rPr>
              <a:t>支払いに関係</a:t>
            </a:r>
            <a:r>
              <a:rPr lang="ja-JP" altLang="en-US" sz="2000" dirty="0" smtClean="0">
                <a:latin typeface="+mj-ea"/>
                <a:ea typeface="+mj-ea"/>
              </a:rPr>
              <a:t>ない副傷病がほとんど記載されていない</a:t>
            </a:r>
            <a:endParaRPr lang="en-US" altLang="ja-JP" sz="2000" dirty="0" smtClean="0">
              <a:latin typeface="+mj-ea"/>
              <a:ea typeface="+mj-ea"/>
            </a:endParaRPr>
          </a:p>
          <a:p>
            <a:pPr lvl="2" algn="just" eaLnBrk="1" hangingPunct="1">
              <a:lnSpc>
                <a:spcPct val="90000"/>
              </a:lnSpc>
            </a:pPr>
            <a:r>
              <a:rPr lang="ja-JP" altLang="en-US" sz="2000" dirty="0" smtClean="0">
                <a:latin typeface="+mj-ea"/>
                <a:ea typeface="+mj-ea"/>
              </a:rPr>
              <a:t>様式１の記載内容をレセプトの記載内容との整合性で評価すべき</a:t>
            </a:r>
            <a:endParaRPr lang="en-US" altLang="ja-JP" sz="2000" dirty="0" smtClean="0">
              <a:latin typeface="+mj-ea"/>
              <a:ea typeface="+mj-ea"/>
            </a:endParaRPr>
          </a:p>
          <a:p>
            <a:pPr algn="just" eaLnBrk="1" hangingPunct="1">
              <a:lnSpc>
                <a:spcPct val="90000"/>
              </a:lnSpc>
            </a:pPr>
            <a:r>
              <a:rPr lang="ja-JP" altLang="en-US" sz="2800" dirty="0" smtClean="0">
                <a:latin typeface="+mj-ea"/>
                <a:ea typeface="+mj-ea"/>
              </a:rPr>
              <a:t>効率性指数</a:t>
            </a:r>
            <a:endParaRPr lang="en-US" altLang="ja-JP" sz="2800" dirty="0" smtClean="0">
              <a:latin typeface="+mj-ea"/>
              <a:ea typeface="+mj-ea"/>
            </a:endParaRPr>
          </a:p>
          <a:p>
            <a:pPr lvl="1" algn="just" eaLnBrk="1" hangingPunct="1">
              <a:lnSpc>
                <a:spcPct val="90000"/>
              </a:lnSpc>
            </a:pPr>
            <a:r>
              <a:rPr lang="ja-JP" altLang="en-US" dirty="0">
                <a:latin typeface="+mj-ea"/>
                <a:ea typeface="+mj-ea"/>
              </a:rPr>
              <a:t>後発医薬品</a:t>
            </a:r>
            <a:r>
              <a:rPr lang="ja-JP" altLang="en-US" dirty="0" smtClean="0">
                <a:latin typeface="+mj-ea"/>
                <a:ea typeface="+mj-ea"/>
              </a:rPr>
              <a:t>の使用割合による評価の導入</a:t>
            </a:r>
            <a:endParaRPr lang="en-US" altLang="ja-JP" dirty="0" smtClean="0">
              <a:latin typeface="+mj-ea"/>
              <a:ea typeface="+mj-ea"/>
            </a:endParaRPr>
          </a:p>
          <a:p>
            <a:pPr algn="just" eaLnBrk="1" hangingPunct="1">
              <a:lnSpc>
                <a:spcPct val="90000"/>
              </a:lnSpc>
            </a:pPr>
            <a:r>
              <a:rPr lang="ja-JP" altLang="en-US" sz="2800" dirty="0">
                <a:latin typeface="+mj-ea"/>
                <a:ea typeface="+mj-ea"/>
              </a:rPr>
              <a:t>地域医療</a:t>
            </a:r>
            <a:r>
              <a:rPr lang="ja-JP" altLang="en-US" sz="2800" dirty="0" smtClean="0">
                <a:latin typeface="+mj-ea"/>
                <a:ea typeface="+mj-ea"/>
              </a:rPr>
              <a:t>指数</a:t>
            </a:r>
            <a:endParaRPr lang="en-US" altLang="ja-JP" sz="2800" dirty="0" smtClean="0">
              <a:latin typeface="+mj-ea"/>
              <a:ea typeface="+mj-ea"/>
            </a:endParaRPr>
          </a:p>
          <a:p>
            <a:pPr lvl="1" algn="just" eaLnBrk="1" hangingPunct="1">
              <a:lnSpc>
                <a:spcPct val="90000"/>
              </a:lnSpc>
            </a:pPr>
            <a:r>
              <a:rPr lang="ja-JP" altLang="en-US" dirty="0">
                <a:latin typeface="+mj-ea"/>
                <a:ea typeface="+mj-ea"/>
              </a:rPr>
              <a:t>在宅</a:t>
            </a:r>
            <a:r>
              <a:rPr lang="ja-JP" altLang="en-US" dirty="0" smtClean="0">
                <a:latin typeface="+mj-ea"/>
                <a:ea typeface="+mj-ea"/>
              </a:rPr>
              <a:t>医療への対応</a:t>
            </a:r>
            <a:endParaRPr lang="en-US" altLang="ja-JP" dirty="0" smtClean="0">
              <a:latin typeface="+mj-ea"/>
              <a:ea typeface="+mj-ea"/>
            </a:endParaRPr>
          </a:p>
          <a:p>
            <a:pPr algn="just" eaLnBrk="1" hangingPunct="1">
              <a:lnSpc>
                <a:spcPct val="90000"/>
              </a:lnSpc>
            </a:pPr>
            <a:endParaRPr lang="en-US" altLang="ja-JP" sz="1000" dirty="0" smtClean="0">
              <a:latin typeface="+mj-ea"/>
              <a:ea typeface="+mj-ea"/>
            </a:endParaRPr>
          </a:p>
          <a:p>
            <a:pPr algn="just" eaLnBrk="1" hangingPunct="1">
              <a:lnSpc>
                <a:spcPct val="90000"/>
              </a:lnSpc>
            </a:pPr>
            <a:r>
              <a:rPr lang="ja-JP" altLang="en-US" dirty="0" smtClean="0">
                <a:latin typeface="+mj-ea"/>
                <a:ea typeface="+mj-ea"/>
              </a:rPr>
              <a:t>その他</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高額薬剤対応</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退院後３日以内の再入院の算定ルール</a:t>
            </a:r>
            <a:endParaRPr lang="en-US" altLang="ja-JP" dirty="0" smtClean="0">
              <a:latin typeface="+mj-ea"/>
              <a:ea typeface="+mj-ea"/>
            </a:endParaRPr>
          </a:p>
          <a:p>
            <a:pPr lvl="1" algn="just" eaLnBrk="1" hangingPunct="1">
              <a:lnSpc>
                <a:spcPct val="90000"/>
              </a:lnSpc>
            </a:pPr>
            <a:r>
              <a:rPr lang="ja-JP" altLang="en-US" dirty="0">
                <a:latin typeface="+mj-ea"/>
                <a:ea typeface="+mj-ea"/>
              </a:rPr>
              <a:t>退院</a:t>
            </a:r>
            <a:r>
              <a:rPr lang="ja-JP" altLang="en-US" dirty="0" smtClean="0">
                <a:latin typeface="+mj-ea"/>
                <a:ea typeface="+mj-ea"/>
              </a:rPr>
              <a:t>患者調査の様式１の記録方法の見直し　等</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ＤＰＣ</a:t>
            </a:r>
            <a:r>
              <a:rPr lang="ja-JP" altLang="en-US" sz="2800" i="0" dirty="0" smtClean="0">
                <a:solidFill>
                  <a:srgbClr val="FFFF66"/>
                </a:solidFill>
              </a:rPr>
              <a:t>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機能評価係数</a:t>
            </a:r>
            <a:r>
              <a:rPr lang="en-US" altLang="ja-JP" sz="3600" i="0" dirty="0" smtClean="0">
                <a:solidFill>
                  <a:srgbClr val="FFFF66"/>
                </a:solidFill>
              </a:rPr>
              <a:t>Ⅱ</a:t>
            </a:r>
            <a:r>
              <a:rPr lang="ja-JP" altLang="en-US" sz="3600" i="0" dirty="0" smtClean="0">
                <a:solidFill>
                  <a:srgbClr val="FFFF66"/>
                </a:solidFill>
              </a:rPr>
              <a:t>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6374410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外来診療について</a:t>
            </a:r>
            <a:endParaRPr lang="en-US" altLang="ja-JP" sz="4000" dirty="0" smtClean="0"/>
          </a:p>
          <a:p>
            <a:pPr algn="ctr" eaLnBrk="1" hangingPunct="1">
              <a:buFont typeface="Wingdings" pitchFamily="2" charset="2"/>
              <a:buNone/>
            </a:pPr>
            <a:r>
              <a:rPr lang="ja-JP" altLang="en-US" sz="2800" dirty="0" smtClean="0"/>
              <a:t>（中央社会保険医療協議会での議論）</a:t>
            </a:r>
            <a:endParaRPr lang="en-US" altLang="ja-JP" sz="2800" dirty="0" smtClean="0"/>
          </a:p>
        </p:txBody>
      </p:sp>
    </p:spTree>
    <p:extLst>
      <p:ext uri="{BB962C8B-B14F-4D97-AF65-F5344CB8AC3E}">
        <p14:creationId xmlns:p14="http://schemas.microsoft.com/office/powerpoint/2010/main" val="24629094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イメージ図</a:t>
            </a:r>
          </a:p>
          <a:p>
            <a:pPr lvl="1" algn="just" eaLnBrk="1" hangingPunct="1">
              <a:lnSpc>
                <a:spcPct val="90000"/>
              </a:lnSpc>
            </a:pPr>
            <a:r>
              <a:rPr lang="ja-JP" altLang="en-US" sz="2400" dirty="0" smtClean="0">
                <a:latin typeface="+mj-ea"/>
                <a:ea typeface="+mj-ea"/>
              </a:rPr>
              <a:t>２５．１．２３中医協の資料</a:t>
            </a:r>
            <a:endParaRPr lang="en-US" altLang="ja-JP" sz="2400"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外来医療の機能分化と連携</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050" name="Picture 2" descr="C:\Users\HOSOYA-K\Desktop\新しいフォルダー\外来医療役割分担イメー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83157"/>
            <a:ext cx="8943506" cy="61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9549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イメージ図</a:t>
            </a:r>
          </a:p>
          <a:p>
            <a:pPr lvl="1" algn="just" eaLnBrk="1" hangingPunct="1">
              <a:lnSpc>
                <a:spcPct val="90000"/>
              </a:lnSpc>
            </a:pPr>
            <a:r>
              <a:rPr lang="ja-JP" altLang="en-US" sz="2400" dirty="0" smtClean="0">
                <a:latin typeface="+mj-ea"/>
                <a:ea typeface="+mj-ea"/>
              </a:rPr>
              <a:t>２５．１．２３中医協の資料</a:t>
            </a:r>
            <a:endParaRPr lang="en-US" altLang="ja-JP" sz="2400"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外来医療の機能分化と連携</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074" name="Picture 2" descr="C:\Users\HOSOYA-K\Desktop\新しいフォルダー\外来医療役割分担イメージ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85721"/>
            <a:ext cx="8911073" cy="612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81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latin typeface="+mj-ea"/>
                <a:ea typeface="+mj-ea"/>
              </a:rPr>
              <a:t>主治医機能</a:t>
            </a:r>
          </a:p>
          <a:p>
            <a:pPr lvl="1" algn="just" eaLnBrk="1" hangingPunct="1">
              <a:lnSpc>
                <a:spcPct val="90000"/>
              </a:lnSpc>
            </a:pPr>
            <a:r>
              <a:rPr lang="ja-JP" altLang="en-US" sz="2400" dirty="0">
                <a:latin typeface="+mj-ea"/>
                <a:ea typeface="+mj-ea"/>
              </a:rPr>
              <a:t>アクセスしやすい診療所や中小病院が担うことが重要</a:t>
            </a:r>
          </a:p>
          <a:p>
            <a:pPr lvl="1" algn="just" eaLnBrk="1" hangingPunct="1">
              <a:lnSpc>
                <a:spcPct val="90000"/>
              </a:lnSpc>
            </a:pPr>
            <a:r>
              <a:rPr lang="ja-JP" altLang="en-US" sz="2400" dirty="0">
                <a:latin typeface="+mj-ea"/>
                <a:ea typeface="+mj-ea"/>
              </a:rPr>
              <a:t>複数の慢性疾患を持つ患者に対して専門性を持った医療機関と連携しながら一元的な管理を行うことが重要</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a:latin typeface="+mj-ea"/>
                <a:ea typeface="+mj-ea"/>
              </a:rPr>
              <a:t>検討課題</a:t>
            </a:r>
          </a:p>
          <a:p>
            <a:pPr lvl="1" algn="just" eaLnBrk="1" hangingPunct="1">
              <a:lnSpc>
                <a:spcPct val="90000"/>
              </a:lnSpc>
            </a:pPr>
            <a:r>
              <a:rPr lang="ja-JP" altLang="en-US" sz="2400" dirty="0" smtClean="0">
                <a:latin typeface="+mj-ea"/>
                <a:ea typeface="+mj-ea"/>
              </a:rPr>
              <a:t>対象</a:t>
            </a:r>
            <a:r>
              <a:rPr lang="ja-JP" altLang="en-US" sz="2400" dirty="0">
                <a:latin typeface="+mj-ea"/>
                <a:ea typeface="+mj-ea"/>
              </a:rPr>
              <a:t>患者</a:t>
            </a:r>
          </a:p>
          <a:p>
            <a:pPr lvl="2" algn="just" eaLnBrk="1" hangingPunct="1">
              <a:lnSpc>
                <a:spcPct val="90000"/>
              </a:lnSpc>
            </a:pPr>
            <a:r>
              <a:rPr lang="ja-JP" altLang="en-US" dirty="0">
                <a:latin typeface="+mj-ea"/>
                <a:ea typeface="+mj-ea"/>
              </a:rPr>
              <a:t>年齢による区分は行わない</a:t>
            </a:r>
          </a:p>
          <a:p>
            <a:pPr lvl="2" algn="just" eaLnBrk="1" hangingPunct="1">
              <a:lnSpc>
                <a:spcPct val="90000"/>
              </a:lnSpc>
            </a:pPr>
            <a:r>
              <a:rPr lang="ja-JP" altLang="en-US" dirty="0">
                <a:latin typeface="+mj-ea"/>
                <a:ea typeface="+mj-ea"/>
              </a:rPr>
              <a:t>高血圧症、糖尿病、脂質異常症や認知症を有する患者</a:t>
            </a:r>
          </a:p>
          <a:p>
            <a:pPr algn="just" eaLnBrk="1" hangingPunct="1">
              <a:lnSpc>
                <a:spcPct val="90000"/>
              </a:lnSpc>
            </a:pPr>
            <a:endParaRPr lang="ja-JP" altLang="en-US" sz="2800" dirty="0">
              <a:latin typeface="+mj-ea"/>
              <a:ea typeface="+mj-ea"/>
            </a:endParaRPr>
          </a:p>
          <a:p>
            <a:pPr lvl="1" algn="just" eaLnBrk="1" hangingPunct="1">
              <a:lnSpc>
                <a:spcPct val="90000"/>
              </a:lnSpc>
            </a:pPr>
            <a:r>
              <a:rPr lang="ja-JP" altLang="en-US" sz="2400" dirty="0">
                <a:latin typeface="+mj-ea"/>
                <a:ea typeface="+mj-ea"/>
              </a:rPr>
              <a:t>服薬管理</a:t>
            </a:r>
          </a:p>
          <a:p>
            <a:pPr lvl="2" algn="just" eaLnBrk="1" hangingPunct="1">
              <a:lnSpc>
                <a:spcPct val="90000"/>
              </a:lnSpc>
            </a:pPr>
            <a:r>
              <a:rPr lang="ja-JP" altLang="en-US" dirty="0">
                <a:latin typeface="+mj-ea"/>
                <a:ea typeface="+mj-ea"/>
              </a:rPr>
              <a:t>患者が通院している医療機関を把握し、処方されている医薬品を全て管理することが重要</a:t>
            </a:r>
          </a:p>
          <a:p>
            <a:pPr lvl="2" algn="just" eaLnBrk="1" hangingPunct="1">
              <a:lnSpc>
                <a:spcPct val="90000"/>
              </a:lnSpc>
            </a:pPr>
            <a:r>
              <a:rPr lang="ja-JP" altLang="en-US" dirty="0">
                <a:latin typeface="+mj-ea"/>
                <a:ea typeface="+mj-ea"/>
              </a:rPr>
              <a:t>院内処方等により、医師自ら又は配置されている薬剤師等が、一元的な服薬管理を行う</a:t>
            </a:r>
            <a:r>
              <a:rPr lang="ja-JP" altLang="en-US" dirty="0" smtClean="0">
                <a:latin typeface="+mj-ea"/>
                <a:ea typeface="+mj-ea"/>
              </a:rPr>
              <a:t>体制</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外来医療の検討課題</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23441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eaLnBrk="1" hangingPunct="1">
              <a:lnSpc>
                <a:spcPct val="90000"/>
              </a:lnSpc>
            </a:pPr>
            <a:r>
              <a:rPr lang="ja-JP" altLang="en-US" sz="2400" dirty="0" smtClean="0">
                <a:latin typeface="+mj-ea"/>
                <a:ea typeface="+mj-ea"/>
              </a:rPr>
              <a:t>健康</a:t>
            </a:r>
            <a:r>
              <a:rPr lang="ja-JP" altLang="en-US" sz="2400" dirty="0">
                <a:latin typeface="+mj-ea"/>
                <a:ea typeface="+mj-ea"/>
              </a:rPr>
              <a:t>管理</a:t>
            </a:r>
          </a:p>
          <a:p>
            <a:pPr lvl="2" algn="just" eaLnBrk="1" hangingPunct="1">
              <a:lnSpc>
                <a:spcPct val="90000"/>
              </a:lnSpc>
            </a:pPr>
            <a:r>
              <a:rPr lang="ja-JP" altLang="en-US" dirty="0">
                <a:latin typeface="+mj-ea"/>
                <a:ea typeface="+mj-ea"/>
              </a:rPr>
              <a:t>健康診断・検診の受診勧奨を行いその結果等をカルテに記載</a:t>
            </a:r>
          </a:p>
          <a:p>
            <a:pPr lvl="2" algn="just" eaLnBrk="1" hangingPunct="1">
              <a:lnSpc>
                <a:spcPct val="90000"/>
              </a:lnSpc>
            </a:pPr>
            <a:r>
              <a:rPr lang="ja-JP" altLang="en-US" dirty="0">
                <a:latin typeface="+mj-ea"/>
                <a:ea typeface="+mj-ea"/>
              </a:rPr>
              <a:t>その評価結果をもとに患者の健康状態を管理し気軽に健康相談できる体制</a:t>
            </a:r>
          </a:p>
          <a:p>
            <a:pPr lvl="2" algn="just" eaLnBrk="1" hangingPunct="1">
              <a:lnSpc>
                <a:spcPct val="90000"/>
              </a:lnSpc>
            </a:pPr>
            <a:r>
              <a:rPr lang="ja-JP" altLang="en-US" dirty="0">
                <a:latin typeface="+mj-ea"/>
                <a:ea typeface="+mj-ea"/>
              </a:rPr>
              <a:t>たばこ対策</a:t>
            </a:r>
          </a:p>
          <a:p>
            <a:pPr algn="just" eaLnBrk="1" hangingPunct="1">
              <a:lnSpc>
                <a:spcPct val="90000"/>
              </a:lnSpc>
            </a:pPr>
            <a:endParaRPr lang="ja-JP" altLang="en-US" sz="2400" dirty="0">
              <a:latin typeface="+mj-ea"/>
              <a:ea typeface="+mj-ea"/>
            </a:endParaRPr>
          </a:p>
          <a:p>
            <a:pPr lvl="1" algn="just" eaLnBrk="1" hangingPunct="1">
              <a:lnSpc>
                <a:spcPct val="90000"/>
              </a:lnSpc>
            </a:pPr>
            <a:r>
              <a:rPr lang="ja-JP" altLang="en-US" sz="2400" dirty="0">
                <a:latin typeface="+mj-ea"/>
                <a:ea typeface="+mj-ea"/>
              </a:rPr>
              <a:t>介護保険制度の理解と連携</a:t>
            </a:r>
          </a:p>
          <a:p>
            <a:pPr algn="just" eaLnBrk="1" hangingPunct="1">
              <a:lnSpc>
                <a:spcPct val="90000"/>
              </a:lnSpc>
            </a:pPr>
            <a:endParaRPr lang="ja-JP" altLang="en-US" sz="2400" dirty="0">
              <a:latin typeface="+mj-ea"/>
              <a:ea typeface="+mj-ea"/>
            </a:endParaRPr>
          </a:p>
          <a:p>
            <a:pPr lvl="1" algn="just" eaLnBrk="1" hangingPunct="1">
              <a:lnSpc>
                <a:spcPct val="90000"/>
              </a:lnSpc>
            </a:pPr>
            <a:r>
              <a:rPr lang="ja-JP" altLang="en-US" sz="2400" dirty="0">
                <a:latin typeface="+mj-ea"/>
                <a:ea typeface="+mj-ea"/>
              </a:rPr>
              <a:t>在宅医療の提供および</a:t>
            </a:r>
            <a:r>
              <a:rPr lang="en-US" altLang="ja-JP" sz="2400" dirty="0">
                <a:latin typeface="+mj-ea"/>
                <a:ea typeface="+mj-ea"/>
              </a:rPr>
              <a:t>24</a:t>
            </a:r>
            <a:r>
              <a:rPr lang="ja-JP" altLang="en-US" sz="2400" dirty="0">
                <a:latin typeface="+mj-ea"/>
                <a:ea typeface="+mj-ea"/>
              </a:rPr>
              <a:t>時間の対応</a:t>
            </a:r>
          </a:p>
          <a:p>
            <a:pPr lvl="2" algn="just" eaLnBrk="1" hangingPunct="1">
              <a:lnSpc>
                <a:spcPct val="90000"/>
              </a:lnSpc>
            </a:pPr>
            <a:r>
              <a:rPr lang="ja-JP" altLang="en-US" dirty="0">
                <a:latin typeface="+mj-ea"/>
                <a:ea typeface="+mj-ea"/>
              </a:rPr>
              <a:t>外来から在宅医療までの継続した医療の提供を行い、また</a:t>
            </a:r>
            <a:r>
              <a:rPr lang="en-US" altLang="ja-JP" dirty="0">
                <a:latin typeface="+mj-ea"/>
                <a:ea typeface="+mj-ea"/>
              </a:rPr>
              <a:t>24</a:t>
            </a:r>
            <a:r>
              <a:rPr lang="ja-JP" altLang="en-US" dirty="0">
                <a:latin typeface="+mj-ea"/>
                <a:ea typeface="+mj-ea"/>
              </a:rPr>
              <a:t>時間の対応を行うことについて、在宅医療への積極的な関与及び夜間の連絡先も含めて患者に対して説明と同意を求めること</a:t>
            </a:r>
            <a:r>
              <a:rPr lang="ja-JP" altLang="en-US" dirty="0" smtClean="0">
                <a:latin typeface="+mj-ea"/>
                <a:ea typeface="+mj-ea"/>
              </a:rPr>
              <a:t>等</a:t>
            </a:r>
            <a:endParaRPr lang="en-US" altLang="ja-JP" dirty="0" smtClean="0">
              <a:latin typeface="+mj-ea"/>
              <a:ea typeface="+mj-ea"/>
            </a:endParaRPr>
          </a:p>
          <a:p>
            <a:pPr lvl="2" algn="just" eaLnBrk="1" hangingPunct="1">
              <a:lnSpc>
                <a:spcPct val="90000"/>
              </a:lnSpc>
            </a:pP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外来医療の検討課題２</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 name="テキスト ボックス 8"/>
          <p:cNvSpPr txBox="1"/>
          <p:nvPr/>
        </p:nvSpPr>
        <p:spPr>
          <a:xfrm>
            <a:off x="3491880" y="6165304"/>
            <a:ext cx="5400600" cy="338554"/>
          </a:xfrm>
          <a:prstGeom prst="rect">
            <a:avLst/>
          </a:prstGeom>
          <a:noFill/>
        </p:spPr>
        <p:txBody>
          <a:bodyPr wrap="square" rtlCol="0">
            <a:spAutoFit/>
          </a:bodyPr>
          <a:lstStyle/>
          <a:p>
            <a:r>
              <a:rPr kumimoji="1" lang="ja-JP" altLang="en-US" sz="1600" dirty="0" smtClean="0"/>
              <a:t>平成</a:t>
            </a:r>
            <a:r>
              <a:rPr lang="en-US" altLang="ja-JP" sz="1600" dirty="0"/>
              <a:t>25</a:t>
            </a:r>
            <a:r>
              <a:rPr lang="ja-JP" altLang="en-US" sz="1600" dirty="0" smtClean="0"/>
              <a:t>年</a:t>
            </a:r>
            <a:r>
              <a:rPr lang="en-US" altLang="ja-JP" sz="1600" dirty="0"/>
              <a:t>10</a:t>
            </a:r>
            <a:r>
              <a:rPr lang="ja-JP" altLang="en-US" sz="1600" dirty="0" smtClean="0"/>
              <a:t>月</a:t>
            </a:r>
            <a:r>
              <a:rPr lang="en-US" altLang="ja-JP" sz="1600" dirty="0" smtClean="0"/>
              <a:t>9</a:t>
            </a:r>
            <a:r>
              <a:rPr lang="ja-JP" altLang="en-US" sz="1600" dirty="0" smtClean="0"/>
              <a:t>日　中央社会保険医療協議会総会資料より</a:t>
            </a:r>
            <a:endParaRPr kumimoji="1" lang="ja-JP" altLang="en-US" sz="1600" dirty="0"/>
          </a:p>
        </p:txBody>
      </p:sp>
    </p:spTree>
    <p:extLst>
      <p:ext uri="{BB962C8B-B14F-4D97-AF65-F5344CB8AC3E}">
        <p14:creationId xmlns:p14="http://schemas.microsoft.com/office/powerpoint/2010/main" val="1689831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dirty="0" smtClean="0">
                <a:latin typeface="+mj-ea"/>
                <a:ea typeface="+mj-ea"/>
              </a:rPr>
              <a:t>2014</a:t>
            </a:r>
            <a:r>
              <a:rPr lang="ja-JP" altLang="en-US" dirty="0" smtClean="0">
                <a:latin typeface="+mj-ea"/>
                <a:ea typeface="+mj-ea"/>
              </a:rPr>
              <a:t>年度を</a:t>
            </a:r>
            <a:r>
              <a:rPr lang="ja-JP" altLang="en-US" dirty="0">
                <a:latin typeface="+mj-ea"/>
                <a:ea typeface="+mj-ea"/>
              </a:rPr>
              <a:t>目処</a:t>
            </a:r>
            <a:r>
              <a:rPr lang="ja-JP" altLang="en-US" dirty="0" smtClean="0">
                <a:latin typeface="+mj-ea"/>
                <a:ea typeface="+mj-ea"/>
              </a:rPr>
              <a:t>に実施</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難病への医療費助成の拡充（</a:t>
            </a:r>
            <a:r>
              <a:rPr lang="en-US" altLang="ja-JP" dirty="0" smtClean="0">
                <a:latin typeface="+mj-ea"/>
                <a:ea typeface="+mj-ea"/>
              </a:rPr>
              <a:t>2014</a:t>
            </a:r>
            <a:r>
              <a:rPr lang="ja-JP" altLang="en-US" dirty="0" smtClean="0">
                <a:latin typeface="+mj-ea"/>
                <a:ea typeface="+mj-ea"/>
              </a:rPr>
              <a:t>年に法改正）</a:t>
            </a:r>
            <a:endParaRPr lang="en-US" altLang="ja-JP" dirty="0" smtClean="0">
              <a:latin typeface="+mj-ea"/>
              <a:ea typeface="+mj-ea"/>
            </a:endParaRPr>
          </a:p>
          <a:p>
            <a:pPr algn="just" eaLnBrk="1" hangingPunct="1">
              <a:lnSpc>
                <a:spcPct val="90000"/>
              </a:lnSpc>
            </a:pPr>
            <a:r>
              <a:rPr lang="en-US" altLang="ja-JP" sz="3200" dirty="0" smtClean="0">
                <a:latin typeface="+mj-ea"/>
                <a:ea typeface="+mj-ea"/>
              </a:rPr>
              <a:t>2017</a:t>
            </a:r>
            <a:r>
              <a:rPr lang="ja-JP" altLang="en-US" sz="3200" dirty="0" smtClean="0">
                <a:latin typeface="+mj-ea"/>
                <a:ea typeface="+mj-ea"/>
              </a:rPr>
              <a:t>年度までに実施</a:t>
            </a:r>
            <a:endParaRPr lang="en-US" altLang="ja-JP" sz="3200" dirty="0" smtClean="0">
              <a:latin typeface="+mj-ea"/>
              <a:ea typeface="+mj-ea"/>
            </a:endParaRPr>
          </a:p>
          <a:p>
            <a:pPr lvl="1" algn="just" eaLnBrk="1" hangingPunct="1">
              <a:lnSpc>
                <a:spcPct val="90000"/>
              </a:lnSpc>
            </a:pPr>
            <a:r>
              <a:rPr lang="ja-JP" altLang="en-US" sz="2800" dirty="0">
                <a:latin typeface="+mj-ea"/>
                <a:ea typeface="+mj-ea"/>
              </a:rPr>
              <a:t>都道府県</a:t>
            </a:r>
            <a:r>
              <a:rPr lang="ja-JP" altLang="en-US" sz="2800" dirty="0" smtClean="0">
                <a:latin typeface="+mj-ea"/>
                <a:ea typeface="+mj-ea"/>
              </a:rPr>
              <a:t>が医療提供体制の改革を進める仕組みの導入（</a:t>
            </a:r>
            <a:r>
              <a:rPr lang="en-US" altLang="ja-JP" sz="2800" dirty="0" smtClean="0">
                <a:latin typeface="+mj-ea"/>
                <a:ea typeface="+mj-ea"/>
              </a:rPr>
              <a:t>2014</a:t>
            </a:r>
            <a:r>
              <a:rPr lang="ja-JP" altLang="en-US" sz="2800" dirty="0" smtClean="0">
                <a:latin typeface="+mj-ea"/>
                <a:ea typeface="+mj-ea"/>
              </a:rPr>
              <a:t>年に法改正）</a:t>
            </a:r>
            <a:endParaRPr lang="en-US" altLang="ja-JP" sz="2800" dirty="0" smtClean="0">
              <a:latin typeface="+mj-ea"/>
              <a:ea typeface="+mj-ea"/>
            </a:endParaRPr>
          </a:p>
          <a:p>
            <a:pPr lvl="1" algn="just" eaLnBrk="1" hangingPunct="1">
              <a:lnSpc>
                <a:spcPct val="90000"/>
              </a:lnSpc>
            </a:pPr>
            <a:r>
              <a:rPr lang="ja-JP" altLang="en-US" sz="2800" dirty="0">
                <a:latin typeface="+mj-ea"/>
                <a:ea typeface="+mj-ea"/>
              </a:rPr>
              <a:t>国保</a:t>
            </a:r>
            <a:r>
              <a:rPr lang="ja-JP" altLang="en-US" sz="2800" dirty="0" smtClean="0">
                <a:latin typeface="+mj-ea"/>
                <a:ea typeface="+mj-ea"/>
              </a:rPr>
              <a:t>の運営を都道府県に移管（</a:t>
            </a:r>
            <a:r>
              <a:rPr lang="en-US" altLang="ja-JP" sz="2800" dirty="0" smtClean="0">
                <a:latin typeface="+mj-ea"/>
                <a:ea typeface="+mj-ea"/>
              </a:rPr>
              <a:t>2015</a:t>
            </a:r>
            <a:r>
              <a:rPr lang="ja-JP" altLang="en-US" sz="2800" dirty="0" smtClean="0">
                <a:latin typeface="+mj-ea"/>
                <a:ea typeface="+mj-ea"/>
              </a:rPr>
              <a:t>年に法改正）</a:t>
            </a:r>
            <a:endParaRPr lang="en-US" altLang="ja-JP" sz="2800" dirty="0" smtClean="0">
              <a:latin typeface="+mj-ea"/>
              <a:ea typeface="+mj-ea"/>
            </a:endParaRPr>
          </a:p>
          <a:p>
            <a:pPr lvl="1" algn="just" eaLnBrk="1" hangingPunct="1">
              <a:lnSpc>
                <a:spcPct val="90000"/>
              </a:lnSpc>
            </a:pPr>
            <a:r>
              <a:rPr lang="ja-JP" altLang="en-US" dirty="0">
                <a:latin typeface="+mj-ea"/>
                <a:ea typeface="+mj-ea"/>
              </a:rPr>
              <a:t>被</a:t>
            </a:r>
            <a:r>
              <a:rPr lang="ja-JP" altLang="en-US" dirty="0" smtClean="0">
                <a:latin typeface="+mj-ea"/>
                <a:ea typeface="+mj-ea"/>
              </a:rPr>
              <a:t>用者保険からの支援金に総報酬制を導入</a:t>
            </a:r>
            <a:endParaRPr lang="en-US" altLang="ja-JP" dirty="0" smtClean="0">
              <a:latin typeface="+mj-ea"/>
              <a:ea typeface="+mj-ea"/>
            </a:endParaRPr>
          </a:p>
          <a:p>
            <a:pPr marL="457200" lvl="1" indent="0" algn="just" eaLnBrk="1" hangingPunct="1">
              <a:lnSpc>
                <a:spcPct val="90000"/>
              </a:lnSpc>
              <a:buNone/>
            </a:pPr>
            <a:r>
              <a:rPr lang="ja-JP" altLang="en-US" dirty="0" smtClean="0">
                <a:latin typeface="+mj-ea"/>
              </a:rPr>
              <a:t>　（</a:t>
            </a:r>
            <a:r>
              <a:rPr lang="en-US" altLang="ja-JP" dirty="0">
                <a:latin typeface="+mj-ea"/>
              </a:rPr>
              <a:t>2015</a:t>
            </a:r>
            <a:r>
              <a:rPr lang="ja-JP" altLang="en-US" dirty="0">
                <a:latin typeface="+mj-ea"/>
              </a:rPr>
              <a:t>年に法改正）</a:t>
            </a:r>
            <a:endParaRPr lang="en-US" altLang="ja-JP" dirty="0" smtClean="0">
              <a:latin typeface="+mj-ea"/>
              <a:ea typeface="+mj-ea"/>
            </a:endParaRPr>
          </a:p>
          <a:p>
            <a:pPr lvl="1" algn="just" eaLnBrk="1" hangingPunct="1">
              <a:lnSpc>
                <a:spcPct val="90000"/>
              </a:lnSpc>
            </a:pPr>
            <a:r>
              <a:rPr lang="ja-JP" altLang="en-US" dirty="0" smtClean="0">
                <a:latin typeface="+mj-ea"/>
                <a:ea typeface="+mj-ea"/>
              </a:rPr>
              <a:t>紹介状の無い大病院の外来患者に定額負担を導入</a:t>
            </a:r>
            <a:r>
              <a:rPr lang="ja-JP" altLang="en-US" dirty="0">
                <a:latin typeface="+mj-ea"/>
              </a:rPr>
              <a:t>（</a:t>
            </a:r>
            <a:r>
              <a:rPr lang="en-US" altLang="ja-JP" dirty="0">
                <a:latin typeface="+mj-ea"/>
              </a:rPr>
              <a:t>2015</a:t>
            </a:r>
            <a:r>
              <a:rPr lang="ja-JP" altLang="en-US" dirty="0">
                <a:latin typeface="+mj-ea"/>
              </a:rPr>
              <a:t>年に法改正</a:t>
            </a:r>
            <a:r>
              <a:rPr lang="ja-JP" altLang="en-US" dirty="0" smtClean="0">
                <a:latin typeface="+mj-ea"/>
              </a:rPr>
              <a:t>）</a:t>
            </a:r>
            <a:endParaRPr lang="en-US" altLang="ja-JP" dirty="0" smtClean="0">
              <a:latin typeface="+mj-ea"/>
            </a:endParaRPr>
          </a:p>
          <a:p>
            <a:pPr lvl="1" algn="just" eaLnBrk="1" hangingPunct="1">
              <a:lnSpc>
                <a:spcPct val="90000"/>
              </a:lnSpc>
            </a:pPr>
            <a:r>
              <a:rPr lang="ja-JP" altLang="en-US" dirty="0">
                <a:latin typeface="+mj-ea"/>
                <a:ea typeface="+mj-ea"/>
              </a:rPr>
              <a:t>高齢</a:t>
            </a:r>
            <a:r>
              <a:rPr lang="ja-JP" altLang="en-US" dirty="0" smtClean="0">
                <a:latin typeface="+mj-ea"/>
                <a:ea typeface="+mj-ea"/>
              </a:rPr>
              <a:t>受給者の窓口負担を本則通りに（１割→２割）</a:t>
            </a:r>
            <a:endParaRPr lang="en-US" altLang="ja-JP" dirty="0" smtClean="0">
              <a:latin typeface="+mj-ea"/>
              <a:ea typeface="+mj-ea"/>
            </a:endParaRPr>
          </a:p>
          <a:p>
            <a:pPr lvl="1" algn="just" eaLnBrk="1" hangingPunct="1">
              <a:lnSpc>
                <a:spcPct val="90000"/>
              </a:lnSpc>
            </a:pPr>
            <a:r>
              <a:rPr lang="ja-JP" altLang="en-US" dirty="0" smtClean="0">
                <a:latin typeface="+mj-ea"/>
                <a:ea typeface="+mj-ea"/>
              </a:rPr>
              <a:t>国保・後期高齢者で低所得者の保険料負担軽減</a:t>
            </a:r>
            <a:endParaRPr lang="en-US" altLang="ja-JP" dirty="0" smtClean="0">
              <a:latin typeface="+mj-ea"/>
              <a:ea typeface="+mj-ea"/>
            </a:endParaRPr>
          </a:p>
          <a:p>
            <a:pPr lvl="1" algn="just" eaLnBrk="1" hangingPunct="1">
              <a:lnSpc>
                <a:spcPct val="90000"/>
              </a:lnSpc>
            </a:pPr>
            <a:r>
              <a:rPr lang="ja-JP" altLang="en-US" dirty="0">
                <a:latin typeface="+mj-ea"/>
                <a:ea typeface="+mj-ea"/>
              </a:rPr>
              <a:t>高所得者</a:t>
            </a:r>
            <a:r>
              <a:rPr lang="ja-JP" altLang="en-US" dirty="0" smtClean="0">
                <a:latin typeface="+mj-ea"/>
                <a:ea typeface="+mj-ea"/>
              </a:rPr>
              <a:t>の保険料引き上げ</a:t>
            </a:r>
            <a:endParaRPr lang="en-US" altLang="ja-JP" dirty="0" smtClean="0">
              <a:latin typeface="+mj-ea"/>
              <a:ea typeface="+mj-ea"/>
            </a:endParaRPr>
          </a:p>
          <a:p>
            <a:pPr lvl="1" algn="just" eaLnBrk="1" hangingPunct="1">
              <a:lnSpc>
                <a:spcPct val="90000"/>
              </a:lnSpc>
            </a:pPr>
            <a:endParaRPr lang="en-US" altLang="ja-JP" sz="2800" dirty="0" smtClean="0">
              <a:latin typeface="+mj-ea"/>
              <a:ea typeface="+mj-ea"/>
            </a:endParaRPr>
          </a:p>
          <a:p>
            <a:pPr algn="just" eaLnBrk="1" hangingPunct="1">
              <a:lnSpc>
                <a:spcPct val="90000"/>
              </a:lnSpc>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社会保障国民会議</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社会保障改革のスケジュール案（医療）</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821424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latin typeface="+mj-ea"/>
                <a:ea typeface="+mj-ea"/>
              </a:rPr>
              <a:t>高齢化</a:t>
            </a:r>
            <a:r>
              <a:rPr lang="ja-JP" altLang="en-US" sz="2800" dirty="0" smtClean="0">
                <a:latin typeface="+mj-ea"/>
                <a:ea typeface="+mj-ea"/>
              </a:rPr>
              <a:t>の進展</a:t>
            </a:r>
          </a:p>
          <a:p>
            <a:pPr lvl="1" algn="just" eaLnBrk="1" hangingPunct="1">
              <a:lnSpc>
                <a:spcPct val="90000"/>
              </a:lnSpc>
            </a:pPr>
            <a:r>
              <a:rPr lang="ja-JP" altLang="en-US" sz="2400" dirty="0" smtClean="0">
                <a:latin typeface="+mj-ea"/>
                <a:ea typeface="+mj-ea"/>
              </a:rPr>
              <a:t>疾病構造の変化への対応</a:t>
            </a:r>
            <a:endParaRPr lang="en-US" altLang="ja-JP" sz="2400" dirty="0" smtClean="0">
              <a:latin typeface="+mj-ea"/>
              <a:ea typeface="+mj-ea"/>
            </a:endParaRPr>
          </a:p>
          <a:p>
            <a:pPr algn="just" eaLnBrk="1" hangingPunct="1">
              <a:lnSpc>
                <a:spcPct val="90000"/>
              </a:lnSpc>
            </a:pPr>
            <a:r>
              <a:rPr lang="ja-JP" altLang="en-US" sz="2800" dirty="0" smtClean="0">
                <a:latin typeface="+mj-ea"/>
              </a:rPr>
              <a:t>病院と診療所の役割分担</a:t>
            </a:r>
            <a:endParaRPr lang="ja-JP" altLang="en-US" sz="2800" dirty="0">
              <a:latin typeface="+mj-ea"/>
            </a:endParaRPr>
          </a:p>
          <a:p>
            <a:pPr lvl="1" algn="just" eaLnBrk="1" hangingPunct="1">
              <a:lnSpc>
                <a:spcPct val="90000"/>
              </a:lnSpc>
            </a:pPr>
            <a:r>
              <a:rPr lang="ja-JP" altLang="en-US" sz="2400" dirty="0" smtClean="0">
                <a:latin typeface="+mj-ea"/>
                <a:ea typeface="+mj-ea"/>
              </a:rPr>
              <a:t>病院への軽症患者・休日夜間の患者集中</a:t>
            </a:r>
            <a:endParaRPr lang="en-US" altLang="ja-JP" sz="2400" dirty="0" smtClean="0">
              <a:latin typeface="+mj-ea"/>
              <a:ea typeface="+mj-ea"/>
            </a:endParaRPr>
          </a:p>
          <a:p>
            <a:pPr algn="just" eaLnBrk="1" hangingPunct="1">
              <a:lnSpc>
                <a:spcPct val="90000"/>
              </a:lnSpc>
            </a:pPr>
            <a:r>
              <a:rPr lang="ja-JP" altLang="en-US" sz="2800" dirty="0" smtClean="0">
                <a:latin typeface="+mj-ea"/>
              </a:rPr>
              <a:t>かかりつけ医（主治医）機能の強化</a:t>
            </a:r>
            <a:endParaRPr lang="ja-JP" altLang="en-US" sz="2800" dirty="0">
              <a:latin typeface="+mj-ea"/>
            </a:endParaRPr>
          </a:p>
          <a:p>
            <a:pPr lvl="1" algn="just" eaLnBrk="1" hangingPunct="1">
              <a:lnSpc>
                <a:spcPct val="90000"/>
              </a:lnSpc>
            </a:pPr>
            <a:r>
              <a:rPr lang="ja-JP" altLang="en-US" sz="2400" dirty="0" smtClean="0">
                <a:latin typeface="+mj-ea"/>
                <a:ea typeface="+mj-ea"/>
              </a:rPr>
              <a:t>全人的かつ継続的な対応・アクセスの良さ</a:t>
            </a:r>
            <a:endParaRPr lang="en-US" altLang="ja-JP" sz="2400" dirty="0" smtClean="0">
              <a:latin typeface="+mj-ea"/>
              <a:ea typeface="+mj-ea"/>
            </a:endParaRPr>
          </a:p>
          <a:p>
            <a:pPr algn="just" eaLnBrk="1" hangingPunct="1">
              <a:lnSpc>
                <a:spcPct val="90000"/>
              </a:lnSpc>
            </a:pPr>
            <a:r>
              <a:rPr lang="ja-JP" altLang="en-US" sz="2800" dirty="0" smtClean="0">
                <a:latin typeface="+mj-ea"/>
              </a:rPr>
              <a:t>介護施設における問題</a:t>
            </a:r>
            <a:endParaRPr lang="ja-JP" altLang="en-US" sz="2800" dirty="0">
              <a:latin typeface="+mj-ea"/>
            </a:endParaRPr>
          </a:p>
          <a:p>
            <a:pPr lvl="1" algn="just" eaLnBrk="1" hangingPunct="1">
              <a:lnSpc>
                <a:spcPct val="90000"/>
              </a:lnSpc>
            </a:pPr>
            <a:r>
              <a:rPr lang="ja-JP" altLang="en-US" sz="2400" dirty="0" smtClean="0">
                <a:latin typeface="+mj-ea"/>
                <a:ea typeface="+mj-ea"/>
              </a:rPr>
              <a:t>有料老人ホームでは多剤投与等が多い傾向</a:t>
            </a:r>
            <a:endParaRPr lang="en-US" altLang="ja-JP" sz="2400" dirty="0" smtClean="0">
              <a:latin typeface="+mj-ea"/>
              <a:ea typeface="+mj-ea"/>
            </a:endParaRPr>
          </a:p>
          <a:p>
            <a:pPr lvl="1" algn="just" eaLnBrk="1" hangingPunct="1">
              <a:lnSpc>
                <a:spcPct val="90000"/>
              </a:lnSpc>
            </a:pPr>
            <a:endParaRPr lang="en-US" altLang="ja-JP" sz="2400" dirty="0">
              <a:latin typeface="+mj-ea"/>
              <a:ea typeface="+mj-ea"/>
            </a:endParaRPr>
          </a:p>
          <a:p>
            <a:pPr algn="just" eaLnBrk="1" hangingPunct="1">
              <a:lnSpc>
                <a:spcPct val="90000"/>
              </a:lnSpc>
            </a:pPr>
            <a:endParaRPr lang="en-US" altLang="ja-JP"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3600" dirty="0" smtClean="0">
                <a:solidFill>
                  <a:srgbClr val="FFFF66"/>
                </a:solidFill>
              </a:rPr>
              <a:t>【</a:t>
            </a:r>
            <a:r>
              <a:rPr lang="ja-JP" altLang="en-US" sz="3600" dirty="0" smtClean="0">
                <a:solidFill>
                  <a:srgbClr val="FFFF66"/>
                </a:solidFill>
              </a:rPr>
              <a:t>参考</a:t>
            </a:r>
            <a:r>
              <a:rPr lang="en-US" altLang="ja-JP" sz="3600" dirty="0" smtClean="0">
                <a:solidFill>
                  <a:srgbClr val="FFFF66"/>
                </a:solidFill>
              </a:rPr>
              <a:t>】</a:t>
            </a:r>
            <a:r>
              <a:rPr lang="ja-JP" altLang="en-US" sz="3600" i="0" dirty="0" smtClean="0">
                <a:solidFill>
                  <a:srgbClr val="FFFF66"/>
                </a:solidFill>
              </a:rPr>
              <a:t>外来医療の課題</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10343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複数医療機関を受診する患者</a:t>
            </a:r>
          </a:p>
          <a:p>
            <a:pPr lvl="1" algn="just" eaLnBrk="1" hangingPunct="1">
              <a:lnSpc>
                <a:spcPct val="90000"/>
              </a:lnSpc>
            </a:pPr>
            <a:r>
              <a:rPr lang="ja-JP" altLang="en-US" sz="2400" dirty="0" smtClean="0">
                <a:latin typeface="+mj-ea"/>
                <a:ea typeface="+mj-ea"/>
              </a:rPr>
              <a:t>４４．８％の患者は</a:t>
            </a:r>
            <a:r>
              <a:rPr lang="ja-JP" altLang="en-US" sz="2400" dirty="0">
                <a:latin typeface="+mj-ea"/>
                <a:ea typeface="+mj-ea"/>
              </a:rPr>
              <a:t>複数医療</a:t>
            </a:r>
            <a:r>
              <a:rPr lang="ja-JP" altLang="en-US" sz="2400" dirty="0" smtClean="0">
                <a:latin typeface="+mj-ea"/>
                <a:ea typeface="+mj-ea"/>
              </a:rPr>
              <a:t>機関を受診している</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６．０％の患者は同じ病気で別の医師に受診</a:t>
            </a:r>
            <a:endParaRPr lang="en-US" altLang="ja-JP" sz="2400" dirty="0" smtClean="0">
              <a:latin typeface="+mj-ea"/>
              <a:ea typeface="+mj-ea"/>
            </a:endParaRPr>
          </a:p>
          <a:p>
            <a:pPr algn="just" eaLnBrk="1" hangingPunct="1">
              <a:lnSpc>
                <a:spcPct val="90000"/>
              </a:lnSpc>
            </a:pPr>
            <a:r>
              <a:rPr lang="ja-JP" altLang="en-US" sz="2800" dirty="0" smtClean="0">
                <a:latin typeface="+mj-ea"/>
              </a:rPr>
              <a:t>患者の意識</a:t>
            </a:r>
            <a:endParaRPr lang="en-US" altLang="ja-JP" sz="2800" dirty="0" smtClean="0">
              <a:latin typeface="+mj-ea"/>
            </a:endParaRPr>
          </a:p>
          <a:p>
            <a:pPr lvl="1" algn="just" eaLnBrk="1" hangingPunct="1">
              <a:lnSpc>
                <a:spcPct val="90000"/>
              </a:lnSpc>
            </a:pPr>
            <a:r>
              <a:rPr lang="ja-JP" altLang="en-US" sz="2400" dirty="0" smtClean="0">
                <a:latin typeface="+mj-ea"/>
              </a:rPr>
              <a:t>５６．７％の患者の意識として、かかりつけ医を持ちその医師の判断を尊重したいと思っている</a:t>
            </a:r>
            <a:endParaRPr lang="en-US" altLang="ja-JP" sz="2400" dirty="0" smtClean="0">
              <a:latin typeface="+mj-ea"/>
            </a:endParaRPr>
          </a:p>
          <a:p>
            <a:pPr marL="457200" lvl="1" indent="0" algn="just" eaLnBrk="1" hangingPunct="1">
              <a:lnSpc>
                <a:spcPct val="90000"/>
              </a:lnSpc>
              <a:buNone/>
            </a:pPr>
            <a:r>
              <a:rPr lang="ja-JP" altLang="en-US" sz="1800" dirty="0" smtClean="0">
                <a:latin typeface="+mj-ea"/>
              </a:rPr>
              <a:t>　　　　　　　　（平成２３年１１月１７日「医療に関する国民意識調査：健保連」）</a:t>
            </a:r>
            <a:endParaRPr lang="ja-JP" altLang="en-US" sz="1800" dirty="0">
              <a:latin typeface="+mj-ea"/>
            </a:endParaRPr>
          </a:p>
          <a:p>
            <a:pPr lvl="1" algn="just" eaLnBrk="1" hangingPunct="1">
              <a:lnSpc>
                <a:spcPct val="90000"/>
              </a:lnSpc>
            </a:pPr>
            <a:r>
              <a:rPr lang="ja-JP" altLang="en-US" sz="2400" dirty="0" smtClean="0">
                <a:latin typeface="+mj-ea"/>
              </a:rPr>
              <a:t>時間外対応、気軽に相談に乗って貰える、専門医への紹介等を期待している</a:t>
            </a:r>
            <a:endParaRPr lang="en-US" altLang="ja-JP" sz="2400" dirty="0" smtClean="0">
              <a:latin typeface="+mj-ea"/>
            </a:endParaRPr>
          </a:p>
          <a:p>
            <a:pPr marL="457200" lvl="1" indent="0" algn="just" eaLnBrk="1" hangingPunct="1">
              <a:lnSpc>
                <a:spcPct val="90000"/>
              </a:lnSpc>
              <a:buNone/>
            </a:pPr>
            <a:r>
              <a:rPr lang="ja-JP" altLang="en-US" sz="1800" dirty="0">
                <a:latin typeface="+mj-ea"/>
              </a:rPr>
              <a:t>　　　　　　（平成</a:t>
            </a:r>
            <a:r>
              <a:rPr lang="ja-JP" altLang="en-US" sz="1800" dirty="0" smtClean="0">
                <a:latin typeface="+mj-ea"/>
              </a:rPr>
              <a:t>２４年４月</a:t>
            </a:r>
            <a:r>
              <a:rPr lang="ja-JP" altLang="en-US" sz="1800" dirty="0">
                <a:latin typeface="+mj-ea"/>
              </a:rPr>
              <a:t>１７日</a:t>
            </a:r>
            <a:r>
              <a:rPr lang="ja-JP" altLang="en-US" sz="1800" dirty="0" smtClean="0">
                <a:latin typeface="+mj-ea"/>
              </a:rPr>
              <a:t>「第</a:t>
            </a:r>
            <a:r>
              <a:rPr lang="en-US" altLang="ja-JP" sz="1800" dirty="0" smtClean="0">
                <a:latin typeface="+mj-ea"/>
              </a:rPr>
              <a:t>4</a:t>
            </a:r>
            <a:r>
              <a:rPr lang="ja-JP" altLang="en-US" sz="1800" dirty="0" smtClean="0">
                <a:latin typeface="+mj-ea"/>
              </a:rPr>
              <a:t>回日本の医療に関する意識</a:t>
            </a:r>
            <a:r>
              <a:rPr lang="ja-JP" altLang="en-US" sz="1800" dirty="0">
                <a:latin typeface="+mj-ea"/>
              </a:rPr>
              <a:t>調査</a:t>
            </a:r>
            <a:r>
              <a:rPr lang="ja-JP" altLang="en-US" sz="1800" dirty="0" smtClean="0">
                <a:latin typeface="+mj-ea"/>
              </a:rPr>
              <a:t>：</a:t>
            </a:r>
            <a:r>
              <a:rPr lang="ja-JP" altLang="en-US" sz="1800" dirty="0">
                <a:latin typeface="+mj-ea"/>
              </a:rPr>
              <a:t>日医総研</a:t>
            </a:r>
            <a:r>
              <a:rPr lang="ja-JP" altLang="en-US" sz="1800" dirty="0" smtClean="0">
                <a:latin typeface="+mj-ea"/>
              </a:rPr>
              <a:t>」</a:t>
            </a:r>
            <a:r>
              <a:rPr lang="ja-JP" altLang="en-US" sz="1800" dirty="0">
                <a:latin typeface="+mj-ea"/>
              </a:rPr>
              <a:t>）</a:t>
            </a:r>
            <a:endParaRPr lang="en-US" altLang="ja-JP" sz="1800" dirty="0" smtClean="0">
              <a:latin typeface="+mj-ea"/>
            </a:endParaRPr>
          </a:p>
          <a:p>
            <a:pPr algn="just" eaLnBrk="1" hangingPunct="1">
              <a:lnSpc>
                <a:spcPct val="90000"/>
              </a:lnSpc>
            </a:pPr>
            <a:r>
              <a:rPr lang="ja-JP" altLang="en-US" sz="2800" dirty="0" smtClean="0">
                <a:latin typeface="+mj-ea"/>
              </a:rPr>
              <a:t>医療機関へのアクセス</a:t>
            </a:r>
            <a:endParaRPr lang="en-US" altLang="ja-JP" sz="2800" dirty="0" smtClean="0">
              <a:latin typeface="+mj-ea"/>
            </a:endParaRPr>
          </a:p>
          <a:p>
            <a:pPr lvl="1" algn="just" eaLnBrk="1" hangingPunct="1">
              <a:lnSpc>
                <a:spcPct val="90000"/>
              </a:lnSpc>
            </a:pPr>
            <a:r>
              <a:rPr lang="ja-JP" altLang="en-US" sz="2400" dirty="0" smtClean="0">
                <a:latin typeface="+mj-ea"/>
              </a:rPr>
              <a:t>８６．０％は３０未満、４２．３％が徒歩・自転車を利用</a:t>
            </a:r>
            <a:endParaRPr lang="ja-JP" altLang="en-US" sz="2400" dirty="0">
              <a:latin typeface="+mj-ea"/>
            </a:endParaRPr>
          </a:p>
          <a:p>
            <a:pPr algn="just" eaLnBrk="1" hangingPunct="1">
              <a:lnSpc>
                <a:spcPct val="90000"/>
              </a:lnSpc>
            </a:pPr>
            <a:endParaRPr lang="en-US" altLang="ja-JP"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600" dirty="0">
                <a:solidFill>
                  <a:srgbClr val="FFFF66"/>
                </a:solidFill>
              </a:rPr>
              <a:t>【</a:t>
            </a:r>
            <a:r>
              <a:rPr lang="ja-JP" altLang="en-US" sz="3600" dirty="0">
                <a:solidFill>
                  <a:srgbClr val="FFFF66"/>
                </a:solidFill>
              </a:rPr>
              <a:t>参考</a:t>
            </a:r>
            <a:r>
              <a:rPr lang="en-US" altLang="ja-JP" sz="3600" dirty="0">
                <a:solidFill>
                  <a:srgbClr val="FFFF66"/>
                </a:solidFill>
              </a:rPr>
              <a:t>】</a:t>
            </a:r>
            <a:r>
              <a:rPr lang="ja-JP" altLang="en-US" sz="3600" dirty="0" smtClean="0">
                <a:solidFill>
                  <a:srgbClr val="FFFF66"/>
                </a:solidFill>
              </a:rPr>
              <a:t>かかりつけ医の論点</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9447324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latin typeface="+mj-ea"/>
              </a:rPr>
              <a:t>投薬における問題</a:t>
            </a:r>
          </a:p>
          <a:p>
            <a:pPr lvl="1" algn="just" eaLnBrk="1" hangingPunct="1">
              <a:lnSpc>
                <a:spcPct val="90000"/>
              </a:lnSpc>
            </a:pPr>
            <a:r>
              <a:rPr lang="ja-JP" altLang="en-US" sz="2400" dirty="0">
                <a:latin typeface="+mj-ea"/>
              </a:rPr>
              <a:t>複数医療機関受診では重複投与や相互作用の問題</a:t>
            </a:r>
            <a:endParaRPr lang="en-US" altLang="ja-JP" sz="2400" dirty="0">
              <a:latin typeface="+mj-ea"/>
            </a:endParaRPr>
          </a:p>
          <a:p>
            <a:pPr lvl="1" algn="just" eaLnBrk="1" hangingPunct="1">
              <a:lnSpc>
                <a:spcPct val="90000"/>
              </a:lnSpc>
            </a:pPr>
            <a:r>
              <a:rPr lang="ja-JP" altLang="en-US" sz="2400" dirty="0">
                <a:latin typeface="+mj-ea"/>
              </a:rPr>
              <a:t>多剤投与は有害作用の発現率が</a:t>
            </a:r>
            <a:r>
              <a:rPr lang="ja-JP" altLang="en-US" sz="2400" dirty="0" smtClean="0">
                <a:latin typeface="+mj-ea"/>
              </a:rPr>
              <a:t>高い</a:t>
            </a:r>
            <a:endParaRPr lang="en-US" altLang="ja-JP" sz="2800" dirty="0" smtClean="0">
              <a:latin typeface="+mj-ea"/>
              <a:ea typeface="+mj-ea"/>
            </a:endParaRPr>
          </a:p>
          <a:p>
            <a:pPr algn="just" eaLnBrk="1" hangingPunct="1">
              <a:lnSpc>
                <a:spcPct val="90000"/>
              </a:lnSpc>
            </a:pPr>
            <a:r>
              <a:rPr lang="ja-JP" altLang="en-US" sz="2800" dirty="0" smtClean="0">
                <a:latin typeface="+mj-ea"/>
                <a:ea typeface="+mj-ea"/>
              </a:rPr>
              <a:t>がん検診の受診率</a:t>
            </a:r>
          </a:p>
          <a:p>
            <a:pPr lvl="1" algn="just" eaLnBrk="1" hangingPunct="1">
              <a:lnSpc>
                <a:spcPct val="90000"/>
              </a:lnSpc>
            </a:pPr>
            <a:r>
              <a:rPr lang="ja-JP" altLang="en-US" sz="2400" dirty="0" smtClean="0">
                <a:latin typeface="+mj-ea"/>
                <a:ea typeface="+mj-ea"/>
              </a:rPr>
              <a:t>かかりつけ医を持つ患者は受診率が高い</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予防という観点で有用</a:t>
            </a:r>
            <a:endParaRPr lang="en-US" altLang="ja-JP" sz="2400" dirty="0" smtClean="0">
              <a:latin typeface="+mj-ea"/>
              <a:ea typeface="+mj-ea"/>
            </a:endParaRPr>
          </a:p>
          <a:p>
            <a:pPr algn="just" eaLnBrk="1" hangingPunct="1">
              <a:lnSpc>
                <a:spcPct val="90000"/>
              </a:lnSpc>
            </a:pPr>
            <a:r>
              <a:rPr lang="ja-JP" altLang="en-US" sz="2800" dirty="0">
                <a:latin typeface="+mj-ea"/>
              </a:rPr>
              <a:t>介護と</a:t>
            </a:r>
            <a:r>
              <a:rPr lang="ja-JP" altLang="en-US" sz="2800" dirty="0" smtClean="0">
                <a:latin typeface="+mj-ea"/>
              </a:rPr>
              <a:t>の連携</a:t>
            </a:r>
            <a:endParaRPr lang="en-US" altLang="ja-JP" sz="2800" dirty="0" smtClean="0">
              <a:latin typeface="+mj-ea"/>
            </a:endParaRPr>
          </a:p>
          <a:p>
            <a:pPr lvl="1" algn="just" eaLnBrk="1" hangingPunct="1">
              <a:lnSpc>
                <a:spcPct val="90000"/>
              </a:lnSpc>
            </a:pPr>
            <a:r>
              <a:rPr lang="ja-JP" altLang="en-US" sz="2400" dirty="0" smtClean="0">
                <a:latin typeface="+mj-ea"/>
              </a:rPr>
              <a:t>地域包括ケアシステムの推進</a:t>
            </a:r>
            <a:endParaRPr lang="en-US" altLang="ja-JP" sz="2400" dirty="0" smtClean="0">
              <a:latin typeface="+mj-ea"/>
            </a:endParaRPr>
          </a:p>
          <a:p>
            <a:pPr lvl="1" algn="just" eaLnBrk="1" hangingPunct="1">
              <a:lnSpc>
                <a:spcPct val="90000"/>
              </a:lnSpc>
            </a:pPr>
            <a:r>
              <a:rPr lang="ja-JP" altLang="en-US" sz="2400" dirty="0">
                <a:latin typeface="+mj-ea"/>
              </a:rPr>
              <a:t>在宅療養支援</a:t>
            </a:r>
            <a:r>
              <a:rPr lang="ja-JP" altLang="en-US" sz="2400" dirty="0" smtClean="0">
                <a:latin typeface="+mj-ea"/>
              </a:rPr>
              <a:t>診療所の更なる推進</a:t>
            </a:r>
            <a:endParaRPr lang="ja-JP" altLang="en-US" sz="2400" dirty="0">
              <a:latin typeface="+mj-ea"/>
            </a:endParaRPr>
          </a:p>
          <a:p>
            <a:pPr algn="just" eaLnBrk="1" hangingPunct="1">
              <a:lnSpc>
                <a:spcPct val="90000"/>
              </a:lnSpc>
            </a:pPr>
            <a:r>
              <a:rPr lang="ja-JP" altLang="en-US" sz="2800" dirty="0">
                <a:latin typeface="+mj-ea"/>
              </a:rPr>
              <a:t>最近</a:t>
            </a:r>
            <a:r>
              <a:rPr lang="ja-JP" altLang="en-US" sz="2800" dirty="0" smtClean="0">
                <a:latin typeface="+mj-ea"/>
              </a:rPr>
              <a:t>の診療報酬評価の傾向</a:t>
            </a:r>
            <a:endParaRPr lang="ja-JP" altLang="en-US" sz="2800" dirty="0">
              <a:latin typeface="+mj-ea"/>
            </a:endParaRPr>
          </a:p>
          <a:p>
            <a:pPr lvl="1" algn="just" eaLnBrk="1" hangingPunct="1">
              <a:lnSpc>
                <a:spcPct val="90000"/>
              </a:lnSpc>
            </a:pPr>
            <a:r>
              <a:rPr lang="ja-JP" altLang="en-US" sz="2400" dirty="0" smtClean="0">
                <a:latin typeface="+mj-ea"/>
                <a:ea typeface="+mj-ea"/>
              </a:rPr>
              <a:t>ストラクチャー・プロセス・アウトカムを評価</a:t>
            </a:r>
            <a:endParaRPr lang="en-US" altLang="ja-JP" sz="2400" dirty="0" smtClean="0">
              <a:latin typeface="+mj-ea"/>
              <a:ea typeface="+mj-ea"/>
            </a:endParaRPr>
          </a:p>
          <a:p>
            <a:pPr lvl="1" algn="just" eaLnBrk="1" hangingPunct="1">
              <a:lnSpc>
                <a:spcPct val="90000"/>
              </a:lnSpc>
            </a:pPr>
            <a:endParaRPr lang="en-US" altLang="ja-JP" sz="2400" dirty="0">
              <a:latin typeface="+mj-ea"/>
              <a:ea typeface="+mj-ea"/>
            </a:endParaRPr>
          </a:p>
          <a:p>
            <a:pPr algn="just" eaLnBrk="1" hangingPunct="1">
              <a:lnSpc>
                <a:spcPct val="90000"/>
              </a:lnSpc>
            </a:pPr>
            <a:endParaRPr lang="en-US" altLang="ja-JP"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600" dirty="0">
                <a:solidFill>
                  <a:srgbClr val="FFFF66"/>
                </a:solidFill>
              </a:rPr>
              <a:t>【</a:t>
            </a:r>
            <a:r>
              <a:rPr lang="ja-JP" altLang="en-US" sz="3600" dirty="0">
                <a:solidFill>
                  <a:srgbClr val="FFFF66"/>
                </a:solidFill>
              </a:rPr>
              <a:t>参考</a:t>
            </a:r>
            <a:r>
              <a:rPr lang="en-US" altLang="ja-JP" sz="3600" dirty="0">
                <a:solidFill>
                  <a:srgbClr val="FFFF66"/>
                </a:solidFill>
              </a:rPr>
              <a:t>】</a:t>
            </a:r>
            <a:r>
              <a:rPr lang="ja-JP" altLang="en-US" sz="3600" dirty="0" smtClean="0">
                <a:solidFill>
                  <a:srgbClr val="FFFF66"/>
                </a:solidFill>
              </a:rPr>
              <a:t>かかりつけ医の論点</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09187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医療法改定について</a:t>
            </a:r>
            <a:endParaRPr lang="en-US" altLang="ja-JP" sz="4000" dirty="0" smtClean="0"/>
          </a:p>
        </p:txBody>
      </p:sp>
    </p:spTree>
    <p:extLst>
      <p:ext uri="{BB962C8B-B14F-4D97-AF65-F5344CB8AC3E}">
        <p14:creationId xmlns:p14="http://schemas.microsoft.com/office/powerpoint/2010/main" val="4142278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solidFill>
                  <a:schemeClr val="tx1"/>
                </a:solidFill>
                <a:latin typeface="+mj-ea"/>
                <a:ea typeface="+mj-ea"/>
              </a:rPr>
              <a:t>病床の機能分化・連携の推進</a:t>
            </a:r>
          </a:p>
          <a:p>
            <a:pPr algn="just" eaLnBrk="1" hangingPunct="1">
              <a:lnSpc>
                <a:spcPct val="90000"/>
              </a:lnSpc>
            </a:pPr>
            <a:r>
              <a:rPr lang="ja-JP" altLang="en-US" sz="2800" dirty="0">
                <a:solidFill>
                  <a:schemeClr val="tx1"/>
                </a:solidFill>
                <a:latin typeface="+mj-ea"/>
                <a:ea typeface="+mj-ea"/>
              </a:rPr>
              <a:t>在宅医療の推進</a:t>
            </a:r>
          </a:p>
          <a:p>
            <a:pPr algn="just" eaLnBrk="1" hangingPunct="1">
              <a:lnSpc>
                <a:spcPct val="90000"/>
              </a:lnSpc>
            </a:pPr>
            <a:r>
              <a:rPr lang="ja-JP" altLang="en-US" sz="2800" dirty="0">
                <a:solidFill>
                  <a:schemeClr val="tx1"/>
                </a:solidFill>
                <a:latin typeface="+mj-ea"/>
                <a:ea typeface="+mj-ea"/>
              </a:rPr>
              <a:t>特定機能病院の承認の更新制の導入</a:t>
            </a:r>
          </a:p>
          <a:p>
            <a:pPr algn="just" eaLnBrk="1" hangingPunct="1">
              <a:lnSpc>
                <a:spcPct val="90000"/>
              </a:lnSpc>
            </a:pPr>
            <a:r>
              <a:rPr lang="ja-JP" altLang="en-US" sz="2800" dirty="0">
                <a:solidFill>
                  <a:schemeClr val="tx1"/>
                </a:solidFill>
                <a:latin typeface="+mj-ea"/>
                <a:ea typeface="+mj-ea"/>
              </a:rPr>
              <a:t>医師確保対策（地域医療支援センター（仮称）の設置）</a:t>
            </a:r>
          </a:p>
          <a:p>
            <a:pPr algn="just" eaLnBrk="1" hangingPunct="1">
              <a:lnSpc>
                <a:spcPct val="90000"/>
              </a:lnSpc>
            </a:pPr>
            <a:r>
              <a:rPr lang="ja-JP" altLang="en-US" sz="2800" dirty="0">
                <a:solidFill>
                  <a:schemeClr val="tx1"/>
                </a:solidFill>
                <a:latin typeface="+mj-ea"/>
                <a:ea typeface="+mj-ea"/>
              </a:rPr>
              <a:t>看護職員確保対策</a:t>
            </a:r>
          </a:p>
          <a:p>
            <a:pPr algn="just" eaLnBrk="1" hangingPunct="1">
              <a:lnSpc>
                <a:spcPct val="90000"/>
              </a:lnSpc>
            </a:pPr>
            <a:r>
              <a:rPr lang="ja-JP" altLang="en-US" sz="2800" dirty="0">
                <a:solidFill>
                  <a:schemeClr val="tx1"/>
                </a:solidFill>
                <a:latin typeface="+mj-ea"/>
                <a:ea typeface="+mj-ea"/>
              </a:rPr>
              <a:t>医療機関における勤務環境の改善</a:t>
            </a:r>
          </a:p>
          <a:p>
            <a:pPr algn="just" eaLnBrk="1" hangingPunct="1">
              <a:lnSpc>
                <a:spcPct val="90000"/>
              </a:lnSpc>
            </a:pPr>
            <a:r>
              <a:rPr lang="ja-JP" altLang="en-US" sz="2800" dirty="0">
                <a:solidFill>
                  <a:schemeClr val="tx1"/>
                </a:solidFill>
                <a:latin typeface="+mj-ea"/>
                <a:ea typeface="+mj-ea"/>
              </a:rPr>
              <a:t>チーム医療の推進</a:t>
            </a:r>
          </a:p>
          <a:p>
            <a:pPr algn="just" eaLnBrk="1" hangingPunct="1">
              <a:lnSpc>
                <a:spcPct val="90000"/>
              </a:lnSpc>
            </a:pPr>
            <a:r>
              <a:rPr lang="ja-JP" altLang="en-US" sz="2800" dirty="0">
                <a:solidFill>
                  <a:schemeClr val="tx1"/>
                </a:solidFill>
                <a:latin typeface="+mj-ea"/>
                <a:ea typeface="+mj-ea"/>
              </a:rPr>
              <a:t>医療事故に係る調査の仕組み等の整備</a:t>
            </a:r>
          </a:p>
          <a:p>
            <a:pPr algn="just" eaLnBrk="1" hangingPunct="1">
              <a:lnSpc>
                <a:spcPct val="90000"/>
              </a:lnSpc>
            </a:pPr>
            <a:r>
              <a:rPr lang="ja-JP" altLang="en-US" sz="2800" dirty="0">
                <a:solidFill>
                  <a:schemeClr val="tx1"/>
                </a:solidFill>
                <a:latin typeface="+mj-ea"/>
                <a:ea typeface="+mj-ea"/>
              </a:rPr>
              <a:t>臨床研究の推進</a:t>
            </a:r>
          </a:p>
          <a:p>
            <a:pPr algn="just" eaLnBrk="1" hangingPunct="1">
              <a:lnSpc>
                <a:spcPct val="90000"/>
              </a:lnSpc>
            </a:pPr>
            <a:r>
              <a:rPr lang="ja-JP" altLang="en-US" sz="2800" dirty="0">
                <a:solidFill>
                  <a:schemeClr val="tx1"/>
                </a:solidFill>
                <a:latin typeface="+mj-ea"/>
                <a:ea typeface="+mj-ea"/>
              </a:rPr>
              <a:t>外国医師等の臨床修練制度の見直し</a:t>
            </a:r>
          </a:p>
          <a:p>
            <a:pPr algn="just" eaLnBrk="1" hangingPunct="1">
              <a:lnSpc>
                <a:spcPct val="90000"/>
              </a:lnSpc>
            </a:pPr>
            <a:r>
              <a:rPr lang="ja-JP" altLang="en-US" sz="2800" dirty="0">
                <a:solidFill>
                  <a:schemeClr val="tx1"/>
                </a:solidFill>
                <a:latin typeface="+mj-ea"/>
                <a:ea typeface="+mj-ea"/>
              </a:rPr>
              <a:t>歯科技工士国家試験の見直し</a:t>
            </a:r>
          </a:p>
          <a:p>
            <a:pPr algn="just" eaLnBrk="1" hangingPunct="1">
              <a:lnSpc>
                <a:spcPct val="90000"/>
              </a:lnSpc>
            </a:pPr>
            <a:r>
              <a:rPr lang="ja-JP" altLang="en-US" sz="2800" dirty="0">
                <a:solidFill>
                  <a:schemeClr val="tx1"/>
                </a:solidFill>
                <a:latin typeface="+mj-ea"/>
                <a:ea typeface="+mj-ea"/>
              </a:rPr>
              <a:t>持分なし医療法人への移行の促進</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医療法改定のポイント</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7313722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医療機能の分化・連携の推進</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各医療</a:t>
            </a:r>
            <a:r>
              <a:rPr lang="ja-JP" altLang="en-US" sz="2400" dirty="0">
                <a:latin typeface="+mj-ea"/>
                <a:ea typeface="+mj-ea"/>
              </a:rPr>
              <a:t>機関が、その有する病床の医療機能（急性期、亜急性期、回復期等）を都道府県知事に報告する仕組みを創設。</a:t>
            </a:r>
          </a:p>
          <a:p>
            <a:pPr lvl="1" algn="just" eaLnBrk="1" hangingPunct="1">
              <a:lnSpc>
                <a:spcPct val="90000"/>
              </a:lnSpc>
            </a:pPr>
            <a:r>
              <a:rPr lang="ja-JP" altLang="en-US" sz="2400" dirty="0" smtClean="0">
                <a:latin typeface="+mj-ea"/>
                <a:ea typeface="+mj-ea"/>
              </a:rPr>
              <a:t>都道府県</a:t>
            </a:r>
            <a:r>
              <a:rPr lang="ja-JP" altLang="en-US" sz="2400" dirty="0">
                <a:latin typeface="+mj-ea"/>
                <a:ea typeface="+mj-ea"/>
              </a:rPr>
              <a:t>が、医療計画の一部として、地域の医療需要の将来推計や、医療機関から報告された情報等を活用して、二次医療圏等ごとに各医療機能の必要量等を含む地域の医療提供体制の将来の目指すべき姿（地域医療ビジョン）を策定。</a:t>
            </a:r>
          </a:p>
          <a:p>
            <a:pPr lvl="1" algn="just" eaLnBrk="1" hangingPunct="1">
              <a:lnSpc>
                <a:spcPct val="90000"/>
              </a:lnSpc>
            </a:pPr>
            <a:r>
              <a:rPr lang="ja-JP" altLang="en-US" sz="2400" dirty="0" smtClean="0">
                <a:latin typeface="+mj-ea"/>
                <a:ea typeface="+mj-ea"/>
              </a:rPr>
              <a:t>上記</a:t>
            </a:r>
            <a:r>
              <a:rPr lang="ja-JP" altLang="en-US" sz="2400" dirty="0">
                <a:latin typeface="+mj-ea"/>
                <a:ea typeface="+mj-ea"/>
              </a:rPr>
              <a:t>と併せて、国・都道府県・病院・有床診療所の役割や、国民・患者の責務を規定。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在宅</a:t>
            </a:r>
            <a:r>
              <a:rPr lang="ja-JP" altLang="en-US" sz="2800" dirty="0">
                <a:latin typeface="+mj-ea"/>
                <a:ea typeface="+mj-ea"/>
              </a:rPr>
              <a:t>医療の</a:t>
            </a:r>
            <a:r>
              <a:rPr lang="ja-JP" altLang="en-US" sz="2800" dirty="0" smtClean="0">
                <a:latin typeface="+mj-ea"/>
                <a:ea typeface="+mj-ea"/>
              </a:rPr>
              <a:t>推進</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計画において、在宅医療についても５疾病５事業と同様、達成すべき目標や医療連携体制に関する事項の記載を義務づけ</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医療法改定の概要１</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117082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特定</a:t>
            </a:r>
            <a:r>
              <a:rPr lang="ja-JP" altLang="en-US" sz="2800" dirty="0">
                <a:latin typeface="+mj-ea"/>
                <a:ea typeface="+mj-ea"/>
              </a:rPr>
              <a:t>機能病院の承認の更新制の</a:t>
            </a:r>
            <a:r>
              <a:rPr lang="ja-JP" altLang="en-US" sz="2800" dirty="0" smtClean="0">
                <a:latin typeface="+mj-ea"/>
                <a:ea typeface="+mj-ea"/>
              </a:rPr>
              <a:t>導入</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高度</a:t>
            </a:r>
            <a:r>
              <a:rPr lang="ja-JP" altLang="en-US" sz="2400" dirty="0">
                <a:latin typeface="+mj-ea"/>
                <a:ea typeface="+mj-ea"/>
              </a:rPr>
              <a:t>の医療の提供等を担う特定機能病院について、その質を継続的に確保するため、更新制を導入。</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医師</a:t>
            </a:r>
            <a:r>
              <a:rPr lang="ja-JP" altLang="en-US" sz="2800" dirty="0">
                <a:latin typeface="+mj-ea"/>
                <a:ea typeface="+mj-ea"/>
              </a:rPr>
              <a:t>確保対策（地域医療支援センター（仮称）の設置</a:t>
            </a:r>
            <a:r>
              <a:rPr lang="ja-JP" altLang="en-US" sz="2800" dirty="0" smtClean="0">
                <a:latin typeface="+mj-ea"/>
                <a:ea typeface="+mj-ea"/>
              </a:rPr>
              <a:t>）</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都道府県</a:t>
            </a:r>
            <a:r>
              <a:rPr lang="ja-JP" altLang="en-US" sz="2400" dirty="0">
                <a:latin typeface="+mj-ea"/>
                <a:ea typeface="+mj-ea"/>
              </a:rPr>
              <a:t>に対して、キャリア形成支援と一体となって医師不足病院の医師確保の支援等を行う地域医療支援センター（仮称）の設置の努力義務規定を創設。</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看護</a:t>
            </a:r>
            <a:r>
              <a:rPr lang="ja-JP" altLang="en-US" sz="2800" dirty="0">
                <a:latin typeface="+mj-ea"/>
                <a:ea typeface="+mj-ea"/>
              </a:rPr>
              <a:t>職員確保対策（看護師等確保促進法関係）</a:t>
            </a:r>
          </a:p>
          <a:p>
            <a:pPr lvl="1" algn="just" eaLnBrk="1" hangingPunct="1">
              <a:lnSpc>
                <a:spcPct val="90000"/>
              </a:lnSpc>
            </a:pPr>
            <a:r>
              <a:rPr lang="ja-JP" altLang="en-US" sz="2400" dirty="0" smtClean="0">
                <a:latin typeface="+mj-ea"/>
                <a:ea typeface="+mj-ea"/>
              </a:rPr>
              <a:t>看護</a:t>
            </a:r>
            <a:r>
              <a:rPr lang="ja-JP" altLang="en-US" sz="2400" dirty="0">
                <a:latin typeface="+mj-ea"/>
                <a:ea typeface="+mj-ea"/>
              </a:rPr>
              <a:t>職員の復職を効果的に支援する観点から、看護師免許等の保持者について、都道府県ナースセンターへの届出制度を</a:t>
            </a:r>
            <a:r>
              <a:rPr lang="ja-JP" altLang="en-US" sz="2400" dirty="0" smtClean="0">
                <a:latin typeface="+mj-ea"/>
                <a:ea typeface="+mj-ea"/>
              </a:rPr>
              <a:t>創設</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医療法改定の概要２</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033149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a:t>
            </a:r>
            <a:r>
              <a:rPr lang="ja-JP" altLang="en-US" sz="2800" dirty="0">
                <a:latin typeface="+mj-ea"/>
                <a:ea typeface="+mj-ea"/>
              </a:rPr>
              <a:t>機関における勤務環境の</a:t>
            </a:r>
            <a:r>
              <a:rPr lang="ja-JP" altLang="en-US" sz="2800" dirty="0" smtClean="0">
                <a:latin typeface="+mj-ea"/>
                <a:ea typeface="+mj-ea"/>
              </a:rPr>
              <a:t>改善</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国</a:t>
            </a:r>
            <a:r>
              <a:rPr lang="ja-JP" altLang="en-US" sz="2400" dirty="0">
                <a:latin typeface="+mj-ea"/>
                <a:ea typeface="+mj-ea"/>
              </a:rPr>
              <a:t>における指針の策定など医療機関の勤務環境改善のための自主的なマネジメントシステムを創設するとともに、都道府県ごとに、こうした取組を支援する医療勤務環境改善支援センター（仮称）の設置等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チーム</a:t>
            </a:r>
            <a:r>
              <a:rPr lang="ja-JP" altLang="en-US" sz="2800" dirty="0">
                <a:latin typeface="+mj-ea"/>
                <a:ea typeface="+mj-ea"/>
              </a:rPr>
              <a:t>医療の推進</a:t>
            </a:r>
          </a:p>
          <a:p>
            <a:pPr lvl="1" algn="just" eaLnBrk="1" hangingPunct="1">
              <a:lnSpc>
                <a:spcPct val="90000"/>
              </a:lnSpc>
            </a:pPr>
            <a:r>
              <a:rPr lang="ja-JP" altLang="en-US" sz="2400" dirty="0" smtClean="0">
                <a:latin typeface="+mj-ea"/>
                <a:ea typeface="+mj-ea"/>
              </a:rPr>
              <a:t>診療</a:t>
            </a:r>
            <a:r>
              <a:rPr lang="ja-JP" altLang="en-US" sz="2400" dirty="0">
                <a:latin typeface="+mj-ea"/>
                <a:ea typeface="+mj-ea"/>
              </a:rPr>
              <a:t>の補助のうち高い専門知識と技能等が必要となる行為を明確化するとともに、医師又は歯科医師の指示の下、プロトコール（手順書）に基づきその行為を実施する看護師に対する研修の仕組みを創設。（保健師助産師看護師法関係）</a:t>
            </a:r>
          </a:p>
          <a:p>
            <a:pPr lvl="1" algn="just" eaLnBrk="1" hangingPunct="1">
              <a:lnSpc>
                <a:spcPct val="90000"/>
              </a:lnSpc>
            </a:pPr>
            <a:r>
              <a:rPr lang="ja-JP" altLang="en-US" sz="2400" dirty="0" smtClean="0">
                <a:latin typeface="+mj-ea"/>
                <a:ea typeface="+mj-ea"/>
              </a:rPr>
              <a:t>診療</a:t>
            </a:r>
            <a:r>
              <a:rPr lang="ja-JP" altLang="en-US" sz="2400" dirty="0">
                <a:latin typeface="+mj-ea"/>
                <a:ea typeface="+mj-ea"/>
              </a:rPr>
              <a:t>放射線技師の業務範囲を拡大（診療放射線技師法関係）</a:t>
            </a:r>
          </a:p>
          <a:p>
            <a:pPr lvl="1" algn="just" eaLnBrk="1" hangingPunct="1">
              <a:lnSpc>
                <a:spcPct val="90000"/>
              </a:lnSpc>
            </a:pPr>
            <a:r>
              <a:rPr lang="ja-JP" altLang="en-US" sz="2400" dirty="0" smtClean="0">
                <a:latin typeface="+mj-ea"/>
                <a:ea typeface="+mj-ea"/>
              </a:rPr>
              <a:t>歯科</a:t>
            </a:r>
            <a:r>
              <a:rPr lang="ja-JP" altLang="en-US" sz="2400" dirty="0">
                <a:latin typeface="+mj-ea"/>
                <a:ea typeface="+mj-ea"/>
              </a:rPr>
              <a:t>衛生士の業務実施態勢を見直し（歯科衛生士法関係</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212449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a:t>
            </a:r>
            <a:r>
              <a:rPr lang="ja-JP" altLang="en-US" sz="2800" dirty="0">
                <a:latin typeface="+mj-ea"/>
                <a:ea typeface="+mj-ea"/>
              </a:rPr>
              <a:t>事故に係る調査の仕組み等の</a:t>
            </a:r>
            <a:r>
              <a:rPr lang="ja-JP" altLang="en-US" sz="2800" dirty="0" smtClean="0">
                <a:latin typeface="+mj-ea"/>
                <a:ea typeface="+mj-ea"/>
              </a:rPr>
              <a:t>整備</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事故の原因究明及び再発防止を図るため、医療機関に対する院内調査の実施を義務付け、各医療機関から報告のあった調査結果の分析や再発防止策に係る普及・啓発を行うとともに、遺族又は医療機関の求めに応じて医療事故に係る調査を行う第三者機関の設置等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臨床</a:t>
            </a:r>
            <a:r>
              <a:rPr lang="ja-JP" altLang="en-US" sz="2800" dirty="0">
                <a:latin typeface="+mj-ea"/>
                <a:ea typeface="+mj-ea"/>
              </a:rPr>
              <a:t>研究の</a:t>
            </a:r>
            <a:r>
              <a:rPr lang="ja-JP" altLang="en-US" sz="2800" dirty="0" smtClean="0">
                <a:latin typeface="+mj-ea"/>
                <a:ea typeface="+mj-ea"/>
              </a:rPr>
              <a:t>推進</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日本発</a:t>
            </a:r>
            <a:r>
              <a:rPr lang="ja-JP" altLang="en-US" sz="2400" dirty="0">
                <a:latin typeface="+mj-ea"/>
                <a:ea typeface="+mj-ea"/>
              </a:rPr>
              <a:t>の革新的医薬品・医療機器の開発などに必要となる質の高い臨床研究を推進するため、国際水準の臨床研究や医師主導治験の中心的役割を担う病院を臨床研究中核病院（仮称）として位置づける</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医療法改定の概要４</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423466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外国</a:t>
            </a:r>
            <a:r>
              <a:rPr lang="ja-JP" altLang="en-US" sz="2800" dirty="0">
                <a:latin typeface="+mj-ea"/>
                <a:ea typeface="+mj-ea"/>
              </a:rPr>
              <a:t>医師等の臨床修練制度の見直し（外国医師等が行う臨床修練に係る医師法第十七条等の特例等に関する法律関係）</a:t>
            </a:r>
          </a:p>
          <a:p>
            <a:pPr lvl="1" algn="just" eaLnBrk="1" hangingPunct="1">
              <a:lnSpc>
                <a:spcPct val="90000"/>
              </a:lnSpc>
            </a:pPr>
            <a:r>
              <a:rPr lang="ja-JP" altLang="en-US" sz="2400" dirty="0" smtClean="0">
                <a:latin typeface="+mj-ea"/>
                <a:ea typeface="+mj-ea"/>
              </a:rPr>
              <a:t>臨床</a:t>
            </a:r>
            <a:r>
              <a:rPr lang="ja-JP" altLang="en-US" sz="2400" dirty="0">
                <a:latin typeface="+mj-ea"/>
                <a:ea typeface="+mj-ea"/>
              </a:rPr>
              <a:t>修練制度について、手続・要件の簡素化を行うとともに、研修目的に加えて、教授・臨床研究目的の場合における診療行為を新たに認める。</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歯科</a:t>
            </a:r>
            <a:r>
              <a:rPr lang="ja-JP" altLang="en-US" sz="2800" dirty="0">
                <a:latin typeface="+mj-ea"/>
                <a:ea typeface="+mj-ea"/>
              </a:rPr>
              <a:t>技工士国家試験の見直し（歯科技工士法関係）</a:t>
            </a:r>
          </a:p>
          <a:p>
            <a:pPr lvl="1" algn="just" eaLnBrk="1" hangingPunct="1">
              <a:lnSpc>
                <a:spcPct val="90000"/>
              </a:lnSpc>
            </a:pPr>
            <a:r>
              <a:rPr lang="ja-JP" altLang="en-US" sz="2400" dirty="0" smtClean="0">
                <a:latin typeface="+mj-ea"/>
                <a:ea typeface="+mj-ea"/>
              </a:rPr>
              <a:t>現在</a:t>
            </a:r>
            <a:r>
              <a:rPr lang="ja-JP" altLang="en-US" sz="2400" dirty="0">
                <a:latin typeface="+mj-ea"/>
                <a:ea typeface="+mj-ea"/>
              </a:rPr>
              <a:t>都道府県が行っている試験について、国が実施。</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持分</a:t>
            </a:r>
            <a:r>
              <a:rPr lang="ja-JP" altLang="en-US" sz="2800" dirty="0">
                <a:latin typeface="+mj-ea"/>
                <a:ea typeface="+mj-ea"/>
              </a:rPr>
              <a:t>なし医療法人への移行の促進（医療法等一部改正法関係）</a:t>
            </a:r>
          </a:p>
          <a:p>
            <a:pPr lvl="1" algn="just" eaLnBrk="1" hangingPunct="1">
              <a:lnSpc>
                <a:spcPct val="90000"/>
              </a:lnSpc>
            </a:pPr>
            <a:r>
              <a:rPr lang="ja-JP" altLang="en-US" sz="2400" dirty="0" smtClean="0">
                <a:latin typeface="+mj-ea"/>
                <a:ea typeface="+mj-ea"/>
              </a:rPr>
              <a:t>持分</a:t>
            </a:r>
            <a:r>
              <a:rPr lang="ja-JP" altLang="en-US" sz="2400" dirty="0">
                <a:latin typeface="+mj-ea"/>
                <a:ea typeface="+mj-ea"/>
              </a:rPr>
              <a:t>あり医療法人が持分なし医療法人に移行するための移行計画を策定し、都道府知事がこれを認定する仕組み等を設ける。</a:t>
            </a: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医療法改定の概要５</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77037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dirty="0" smtClean="0">
                <a:latin typeface="+mj-ea"/>
                <a:ea typeface="+mj-ea"/>
              </a:rPr>
              <a:t>2015</a:t>
            </a:r>
            <a:r>
              <a:rPr lang="ja-JP" altLang="en-US" dirty="0" smtClean="0">
                <a:latin typeface="+mj-ea"/>
                <a:ea typeface="+mj-ea"/>
              </a:rPr>
              <a:t>年度を</a:t>
            </a:r>
            <a:r>
              <a:rPr lang="ja-JP" altLang="en-US" dirty="0">
                <a:latin typeface="+mj-ea"/>
                <a:ea typeface="+mj-ea"/>
              </a:rPr>
              <a:t>目処</a:t>
            </a:r>
            <a:r>
              <a:rPr lang="ja-JP" altLang="en-US" dirty="0" smtClean="0">
                <a:latin typeface="+mj-ea"/>
                <a:ea typeface="+mj-ea"/>
              </a:rPr>
              <a:t>に実施</a:t>
            </a:r>
            <a:endParaRPr lang="en-US" altLang="ja-JP" dirty="0" smtClean="0">
              <a:latin typeface="+mj-ea"/>
              <a:ea typeface="+mj-ea"/>
            </a:endParaRPr>
          </a:p>
          <a:p>
            <a:pPr lvl="1" algn="just" eaLnBrk="1" hangingPunct="1">
              <a:lnSpc>
                <a:spcPct val="90000"/>
              </a:lnSpc>
            </a:pPr>
            <a:r>
              <a:rPr lang="ja-JP" altLang="en-US" dirty="0" smtClean="0">
                <a:latin typeface="+mj-ea"/>
                <a:ea typeface="+mj-ea"/>
              </a:rPr>
              <a:t>一定以上所得者の一部</a:t>
            </a:r>
            <a:r>
              <a:rPr lang="ja-JP" altLang="en-US" dirty="0">
                <a:latin typeface="+mj-ea"/>
                <a:ea typeface="+mj-ea"/>
              </a:rPr>
              <a:t>負担</a:t>
            </a:r>
            <a:r>
              <a:rPr lang="ja-JP" altLang="en-US" dirty="0" smtClean="0">
                <a:latin typeface="+mj-ea"/>
                <a:ea typeface="+mj-ea"/>
              </a:rPr>
              <a:t>割合の引き上げ</a:t>
            </a:r>
            <a:endParaRPr lang="en-US" altLang="ja-JP" dirty="0" smtClean="0">
              <a:latin typeface="+mj-ea"/>
              <a:ea typeface="+mj-ea"/>
            </a:endParaRPr>
          </a:p>
          <a:p>
            <a:pPr lvl="1" algn="just" eaLnBrk="1" hangingPunct="1">
              <a:lnSpc>
                <a:spcPct val="90000"/>
              </a:lnSpc>
            </a:pPr>
            <a:r>
              <a:rPr lang="ja-JP" altLang="en-US" dirty="0" smtClean="0">
                <a:latin typeface="+mj-ea"/>
                <a:ea typeface="+mj-ea"/>
              </a:rPr>
              <a:t>要支援者向けサービスを介護保険から市町村事業に移管</a:t>
            </a:r>
            <a:endParaRPr lang="en-US" altLang="ja-JP" dirty="0" smtClean="0">
              <a:latin typeface="+mj-ea"/>
              <a:ea typeface="+mj-ea"/>
            </a:endParaRPr>
          </a:p>
          <a:p>
            <a:pPr lvl="1" algn="just" eaLnBrk="1" hangingPunct="1">
              <a:lnSpc>
                <a:spcPct val="90000"/>
              </a:lnSpc>
            </a:pPr>
            <a:r>
              <a:rPr lang="ja-JP" altLang="en-US" dirty="0" smtClean="0">
                <a:latin typeface="+mj-ea"/>
                <a:ea typeface="+mj-ea"/>
              </a:rPr>
              <a:t>低所得者の保険料負担軽減</a:t>
            </a:r>
            <a:endParaRPr lang="en-US" altLang="ja-JP" dirty="0" smtClean="0">
              <a:latin typeface="+mj-ea"/>
              <a:ea typeface="+mj-ea"/>
            </a:endParaRPr>
          </a:p>
          <a:p>
            <a:pPr lvl="1" algn="just" eaLnBrk="1" hangingPunct="1">
              <a:lnSpc>
                <a:spcPct val="90000"/>
              </a:lnSpc>
            </a:pPr>
            <a:endParaRPr lang="en-US" altLang="ja-JP" dirty="0">
              <a:latin typeface="+mj-ea"/>
              <a:ea typeface="+mj-ea"/>
            </a:endParaRPr>
          </a:p>
          <a:p>
            <a:pPr marL="457200" lvl="1" indent="0" algn="r" eaLnBrk="1" hangingPunct="1">
              <a:lnSpc>
                <a:spcPct val="90000"/>
              </a:lnSpc>
              <a:buNone/>
            </a:pPr>
            <a:r>
              <a:rPr lang="ja-JP" altLang="en-US" sz="1600" dirty="0" smtClean="0">
                <a:latin typeface="+mj-ea"/>
                <a:ea typeface="+mj-ea"/>
              </a:rPr>
              <a:t>（平成</a:t>
            </a:r>
            <a:r>
              <a:rPr lang="en-US" altLang="ja-JP" sz="1600" dirty="0" smtClean="0">
                <a:latin typeface="+mj-ea"/>
                <a:ea typeface="+mj-ea"/>
              </a:rPr>
              <a:t>25</a:t>
            </a:r>
            <a:r>
              <a:rPr lang="ja-JP" altLang="en-US" sz="1600" dirty="0" smtClean="0">
                <a:latin typeface="+mj-ea"/>
                <a:ea typeface="+mj-ea"/>
              </a:rPr>
              <a:t>年</a:t>
            </a:r>
            <a:r>
              <a:rPr lang="en-US" altLang="ja-JP" sz="1600" dirty="0" smtClean="0">
                <a:latin typeface="+mj-ea"/>
                <a:ea typeface="+mj-ea"/>
              </a:rPr>
              <a:t>8</a:t>
            </a:r>
            <a:r>
              <a:rPr lang="ja-JP" altLang="en-US" sz="1600" dirty="0" smtClean="0">
                <a:latin typeface="+mj-ea"/>
                <a:ea typeface="+mj-ea"/>
              </a:rPr>
              <a:t>月</a:t>
            </a:r>
            <a:r>
              <a:rPr lang="en-US" altLang="ja-JP" sz="1600" dirty="0" smtClean="0">
                <a:latin typeface="+mj-ea"/>
                <a:ea typeface="+mj-ea"/>
              </a:rPr>
              <a:t>10</a:t>
            </a:r>
            <a:r>
              <a:rPr lang="ja-JP" altLang="en-US" sz="1600" dirty="0" smtClean="0">
                <a:latin typeface="+mj-ea"/>
                <a:ea typeface="+mj-ea"/>
              </a:rPr>
              <a:t>日　朝日新聞記事より引用）</a:t>
            </a:r>
            <a:endParaRPr lang="en-US" altLang="ja-JP" sz="16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algn="just" eaLnBrk="1" hangingPunct="1">
              <a:lnSpc>
                <a:spcPct val="90000"/>
              </a:lnSpc>
            </a:pPr>
            <a:r>
              <a:rPr lang="ja-JP" altLang="en-US" dirty="0">
                <a:latin typeface="+mj-ea"/>
              </a:rPr>
              <a:t>窓口業務</a:t>
            </a:r>
            <a:r>
              <a:rPr lang="ja-JP" altLang="en-US" dirty="0" smtClean="0">
                <a:latin typeface="+mj-ea"/>
              </a:rPr>
              <a:t>にかかわる部分</a:t>
            </a:r>
            <a:endParaRPr lang="en-US" altLang="ja-JP" dirty="0">
              <a:latin typeface="+mj-ea"/>
            </a:endParaRPr>
          </a:p>
          <a:p>
            <a:pPr lvl="1" algn="just" eaLnBrk="1" hangingPunct="1">
              <a:lnSpc>
                <a:spcPct val="90000"/>
              </a:lnSpc>
            </a:pPr>
            <a:r>
              <a:rPr lang="ja-JP" altLang="en-US" dirty="0">
                <a:latin typeface="+mj-ea"/>
              </a:rPr>
              <a:t>難病への医療費助成の</a:t>
            </a:r>
            <a:r>
              <a:rPr lang="ja-JP" altLang="en-US" dirty="0" smtClean="0">
                <a:latin typeface="+mj-ea"/>
              </a:rPr>
              <a:t>拡充</a:t>
            </a:r>
            <a:endParaRPr lang="en-US" altLang="ja-JP" dirty="0">
              <a:latin typeface="+mj-ea"/>
            </a:endParaRPr>
          </a:p>
          <a:p>
            <a:pPr lvl="1" algn="just" eaLnBrk="1" hangingPunct="1">
              <a:lnSpc>
                <a:spcPct val="90000"/>
              </a:lnSpc>
            </a:pPr>
            <a:r>
              <a:rPr lang="ja-JP" altLang="en-US" dirty="0" smtClean="0">
                <a:latin typeface="+mj-ea"/>
              </a:rPr>
              <a:t>前期高齢者の一部負担金は段階的に移行</a:t>
            </a:r>
            <a:endParaRPr lang="en-US" altLang="ja-JP" dirty="0" smtClean="0">
              <a:latin typeface="+mj-ea"/>
            </a:endParaRPr>
          </a:p>
          <a:p>
            <a:pPr lvl="1" algn="just" eaLnBrk="1" hangingPunct="1">
              <a:lnSpc>
                <a:spcPct val="90000"/>
              </a:lnSpc>
            </a:pPr>
            <a:r>
              <a:rPr lang="ja-JP" altLang="en-US" dirty="0">
                <a:latin typeface="+mj-ea"/>
              </a:rPr>
              <a:t>高額</a:t>
            </a:r>
            <a:r>
              <a:rPr lang="ja-JP" altLang="en-US" dirty="0" smtClean="0">
                <a:latin typeface="+mj-ea"/>
              </a:rPr>
              <a:t>療養費制度の見直し（平成</a:t>
            </a:r>
            <a:r>
              <a:rPr lang="en-US" altLang="ja-JP" dirty="0" smtClean="0">
                <a:latin typeface="+mj-ea"/>
              </a:rPr>
              <a:t>27</a:t>
            </a:r>
            <a:r>
              <a:rPr lang="ja-JP" altLang="en-US" dirty="0" smtClean="0">
                <a:latin typeface="+mj-ea"/>
              </a:rPr>
              <a:t>年</a:t>
            </a:r>
            <a:r>
              <a:rPr lang="en-US" altLang="ja-JP" dirty="0" smtClean="0">
                <a:latin typeface="+mj-ea"/>
              </a:rPr>
              <a:t>1</a:t>
            </a:r>
            <a:r>
              <a:rPr lang="ja-JP" altLang="en-US" dirty="0" smtClean="0">
                <a:latin typeface="+mj-ea"/>
              </a:rPr>
              <a:t>月から？）</a:t>
            </a:r>
            <a:endParaRPr lang="en-US" altLang="ja-JP" dirty="0">
              <a:latin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社会保障国民会議</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社会保障改革のスケジュール案（介護）</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641468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平成２６年度診療報酬改定に</a:t>
            </a:r>
            <a:endParaRPr lang="en-US" altLang="ja-JP" sz="4000" dirty="0" smtClean="0"/>
          </a:p>
          <a:p>
            <a:pPr algn="ctr" eaLnBrk="1" hangingPunct="1">
              <a:buFont typeface="Wingdings" pitchFamily="2" charset="2"/>
              <a:buNone/>
            </a:pPr>
            <a:r>
              <a:rPr lang="ja-JP" altLang="en-US" sz="4000" dirty="0" smtClean="0"/>
              <a:t>向けた準備</a:t>
            </a:r>
            <a:endParaRPr lang="en-US" altLang="ja-JP" sz="4000" dirty="0" smtClean="0"/>
          </a:p>
        </p:txBody>
      </p:sp>
    </p:spTree>
    <p:extLst>
      <p:ext uri="{BB962C8B-B14F-4D97-AF65-F5344CB8AC3E}">
        <p14:creationId xmlns:p14="http://schemas.microsoft.com/office/powerpoint/2010/main" val="5844565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病床機能報告制度を念頭においた戦略</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高度急性期、一般急性期、回復期、長期療養</a:t>
            </a:r>
            <a:endParaRPr lang="en-US" altLang="ja-JP" dirty="0" smtClean="0">
              <a:latin typeface="+mj-ea"/>
              <a:ea typeface="+mj-ea"/>
            </a:endParaRPr>
          </a:p>
          <a:p>
            <a:pPr lvl="1" algn="just" eaLnBrk="1" hangingPunct="1">
              <a:lnSpc>
                <a:spcPct val="90000"/>
              </a:lnSpc>
            </a:pPr>
            <a:r>
              <a:rPr lang="ja-JP" altLang="en-US" dirty="0">
                <a:latin typeface="+mj-ea"/>
                <a:ea typeface="+mj-ea"/>
              </a:rPr>
              <a:t>病棟</a:t>
            </a:r>
            <a:r>
              <a:rPr lang="ja-JP" altLang="en-US" dirty="0" smtClean="0">
                <a:latin typeface="+mj-ea"/>
                <a:ea typeface="+mj-ea"/>
              </a:rPr>
              <a:t>単位で届出</a:t>
            </a:r>
            <a:endParaRPr lang="en-US" altLang="ja-JP" dirty="0" smtClean="0">
              <a:latin typeface="+mj-ea"/>
              <a:ea typeface="+mj-ea"/>
            </a:endParaRPr>
          </a:p>
          <a:p>
            <a:pPr lvl="1" algn="just" eaLnBrk="1" hangingPunct="1">
              <a:lnSpc>
                <a:spcPct val="90000"/>
              </a:lnSpc>
            </a:pPr>
            <a:r>
              <a:rPr lang="ja-JP" altLang="en-US" dirty="0" smtClean="0">
                <a:latin typeface="+mj-ea"/>
                <a:ea typeface="+mj-ea"/>
              </a:rPr>
              <a:t>ポスト・アキュートとサブ・アキュート</a:t>
            </a:r>
            <a:endParaRPr lang="en-US" altLang="ja-JP" dirty="0" smtClean="0">
              <a:latin typeface="+mj-ea"/>
              <a:ea typeface="+mj-ea"/>
            </a:endParaRPr>
          </a:p>
          <a:p>
            <a:pPr lvl="1" algn="just" eaLnBrk="1" hangingPunct="1">
              <a:lnSpc>
                <a:spcPct val="90000"/>
              </a:lnSpc>
            </a:pPr>
            <a:endParaRPr lang="en-US" altLang="ja-JP" sz="1000" dirty="0" smtClean="0">
              <a:latin typeface="+mj-ea"/>
              <a:ea typeface="+mj-ea"/>
            </a:endParaRPr>
          </a:p>
          <a:p>
            <a:pPr lvl="1" algn="just" eaLnBrk="1" hangingPunct="1">
              <a:lnSpc>
                <a:spcPct val="90000"/>
              </a:lnSpc>
            </a:pPr>
            <a:endParaRPr lang="en-US" altLang="ja-JP" sz="1000" dirty="0">
              <a:latin typeface="+mj-ea"/>
              <a:ea typeface="+mj-ea"/>
            </a:endParaRPr>
          </a:p>
          <a:p>
            <a:pPr algn="just" eaLnBrk="1" hangingPunct="1">
              <a:lnSpc>
                <a:spcPct val="90000"/>
              </a:lnSpc>
            </a:pPr>
            <a:r>
              <a:rPr lang="ja-JP" altLang="en-US" dirty="0" smtClean="0">
                <a:latin typeface="+mj-ea"/>
              </a:rPr>
              <a:t>２０１８年には第７期医療計画がスタート</a:t>
            </a:r>
            <a:endParaRPr lang="en-US" altLang="ja-JP" dirty="0" smtClean="0">
              <a:latin typeface="+mj-ea"/>
            </a:endParaRPr>
          </a:p>
          <a:p>
            <a:pPr lvl="1" algn="just" eaLnBrk="1" hangingPunct="1">
              <a:lnSpc>
                <a:spcPct val="90000"/>
              </a:lnSpc>
            </a:pPr>
            <a:r>
              <a:rPr lang="ja-JP" altLang="en-US" dirty="0" smtClean="0">
                <a:latin typeface="+mj-ea"/>
              </a:rPr>
              <a:t>地域医療ビジョン</a:t>
            </a:r>
            <a:endParaRPr lang="en-US" altLang="ja-JP" dirty="0" smtClean="0">
              <a:latin typeface="+mj-ea"/>
            </a:endParaRPr>
          </a:p>
          <a:p>
            <a:pPr lvl="1" algn="just" eaLnBrk="1" hangingPunct="1">
              <a:lnSpc>
                <a:spcPct val="90000"/>
              </a:lnSpc>
            </a:pPr>
            <a:r>
              <a:rPr lang="ja-JP" altLang="en-US" dirty="0" smtClean="0">
                <a:latin typeface="+mj-ea"/>
              </a:rPr>
              <a:t>医療機能の基準病床数を定める</a:t>
            </a:r>
            <a:endParaRPr lang="en-US" altLang="ja-JP" dirty="0" smtClean="0">
              <a:latin typeface="+mj-ea"/>
            </a:endParaRPr>
          </a:p>
          <a:p>
            <a:pPr lvl="1" algn="just" eaLnBrk="1" hangingPunct="1">
              <a:lnSpc>
                <a:spcPct val="90000"/>
              </a:lnSpc>
            </a:pPr>
            <a:endParaRPr lang="en-US" altLang="ja-JP" sz="1000" dirty="0" smtClean="0">
              <a:latin typeface="+mj-ea"/>
            </a:endParaRPr>
          </a:p>
          <a:p>
            <a:pPr algn="just" eaLnBrk="1" hangingPunct="1">
              <a:lnSpc>
                <a:spcPct val="90000"/>
              </a:lnSpc>
            </a:pPr>
            <a:r>
              <a:rPr lang="ja-JP" altLang="en-US" dirty="0" smtClean="0">
                <a:latin typeface="+mj-ea"/>
              </a:rPr>
              <a:t>病院</a:t>
            </a:r>
            <a:r>
              <a:rPr lang="ja-JP" altLang="en-US" dirty="0">
                <a:latin typeface="+mj-ea"/>
              </a:rPr>
              <a:t>の再確認事項</a:t>
            </a:r>
            <a:endParaRPr lang="en-US" altLang="ja-JP" dirty="0">
              <a:latin typeface="+mj-ea"/>
            </a:endParaRPr>
          </a:p>
          <a:p>
            <a:pPr lvl="1" algn="just" eaLnBrk="1" hangingPunct="1">
              <a:lnSpc>
                <a:spcPct val="90000"/>
              </a:lnSpc>
            </a:pPr>
            <a:r>
              <a:rPr lang="ja-JP" altLang="en-US" dirty="0">
                <a:latin typeface="+mj-ea"/>
              </a:rPr>
              <a:t>地域における自院の</a:t>
            </a:r>
            <a:r>
              <a:rPr lang="ja-JP" altLang="en-US" dirty="0" smtClean="0">
                <a:latin typeface="+mj-ea"/>
              </a:rPr>
              <a:t>役割・診療機能</a:t>
            </a:r>
            <a:endParaRPr lang="en-US" altLang="ja-JP" dirty="0" smtClean="0">
              <a:latin typeface="+mj-ea"/>
            </a:endParaRPr>
          </a:p>
          <a:p>
            <a:pPr lvl="1" algn="just" eaLnBrk="1" hangingPunct="1">
              <a:lnSpc>
                <a:spcPct val="90000"/>
              </a:lnSpc>
            </a:pPr>
            <a:r>
              <a:rPr lang="ja-JP" altLang="en-US" dirty="0">
                <a:latin typeface="+mj-ea"/>
              </a:rPr>
              <a:t>競合</a:t>
            </a:r>
            <a:r>
              <a:rPr lang="ja-JP" altLang="en-US" dirty="0" smtClean="0">
                <a:latin typeface="+mj-ea"/>
              </a:rPr>
              <a:t>状況によっては病床機能の変更を迫られる？</a:t>
            </a:r>
            <a:endParaRPr lang="en-US" altLang="ja-JP" dirty="0">
              <a:latin typeface="+mj-ea"/>
            </a:endParaRPr>
          </a:p>
          <a:p>
            <a:pPr lvl="1" algn="just" eaLnBrk="1" hangingPunct="1">
              <a:lnSpc>
                <a:spcPct val="90000"/>
              </a:lnSpc>
            </a:pPr>
            <a:r>
              <a:rPr lang="ja-JP" altLang="en-US" dirty="0">
                <a:latin typeface="+mj-ea"/>
              </a:rPr>
              <a:t>入院の経路の</a:t>
            </a:r>
            <a:r>
              <a:rPr lang="ja-JP" altLang="en-US" dirty="0" smtClean="0">
                <a:latin typeface="+mj-ea"/>
              </a:rPr>
              <a:t>再確認</a:t>
            </a:r>
            <a:endParaRPr lang="en-US" altLang="ja-JP" dirty="0" smtClean="0">
              <a:latin typeface="+mj-ea"/>
            </a:endParaRPr>
          </a:p>
          <a:p>
            <a:pPr lvl="1" algn="just" eaLnBrk="1" hangingPunct="1">
              <a:lnSpc>
                <a:spcPct val="90000"/>
              </a:lnSpc>
            </a:pPr>
            <a:endParaRPr lang="en-US" altLang="ja-JP" sz="1000" dirty="0">
              <a:latin typeface="+mj-ea"/>
            </a:endParaRPr>
          </a:p>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長期戦略</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22957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７：１の病院</a:t>
            </a:r>
            <a:endParaRPr lang="en-US" altLang="ja-JP" dirty="0" smtClean="0">
              <a:latin typeface="+mj-ea"/>
              <a:ea typeface="+mj-ea"/>
            </a:endParaRPr>
          </a:p>
          <a:p>
            <a:pPr lvl="1" algn="just" eaLnBrk="1" hangingPunct="1">
              <a:lnSpc>
                <a:spcPct val="90000"/>
              </a:lnSpc>
            </a:pPr>
            <a:r>
              <a:rPr lang="ja-JP" altLang="en-US" dirty="0">
                <a:latin typeface="+mj-ea"/>
                <a:ea typeface="+mj-ea"/>
              </a:rPr>
              <a:t>基準</a:t>
            </a:r>
            <a:r>
              <a:rPr lang="ja-JP" altLang="en-US" dirty="0" smtClean="0">
                <a:latin typeface="+mj-ea"/>
                <a:ea typeface="+mj-ea"/>
              </a:rPr>
              <a:t>が維持できるのか？</a:t>
            </a:r>
            <a:endParaRPr lang="en-US" altLang="ja-JP" dirty="0" smtClean="0">
              <a:latin typeface="+mj-ea"/>
              <a:ea typeface="+mj-ea"/>
            </a:endParaRPr>
          </a:p>
          <a:p>
            <a:pPr lvl="1" algn="just" eaLnBrk="1" hangingPunct="1">
              <a:lnSpc>
                <a:spcPct val="90000"/>
              </a:lnSpc>
            </a:pPr>
            <a:r>
              <a:rPr lang="ja-JP" altLang="en-US" dirty="0">
                <a:latin typeface="+mj-ea"/>
                <a:ea typeface="+mj-ea"/>
              </a:rPr>
              <a:t>基準</a:t>
            </a:r>
            <a:r>
              <a:rPr lang="ja-JP" altLang="en-US" dirty="0" smtClean="0">
                <a:latin typeface="+mj-ea"/>
                <a:ea typeface="+mj-ea"/>
              </a:rPr>
              <a:t>を落とした場合の看護師の活用方法は？</a:t>
            </a:r>
            <a:endParaRPr lang="en-US" altLang="ja-JP" dirty="0" smtClean="0">
              <a:latin typeface="+mj-ea"/>
              <a:ea typeface="+mj-ea"/>
            </a:endParaRPr>
          </a:p>
          <a:p>
            <a:pPr algn="just" eaLnBrk="1" hangingPunct="1">
              <a:lnSpc>
                <a:spcPct val="90000"/>
              </a:lnSpc>
            </a:pPr>
            <a:endParaRPr lang="en-US" altLang="ja-JP" sz="1000" dirty="0">
              <a:latin typeface="+mj-ea"/>
              <a:ea typeface="+mj-ea"/>
            </a:endParaRPr>
          </a:p>
          <a:p>
            <a:pPr algn="just" eaLnBrk="1" hangingPunct="1">
              <a:lnSpc>
                <a:spcPct val="90000"/>
              </a:lnSpc>
            </a:pPr>
            <a:r>
              <a:rPr lang="ja-JP" altLang="en-US" dirty="0" smtClean="0">
                <a:latin typeface="+mj-ea"/>
                <a:ea typeface="+mj-ea"/>
              </a:rPr>
              <a:t>地域における連携の再確認</a:t>
            </a:r>
            <a:endParaRPr lang="en-US" altLang="ja-JP" dirty="0" smtClean="0">
              <a:latin typeface="+mj-ea"/>
              <a:ea typeface="+mj-ea"/>
            </a:endParaRPr>
          </a:p>
          <a:p>
            <a:pPr lvl="1" algn="just" eaLnBrk="1" hangingPunct="1">
              <a:lnSpc>
                <a:spcPct val="90000"/>
              </a:lnSpc>
            </a:pPr>
            <a:r>
              <a:rPr lang="ja-JP" altLang="en-US" dirty="0">
                <a:latin typeface="+mj-ea"/>
                <a:ea typeface="+mj-ea"/>
              </a:rPr>
              <a:t>在宅療養支援</a:t>
            </a:r>
            <a:r>
              <a:rPr lang="ja-JP" altLang="en-US" dirty="0" smtClean="0">
                <a:latin typeface="+mj-ea"/>
                <a:ea typeface="+mj-ea"/>
              </a:rPr>
              <a:t>診療所・在宅療養支援病院の届出</a:t>
            </a:r>
            <a:endParaRPr lang="en-US" altLang="ja-JP" dirty="0" smtClean="0">
              <a:latin typeface="+mj-ea"/>
              <a:ea typeface="+mj-ea"/>
            </a:endParaRPr>
          </a:p>
          <a:p>
            <a:pPr lvl="1" algn="just" eaLnBrk="1" hangingPunct="1">
              <a:lnSpc>
                <a:spcPct val="90000"/>
              </a:lnSpc>
            </a:pPr>
            <a:r>
              <a:rPr lang="ja-JP" altLang="en-US" dirty="0">
                <a:latin typeface="+mj-ea"/>
                <a:ea typeface="+mj-ea"/>
              </a:rPr>
              <a:t>連携先</a:t>
            </a:r>
            <a:r>
              <a:rPr lang="ja-JP" altLang="en-US" dirty="0" smtClean="0">
                <a:latin typeface="+mj-ea"/>
                <a:ea typeface="+mj-ea"/>
              </a:rPr>
              <a:t>の再確認</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病院・診療所のみならず介護や歯科、訪問看護ステーション　等</a:t>
            </a:r>
            <a:endParaRPr lang="en-US" altLang="ja-JP" dirty="0" smtClean="0">
              <a:latin typeface="+mj-ea"/>
              <a:ea typeface="+mj-ea"/>
            </a:endParaRPr>
          </a:p>
          <a:p>
            <a:pPr algn="just" eaLnBrk="1" hangingPunct="1">
              <a:lnSpc>
                <a:spcPct val="90000"/>
              </a:lnSpc>
            </a:pPr>
            <a:endParaRPr lang="en-US" altLang="ja-JP" sz="1000" dirty="0">
              <a:latin typeface="+mj-ea"/>
              <a:ea typeface="+mj-ea"/>
            </a:endParaRPr>
          </a:p>
          <a:p>
            <a:pPr algn="just" eaLnBrk="1" hangingPunct="1">
              <a:lnSpc>
                <a:spcPct val="90000"/>
              </a:lnSpc>
            </a:pPr>
            <a:r>
              <a:rPr lang="ja-JP" altLang="en-US" dirty="0" smtClean="0">
                <a:latin typeface="+mj-ea"/>
                <a:ea typeface="+mj-ea"/>
              </a:rPr>
              <a:t>患者層の再確認</a:t>
            </a:r>
            <a:endParaRPr lang="en-US" altLang="ja-JP" dirty="0" smtClean="0">
              <a:latin typeface="+mj-ea"/>
              <a:ea typeface="+mj-ea"/>
            </a:endParaRPr>
          </a:p>
          <a:p>
            <a:pPr lvl="1" algn="just" eaLnBrk="1" hangingPunct="1">
              <a:lnSpc>
                <a:spcPct val="90000"/>
              </a:lnSpc>
            </a:pPr>
            <a:r>
              <a:rPr lang="ja-JP" altLang="en-US" dirty="0" smtClean="0">
                <a:latin typeface="+mj-ea"/>
                <a:ea typeface="+mj-ea"/>
              </a:rPr>
              <a:t>リハビリテーション　等</a:t>
            </a:r>
            <a:endParaRPr lang="en-US" altLang="ja-JP" dirty="0" smtClean="0">
              <a:latin typeface="+mj-ea"/>
              <a:ea typeface="+mj-ea"/>
            </a:endParaRPr>
          </a:p>
          <a:p>
            <a:pPr lvl="1" algn="just" eaLnBrk="1" hangingPunct="1">
              <a:lnSpc>
                <a:spcPct val="90000"/>
              </a:lnSpc>
            </a:pPr>
            <a:r>
              <a:rPr lang="ja-JP" altLang="en-US" dirty="0" smtClean="0">
                <a:latin typeface="+mj-ea"/>
                <a:ea typeface="+mj-ea"/>
              </a:rPr>
              <a:t>１０年後の平均患者像</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院内アメニティの見直し</a:t>
            </a:r>
            <a:endParaRPr lang="ja-JP" altLang="en-US" dirty="0">
              <a:latin typeface="+mj-ea"/>
              <a:ea typeface="+mj-ea"/>
            </a:endParaRPr>
          </a:p>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877276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30076613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 y="0"/>
            <a:ext cx="9140535" cy="6858000"/>
          </a:xfrm>
          <a:prstGeom prst="rect">
            <a:avLst/>
          </a:prstGeom>
        </p:spPr>
      </p:pic>
    </p:spTree>
    <p:extLst>
      <p:ext uri="{BB962C8B-B14F-4D97-AF65-F5344CB8AC3E}">
        <p14:creationId xmlns:p14="http://schemas.microsoft.com/office/powerpoint/2010/main" val="14072613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3"/>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62E6D940-0085-40C5-AA80-57F80FB2FC1D}" type="slidenum">
              <a:rPr lang="en-US" altLang="ja-JP" sz="1800" smtClean="0"/>
              <a:pPr eaLnBrk="1" hangingPunct="1"/>
              <a:t>75</a:t>
            </a:fld>
            <a:endParaRPr lang="en-US" altLang="ja-JP" sz="1800" smtClean="0"/>
          </a:p>
        </p:txBody>
      </p:sp>
      <p:sp>
        <p:nvSpPr>
          <p:cNvPr id="59395" name="Text Box 1026"/>
          <p:cNvSpPr txBox="1">
            <a:spLocks noChangeArrowheads="1"/>
          </p:cNvSpPr>
          <p:nvPr/>
        </p:nvSpPr>
        <p:spPr bwMode="auto">
          <a:xfrm>
            <a:off x="4403725" y="3200400"/>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pPr>
            <a:endParaRPr lang="ja-JP" altLang="ja-JP"/>
          </a:p>
        </p:txBody>
      </p:sp>
      <p:sp>
        <p:nvSpPr>
          <p:cNvPr id="59396" name="Text Box 1027"/>
          <p:cNvSpPr txBox="1">
            <a:spLocks noChangeArrowheads="1"/>
          </p:cNvSpPr>
          <p:nvPr/>
        </p:nvSpPr>
        <p:spPr bwMode="auto">
          <a:xfrm>
            <a:off x="755650" y="2492375"/>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pPr>
            <a:r>
              <a:rPr lang="ja-JP" altLang="en-US" sz="4400">
                <a:solidFill>
                  <a:srgbClr val="FFFF00"/>
                </a:solidFill>
              </a:rPr>
              <a:t>ご清聴ありがとうございました</a:t>
            </a:r>
          </a:p>
        </p:txBody>
      </p:sp>
      <p:sp>
        <p:nvSpPr>
          <p:cNvPr id="59397" name="Text Box 1029"/>
          <p:cNvSpPr txBox="1">
            <a:spLocks noChangeArrowheads="1"/>
          </p:cNvSpPr>
          <p:nvPr/>
        </p:nvSpPr>
        <p:spPr bwMode="auto">
          <a:xfrm>
            <a:off x="2843213" y="4051300"/>
            <a:ext cx="63007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dirty="0"/>
              <a:t>拙著が、</a:t>
            </a:r>
            <a:r>
              <a:rPr lang="ja-JP" altLang="en-US" dirty="0" err="1"/>
              <a:t>じほう</a:t>
            </a:r>
            <a:r>
              <a:rPr lang="ja-JP" altLang="en-US" dirty="0"/>
              <a:t>社より刊行</a:t>
            </a:r>
            <a:r>
              <a:rPr lang="ja-JP" altLang="en-US" dirty="0" smtClean="0"/>
              <a:t>されました。</a:t>
            </a:r>
            <a:endParaRPr lang="ja-JP" altLang="en-US" dirty="0"/>
          </a:p>
          <a:p>
            <a:pPr eaLnBrk="1" hangingPunct="1">
              <a:spcBef>
                <a:spcPct val="50000"/>
              </a:spcBef>
            </a:pPr>
            <a:r>
              <a:rPr lang="en-US" altLang="ja-JP" dirty="0"/>
              <a:t>『</a:t>
            </a:r>
            <a:r>
              <a:rPr lang="ja-JP" altLang="en-US" dirty="0"/>
              <a:t>患者さんと共有できる外来点数マニュアル</a:t>
            </a:r>
          </a:p>
          <a:p>
            <a:pPr eaLnBrk="1" hangingPunct="1">
              <a:spcBef>
                <a:spcPct val="50000"/>
              </a:spcBef>
            </a:pPr>
            <a:r>
              <a:rPr lang="ja-JP" altLang="en-US" dirty="0"/>
              <a:t>　　　　　　　　　　　　　　　　　　　２０１２年度版</a:t>
            </a:r>
            <a:r>
              <a:rPr lang="en-US" altLang="ja-JP" dirty="0"/>
              <a:t>』</a:t>
            </a:r>
          </a:p>
        </p:txBody>
      </p:sp>
      <p:pic>
        <p:nvPicPr>
          <p:cNvPr id="5939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55988"/>
            <a:ext cx="22621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2636912"/>
            <a:ext cx="8497887" cy="1066800"/>
          </a:xfrm>
        </p:spPr>
        <p:txBody>
          <a:bodyPr vert="horz"/>
          <a:lstStyle/>
          <a:p>
            <a:pPr algn="ctr" eaLnBrk="1" hangingPunct="1">
              <a:buFont typeface="Wingdings" pitchFamily="2" charset="2"/>
              <a:buNone/>
            </a:pPr>
            <a:r>
              <a:rPr lang="ja-JP" altLang="en-US" sz="4000" dirty="0" smtClean="0"/>
              <a:t>平成２４年度診療報酬改定</a:t>
            </a:r>
            <a:endParaRPr lang="en-US" altLang="ja-JP" sz="4000" dirty="0" smtClean="0"/>
          </a:p>
          <a:p>
            <a:pPr algn="ctr" eaLnBrk="1" hangingPunct="1">
              <a:buFont typeface="Wingdings" pitchFamily="2" charset="2"/>
              <a:buNone/>
            </a:pPr>
            <a:r>
              <a:rPr lang="ja-JP" altLang="en-US" sz="4000" dirty="0" smtClean="0"/>
              <a:t>答申書附帯意見</a:t>
            </a:r>
            <a:endParaRPr lang="en-US" altLang="ja-JP" sz="4000" dirty="0" smtClean="0"/>
          </a:p>
        </p:txBody>
      </p:sp>
    </p:spTree>
    <p:extLst>
      <p:ext uri="{BB962C8B-B14F-4D97-AF65-F5344CB8AC3E}">
        <p14:creationId xmlns:p14="http://schemas.microsoft.com/office/powerpoint/2010/main" val="1903901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dirty="0" smtClean="0">
              <a:solidFill>
                <a:schemeClr val="tx1"/>
              </a:solidFill>
              <a:latin typeface="+mj-ea"/>
              <a:ea typeface="+mj-ea"/>
            </a:endParaRPr>
          </a:p>
          <a:p>
            <a:pPr algn="just" eaLnBrk="1" hangingPunct="1">
              <a:lnSpc>
                <a:spcPct val="90000"/>
              </a:lnSpc>
            </a:pPr>
            <a:r>
              <a:rPr lang="ja-JP" altLang="en-US" dirty="0" smtClean="0">
                <a:solidFill>
                  <a:schemeClr val="tx1"/>
                </a:solidFill>
                <a:latin typeface="+mj-ea"/>
                <a:ea typeface="+mj-ea"/>
              </a:rPr>
              <a:t>急性期</a:t>
            </a:r>
            <a:r>
              <a:rPr lang="ja-JP" altLang="en-US" dirty="0">
                <a:solidFill>
                  <a:schemeClr val="tx1"/>
                </a:solidFill>
                <a:latin typeface="+mj-ea"/>
                <a:ea typeface="+mj-ea"/>
              </a:rPr>
              <a:t>医療の適切な提供に向けた医療従事者の負担軽減等</a:t>
            </a:r>
          </a:p>
          <a:p>
            <a:pPr algn="just" eaLnBrk="1" hangingPunct="1">
              <a:lnSpc>
                <a:spcPct val="90000"/>
              </a:lnSpc>
            </a:pPr>
            <a:r>
              <a:rPr lang="ja-JP" altLang="en-US" dirty="0">
                <a:solidFill>
                  <a:schemeClr val="tx1"/>
                </a:solidFill>
                <a:latin typeface="+mj-ea"/>
                <a:ea typeface="+mj-ea"/>
              </a:rPr>
              <a:t>医療と介護の連携強化、在宅医療等の充実</a:t>
            </a:r>
          </a:p>
          <a:p>
            <a:pPr algn="just" eaLnBrk="1" hangingPunct="1">
              <a:lnSpc>
                <a:spcPct val="90000"/>
              </a:lnSpc>
            </a:pPr>
            <a:r>
              <a:rPr lang="ja-JP" altLang="en-US" dirty="0">
                <a:solidFill>
                  <a:schemeClr val="tx1"/>
                </a:solidFill>
                <a:latin typeface="+mj-ea"/>
                <a:ea typeface="+mj-ea"/>
              </a:rPr>
              <a:t>質が高く効率的な医療提供体制</a:t>
            </a:r>
          </a:p>
          <a:p>
            <a:pPr algn="just" eaLnBrk="1" hangingPunct="1">
              <a:lnSpc>
                <a:spcPct val="90000"/>
              </a:lnSpc>
            </a:pPr>
            <a:r>
              <a:rPr lang="ja-JP" altLang="en-US" dirty="0">
                <a:solidFill>
                  <a:schemeClr val="tx1"/>
                </a:solidFill>
                <a:latin typeface="+mj-ea"/>
                <a:ea typeface="+mj-ea"/>
              </a:rPr>
              <a:t>患者の視点に配慮した医療の実現</a:t>
            </a:r>
          </a:p>
          <a:p>
            <a:pPr algn="just" eaLnBrk="1" hangingPunct="1">
              <a:lnSpc>
                <a:spcPct val="90000"/>
              </a:lnSpc>
            </a:pPr>
            <a:r>
              <a:rPr lang="ja-JP" altLang="en-US" dirty="0">
                <a:solidFill>
                  <a:schemeClr val="tx1"/>
                </a:solidFill>
                <a:latin typeface="+mj-ea"/>
                <a:ea typeface="+mj-ea"/>
              </a:rPr>
              <a:t>医薬品、医療材料等の適正な評価</a:t>
            </a:r>
          </a:p>
          <a:p>
            <a:pPr algn="just" eaLnBrk="1" hangingPunct="1">
              <a:lnSpc>
                <a:spcPct val="90000"/>
              </a:lnSpc>
            </a:pPr>
            <a:r>
              <a:rPr lang="ja-JP" altLang="en-US" dirty="0">
                <a:solidFill>
                  <a:schemeClr val="tx1"/>
                </a:solidFill>
                <a:latin typeface="+mj-ea"/>
                <a:ea typeface="+mj-ea"/>
              </a:rPr>
              <a:t>その他の調査・検証事項</a:t>
            </a:r>
            <a:endParaRPr lang="en-US" altLang="ja-JP" sz="2400" dirty="0" smtClean="0">
              <a:solidFill>
                <a:schemeClr val="tx1"/>
              </a:solidFill>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答申書附帯意見</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２４年度診療報酬改定附帯意見</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66350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
      <a:dk1>
        <a:srgbClr val="FFFFFF"/>
      </a:dk1>
      <a:lt1>
        <a:srgbClr val="FFFFFF"/>
      </a:lt1>
      <a:dk2>
        <a:srgbClr val="000000"/>
      </a:dk2>
      <a:lt2>
        <a:srgbClr val="DEEE44"/>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35278</TotalTime>
  <Words>6495</Words>
  <Application>Microsoft Office PowerPoint</Application>
  <PresentationFormat>画面に合わせる (4:3)</PresentationFormat>
  <Paragraphs>873</Paragraphs>
  <Slides>75</Slides>
  <Notes>66</Notes>
  <HiddenSlides>0</HiddenSlides>
  <MMClips>0</MMClips>
  <ScaleCrop>false</ScaleCrop>
  <HeadingPairs>
    <vt:vector size="4" baseType="variant">
      <vt:variant>
        <vt:lpstr>テーマ</vt:lpstr>
      </vt:variant>
      <vt:variant>
        <vt:i4>1</vt:i4>
      </vt:variant>
      <vt:variant>
        <vt:lpstr>スライド タイトル</vt:lpstr>
      </vt:variant>
      <vt:variant>
        <vt:i4>75</vt:i4>
      </vt:variant>
    </vt:vector>
  </HeadingPairs>
  <TitlesOfParts>
    <vt:vector size="76" baseType="lpstr">
      <vt:lpstr>標準デザイン</vt:lpstr>
      <vt:lpstr>２０１２年診療報酬改定の検証と ２０１４年診療報酬改定 に向けての経営対応策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リハビリテーション料</vt:lpstr>
      <vt:lpstr>PowerPoint プレゼンテーション</vt:lpstr>
      <vt:lpstr>リハビリテーション料</vt:lpstr>
      <vt:lpstr>PowerPoint プレゼンテーション</vt:lpstr>
      <vt:lpstr>PowerPoint プレゼンテーション</vt:lpstr>
      <vt:lpstr>通所系サービス</vt:lpstr>
      <vt:lpstr>通所系サービス</vt:lpstr>
      <vt:lpstr>通所系サービス</vt:lpstr>
      <vt:lpstr>通所系サービス</vt:lpstr>
      <vt:lpstr>通所系サービス</vt:lpstr>
      <vt:lpstr>通所系サービス</vt:lpstr>
      <vt:lpstr>通所系サービス</vt:lpstr>
      <vt:lpstr>PowerPoint プレゼンテーション</vt:lpstr>
      <vt:lpstr>PowerPoint プレゼンテーション</vt:lpstr>
      <vt:lpstr>介護保険居宅サービス事業者に係る指定の特例措置</vt:lpstr>
      <vt:lpstr>みなし指定で実施できる介護サービス</vt:lpstr>
      <vt:lpstr>医　学　管　理　料</vt:lpstr>
      <vt:lpstr>PowerPoint プレゼンテーション</vt:lpstr>
      <vt:lpstr>医　学　管　理　料</vt:lpstr>
      <vt:lpstr>医　学　管　理　料</vt:lpstr>
      <vt:lpstr>医　学　管　理　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医療法規</dc:title>
  <dc:creator>k-hosoya</dc:creator>
  <cp:lastModifiedBy>細谷 邦夫</cp:lastModifiedBy>
  <cp:revision>1918</cp:revision>
  <cp:lastPrinted>2013-03-17T01:45:14Z</cp:lastPrinted>
  <dcterms:created xsi:type="dcterms:W3CDTF">2005-09-26T15:50:37Z</dcterms:created>
  <dcterms:modified xsi:type="dcterms:W3CDTF">2013-10-17T23:56:29Z</dcterms:modified>
</cp:coreProperties>
</file>