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1264" r:id="rId2"/>
    <p:sldId id="1519" r:id="rId3"/>
    <p:sldId id="1532" r:id="rId4"/>
    <p:sldId id="1501" r:id="rId5"/>
    <p:sldId id="1520" r:id="rId6"/>
    <p:sldId id="1525" r:id="rId7"/>
    <p:sldId id="1527" r:id="rId8"/>
    <p:sldId id="1524" r:id="rId9"/>
    <p:sldId id="1528" r:id="rId10"/>
    <p:sldId id="1530" r:id="rId11"/>
    <p:sldId id="1504" r:id="rId12"/>
    <p:sldId id="1537" r:id="rId13"/>
    <p:sldId id="1523" r:id="rId14"/>
    <p:sldId id="1522" r:id="rId15"/>
    <p:sldId id="1521" r:id="rId16"/>
    <p:sldId id="1534" r:id="rId17"/>
    <p:sldId id="1533" r:id="rId18"/>
    <p:sldId id="1538" r:id="rId19"/>
    <p:sldId id="1539" r:id="rId20"/>
    <p:sldId id="1318" r:id="rId21"/>
    <p:sldId id="1536" r:id="rId22"/>
    <p:sldId id="1540" r:id="rId23"/>
    <p:sldId id="1541" r:id="rId24"/>
    <p:sldId id="1542" r:id="rId25"/>
    <p:sldId id="1543" r:id="rId26"/>
    <p:sldId id="1544" r:id="rId27"/>
    <p:sldId id="1545" r:id="rId28"/>
    <p:sldId id="1546" r:id="rId29"/>
    <p:sldId id="1547" r:id="rId30"/>
    <p:sldId id="1548" r:id="rId31"/>
    <p:sldId id="1549" r:id="rId32"/>
    <p:sldId id="1550" r:id="rId33"/>
    <p:sldId id="1552" r:id="rId34"/>
    <p:sldId id="1551" r:id="rId35"/>
    <p:sldId id="1535" r:id="rId36"/>
  </p:sldIdLst>
  <p:sldSz cx="9144000" cy="6858000" type="screen4x3"/>
  <p:notesSz cx="6858000" cy="9945688"/>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FF9933"/>
    <a:srgbClr val="66FFCC"/>
    <a:srgbClr val="FE84CD"/>
    <a:srgbClr val="FD4DB6"/>
    <a:srgbClr val="FD23A5"/>
    <a:srgbClr val="FFFF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067" autoAdjust="0"/>
  </p:normalViewPr>
  <p:slideViewPr>
    <p:cSldViewPr>
      <p:cViewPr>
        <p:scale>
          <a:sx n="66" d="100"/>
          <a:sy n="66" d="100"/>
        </p:scale>
        <p:origin x="-1500" y="-264"/>
      </p:cViewPr>
      <p:guideLst>
        <p:guide orient="horz" pos="2160"/>
        <p:guide pos="2880"/>
      </p:guideLst>
    </p:cSldViewPr>
  </p:slideViewPr>
  <p:outlineViewPr>
    <p:cViewPr>
      <p:scale>
        <a:sx n="33" d="100"/>
        <a:sy n="33" d="100"/>
      </p:scale>
      <p:origin x="0" y="8722"/>
    </p:cViewPr>
  </p:outlineViewPr>
  <p:notesTextViewPr>
    <p:cViewPr>
      <p:scale>
        <a:sx n="100" d="100"/>
        <a:sy n="100" d="100"/>
      </p:scale>
      <p:origin x="0" y="0"/>
    </p:cViewPr>
  </p:notesTextViewPr>
  <p:sorterViewPr>
    <p:cViewPr>
      <p:scale>
        <a:sx n="100" d="100"/>
        <a:sy n="100" d="100"/>
      </p:scale>
      <p:origin x="0" y="1644"/>
    </p:cViewPr>
  </p:sorterViewPr>
  <p:notesViewPr>
    <p:cSldViewPr>
      <p:cViewPr varScale="1">
        <p:scale>
          <a:sx n="81" d="100"/>
          <a:sy n="81" d="100"/>
        </p:scale>
        <p:origin x="-1512" y="-78"/>
      </p:cViewPr>
      <p:guideLst>
        <p:guide orient="horz" pos="3133"/>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defTabSz="914218">
              <a:defRPr sz="1100"/>
            </a:lvl1pPr>
          </a:lstStyle>
          <a:p>
            <a:pPr>
              <a:defRPr/>
            </a:pPr>
            <a:endParaRPr lang="en-US" altLang="ja-JP"/>
          </a:p>
        </p:txBody>
      </p:sp>
      <p:sp>
        <p:nvSpPr>
          <p:cNvPr id="80899" name="Rectangle 3"/>
          <p:cNvSpPr>
            <a:spLocks noGrp="1" noChangeArrowheads="1"/>
          </p:cNvSpPr>
          <p:nvPr>
            <p:ph type="dt" sz="quarter" idx="1"/>
          </p:nvPr>
        </p:nvSpPr>
        <p:spPr bwMode="auto">
          <a:xfrm>
            <a:off x="3886384" y="0"/>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algn="r" defTabSz="914218">
              <a:defRPr sz="1100"/>
            </a:lvl1pPr>
          </a:lstStyle>
          <a:p>
            <a:pPr>
              <a:defRPr/>
            </a:pPr>
            <a:endParaRPr lang="en-US" altLang="ja-JP"/>
          </a:p>
        </p:txBody>
      </p:sp>
      <p:sp>
        <p:nvSpPr>
          <p:cNvPr id="80900" name="Rectangle 4"/>
          <p:cNvSpPr>
            <a:spLocks noGrp="1" noChangeArrowheads="1"/>
          </p:cNvSpPr>
          <p:nvPr>
            <p:ph type="ftr" sz="quarter" idx="2"/>
          </p:nvPr>
        </p:nvSpPr>
        <p:spPr bwMode="auto">
          <a:xfrm>
            <a:off x="0" y="9448756"/>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defTabSz="914218">
              <a:defRPr sz="1100"/>
            </a:lvl1pPr>
          </a:lstStyle>
          <a:p>
            <a:pPr>
              <a:defRPr/>
            </a:pPr>
            <a:endParaRPr lang="en-US" altLang="ja-JP"/>
          </a:p>
        </p:txBody>
      </p:sp>
      <p:sp>
        <p:nvSpPr>
          <p:cNvPr id="80901" name="Rectangle 5"/>
          <p:cNvSpPr>
            <a:spLocks noGrp="1" noChangeArrowheads="1"/>
          </p:cNvSpPr>
          <p:nvPr>
            <p:ph type="sldNum" sz="quarter" idx="3"/>
          </p:nvPr>
        </p:nvSpPr>
        <p:spPr bwMode="auto">
          <a:xfrm>
            <a:off x="3886384" y="9448756"/>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algn="r" defTabSz="914218">
              <a:defRPr sz="1100"/>
            </a:lvl1pPr>
          </a:lstStyle>
          <a:p>
            <a:pPr>
              <a:defRPr/>
            </a:pPr>
            <a:fld id="{D1490D96-71F6-4B9A-95C3-1FE7EA9A5E2E}" type="slidenum">
              <a:rPr lang="en-US" altLang="ja-JP"/>
              <a:pPr>
                <a:defRPr/>
              </a:pPr>
              <a:t>‹#›</a:t>
            </a:fld>
            <a:endParaRPr lang="en-US" altLang="ja-JP"/>
          </a:p>
        </p:txBody>
      </p:sp>
    </p:spTree>
    <p:extLst>
      <p:ext uri="{BB962C8B-B14F-4D97-AF65-F5344CB8AC3E}">
        <p14:creationId xmlns:p14="http://schemas.microsoft.com/office/powerpoint/2010/main" val="2852658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defTabSz="914218">
              <a:defRPr sz="1100"/>
            </a:lvl1pPr>
          </a:lstStyle>
          <a:p>
            <a:pPr>
              <a:defRPr/>
            </a:pPr>
            <a:endParaRPr lang="en-US" altLang="ja-JP"/>
          </a:p>
        </p:txBody>
      </p:sp>
      <p:sp>
        <p:nvSpPr>
          <p:cNvPr id="38915" name="Rectangle 3"/>
          <p:cNvSpPr>
            <a:spLocks noGrp="1" noChangeArrowheads="1"/>
          </p:cNvSpPr>
          <p:nvPr>
            <p:ph type="dt" idx="1"/>
          </p:nvPr>
        </p:nvSpPr>
        <p:spPr bwMode="auto">
          <a:xfrm>
            <a:off x="3886384" y="0"/>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algn="r" defTabSz="914218">
              <a:defRPr sz="1100"/>
            </a:lvl1pPr>
          </a:lstStyle>
          <a:p>
            <a:pPr>
              <a:defRPr/>
            </a:pPr>
            <a:endParaRPr lang="en-US" altLang="ja-JP"/>
          </a:p>
        </p:txBody>
      </p:sp>
      <p:sp>
        <p:nvSpPr>
          <p:cNvPr id="60420" name="Rectangle 4"/>
          <p:cNvSpPr>
            <a:spLocks noGrp="1" noRot="1" noChangeAspect="1" noChangeArrowheads="1" noTextEdit="1"/>
          </p:cNvSpPr>
          <p:nvPr>
            <p:ph type="sldImg" idx="2"/>
          </p:nvPr>
        </p:nvSpPr>
        <p:spPr bwMode="auto">
          <a:xfrm>
            <a:off x="947738" y="747713"/>
            <a:ext cx="4968875" cy="37258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912562" y="4723206"/>
            <a:ext cx="5032878" cy="447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8918" name="Rectangle 6"/>
          <p:cNvSpPr>
            <a:spLocks noGrp="1" noChangeArrowheads="1"/>
          </p:cNvSpPr>
          <p:nvPr>
            <p:ph type="ftr" sz="quarter" idx="4"/>
          </p:nvPr>
        </p:nvSpPr>
        <p:spPr bwMode="auto">
          <a:xfrm>
            <a:off x="0" y="9448756"/>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defTabSz="914218">
              <a:defRPr sz="1100"/>
            </a:lvl1pPr>
          </a:lstStyle>
          <a:p>
            <a:pPr>
              <a:defRPr/>
            </a:pPr>
            <a:endParaRPr lang="en-US" altLang="ja-JP"/>
          </a:p>
        </p:txBody>
      </p:sp>
      <p:sp>
        <p:nvSpPr>
          <p:cNvPr id="38919" name="Rectangle 7"/>
          <p:cNvSpPr>
            <a:spLocks noGrp="1" noChangeArrowheads="1"/>
          </p:cNvSpPr>
          <p:nvPr>
            <p:ph type="sldNum" sz="quarter" idx="5"/>
          </p:nvPr>
        </p:nvSpPr>
        <p:spPr bwMode="auto">
          <a:xfrm>
            <a:off x="3886384" y="9448756"/>
            <a:ext cx="2971616" cy="49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algn="r" defTabSz="914218">
              <a:defRPr sz="1100"/>
            </a:lvl1pPr>
          </a:lstStyle>
          <a:p>
            <a:pPr>
              <a:defRPr/>
            </a:pPr>
            <a:fld id="{AD785F65-6212-4633-8141-F60B658315CF}" type="slidenum">
              <a:rPr lang="en-US" altLang="ja-JP"/>
              <a:pPr>
                <a:defRPr/>
              </a:pPr>
              <a:t>‹#›</a:t>
            </a:fld>
            <a:endParaRPr lang="en-US" altLang="ja-JP"/>
          </a:p>
        </p:txBody>
      </p:sp>
    </p:spTree>
    <p:extLst>
      <p:ext uri="{BB962C8B-B14F-4D97-AF65-F5344CB8AC3E}">
        <p14:creationId xmlns:p14="http://schemas.microsoft.com/office/powerpoint/2010/main" val="580345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defTabSz="914218" eaLnBrk="0" hangingPunct="0">
              <a:defRPr kumimoji="1" sz="2400">
                <a:solidFill>
                  <a:schemeClr val="tx1"/>
                </a:solidFill>
                <a:latin typeface="Times New Roman" pitchFamily="18" charset="0"/>
                <a:ea typeface="ＭＳ Ｐゴシック" pitchFamily="50" charset="-128"/>
              </a:defRPr>
            </a:lvl1pPr>
            <a:lvl2pPr marL="751940" indent="-289208" defTabSz="914218" eaLnBrk="0" hangingPunct="0">
              <a:defRPr kumimoji="1" sz="2400">
                <a:solidFill>
                  <a:schemeClr val="tx1"/>
                </a:solidFill>
                <a:latin typeface="Times New Roman" pitchFamily="18" charset="0"/>
                <a:ea typeface="ＭＳ Ｐゴシック" pitchFamily="50" charset="-128"/>
              </a:defRPr>
            </a:lvl2pPr>
            <a:lvl3pPr marL="1156830" indent="-231366" defTabSz="914218" eaLnBrk="0" hangingPunct="0">
              <a:defRPr kumimoji="1" sz="2400">
                <a:solidFill>
                  <a:schemeClr val="tx1"/>
                </a:solidFill>
                <a:latin typeface="Times New Roman" pitchFamily="18" charset="0"/>
                <a:ea typeface="ＭＳ Ｐゴシック" pitchFamily="50" charset="-128"/>
              </a:defRPr>
            </a:lvl3pPr>
            <a:lvl4pPr marL="1619562" indent="-231366" defTabSz="914218" eaLnBrk="0" hangingPunct="0">
              <a:defRPr kumimoji="1" sz="2400">
                <a:solidFill>
                  <a:schemeClr val="tx1"/>
                </a:solidFill>
                <a:latin typeface="Times New Roman" pitchFamily="18" charset="0"/>
                <a:ea typeface="ＭＳ Ｐゴシック" pitchFamily="50" charset="-128"/>
              </a:defRPr>
            </a:lvl4pPr>
            <a:lvl5pPr marL="2082295" indent="-231366" defTabSz="914218" eaLnBrk="0" hangingPunct="0">
              <a:defRPr kumimoji="1" sz="2400">
                <a:solidFill>
                  <a:schemeClr val="tx1"/>
                </a:solidFill>
                <a:latin typeface="Times New Roman" pitchFamily="18" charset="0"/>
                <a:ea typeface="ＭＳ Ｐゴシック" pitchFamily="50" charset="-128"/>
              </a:defRPr>
            </a:lvl5pPr>
            <a:lvl6pPr marL="2545027"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3007759"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70491"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33223"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4057EF94-17D7-46B3-9418-B52111ECE4AD}" type="slidenum">
              <a:rPr lang="en-US" altLang="ja-JP" sz="1100"/>
              <a:pPr eaLnBrk="1" hangingPunct="1"/>
              <a:t>1</a:t>
            </a:fld>
            <a:endParaRPr lang="en-US" altLang="ja-JP" sz="1100"/>
          </a:p>
        </p:txBody>
      </p:sp>
      <p:sp>
        <p:nvSpPr>
          <p:cNvPr id="61443" name="Rectangle 2"/>
          <p:cNvSpPr>
            <a:spLocks noGrp="1" noRot="1" noChangeAspect="1" noChangeArrowheads="1" noTextEdit="1"/>
          </p:cNvSpPr>
          <p:nvPr>
            <p:ph type="sldImg"/>
          </p:nvPr>
        </p:nvSpPr>
        <p:spPr>
          <a:xfrm>
            <a:off x="944563" y="746125"/>
            <a:ext cx="4968875" cy="3727450"/>
          </a:xfrm>
          <a:solidFill>
            <a:srgbClr val="FFFFFF"/>
          </a:solidFill>
          <a:ln/>
        </p:spPr>
      </p:sp>
      <p:sp>
        <p:nvSpPr>
          <p:cNvPr id="61444" name="Rectangle 3"/>
          <p:cNvSpPr>
            <a:spLocks noGrp="1" noChangeArrowheads="1"/>
          </p:cNvSpPr>
          <p:nvPr>
            <p:ph type="body" idx="1"/>
          </p:nvPr>
        </p:nvSpPr>
        <p:spPr>
          <a:xfrm>
            <a:off x="912562" y="4720861"/>
            <a:ext cx="5032878" cy="4479428"/>
          </a:xfrm>
          <a:solidFill>
            <a:srgbClr val="FFFFFF"/>
          </a:solidFill>
          <a:ln>
            <a:solidFill>
              <a:srgbClr val="000000"/>
            </a:solidFill>
            <a:miter lim="800000"/>
            <a:headEnd/>
            <a:tailEnd/>
          </a:ln>
        </p:spPr>
        <p:txBody>
          <a:bodyPr lIns="91409" tIns="45703" rIns="91409" bIns="45703"/>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10</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11</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12</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13</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14</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15</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16</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17</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18</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19</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21</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22</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23</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24</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25</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26</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27</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28</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29</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30</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2E73AD8-3F72-4789-9CD5-984094C7B586}" type="slidenum">
              <a:rPr lang="en-US" altLang="ja-JP" sz="1100"/>
              <a:pPr eaLnBrk="1" hangingPunct="1"/>
              <a:t>3</a:t>
            </a:fld>
            <a:endParaRPr lang="en-US" altLang="ja-JP" sz="110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31</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32</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33</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34</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4</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5</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6</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7</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8</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11018" eaLnBrk="0" hangingPunct="0">
              <a:defRPr kumimoji="1" sz="2400">
                <a:solidFill>
                  <a:schemeClr val="tx1"/>
                </a:solidFill>
                <a:latin typeface="Times New Roman" pitchFamily="18" charset="0"/>
                <a:ea typeface="ＭＳ Ｐゴシック" pitchFamily="50" charset="-128"/>
              </a:defRPr>
            </a:lvl1pPr>
            <a:lvl2pPr marL="749308" indent="-288196" defTabSz="911018" eaLnBrk="0" hangingPunct="0">
              <a:defRPr kumimoji="1" sz="2400">
                <a:solidFill>
                  <a:schemeClr val="tx1"/>
                </a:solidFill>
                <a:latin typeface="Times New Roman" pitchFamily="18" charset="0"/>
                <a:ea typeface="ＭＳ Ｐゴシック" pitchFamily="50" charset="-128"/>
              </a:defRPr>
            </a:lvl2pPr>
            <a:lvl3pPr marL="1152781" indent="-230556" defTabSz="911018" eaLnBrk="0" hangingPunct="0">
              <a:defRPr kumimoji="1" sz="2400">
                <a:solidFill>
                  <a:schemeClr val="tx1"/>
                </a:solidFill>
                <a:latin typeface="Times New Roman" pitchFamily="18" charset="0"/>
                <a:ea typeface="ＭＳ Ｐゴシック" pitchFamily="50" charset="-128"/>
              </a:defRPr>
            </a:lvl3pPr>
            <a:lvl4pPr marL="1613894" indent="-230556" defTabSz="911018" eaLnBrk="0" hangingPunct="0">
              <a:defRPr kumimoji="1" sz="2400">
                <a:solidFill>
                  <a:schemeClr val="tx1"/>
                </a:solidFill>
                <a:latin typeface="Times New Roman" pitchFamily="18" charset="0"/>
                <a:ea typeface="ＭＳ Ｐゴシック" pitchFamily="50" charset="-128"/>
              </a:defRPr>
            </a:lvl4pPr>
            <a:lvl5pPr marL="2075007" indent="-230556" defTabSz="911018" eaLnBrk="0" hangingPunct="0">
              <a:defRPr kumimoji="1" sz="2400">
                <a:solidFill>
                  <a:schemeClr val="tx1"/>
                </a:solidFill>
                <a:latin typeface="Times New Roman" pitchFamily="18" charset="0"/>
                <a:ea typeface="ＭＳ Ｐゴシック" pitchFamily="50" charset="-128"/>
              </a:defRPr>
            </a:lvl5pPr>
            <a:lvl6pPr marL="2536119"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97232"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58344"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19457" indent="-230556" defTabSz="9110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a:pPr eaLnBrk="1" hangingPunct="1"/>
              <a:t>9</a:t>
            </a:fld>
            <a:endParaRPr lang="en-US" altLang="ja-JP" sz="11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1089" tIns="45543" rIns="91089" bIns="45543"/>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996B7A8-E6CE-4B0F-A925-74BB7D35EE6D}" type="slidenum">
              <a:rPr lang="en-US" altLang="ja-JP"/>
              <a:pPr>
                <a:defRPr/>
              </a:pPr>
              <a:t>‹#›</a:t>
            </a:fld>
            <a:endParaRPr lang="en-US" altLang="ja-JP"/>
          </a:p>
        </p:txBody>
      </p:sp>
    </p:spTree>
    <p:extLst>
      <p:ext uri="{BB962C8B-B14F-4D97-AF65-F5344CB8AC3E}">
        <p14:creationId xmlns:p14="http://schemas.microsoft.com/office/powerpoint/2010/main" val="34316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34DFC20-A140-4975-B3D8-C9626982779D}" type="slidenum">
              <a:rPr lang="en-US" altLang="ja-JP"/>
              <a:pPr>
                <a:defRPr/>
              </a:pPr>
              <a:t>‹#›</a:t>
            </a:fld>
            <a:endParaRPr lang="en-US" altLang="ja-JP"/>
          </a:p>
        </p:txBody>
      </p:sp>
    </p:spTree>
    <p:extLst>
      <p:ext uri="{BB962C8B-B14F-4D97-AF65-F5344CB8AC3E}">
        <p14:creationId xmlns:p14="http://schemas.microsoft.com/office/powerpoint/2010/main" val="344795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B15EBD9-4E70-4F92-A5FD-42AB96326A93}" type="slidenum">
              <a:rPr lang="en-US" altLang="ja-JP"/>
              <a:pPr>
                <a:defRPr/>
              </a:pPr>
              <a:t>‹#›</a:t>
            </a:fld>
            <a:endParaRPr lang="en-US" altLang="ja-JP"/>
          </a:p>
        </p:txBody>
      </p:sp>
    </p:spTree>
    <p:extLst>
      <p:ext uri="{BB962C8B-B14F-4D97-AF65-F5344CB8AC3E}">
        <p14:creationId xmlns:p14="http://schemas.microsoft.com/office/powerpoint/2010/main" val="2634045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xfrm>
            <a:off x="0" y="30163"/>
            <a:ext cx="1905000" cy="457200"/>
          </a:xfrm>
        </p:spPr>
        <p:txBody>
          <a:bodyPr/>
          <a:lstStyle>
            <a:lvl1pPr algn="l">
              <a:defRPr sz="2000"/>
            </a:lvl1pPr>
          </a:lstStyle>
          <a:p>
            <a:pPr>
              <a:defRPr/>
            </a:pPr>
            <a:fld id="{A6176176-7522-4D81-912D-BC26A811D785}" type="slidenum">
              <a:rPr lang="en-US" altLang="ja-JP"/>
              <a:pPr>
                <a:defRPr/>
              </a:pPr>
              <a:t>‹#›</a:t>
            </a:fld>
            <a:endParaRPr lang="en-US" altLang="ja-JP" dirty="0"/>
          </a:p>
        </p:txBody>
      </p:sp>
    </p:spTree>
    <p:extLst>
      <p:ext uri="{BB962C8B-B14F-4D97-AF65-F5344CB8AC3E}">
        <p14:creationId xmlns:p14="http://schemas.microsoft.com/office/powerpoint/2010/main" val="217003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3690352-42B8-42F8-856A-E2247BA53BAC}" type="slidenum">
              <a:rPr lang="en-US" altLang="ja-JP"/>
              <a:pPr>
                <a:defRPr/>
              </a:pPr>
              <a:t>‹#›</a:t>
            </a:fld>
            <a:endParaRPr lang="en-US" altLang="ja-JP"/>
          </a:p>
        </p:txBody>
      </p:sp>
    </p:spTree>
    <p:extLst>
      <p:ext uri="{BB962C8B-B14F-4D97-AF65-F5344CB8AC3E}">
        <p14:creationId xmlns:p14="http://schemas.microsoft.com/office/powerpoint/2010/main" val="144817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0BBE3AC-A4F2-4087-BA21-D64DDDD89439}" type="slidenum">
              <a:rPr lang="en-US" altLang="ja-JP"/>
              <a:pPr>
                <a:defRPr/>
              </a:pPr>
              <a:t>‹#›</a:t>
            </a:fld>
            <a:endParaRPr lang="en-US" altLang="ja-JP"/>
          </a:p>
        </p:txBody>
      </p:sp>
    </p:spTree>
    <p:extLst>
      <p:ext uri="{BB962C8B-B14F-4D97-AF65-F5344CB8AC3E}">
        <p14:creationId xmlns:p14="http://schemas.microsoft.com/office/powerpoint/2010/main" val="363510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78C942EA-3968-4802-B881-354A216DC0B9}" type="slidenum">
              <a:rPr lang="en-US" altLang="ja-JP"/>
              <a:pPr>
                <a:defRPr/>
              </a:pPr>
              <a:t>‹#›</a:t>
            </a:fld>
            <a:endParaRPr lang="en-US" altLang="ja-JP"/>
          </a:p>
        </p:txBody>
      </p:sp>
    </p:spTree>
    <p:extLst>
      <p:ext uri="{BB962C8B-B14F-4D97-AF65-F5344CB8AC3E}">
        <p14:creationId xmlns:p14="http://schemas.microsoft.com/office/powerpoint/2010/main" val="20949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CC4B49A-E57F-4878-BEA5-8CAEB4B30919}" type="slidenum">
              <a:rPr lang="en-US" altLang="ja-JP"/>
              <a:pPr>
                <a:defRPr/>
              </a:pPr>
              <a:t>‹#›</a:t>
            </a:fld>
            <a:endParaRPr lang="en-US" altLang="ja-JP"/>
          </a:p>
        </p:txBody>
      </p:sp>
    </p:spTree>
    <p:extLst>
      <p:ext uri="{BB962C8B-B14F-4D97-AF65-F5344CB8AC3E}">
        <p14:creationId xmlns:p14="http://schemas.microsoft.com/office/powerpoint/2010/main" val="247155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0CD156A-D4A8-40E6-9794-34F737901C28}" type="slidenum">
              <a:rPr lang="en-US" altLang="ja-JP"/>
              <a:pPr>
                <a:defRPr/>
              </a:pPr>
              <a:t>‹#›</a:t>
            </a:fld>
            <a:endParaRPr lang="en-US" altLang="ja-JP"/>
          </a:p>
        </p:txBody>
      </p:sp>
    </p:spTree>
    <p:extLst>
      <p:ext uri="{BB962C8B-B14F-4D97-AF65-F5344CB8AC3E}">
        <p14:creationId xmlns:p14="http://schemas.microsoft.com/office/powerpoint/2010/main" val="220391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061DFF-FB03-4C69-BE4E-40C46F99052D}" type="slidenum">
              <a:rPr lang="en-US" altLang="ja-JP"/>
              <a:pPr>
                <a:defRPr/>
              </a:pPr>
              <a:t>‹#›</a:t>
            </a:fld>
            <a:endParaRPr lang="en-US" altLang="ja-JP"/>
          </a:p>
        </p:txBody>
      </p:sp>
    </p:spTree>
    <p:extLst>
      <p:ext uri="{BB962C8B-B14F-4D97-AF65-F5344CB8AC3E}">
        <p14:creationId xmlns:p14="http://schemas.microsoft.com/office/powerpoint/2010/main" val="110411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633E2C7-B803-45D6-89CB-3567312F5406}" type="slidenum">
              <a:rPr lang="en-US" altLang="ja-JP"/>
              <a:pPr>
                <a:defRPr/>
              </a:pPr>
              <a:t>‹#›</a:t>
            </a:fld>
            <a:endParaRPr lang="en-US" altLang="ja-JP"/>
          </a:p>
        </p:txBody>
      </p:sp>
    </p:spTree>
    <p:extLst>
      <p:ext uri="{BB962C8B-B14F-4D97-AF65-F5344CB8AC3E}">
        <p14:creationId xmlns:p14="http://schemas.microsoft.com/office/powerpoint/2010/main" val="319075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２ レベル</a:t>
            </a:r>
          </a:p>
          <a:p>
            <a:pPr lvl="2"/>
            <a:r>
              <a:rPr lang="ja-JP" altLang="en-US" smtClean="0"/>
              <a:t>第 ３レベル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r>
              <a:rPr lang="ja-JP" altLang="en-US"/>
              <a:t>2005.12.12</a:t>
            </a:r>
            <a:endParaRPr lang="en-US" altLang="ja-JP"/>
          </a:p>
        </p:txBody>
      </p:sp>
      <p:sp>
        <p:nvSpPr>
          <p:cNvPr id="1029" name="Rectangle 5"/>
          <p:cNvSpPr>
            <a:spLocks noGrp="1" noChangeArrowheads="1"/>
          </p:cNvSpPr>
          <p:nvPr>
            <p:ph type="ftr" sz="quarter" idx="3"/>
          </p:nvPr>
        </p:nvSpPr>
        <p:spPr bwMode="auto">
          <a:xfrm>
            <a:off x="31242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2390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800"/>
            </a:lvl1pPr>
          </a:lstStyle>
          <a:p>
            <a:pPr>
              <a:defRPr/>
            </a:pPr>
            <a:fld id="{1F138B67-B1DA-4CD5-9A2D-4383FFC810C7}" type="slidenum">
              <a:rPr lang="en-US" altLang="ja-JP"/>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745" r:id="rId1"/>
    <p:sldLayoutId id="214748375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ftr="0" dt="0"/>
  <p:txStyles>
    <p:titleStyle>
      <a:lvl1pPr algn="ctr" rtl="0" eaLnBrk="0" fontAlgn="base" hangingPunct="0">
        <a:spcBef>
          <a:spcPct val="0"/>
        </a:spcBef>
        <a:spcAft>
          <a:spcPct val="0"/>
        </a:spcAft>
        <a:defRPr kumimoji="1" sz="4000">
          <a:solidFill>
            <a:srgbClr val="FFFF00"/>
          </a:solidFill>
          <a:latin typeface="+mj-lt"/>
          <a:ea typeface="+mj-ea"/>
          <a:cs typeface="+mj-cs"/>
        </a:defRPr>
      </a:lvl1pPr>
      <a:lvl2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5pPr>
      <a:lvl6pPr marL="457200" algn="ctr" rtl="0" fontAlgn="base">
        <a:spcBef>
          <a:spcPct val="0"/>
        </a:spcBef>
        <a:spcAft>
          <a:spcPct val="0"/>
        </a:spcAft>
        <a:defRPr kumimoji="1" sz="4000">
          <a:solidFill>
            <a:srgbClr val="FFFF00"/>
          </a:solidFill>
          <a:latin typeface="Times New Roman" pitchFamily="18" charset="0"/>
          <a:ea typeface="ＭＳ Ｐゴシック" pitchFamily="50" charset="-128"/>
        </a:defRPr>
      </a:lvl6pPr>
      <a:lvl7pPr marL="914400" algn="ctr" rtl="0" fontAlgn="base">
        <a:spcBef>
          <a:spcPct val="0"/>
        </a:spcBef>
        <a:spcAft>
          <a:spcPct val="0"/>
        </a:spcAft>
        <a:defRPr kumimoji="1" sz="4000">
          <a:solidFill>
            <a:srgbClr val="FFFF00"/>
          </a:solidFill>
          <a:latin typeface="Times New Roman" pitchFamily="18" charset="0"/>
          <a:ea typeface="ＭＳ Ｐゴシック" pitchFamily="50" charset="-128"/>
        </a:defRPr>
      </a:lvl7pPr>
      <a:lvl8pPr marL="1371600" algn="ctr" rtl="0" fontAlgn="base">
        <a:spcBef>
          <a:spcPct val="0"/>
        </a:spcBef>
        <a:spcAft>
          <a:spcPct val="0"/>
        </a:spcAft>
        <a:defRPr kumimoji="1" sz="4000">
          <a:solidFill>
            <a:srgbClr val="FFFF00"/>
          </a:solidFill>
          <a:latin typeface="Times New Roman" pitchFamily="18" charset="0"/>
          <a:ea typeface="ＭＳ Ｐゴシック" pitchFamily="50" charset="-128"/>
        </a:defRPr>
      </a:lvl8pPr>
      <a:lvl9pPr marL="1828800" algn="ctr" rtl="0" fontAlgn="base">
        <a:spcBef>
          <a:spcPct val="0"/>
        </a:spcBef>
        <a:spcAft>
          <a:spcPct val="0"/>
        </a:spcAft>
        <a:defRPr kumimoji="1" sz="4000">
          <a:solidFill>
            <a:srgbClr val="FFFF00"/>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lr>
          <a:srgbClr val="FFFF00"/>
        </a:buClr>
        <a:buSzPct val="70000"/>
        <a:buFont typeface="Wingdings" pitchFamily="2" charset="2"/>
        <a:buChar char="u"/>
        <a:defRPr kumimoji="1" sz="3200">
          <a:solidFill>
            <a:srgbClr val="FFFF00"/>
          </a:solidFill>
          <a:latin typeface="+mn-lt"/>
          <a:ea typeface="+mn-ea"/>
          <a:cs typeface="+mn-cs"/>
        </a:defRPr>
      </a:lvl1pPr>
      <a:lvl2pPr marL="742950" indent="-285750" algn="l" rtl="0" eaLnBrk="0" fontAlgn="base" hangingPunct="0">
        <a:spcBef>
          <a:spcPct val="20000"/>
        </a:spcBef>
        <a:spcAft>
          <a:spcPct val="0"/>
        </a:spcAft>
        <a:buSzPct val="70000"/>
        <a:buFont typeface="Wingdings 3" pitchFamily="18" charset="2"/>
        <a:buChar char="u"/>
        <a:defRPr kumimoji="1" sz="2800">
          <a:solidFill>
            <a:schemeClr val="tx1"/>
          </a:solidFill>
          <a:latin typeface="+mn-lt"/>
          <a:ea typeface="+mn-ea"/>
        </a:defRPr>
      </a:lvl2pPr>
      <a:lvl3pPr marL="1143000" indent="-228600" algn="l" rtl="0" eaLnBrk="0" fontAlgn="base" hangingPunct="0">
        <a:spcBef>
          <a:spcPct val="20000"/>
        </a:spcBef>
        <a:spcAft>
          <a:spcPct val="0"/>
        </a:spcAft>
        <a:buSzPct val="70000"/>
        <a:buFont typeface="Wingdings 3" pitchFamily="18" charset="2"/>
        <a:buChar char="u"/>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098"/>
          <p:cNvSpPr>
            <a:spLocks noGrp="1" noChangeArrowheads="1"/>
          </p:cNvSpPr>
          <p:nvPr>
            <p:ph type="ctrTitle"/>
          </p:nvPr>
        </p:nvSpPr>
        <p:spPr>
          <a:xfrm>
            <a:off x="250825" y="1524000"/>
            <a:ext cx="8713788" cy="2514600"/>
          </a:xfrm>
        </p:spPr>
        <p:txBody>
          <a:bodyPr/>
          <a:lstStyle/>
          <a:p>
            <a:pPr eaLnBrk="1" hangingPunct="1"/>
            <a:r>
              <a:rPr kumimoji="0" lang="ja-JP" altLang="en-US" sz="3200" dirty="0" smtClean="0"/>
              <a:t>施設・人員基準の管理と適時調査等への対応</a:t>
            </a:r>
          </a:p>
        </p:txBody>
      </p:sp>
      <p:sp>
        <p:nvSpPr>
          <p:cNvPr id="3075" name="Rectangle 4100"/>
          <p:cNvSpPr>
            <a:spLocks noGrp="1" noChangeArrowheads="1"/>
          </p:cNvSpPr>
          <p:nvPr/>
        </p:nvSpPr>
        <p:spPr bwMode="auto">
          <a:xfrm>
            <a:off x="76200" y="0"/>
            <a:ext cx="4567808" cy="476250"/>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eaLnBrk="0" hangingPunct="0"/>
            <a:r>
              <a:rPr kumimoji="0" lang="ja-JP" altLang="en-US" sz="2000" dirty="0" smtClean="0">
                <a:solidFill>
                  <a:srgbClr val="FFFFFF"/>
                </a:solidFill>
              </a:rPr>
              <a:t>東京保険医協会講習会</a:t>
            </a:r>
            <a:endParaRPr kumimoji="0" lang="ja-JP" altLang="en-US" sz="2000" dirty="0">
              <a:solidFill>
                <a:srgbClr val="FFFFFF"/>
              </a:solidFill>
            </a:endParaRPr>
          </a:p>
        </p:txBody>
      </p:sp>
      <p:sp>
        <p:nvSpPr>
          <p:cNvPr id="6" name="Rectangle 4100"/>
          <p:cNvSpPr>
            <a:spLocks noGrp="1" noChangeArrowheads="1"/>
          </p:cNvSpPr>
          <p:nvPr/>
        </p:nvSpPr>
        <p:spPr bwMode="auto">
          <a:xfrm>
            <a:off x="4648200" y="5334000"/>
            <a:ext cx="4495800" cy="1516063"/>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eaLnBrk="0" hangingPunct="0"/>
            <a:r>
              <a:rPr kumimoji="0" lang="ja-JP" altLang="en-US" sz="2000" dirty="0">
                <a:solidFill>
                  <a:srgbClr val="FFFFFF"/>
                </a:solidFill>
              </a:rPr>
              <a:t>平成</a:t>
            </a:r>
            <a:r>
              <a:rPr kumimoji="0" lang="ja-JP" altLang="en-US" sz="2000" dirty="0" smtClean="0">
                <a:solidFill>
                  <a:srgbClr val="FFFFFF"/>
                </a:solidFill>
              </a:rPr>
              <a:t>２５年１０月１９日</a:t>
            </a:r>
            <a:endParaRPr kumimoji="0" lang="ja-JP" altLang="en-US" sz="2000" dirty="0">
              <a:solidFill>
                <a:srgbClr val="FFFFFF"/>
              </a:solidFill>
            </a:endParaRPr>
          </a:p>
          <a:p>
            <a:pPr eaLnBrk="0" hangingPunct="0"/>
            <a:r>
              <a:rPr kumimoji="0" lang="ja-JP" altLang="en-US" sz="2000" dirty="0">
                <a:solidFill>
                  <a:srgbClr val="FFFFFF"/>
                </a:solidFill>
              </a:rPr>
              <a:t>有限会社メディカルサポートシステムズ</a:t>
            </a:r>
          </a:p>
          <a:p>
            <a:pPr eaLnBrk="0" hangingPunct="0"/>
            <a:r>
              <a:rPr kumimoji="0" lang="ja-JP" altLang="en-US" sz="2000" dirty="0">
                <a:solidFill>
                  <a:srgbClr val="FFFFFF"/>
                </a:solidFill>
              </a:rPr>
              <a:t>　　</a:t>
            </a:r>
            <a:r>
              <a:rPr kumimoji="0" lang="ja-JP" altLang="en-US" sz="1600" dirty="0">
                <a:solidFill>
                  <a:srgbClr val="FFFFFF"/>
                </a:solidFill>
              </a:rPr>
              <a:t>　　認定医業経営ｺﾝｻﾙﾀﾝﾄ　第</a:t>
            </a:r>
            <a:r>
              <a:rPr kumimoji="0" lang="en-US" altLang="ja-JP" sz="1600" dirty="0">
                <a:solidFill>
                  <a:srgbClr val="FFFFFF"/>
                </a:solidFill>
                <a:latin typeface="ＭＳ ゴシック" pitchFamily="49" charset="-128"/>
                <a:ea typeface="ＭＳ ゴシック" pitchFamily="49" charset="-128"/>
              </a:rPr>
              <a:t>5590</a:t>
            </a:r>
            <a:r>
              <a:rPr kumimoji="0" lang="ja-JP" altLang="en-US" sz="1600" dirty="0">
                <a:solidFill>
                  <a:srgbClr val="FFFFFF"/>
                </a:solidFill>
              </a:rPr>
              <a:t>号</a:t>
            </a:r>
            <a:r>
              <a:rPr kumimoji="0" lang="ja-JP" altLang="en-US" dirty="0">
                <a:solidFill>
                  <a:srgbClr val="FFFFFF"/>
                </a:solidFill>
              </a:rPr>
              <a:t>　</a:t>
            </a:r>
          </a:p>
          <a:p>
            <a:pPr eaLnBrk="0" hangingPunct="0"/>
            <a:r>
              <a:rPr kumimoji="0" lang="ja-JP" altLang="en-US" dirty="0">
                <a:solidFill>
                  <a:srgbClr val="FFFFFF"/>
                </a:solidFill>
              </a:rPr>
              <a:t>　　　　　　　　</a:t>
            </a:r>
            <a:r>
              <a:rPr kumimoji="0" lang="ja-JP" altLang="en-US" sz="2000" dirty="0">
                <a:solidFill>
                  <a:srgbClr val="FFFFFF"/>
                </a:solidFill>
              </a:rPr>
              <a:t>細　谷　　邦　夫</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10</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指導・監査の実施率の分析（調剤）</a:t>
            </a:r>
            <a:endParaRPr lang="en-US" altLang="ja-JP" dirty="0">
              <a:latin typeface="+mj-ea"/>
              <a:ea typeface="+mj-ea"/>
            </a:endParaRPr>
          </a:p>
          <a:p>
            <a:pPr lvl="2" algn="just" eaLnBrk="1" hangingPunct="1">
              <a:lnSpc>
                <a:spcPct val="90000"/>
              </a:lnSpc>
            </a:pP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r>
              <a:rPr lang="ja-JP" altLang="en-US" dirty="0" smtClean="0">
                <a:latin typeface="+mj-ea"/>
              </a:rPr>
              <a:t>　　</a:t>
            </a:r>
            <a:endParaRPr lang="en-US" altLang="ja-JP" dirty="0">
              <a:latin typeface="+mj-ea"/>
            </a:endParaRPr>
          </a:p>
          <a:p>
            <a:pPr lvl="2" algn="just" eaLnBrk="1" hangingPunct="1">
              <a:lnSpc>
                <a:spcPct val="90000"/>
              </a:lnSpc>
            </a:pPr>
            <a:endParaRPr lang="ja-JP" altLang="en-US" dirty="0">
              <a:latin typeface="+mj-ea"/>
            </a:endParaRPr>
          </a:p>
          <a:p>
            <a:pPr lvl="2" algn="just" eaLnBrk="1" hangingPunct="1">
              <a:lnSpc>
                <a:spcPct val="90000"/>
              </a:lnSpc>
            </a:pPr>
            <a:endParaRPr lang="ja-JP" altLang="en-US" dirty="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326306"/>
            <a:ext cx="5184576" cy="5531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テキスト ボックス 2"/>
          <p:cNvSpPr txBox="1"/>
          <p:nvPr/>
        </p:nvSpPr>
        <p:spPr>
          <a:xfrm>
            <a:off x="5508104" y="2348880"/>
            <a:ext cx="3528392" cy="3416320"/>
          </a:xfrm>
          <a:prstGeom prst="rect">
            <a:avLst/>
          </a:prstGeom>
          <a:noFill/>
        </p:spPr>
        <p:txBody>
          <a:bodyPr wrap="square" rtlCol="0">
            <a:spAutoFit/>
          </a:bodyPr>
          <a:lstStyle/>
          <a:p>
            <a:pPr lvl="2" algn="just" eaLnBrk="1" hangingPunct="1">
              <a:lnSpc>
                <a:spcPct val="90000"/>
              </a:lnSpc>
            </a:pPr>
            <a:r>
              <a:rPr lang="ja-JP" altLang="en-US" dirty="0" smtClean="0">
                <a:latin typeface="+mj-ea"/>
              </a:rPr>
              <a:t>監査：</a:t>
            </a:r>
            <a:endParaRPr lang="en-US" altLang="ja-JP" dirty="0" smtClean="0">
              <a:latin typeface="+mj-ea"/>
            </a:endParaRPr>
          </a:p>
          <a:p>
            <a:pPr lvl="2" algn="just" eaLnBrk="1" hangingPunct="1">
              <a:lnSpc>
                <a:spcPct val="90000"/>
              </a:lnSpc>
            </a:pPr>
            <a:r>
              <a:rPr lang="ja-JP" altLang="en-US" dirty="0" smtClean="0">
                <a:latin typeface="+mj-ea"/>
              </a:rPr>
              <a:t>上位</a:t>
            </a:r>
            <a:r>
              <a:rPr lang="ja-JP" altLang="en-US" dirty="0">
                <a:latin typeface="+mj-ea"/>
              </a:rPr>
              <a:t>・</a:t>
            </a:r>
            <a:r>
              <a:rPr lang="ja-JP" altLang="en-US" dirty="0" smtClean="0">
                <a:latin typeface="+mj-ea"/>
              </a:rPr>
              <a:t>下位のほか</a:t>
            </a:r>
            <a:r>
              <a:rPr lang="zh-TW" altLang="en-US" dirty="0" smtClean="0">
                <a:latin typeface="+mj-ea"/>
              </a:rPr>
              <a:t>秋田</a:t>
            </a:r>
            <a:r>
              <a:rPr lang="zh-TW" altLang="en-US" dirty="0">
                <a:latin typeface="+mj-ea"/>
              </a:rPr>
              <a:t>、大分、三重、福島</a:t>
            </a:r>
            <a:r>
              <a:rPr lang="ja-JP" altLang="en-US" dirty="0">
                <a:latin typeface="+mj-ea"/>
              </a:rPr>
              <a:t>以外</a:t>
            </a:r>
            <a:r>
              <a:rPr lang="ja-JP" altLang="en-US" dirty="0" smtClean="0">
                <a:latin typeface="+mj-ea"/>
              </a:rPr>
              <a:t>は実施ゼロ</a:t>
            </a:r>
            <a:endParaRPr lang="en-US" altLang="ja-JP" dirty="0" smtClean="0">
              <a:latin typeface="+mj-ea"/>
            </a:endParaRPr>
          </a:p>
          <a:p>
            <a:pPr lvl="2" algn="just">
              <a:lnSpc>
                <a:spcPct val="90000"/>
              </a:lnSpc>
            </a:pPr>
            <a:endParaRPr lang="en-US" altLang="ja-JP" dirty="0">
              <a:latin typeface="+mj-ea"/>
            </a:endParaRPr>
          </a:p>
          <a:p>
            <a:pPr lvl="2" algn="just">
              <a:lnSpc>
                <a:spcPct val="90000"/>
              </a:lnSpc>
            </a:pPr>
            <a:endParaRPr lang="en-US" altLang="ja-JP" dirty="0">
              <a:latin typeface="+mj-ea"/>
            </a:endParaRPr>
          </a:p>
          <a:p>
            <a:pPr lvl="2" algn="just" eaLnBrk="1" hangingPunct="1">
              <a:lnSpc>
                <a:spcPct val="90000"/>
              </a:lnSpc>
            </a:pPr>
            <a:r>
              <a:rPr lang="ja-JP" altLang="en-US" dirty="0" smtClean="0">
                <a:latin typeface="+mj-ea"/>
              </a:rPr>
              <a:t>適時調査：</a:t>
            </a:r>
            <a:endParaRPr lang="en-US" altLang="ja-JP" dirty="0" smtClean="0">
              <a:latin typeface="+mj-ea"/>
            </a:endParaRPr>
          </a:p>
          <a:p>
            <a:pPr lvl="2" algn="just" eaLnBrk="1" hangingPunct="1">
              <a:lnSpc>
                <a:spcPct val="90000"/>
              </a:lnSpc>
            </a:pPr>
            <a:r>
              <a:rPr lang="ja-JP" altLang="en-US" dirty="0" smtClean="0">
                <a:latin typeface="+mj-ea"/>
              </a:rPr>
              <a:t>記載以外は未実施</a:t>
            </a:r>
            <a:endParaRPr kumimoji="1" lang="ja-JP" altLang="en-US" dirty="0"/>
          </a:p>
        </p:txBody>
      </p:sp>
    </p:spTree>
    <p:extLst>
      <p:ext uri="{BB962C8B-B14F-4D97-AF65-F5344CB8AC3E}">
        <p14:creationId xmlns:p14="http://schemas.microsoft.com/office/powerpoint/2010/main" val="3662226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11</a:t>
            </a:fld>
            <a:endParaRPr lang="en-US" altLang="ja-JP" sz="1800" smtClean="0"/>
          </a:p>
        </p:txBody>
      </p:sp>
      <p:sp>
        <p:nvSpPr>
          <p:cNvPr id="12291" name="Rectangle 2"/>
          <p:cNvSpPr>
            <a:spLocks noGrp="1" noChangeArrowheads="1"/>
          </p:cNvSpPr>
          <p:nvPr>
            <p:ph type="body" idx="1"/>
          </p:nvPr>
        </p:nvSpPr>
        <p:spPr>
          <a:xfrm>
            <a:off x="609601" y="685800"/>
            <a:ext cx="8534399" cy="6172200"/>
          </a:xfrm>
        </p:spPr>
        <p:txBody>
          <a:bodyPr/>
          <a:lstStyle/>
          <a:p>
            <a:pPr algn="just" eaLnBrk="1" hangingPunct="1">
              <a:lnSpc>
                <a:spcPct val="90000"/>
              </a:lnSpc>
            </a:pPr>
            <a:r>
              <a:rPr lang="ja-JP" altLang="en-US" sz="2000" dirty="0">
                <a:latin typeface="+mj-ea"/>
                <a:ea typeface="+mj-ea"/>
              </a:rPr>
              <a:t>１．処方せんの受付方法とその記載事項等の確認</a:t>
            </a:r>
          </a:p>
          <a:p>
            <a:pPr lvl="1" algn="just" eaLnBrk="1" hangingPunct="1">
              <a:lnSpc>
                <a:spcPct val="90000"/>
              </a:lnSpc>
            </a:pPr>
            <a:r>
              <a:rPr lang="ja-JP" altLang="en-US" sz="2000" dirty="0" smtClean="0">
                <a:latin typeface="+mj-ea"/>
                <a:ea typeface="+mj-ea"/>
              </a:rPr>
              <a:t>① </a:t>
            </a:r>
            <a:r>
              <a:rPr lang="ja-JP" altLang="en-US" sz="2000" dirty="0">
                <a:latin typeface="+mj-ea"/>
                <a:ea typeface="+mj-ea"/>
              </a:rPr>
              <a:t>用法・用量の指示等の記載が不完全である</a:t>
            </a:r>
          </a:p>
          <a:p>
            <a:pPr lvl="1" algn="just" eaLnBrk="1" hangingPunct="1">
              <a:lnSpc>
                <a:spcPct val="90000"/>
              </a:lnSpc>
            </a:pPr>
            <a:r>
              <a:rPr lang="ja-JP" altLang="en-US" sz="2000" dirty="0">
                <a:latin typeface="+mj-ea"/>
                <a:ea typeface="+mj-ea"/>
              </a:rPr>
              <a:t>② ２以上の規格単位がある医薬品</a:t>
            </a:r>
            <a:r>
              <a:rPr lang="ja-JP" altLang="en-US" sz="2000" dirty="0" smtClean="0">
                <a:latin typeface="+mj-ea"/>
                <a:ea typeface="+mj-ea"/>
              </a:rPr>
              <a:t>の規格</a:t>
            </a:r>
            <a:r>
              <a:rPr lang="ja-JP" altLang="en-US" sz="2000" dirty="0">
                <a:latin typeface="+mj-ea"/>
                <a:ea typeface="+mj-ea"/>
              </a:rPr>
              <a:t>単位が記載されて</a:t>
            </a:r>
            <a:r>
              <a:rPr lang="ja-JP" altLang="en-US" sz="2000" dirty="0" smtClean="0">
                <a:latin typeface="+mj-ea"/>
                <a:ea typeface="+mj-ea"/>
              </a:rPr>
              <a:t>いない</a:t>
            </a:r>
            <a:endParaRPr lang="ja-JP" altLang="en-US" sz="2000" dirty="0">
              <a:latin typeface="+mj-ea"/>
              <a:ea typeface="+mj-ea"/>
            </a:endParaRPr>
          </a:p>
          <a:p>
            <a:pPr lvl="1" algn="just" eaLnBrk="1" hangingPunct="1">
              <a:lnSpc>
                <a:spcPct val="90000"/>
              </a:lnSpc>
            </a:pPr>
            <a:r>
              <a:rPr lang="ja-JP" altLang="en-US" sz="2000" dirty="0">
                <a:latin typeface="+mj-ea"/>
                <a:ea typeface="+mj-ea"/>
              </a:rPr>
              <a:t>③ 定時的に服用しているものを頓服薬として処方している</a:t>
            </a:r>
          </a:p>
          <a:p>
            <a:pPr algn="just" eaLnBrk="1" hangingPunct="1">
              <a:lnSpc>
                <a:spcPct val="90000"/>
              </a:lnSpc>
            </a:pPr>
            <a:r>
              <a:rPr lang="ja-JP" altLang="en-US" sz="2000" dirty="0">
                <a:latin typeface="+mj-ea"/>
                <a:ea typeface="+mj-ea"/>
              </a:rPr>
              <a:t>２．処方内容に対する薬学的確認</a:t>
            </a:r>
          </a:p>
          <a:p>
            <a:pPr lvl="1" algn="just" eaLnBrk="1" hangingPunct="1">
              <a:lnSpc>
                <a:spcPct val="90000"/>
              </a:lnSpc>
            </a:pPr>
            <a:r>
              <a:rPr lang="ja-JP" altLang="en-US" sz="2000" dirty="0" smtClean="0">
                <a:latin typeface="+mj-ea"/>
                <a:ea typeface="+mj-ea"/>
              </a:rPr>
              <a:t>① </a:t>
            </a:r>
            <a:r>
              <a:rPr lang="ja-JP" altLang="en-US" sz="2000" dirty="0">
                <a:latin typeface="+mj-ea"/>
                <a:ea typeface="+mj-ea"/>
              </a:rPr>
              <a:t>薬事法による承認内容と異なる用法・用量で処方されているもの。</a:t>
            </a:r>
          </a:p>
          <a:p>
            <a:pPr lvl="1" algn="just" eaLnBrk="1" hangingPunct="1">
              <a:lnSpc>
                <a:spcPct val="90000"/>
              </a:lnSpc>
            </a:pPr>
            <a:r>
              <a:rPr lang="ja-JP" altLang="en-US" sz="2000" dirty="0">
                <a:latin typeface="+mj-ea"/>
                <a:ea typeface="+mj-ea"/>
              </a:rPr>
              <a:t>② 薬事法による承認内容と異なる適応症への使用が疑われるもの。</a:t>
            </a:r>
          </a:p>
          <a:p>
            <a:pPr lvl="1" algn="just" eaLnBrk="1" hangingPunct="1">
              <a:lnSpc>
                <a:spcPct val="90000"/>
              </a:lnSpc>
            </a:pPr>
            <a:r>
              <a:rPr lang="ja-JP" altLang="en-US" sz="2000" dirty="0">
                <a:latin typeface="+mj-ea"/>
                <a:ea typeface="+mj-ea"/>
              </a:rPr>
              <a:t>③ 過量投与されているもの、または疑われるもの。</a:t>
            </a:r>
          </a:p>
          <a:p>
            <a:pPr lvl="1" algn="just" eaLnBrk="1" hangingPunct="1">
              <a:lnSpc>
                <a:spcPct val="90000"/>
              </a:lnSpc>
            </a:pPr>
            <a:r>
              <a:rPr lang="ja-JP" altLang="en-US" sz="2000" dirty="0">
                <a:latin typeface="+mj-ea"/>
                <a:ea typeface="+mj-ea"/>
              </a:rPr>
              <a:t>④ 倍量処方が疑われるもの。</a:t>
            </a:r>
          </a:p>
          <a:p>
            <a:pPr lvl="1" algn="just" eaLnBrk="1" hangingPunct="1">
              <a:lnSpc>
                <a:spcPct val="90000"/>
              </a:lnSpc>
            </a:pPr>
            <a:r>
              <a:rPr lang="ja-JP" altLang="en-US" sz="2000" dirty="0">
                <a:latin typeface="+mj-ea"/>
                <a:ea typeface="+mj-ea"/>
              </a:rPr>
              <a:t>⑤ 重複投与・不必要と思われる多剤併用が認められるもの。</a:t>
            </a:r>
          </a:p>
          <a:p>
            <a:pPr lvl="1" algn="just" eaLnBrk="1" hangingPunct="1">
              <a:lnSpc>
                <a:spcPct val="90000"/>
              </a:lnSpc>
            </a:pPr>
            <a:r>
              <a:rPr lang="ja-JP" altLang="en-US" sz="2000" dirty="0">
                <a:latin typeface="+mj-ea"/>
                <a:ea typeface="+mj-ea"/>
              </a:rPr>
              <a:t>⑥ 薬剤の処方内容より禁忌例への使用が疑われるもの</a:t>
            </a:r>
          </a:p>
          <a:p>
            <a:pPr lvl="1" algn="just" eaLnBrk="1" hangingPunct="1">
              <a:lnSpc>
                <a:spcPct val="90000"/>
              </a:lnSpc>
            </a:pPr>
            <a:r>
              <a:rPr lang="ja-JP" altLang="en-US" sz="2000" dirty="0">
                <a:latin typeface="+mj-ea"/>
                <a:ea typeface="+mj-ea"/>
              </a:rPr>
              <a:t>⑦ 投与期間の上限が設けられている医薬品について、その上限を超えて投薬されているもの。</a:t>
            </a:r>
          </a:p>
          <a:p>
            <a:pPr lvl="1" algn="just" eaLnBrk="1" hangingPunct="1">
              <a:lnSpc>
                <a:spcPct val="90000"/>
              </a:lnSpc>
            </a:pPr>
            <a:r>
              <a:rPr lang="ja-JP" altLang="en-US" sz="2000" dirty="0">
                <a:latin typeface="+mj-ea"/>
                <a:ea typeface="+mj-ea"/>
              </a:rPr>
              <a:t>⑧ 漫然と長期に渡り処方されている医薬品があるもの。</a:t>
            </a:r>
          </a:p>
          <a:p>
            <a:pPr lvl="1" algn="just" eaLnBrk="1" hangingPunct="1">
              <a:lnSpc>
                <a:spcPct val="90000"/>
              </a:lnSpc>
            </a:pPr>
            <a:r>
              <a:rPr lang="ja-JP" altLang="en-US" sz="2000" dirty="0">
                <a:latin typeface="+mj-ea"/>
                <a:ea typeface="+mj-ea"/>
              </a:rPr>
              <a:t>⑨ 重複投薬、または薬学的に問題があると思われる多剤併用が認められるもの。</a:t>
            </a:r>
          </a:p>
          <a:p>
            <a:pPr lvl="1" algn="just" eaLnBrk="1" hangingPunct="1">
              <a:lnSpc>
                <a:spcPct val="90000"/>
              </a:lnSpc>
            </a:pPr>
            <a:r>
              <a:rPr lang="ja-JP" altLang="en-US" sz="2000" dirty="0">
                <a:latin typeface="+mj-ea"/>
                <a:ea typeface="+mj-ea"/>
              </a:rPr>
              <a:t>⑩ 頓服薬について余りにも多い頓服回数があるため、服薬状況を確認すること。（毎日定期的に服用しているようであれば内服薬とするよう処方医と相談すべき）</a:t>
            </a:r>
            <a:endParaRPr lang="ja-JP" altLang="en-US" sz="2000" dirty="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en-US" altLang="ja-JP" sz="3600" i="0" dirty="0" smtClean="0">
                <a:solidFill>
                  <a:srgbClr val="FFFF66"/>
                </a:solidFill>
              </a:rPr>
              <a:t>【</a:t>
            </a:r>
            <a:r>
              <a:rPr lang="ja-JP" altLang="en-US" sz="3600" i="0" dirty="0" smtClean="0">
                <a:solidFill>
                  <a:srgbClr val="FFFF66"/>
                </a:solidFill>
              </a:rPr>
              <a:t>参考</a:t>
            </a:r>
            <a:r>
              <a:rPr lang="en-US" altLang="ja-JP" sz="3600" i="0" dirty="0" smtClean="0">
                <a:solidFill>
                  <a:srgbClr val="FFFF66"/>
                </a:solidFill>
              </a:rPr>
              <a:t>】</a:t>
            </a:r>
            <a:r>
              <a:rPr lang="ja-JP" altLang="en-US" sz="3600" i="0" dirty="0" smtClean="0">
                <a:solidFill>
                  <a:srgbClr val="FFFF66"/>
                </a:solidFill>
              </a:rPr>
              <a:t>薬局に対する指摘事項</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691047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12</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指導・監査に関わる用語の定義の再確認</a:t>
            </a:r>
            <a:endParaRPr lang="en-US" altLang="ja-JP" dirty="0" smtClean="0">
              <a:latin typeface="+mj-ea"/>
              <a:ea typeface="+mj-ea"/>
            </a:endParaRPr>
          </a:p>
          <a:p>
            <a:pPr lvl="1" algn="just" eaLnBrk="1" hangingPunct="1">
              <a:lnSpc>
                <a:spcPct val="90000"/>
              </a:lnSpc>
            </a:pPr>
            <a:r>
              <a:rPr lang="ja-JP" altLang="en-US" dirty="0">
                <a:latin typeface="+mj-ea"/>
                <a:ea typeface="+mj-ea"/>
              </a:rPr>
              <a:t>安易</a:t>
            </a:r>
            <a:r>
              <a:rPr lang="ja-JP" altLang="en-US" dirty="0" smtClean="0">
                <a:latin typeface="+mj-ea"/>
                <a:ea typeface="+mj-ea"/>
              </a:rPr>
              <a:t>な請求が大やけどに繋がる可能性がある</a:t>
            </a:r>
            <a:endParaRPr lang="en-US" altLang="ja-JP" dirty="0" smtClean="0">
              <a:latin typeface="+mj-ea"/>
              <a:ea typeface="+mj-ea"/>
            </a:endParaRPr>
          </a:p>
          <a:p>
            <a:pPr lvl="1" algn="just" eaLnBrk="1" hangingPunct="1">
              <a:lnSpc>
                <a:spcPct val="90000"/>
              </a:lnSpc>
            </a:pPr>
            <a:endParaRPr lang="en-US" altLang="ja-JP" sz="1000" dirty="0">
              <a:latin typeface="+mj-ea"/>
              <a:ea typeface="+mj-ea"/>
            </a:endParaRPr>
          </a:p>
          <a:p>
            <a:pPr algn="just" eaLnBrk="1" hangingPunct="1">
              <a:lnSpc>
                <a:spcPct val="90000"/>
              </a:lnSpc>
            </a:pPr>
            <a:r>
              <a:rPr lang="ja-JP" altLang="en-US" dirty="0"/>
              <a:t>不正請求</a:t>
            </a:r>
            <a:r>
              <a:rPr lang="ja-JP" altLang="en-US" dirty="0" smtClean="0"/>
              <a:t>の類型</a:t>
            </a:r>
            <a:endParaRPr lang="ja-JP" altLang="en-US" dirty="0"/>
          </a:p>
          <a:p>
            <a:pPr lvl="1" algn="just" eaLnBrk="1" hangingPunct="1">
              <a:lnSpc>
                <a:spcPct val="90000"/>
              </a:lnSpc>
            </a:pPr>
            <a:r>
              <a:rPr lang="ja-JP" altLang="en-US" dirty="0" smtClean="0"/>
              <a:t>架空請求</a:t>
            </a:r>
            <a:endParaRPr lang="en-US" altLang="ja-JP" dirty="0" smtClean="0"/>
          </a:p>
          <a:p>
            <a:pPr lvl="2" algn="just" eaLnBrk="1" hangingPunct="1">
              <a:lnSpc>
                <a:spcPct val="90000"/>
              </a:lnSpc>
            </a:pPr>
            <a:r>
              <a:rPr lang="ja-JP" altLang="en-US" sz="2800" dirty="0" smtClean="0"/>
              <a:t>実際には診療</a:t>
            </a:r>
            <a:r>
              <a:rPr lang="ja-JP" altLang="en-US" sz="2800" dirty="0"/>
              <a:t>を行って</a:t>
            </a:r>
            <a:r>
              <a:rPr lang="ja-JP" altLang="en-US" sz="2800" dirty="0" smtClean="0"/>
              <a:t>いない患者の請求をすること</a:t>
            </a:r>
            <a:endParaRPr lang="en-US" altLang="ja-JP" sz="2800" dirty="0" smtClean="0"/>
          </a:p>
          <a:p>
            <a:pPr lvl="1" algn="just" eaLnBrk="1" hangingPunct="1">
              <a:lnSpc>
                <a:spcPct val="90000"/>
              </a:lnSpc>
            </a:pPr>
            <a:r>
              <a:rPr lang="ja-JP" altLang="en-US" dirty="0" smtClean="0"/>
              <a:t>付増請求</a:t>
            </a:r>
            <a:endParaRPr lang="en-US" altLang="ja-JP" dirty="0" smtClean="0"/>
          </a:p>
          <a:p>
            <a:pPr lvl="2" algn="just" eaLnBrk="1" hangingPunct="1">
              <a:lnSpc>
                <a:spcPct val="90000"/>
              </a:lnSpc>
            </a:pPr>
            <a:r>
              <a:rPr lang="ja-JP" altLang="en-US" sz="2800" dirty="0" smtClean="0"/>
              <a:t>診療</a:t>
            </a:r>
            <a:r>
              <a:rPr lang="ja-JP" altLang="en-US" sz="2800" dirty="0"/>
              <a:t>行為の回数（日数）、</a:t>
            </a:r>
            <a:r>
              <a:rPr lang="ja-JP" altLang="en-US" sz="2800" dirty="0" smtClean="0"/>
              <a:t>数量等</a:t>
            </a:r>
            <a:r>
              <a:rPr lang="ja-JP" altLang="en-US" sz="2800" dirty="0"/>
              <a:t>を実際に行ったものより多く請求する</a:t>
            </a:r>
            <a:r>
              <a:rPr lang="ja-JP" altLang="en-US" sz="2800" dirty="0" smtClean="0"/>
              <a:t>こと</a:t>
            </a:r>
            <a:endParaRPr lang="ja-JP" altLang="en-US" sz="2800" dirty="0"/>
          </a:p>
          <a:p>
            <a:pPr lvl="1" algn="just" eaLnBrk="1" hangingPunct="1">
              <a:lnSpc>
                <a:spcPct val="90000"/>
              </a:lnSpc>
            </a:pPr>
            <a:r>
              <a:rPr lang="ja-JP" altLang="en-US" dirty="0" smtClean="0"/>
              <a:t>振替請求</a:t>
            </a:r>
            <a:endParaRPr lang="en-US" altLang="ja-JP" dirty="0" smtClean="0"/>
          </a:p>
          <a:p>
            <a:pPr lvl="2" algn="just" eaLnBrk="1" hangingPunct="1">
              <a:lnSpc>
                <a:spcPct val="90000"/>
              </a:lnSpc>
            </a:pPr>
            <a:r>
              <a:rPr lang="ja-JP" altLang="en-US" sz="2800" dirty="0" smtClean="0"/>
              <a:t>実際</a:t>
            </a:r>
            <a:r>
              <a:rPr lang="ja-JP" altLang="en-US" sz="2800" dirty="0"/>
              <a:t>に行った診療内容を保険点数の高い他の診療内容に替えて請求する</a:t>
            </a:r>
            <a:r>
              <a:rPr lang="ja-JP" altLang="en-US" sz="2800" dirty="0" smtClean="0"/>
              <a:t>こと</a:t>
            </a:r>
            <a:endParaRPr lang="ja-JP" altLang="en-US" sz="2800" dirty="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基本的留意事項</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582370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13</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t>不正</a:t>
            </a:r>
            <a:r>
              <a:rPr lang="ja-JP" altLang="en-US" dirty="0"/>
              <a:t>請求</a:t>
            </a:r>
            <a:r>
              <a:rPr lang="ja-JP" altLang="en-US" dirty="0" smtClean="0"/>
              <a:t>の類型（続き）</a:t>
            </a:r>
            <a:endParaRPr lang="ja-JP" altLang="en-US" dirty="0"/>
          </a:p>
          <a:p>
            <a:pPr lvl="1" algn="just" eaLnBrk="1" hangingPunct="1">
              <a:lnSpc>
                <a:spcPct val="90000"/>
              </a:lnSpc>
            </a:pPr>
            <a:r>
              <a:rPr lang="ja-JP" altLang="en-US" dirty="0" smtClean="0"/>
              <a:t>二重請求</a:t>
            </a:r>
            <a:endParaRPr lang="en-US" altLang="ja-JP" dirty="0" smtClean="0"/>
          </a:p>
          <a:p>
            <a:pPr lvl="2" algn="just" eaLnBrk="1" hangingPunct="1">
              <a:lnSpc>
                <a:spcPct val="90000"/>
              </a:lnSpc>
            </a:pPr>
            <a:r>
              <a:rPr lang="ja-JP" altLang="en-US" sz="2800" dirty="0" smtClean="0"/>
              <a:t>自費診療を保険</a:t>
            </a:r>
            <a:r>
              <a:rPr lang="ja-JP" altLang="en-US" sz="2800" dirty="0"/>
              <a:t>でも診療報酬を請求する</a:t>
            </a:r>
            <a:r>
              <a:rPr lang="ja-JP" altLang="en-US" sz="2800" dirty="0" smtClean="0"/>
              <a:t>こと</a:t>
            </a:r>
            <a:endParaRPr lang="ja-JP" altLang="en-US" sz="2800" dirty="0"/>
          </a:p>
          <a:p>
            <a:pPr lvl="1" algn="just" eaLnBrk="1" hangingPunct="1">
              <a:lnSpc>
                <a:spcPct val="90000"/>
              </a:lnSpc>
            </a:pPr>
            <a:r>
              <a:rPr lang="ja-JP" altLang="en-US" dirty="0" smtClean="0"/>
              <a:t>その他請求</a:t>
            </a:r>
            <a:endParaRPr lang="en-US" altLang="ja-JP" dirty="0" smtClean="0"/>
          </a:p>
          <a:p>
            <a:pPr lvl="2" algn="just" eaLnBrk="1" hangingPunct="1">
              <a:lnSpc>
                <a:spcPct val="90000"/>
              </a:lnSpc>
            </a:pPr>
            <a:r>
              <a:rPr lang="ja-JP" altLang="en-US" sz="2800" dirty="0" smtClean="0"/>
              <a:t>医師数</a:t>
            </a:r>
            <a:r>
              <a:rPr lang="ja-JP" altLang="en-US" sz="2800" dirty="0"/>
              <a:t>、看護師数の</a:t>
            </a:r>
            <a:r>
              <a:rPr lang="ja-JP" altLang="en-US" sz="2800" dirty="0" smtClean="0"/>
              <a:t>標欠、定員</a:t>
            </a:r>
            <a:r>
              <a:rPr lang="ja-JP" altLang="en-US" sz="2800" dirty="0"/>
              <a:t>超過</a:t>
            </a:r>
            <a:r>
              <a:rPr lang="ja-JP" altLang="en-US" sz="2800" dirty="0" smtClean="0"/>
              <a:t>入院</a:t>
            </a:r>
            <a:endParaRPr lang="en-US" altLang="ja-JP" sz="2800" dirty="0" smtClean="0"/>
          </a:p>
          <a:p>
            <a:pPr lvl="2" algn="just" eaLnBrk="1" hangingPunct="1">
              <a:lnSpc>
                <a:spcPct val="90000"/>
              </a:lnSpc>
            </a:pPr>
            <a:r>
              <a:rPr lang="ja-JP" altLang="en-US" sz="2800" dirty="0" smtClean="0"/>
              <a:t>非保険医</a:t>
            </a:r>
            <a:r>
              <a:rPr lang="ja-JP" altLang="en-US" sz="2800" dirty="0"/>
              <a:t>の診療、非医師の</a:t>
            </a:r>
            <a:r>
              <a:rPr lang="ja-JP" altLang="en-US" sz="2800" dirty="0" smtClean="0"/>
              <a:t>診療</a:t>
            </a:r>
            <a:endParaRPr lang="en-US" altLang="ja-JP" sz="2800" dirty="0" smtClean="0"/>
          </a:p>
          <a:p>
            <a:pPr lvl="2" algn="just" eaLnBrk="1" hangingPunct="1">
              <a:lnSpc>
                <a:spcPct val="90000"/>
              </a:lnSpc>
            </a:pPr>
            <a:r>
              <a:rPr lang="ja-JP" altLang="en-US" sz="2800" dirty="0" smtClean="0"/>
              <a:t>労災を保険請求</a:t>
            </a:r>
            <a:r>
              <a:rPr lang="ja-JP" altLang="en-US" sz="2800" dirty="0"/>
              <a:t>する</a:t>
            </a:r>
            <a:r>
              <a:rPr lang="ja-JP" altLang="en-US" sz="2800" dirty="0" smtClean="0"/>
              <a:t>こと</a:t>
            </a:r>
            <a:endParaRPr lang="en-US" altLang="ja-JP" sz="2800" dirty="0" smtClean="0"/>
          </a:p>
          <a:p>
            <a:pPr lvl="2" algn="just" eaLnBrk="1" hangingPunct="1">
              <a:lnSpc>
                <a:spcPct val="90000"/>
              </a:lnSpc>
            </a:pPr>
            <a:r>
              <a:rPr lang="ja-JP" altLang="en-US" sz="2800" dirty="0" smtClean="0"/>
              <a:t>保険</a:t>
            </a:r>
            <a:r>
              <a:rPr lang="ja-JP" altLang="en-US" sz="2800" dirty="0"/>
              <a:t>医療機関以外の場所での</a:t>
            </a:r>
            <a:r>
              <a:rPr lang="ja-JP" altLang="en-US" sz="2800" dirty="0" smtClean="0"/>
              <a:t>診療</a:t>
            </a:r>
            <a:r>
              <a:rPr lang="ja-JP" altLang="en-US" sz="2800" dirty="0"/>
              <a:t>の</a:t>
            </a:r>
            <a:r>
              <a:rPr lang="ja-JP" altLang="en-US" sz="2800" dirty="0" smtClean="0"/>
              <a:t>請求をすること</a:t>
            </a:r>
            <a:endParaRPr lang="en-US" altLang="ja-JP" sz="2800" dirty="0" smtClean="0"/>
          </a:p>
          <a:p>
            <a:pPr lvl="2" algn="just" eaLnBrk="1" hangingPunct="1">
              <a:lnSpc>
                <a:spcPct val="90000"/>
              </a:lnSpc>
            </a:pPr>
            <a:r>
              <a:rPr lang="ja-JP" altLang="en-US" sz="2800" dirty="0" smtClean="0"/>
              <a:t>診療</a:t>
            </a:r>
            <a:r>
              <a:rPr lang="ja-JP" altLang="en-US" sz="2800" dirty="0"/>
              <a:t>報酬点数表で請求できないこととされている診療行為（押し掛け往診、健康診断、無診療投薬等）に関して請求する</a:t>
            </a:r>
            <a:r>
              <a:rPr lang="ja-JP" altLang="en-US" sz="2800" dirty="0" smtClean="0"/>
              <a:t>こと</a:t>
            </a:r>
            <a:endParaRPr lang="en-US" altLang="ja-JP" sz="2800" dirty="0" smtClean="0"/>
          </a:p>
          <a:p>
            <a:pPr lvl="2" algn="just" eaLnBrk="1" hangingPunct="1">
              <a:lnSpc>
                <a:spcPct val="90000"/>
              </a:lnSpc>
            </a:pPr>
            <a:r>
              <a:rPr lang="ja-JP" altLang="en-US" sz="2800" dirty="0" smtClean="0"/>
              <a:t>自己</a:t>
            </a:r>
            <a:r>
              <a:rPr lang="ja-JP" altLang="en-US" sz="2800" dirty="0"/>
              <a:t>診療に関して請求する</a:t>
            </a:r>
            <a:r>
              <a:rPr lang="ja-JP" altLang="en-US" sz="2800" dirty="0" smtClean="0"/>
              <a:t>こと</a:t>
            </a:r>
            <a:r>
              <a:rPr lang="ja-JP" altLang="en-US" sz="2800" dirty="0"/>
              <a:t>　</a:t>
            </a:r>
            <a:r>
              <a:rPr lang="ja-JP" altLang="en-US" sz="2800" dirty="0" smtClean="0"/>
              <a:t>　　等</a:t>
            </a:r>
            <a:endParaRPr lang="ja-JP" altLang="en-US" sz="2800" dirty="0"/>
          </a:p>
          <a:p>
            <a:pPr algn="just" eaLnBrk="1" hangingPunct="1">
              <a:lnSpc>
                <a:spcPct val="90000"/>
              </a:lnSpc>
            </a:pPr>
            <a:endParaRPr lang="en-US" altLang="ja-JP" dirty="0" smtClean="0">
              <a:solidFill>
                <a:schemeClr val="tx1"/>
              </a:solidFill>
              <a:latin typeface="+mj-ea"/>
              <a:ea typeface="+mj-ea"/>
            </a:endParaRPr>
          </a:p>
          <a:p>
            <a:pPr lvl="1" algn="just" eaLnBrk="1" hangingPunct="1">
              <a:lnSpc>
                <a:spcPct val="90000"/>
              </a:lnSpc>
            </a:pPr>
            <a:endParaRPr lang="en-US" altLang="ja-JP" sz="900"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基本的留意事項</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9915397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14</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sz="2800" dirty="0" smtClean="0">
                <a:latin typeface="+mj-ea"/>
                <a:ea typeface="+mj-ea"/>
              </a:rPr>
              <a:t>指導等の評価</a:t>
            </a:r>
            <a:endParaRPr lang="ja-JP" altLang="en-US" sz="2800" dirty="0">
              <a:latin typeface="+mj-ea"/>
              <a:ea typeface="+mj-ea"/>
            </a:endParaRPr>
          </a:p>
          <a:p>
            <a:pPr lvl="1" algn="just" eaLnBrk="1" hangingPunct="1">
              <a:lnSpc>
                <a:spcPct val="90000"/>
              </a:lnSpc>
            </a:pPr>
            <a:r>
              <a:rPr lang="ja-JP" altLang="en-US" sz="2400" dirty="0" smtClean="0">
                <a:latin typeface="+mj-ea"/>
                <a:ea typeface="+mj-ea"/>
              </a:rPr>
              <a:t>おおむね妥当</a:t>
            </a:r>
            <a:endParaRPr lang="en-US" altLang="ja-JP" sz="2400" dirty="0" smtClean="0">
              <a:latin typeface="+mj-ea"/>
              <a:ea typeface="+mj-ea"/>
            </a:endParaRPr>
          </a:p>
          <a:p>
            <a:pPr lvl="2" algn="just" eaLnBrk="1" hangingPunct="1">
              <a:lnSpc>
                <a:spcPct val="90000"/>
              </a:lnSpc>
            </a:pPr>
            <a:r>
              <a:rPr lang="ja-JP" altLang="en-US" dirty="0" smtClean="0">
                <a:latin typeface="+mj-ea"/>
                <a:ea typeface="+mj-ea"/>
              </a:rPr>
              <a:t>ほぼ</a:t>
            </a:r>
            <a:r>
              <a:rPr lang="ja-JP" altLang="en-US" dirty="0">
                <a:latin typeface="+mj-ea"/>
                <a:ea typeface="+mj-ea"/>
              </a:rPr>
              <a:t>適切として指導終了</a:t>
            </a:r>
          </a:p>
          <a:p>
            <a:pPr lvl="1" algn="just" eaLnBrk="1" hangingPunct="1">
              <a:lnSpc>
                <a:spcPct val="90000"/>
              </a:lnSpc>
            </a:pPr>
            <a:r>
              <a:rPr lang="ja-JP" altLang="en-US" sz="2400" dirty="0" smtClean="0">
                <a:latin typeface="+mj-ea"/>
                <a:ea typeface="+mj-ea"/>
              </a:rPr>
              <a:t>経過覿察</a:t>
            </a:r>
            <a:endParaRPr lang="en-US" altLang="ja-JP" sz="2400" dirty="0" smtClean="0">
              <a:latin typeface="+mj-ea"/>
              <a:ea typeface="+mj-ea"/>
            </a:endParaRPr>
          </a:p>
          <a:p>
            <a:pPr lvl="2" algn="just" eaLnBrk="1" hangingPunct="1">
              <a:lnSpc>
                <a:spcPct val="90000"/>
              </a:lnSpc>
            </a:pPr>
            <a:r>
              <a:rPr lang="ja-JP" altLang="en-US" dirty="0" smtClean="0">
                <a:latin typeface="+mj-ea"/>
                <a:ea typeface="+mj-ea"/>
              </a:rPr>
              <a:t>適正</a:t>
            </a:r>
            <a:r>
              <a:rPr lang="ja-JP" altLang="en-US" dirty="0">
                <a:latin typeface="+mj-ea"/>
                <a:ea typeface="+mj-ea"/>
              </a:rPr>
              <a:t>を欠くが軽微であり改善が期待できる</a:t>
            </a:r>
            <a:r>
              <a:rPr lang="ja-JP" altLang="en-US" dirty="0" smtClean="0">
                <a:latin typeface="+mj-ea"/>
                <a:ea typeface="+mj-ea"/>
              </a:rPr>
              <a:t>場合</a:t>
            </a:r>
            <a:endParaRPr lang="en-US" altLang="ja-JP" dirty="0" smtClean="0">
              <a:latin typeface="+mj-ea"/>
              <a:ea typeface="+mj-ea"/>
            </a:endParaRPr>
          </a:p>
          <a:p>
            <a:pPr lvl="2" algn="just" eaLnBrk="1" hangingPunct="1">
              <a:lnSpc>
                <a:spcPct val="90000"/>
              </a:lnSpc>
            </a:pPr>
            <a:r>
              <a:rPr lang="ja-JP" altLang="en-US" dirty="0" smtClean="0">
                <a:latin typeface="+mj-ea"/>
                <a:ea typeface="+mj-ea"/>
              </a:rPr>
              <a:t>半年</a:t>
            </a:r>
            <a:r>
              <a:rPr lang="ja-JP" altLang="en-US" dirty="0">
                <a:latin typeface="+mj-ea"/>
                <a:ea typeface="+mj-ea"/>
              </a:rPr>
              <a:t>～</a:t>
            </a:r>
            <a:r>
              <a:rPr lang="en-US" altLang="ja-JP" dirty="0">
                <a:latin typeface="+mj-ea"/>
                <a:ea typeface="+mj-ea"/>
              </a:rPr>
              <a:t>1</a:t>
            </a:r>
            <a:r>
              <a:rPr lang="ja-JP" altLang="en-US" dirty="0">
                <a:latin typeface="+mj-ea"/>
                <a:ea typeface="+mj-ea"/>
              </a:rPr>
              <a:t>年間レセプトの</a:t>
            </a:r>
            <a:r>
              <a:rPr lang="ja-JP" altLang="en-US" dirty="0" smtClean="0">
                <a:latin typeface="+mj-ea"/>
                <a:ea typeface="+mj-ea"/>
              </a:rPr>
              <a:t>経過歓察</a:t>
            </a:r>
            <a:endParaRPr lang="en-US" altLang="ja-JP" dirty="0" smtClean="0">
              <a:latin typeface="+mj-ea"/>
              <a:ea typeface="+mj-ea"/>
            </a:endParaRPr>
          </a:p>
          <a:p>
            <a:pPr lvl="2" algn="just" eaLnBrk="1" hangingPunct="1">
              <a:lnSpc>
                <a:spcPct val="90000"/>
              </a:lnSpc>
            </a:pPr>
            <a:r>
              <a:rPr lang="ja-JP" altLang="en-US" dirty="0" smtClean="0">
                <a:latin typeface="+mj-ea"/>
                <a:ea typeface="+mj-ea"/>
              </a:rPr>
              <a:t>改善あれば指導</a:t>
            </a:r>
            <a:r>
              <a:rPr lang="ja-JP" altLang="en-US" dirty="0">
                <a:latin typeface="+mj-ea"/>
                <a:ea typeface="+mj-ea"/>
              </a:rPr>
              <a:t>終了。</a:t>
            </a:r>
            <a:r>
              <a:rPr lang="ja-JP" altLang="en-US" dirty="0" smtClean="0">
                <a:latin typeface="+mj-ea"/>
                <a:ea typeface="+mj-ea"/>
              </a:rPr>
              <a:t>改善なければ再個別指導</a:t>
            </a:r>
            <a:endParaRPr lang="ja-JP" altLang="en-US" dirty="0">
              <a:latin typeface="+mj-ea"/>
              <a:ea typeface="+mj-ea"/>
            </a:endParaRPr>
          </a:p>
          <a:p>
            <a:pPr lvl="1" algn="just" eaLnBrk="1" hangingPunct="1">
              <a:lnSpc>
                <a:spcPct val="90000"/>
              </a:lnSpc>
            </a:pPr>
            <a:r>
              <a:rPr lang="ja-JP" altLang="en-US" sz="2400" dirty="0" smtClean="0">
                <a:latin typeface="+mj-ea"/>
                <a:ea typeface="+mj-ea"/>
              </a:rPr>
              <a:t>再指導</a:t>
            </a:r>
            <a:endParaRPr lang="en-US" altLang="ja-JP" sz="2400" dirty="0" smtClean="0">
              <a:latin typeface="+mj-ea"/>
              <a:ea typeface="+mj-ea"/>
            </a:endParaRPr>
          </a:p>
          <a:p>
            <a:pPr lvl="2" algn="just" eaLnBrk="1" hangingPunct="1">
              <a:lnSpc>
                <a:spcPct val="90000"/>
              </a:lnSpc>
            </a:pPr>
            <a:r>
              <a:rPr lang="ja-JP" altLang="en-US" dirty="0" smtClean="0">
                <a:latin typeface="+mj-ea"/>
                <a:ea typeface="+mj-ea"/>
              </a:rPr>
              <a:t>妥当</a:t>
            </a:r>
            <a:r>
              <a:rPr lang="ja-JP" altLang="en-US" dirty="0">
                <a:latin typeface="+mj-ea"/>
                <a:ea typeface="+mj-ea"/>
              </a:rPr>
              <a:t>・適正を欠く部分が認められる</a:t>
            </a:r>
            <a:r>
              <a:rPr lang="ja-JP" altLang="en-US" dirty="0" smtClean="0">
                <a:latin typeface="+mj-ea"/>
                <a:ea typeface="+mj-ea"/>
              </a:rPr>
              <a:t>場合</a:t>
            </a:r>
            <a:endParaRPr lang="en-US" altLang="ja-JP" dirty="0" smtClean="0">
              <a:latin typeface="+mj-ea"/>
              <a:ea typeface="+mj-ea"/>
            </a:endParaRPr>
          </a:p>
          <a:p>
            <a:pPr lvl="2" algn="just" eaLnBrk="1" hangingPunct="1">
              <a:lnSpc>
                <a:spcPct val="90000"/>
              </a:lnSpc>
            </a:pPr>
            <a:r>
              <a:rPr lang="ja-JP" altLang="en-US" dirty="0" smtClean="0">
                <a:latin typeface="+mj-ea"/>
                <a:ea typeface="+mj-ea"/>
              </a:rPr>
              <a:t>改善</a:t>
            </a:r>
            <a:r>
              <a:rPr lang="ja-JP" altLang="en-US" dirty="0">
                <a:latin typeface="+mj-ea"/>
                <a:ea typeface="+mj-ea"/>
              </a:rPr>
              <a:t>状況を判断</a:t>
            </a:r>
            <a:r>
              <a:rPr lang="ja-JP" altLang="en-US" dirty="0" smtClean="0">
                <a:latin typeface="+mj-ea"/>
                <a:ea typeface="+mj-ea"/>
              </a:rPr>
              <a:t>する</a:t>
            </a:r>
            <a:r>
              <a:rPr lang="ja-JP" altLang="en-US" dirty="0">
                <a:latin typeface="+mj-ea"/>
                <a:ea typeface="+mj-ea"/>
              </a:rPr>
              <a:t>為</a:t>
            </a:r>
            <a:r>
              <a:rPr lang="ja-JP" altLang="en-US" dirty="0" smtClean="0">
                <a:latin typeface="+mj-ea"/>
                <a:ea typeface="+mj-ea"/>
              </a:rPr>
              <a:t>に</a:t>
            </a:r>
            <a:r>
              <a:rPr lang="ja-JP" altLang="en-US" dirty="0">
                <a:latin typeface="+mj-ea"/>
                <a:ea typeface="+mj-ea"/>
              </a:rPr>
              <a:t>概ね</a:t>
            </a:r>
            <a:r>
              <a:rPr lang="ja-JP" altLang="en-US" dirty="0" smtClean="0">
                <a:latin typeface="+mj-ea"/>
                <a:ea typeface="+mj-ea"/>
              </a:rPr>
              <a:t>１年</a:t>
            </a:r>
            <a:r>
              <a:rPr lang="ja-JP" altLang="en-US" dirty="0">
                <a:latin typeface="+mj-ea"/>
                <a:ea typeface="+mj-ea"/>
              </a:rPr>
              <a:t>以内に再度個別</a:t>
            </a:r>
            <a:r>
              <a:rPr lang="ja-JP" altLang="en-US" dirty="0" smtClean="0">
                <a:latin typeface="+mj-ea"/>
                <a:ea typeface="+mj-ea"/>
              </a:rPr>
              <a:t>指導</a:t>
            </a:r>
            <a:endParaRPr lang="ja-JP" altLang="en-US" dirty="0">
              <a:latin typeface="+mj-ea"/>
              <a:ea typeface="+mj-ea"/>
            </a:endParaRPr>
          </a:p>
          <a:p>
            <a:pPr lvl="1" algn="just" eaLnBrk="1" hangingPunct="1">
              <a:lnSpc>
                <a:spcPct val="90000"/>
              </a:lnSpc>
            </a:pPr>
            <a:r>
              <a:rPr lang="ja-JP" altLang="en-US" sz="2400" dirty="0" smtClean="0">
                <a:latin typeface="+mj-ea"/>
                <a:ea typeface="+mj-ea"/>
              </a:rPr>
              <a:t>要監査</a:t>
            </a:r>
            <a:endParaRPr lang="en-US" altLang="ja-JP" sz="2400" dirty="0" smtClean="0">
              <a:latin typeface="+mj-ea"/>
              <a:ea typeface="+mj-ea"/>
            </a:endParaRPr>
          </a:p>
          <a:p>
            <a:pPr lvl="2" algn="just" eaLnBrk="1" hangingPunct="1">
              <a:lnSpc>
                <a:spcPct val="90000"/>
              </a:lnSpc>
            </a:pPr>
            <a:r>
              <a:rPr lang="ja-JP" altLang="en-US" dirty="0" smtClean="0">
                <a:latin typeface="+mj-ea"/>
                <a:ea typeface="+mj-ea"/>
              </a:rPr>
              <a:t>監査</a:t>
            </a:r>
            <a:r>
              <a:rPr lang="ja-JP" altLang="en-US" dirty="0">
                <a:latin typeface="+mj-ea"/>
                <a:ea typeface="+mj-ea"/>
              </a:rPr>
              <a:t>要綱に該当すると判断された場合で後日</a:t>
            </a:r>
            <a:r>
              <a:rPr lang="ja-JP" altLang="en-US" dirty="0" smtClean="0">
                <a:latin typeface="+mj-ea"/>
                <a:ea typeface="+mj-ea"/>
              </a:rPr>
              <a:t>監査</a:t>
            </a:r>
            <a:endParaRPr lang="en-US" altLang="ja-JP" dirty="0" smtClean="0">
              <a:latin typeface="+mj-ea"/>
              <a:ea typeface="+mj-ea"/>
            </a:endParaRPr>
          </a:p>
          <a:p>
            <a:pPr lvl="2" algn="just" eaLnBrk="1" hangingPunct="1">
              <a:lnSpc>
                <a:spcPct val="90000"/>
              </a:lnSpc>
            </a:pPr>
            <a:r>
              <a:rPr lang="ja-JP" altLang="en-US" dirty="0" smtClean="0">
                <a:latin typeface="+mj-ea"/>
                <a:ea typeface="+mj-ea"/>
              </a:rPr>
              <a:t>明らか</a:t>
            </a:r>
            <a:r>
              <a:rPr lang="ja-JP" altLang="en-US" dirty="0">
                <a:latin typeface="+mj-ea"/>
                <a:ea typeface="+mj-ea"/>
              </a:rPr>
              <a:t>に不正・不当が発見された</a:t>
            </a:r>
            <a:r>
              <a:rPr lang="ja-JP" altLang="en-US" dirty="0" smtClean="0">
                <a:latin typeface="+mj-ea"/>
                <a:ea typeface="+mj-ea"/>
              </a:rPr>
              <a:t>場合には、</a:t>
            </a:r>
            <a:r>
              <a:rPr lang="ja-JP" altLang="en-US" dirty="0">
                <a:latin typeface="+mj-ea"/>
                <a:ea typeface="+mj-ea"/>
              </a:rPr>
              <a:t>直ちに監査に切り替えられることが</a:t>
            </a:r>
            <a:r>
              <a:rPr lang="ja-JP" altLang="en-US" dirty="0" smtClean="0">
                <a:latin typeface="+mj-ea"/>
                <a:ea typeface="+mj-ea"/>
              </a:rPr>
              <a:t>ある</a:t>
            </a:r>
            <a:endParaRPr lang="en-US" altLang="ja-JP" dirty="0" smtClean="0">
              <a:latin typeface="+mj-ea"/>
              <a:ea typeface="+mj-ea"/>
            </a:endParaRPr>
          </a:p>
          <a:p>
            <a:pPr lvl="2" algn="just" eaLnBrk="1" hangingPunct="1">
              <a:lnSpc>
                <a:spcPct val="90000"/>
              </a:lnSpc>
            </a:pPr>
            <a:r>
              <a:rPr lang="ja-JP" altLang="en-US" dirty="0" smtClean="0">
                <a:latin typeface="+mj-ea"/>
                <a:ea typeface="+mj-ea"/>
              </a:rPr>
              <a:t>患者</a:t>
            </a:r>
            <a:r>
              <a:rPr lang="ja-JP" altLang="en-US" dirty="0">
                <a:latin typeface="+mj-ea"/>
                <a:ea typeface="+mj-ea"/>
              </a:rPr>
              <a:t>からの聞き取り</a:t>
            </a:r>
            <a:r>
              <a:rPr lang="ja-JP" altLang="en-US" dirty="0" smtClean="0">
                <a:latin typeface="+mj-ea"/>
                <a:ea typeface="+mj-ea"/>
              </a:rPr>
              <a:t>調査</a:t>
            </a:r>
            <a:r>
              <a:rPr lang="ja-JP" altLang="en-US" dirty="0">
                <a:latin typeface="+mj-ea"/>
                <a:ea typeface="+mj-ea"/>
              </a:rPr>
              <a:t>により</a:t>
            </a:r>
            <a:r>
              <a:rPr lang="ja-JP" altLang="en-US" dirty="0" smtClean="0">
                <a:latin typeface="+mj-ea"/>
                <a:ea typeface="+mj-ea"/>
              </a:rPr>
              <a:t>監査になる場合もある</a:t>
            </a:r>
            <a:endParaRPr lang="en-US" altLang="ja-JP"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基本的留意事項</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633816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15</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指導監査に至るきっかけ</a:t>
            </a:r>
            <a:endParaRPr lang="en-US" altLang="ja-JP" dirty="0">
              <a:latin typeface="+mj-ea"/>
              <a:ea typeface="+mj-ea"/>
            </a:endParaRPr>
          </a:p>
          <a:p>
            <a:pPr lvl="1" algn="just" eaLnBrk="1" hangingPunct="1">
              <a:lnSpc>
                <a:spcPct val="90000"/>
              </a:lnSpc>
            </a:pPr>
            <a:r>
              <a:rPr lang="ja-JP" altLang="en-US" dirty="0" smtClean="0"/>
              <a:t>保険者</a:t>
            </a:r>
            <a:r>
              <a:rPr lang="ja-JP" altLang="en-US" dirty="0"/>
              <a:t>・医療機関従事者・医療費通知に基づく被保険者からの通報</a:t>
            </a:r>
            <a:r>
              <a:rPr lang="ja-JP" altLang="en-US" dirty="0" smtClean="0"/>
              <a:t>が大部分</a:t>
            </a:r>
            <a:r>
              <a:rPr lang="ja-JP" altLang="en-US" dirty="0"/>
              <a:t>を</a:t>
            </a:r>
            <a:r>
              <a:rPr lang="ja-JP" altLang="en-US" dirty="0" smtClean="0"/>
              <a:t>占める</a:t>
            </a:r>
            <a:endParaRPr lang="en-US" altLang="ja-JP" dirty="0" smtClean="0"/>
          </a:p>
          <a:p>
            <a:pPr lvl="1" algn="just" eaLnBrk="1" hangingPunct="1">
              <a:lnSpc>
                <a:spcPct val="90000"/>
              </a:lnSpc>
            </a:pPr>
            <a:r>
              <a:rPr lang="ja-JP" altLang="en-US" dirty="0"/>
              <a:t>毎月</a:t>
            </a:r>
            <a:r>
              <a:rPr lang="ja-JP" altLang="en-US" dirty="0" smtClean="0"/>
              <a:t>のレセプト請求もリスク要因であることを認識</a:t>
            </a:r>
            <a:endParaRPr lang="en-US" altLang="ja-JP" dirty="0" smtClean="0"/>
          </a:p>
          <a:p>
            <a:pPr lvl="2" algn="just" eaLnBrk="1" hangingPunct="1">
              <a:lnSpc>
                <a:spcPct val="90000"/>
              </a:lnSpc>
            </a:pPr>
            <a:r>
              <a:rPr lang="ja-JP" altLang="en-US" sz="2800" dirty="0" smtClean="0"/>
              <a:t>毎月同じ理由での査定が多い場合には要注意</a:t>
            </a:r>
            <a:endParaRPr lang="en-US" altLang="ja-JP" sz="2800" dirty="0" smtClean="0"/>
          </a:p>
          <a:p>
            <a:pPr lvl="1" algn="just" eaLnBrk="1" hangingPunct="1">
              <a:lnSpc>
                <a:spcPct val="90000"/>
              </a:lnSpc>
            </a:pPr>
            <a:endParaRPr lang="en-US" altLang="ja-JP" dirty="0"/>
          </a:p>
          <a:p>
            <a:pPr algn="just" eaLnBrk="1" hangingPunct="1">
              <a:lnSpc>
                <a:spcPct val="90000"/>
              </a:lnSpc>
            </a:pPr>
            <a:r>
              <a:rPr lang="ja-JP" altLang="en-US" dirty="0" smtClean="0"/>
              <a:t>コンプライアンスの徹底</a:t>
            </a:r>
            <a:endParaRPr lang="en-US" altLang="ja-JP" dirty="0" smtClean="0"/>
          </a:p>
          <a:p>
            <a:pPr lvl="1" algn="just" eaLnBrk="1" hangingPunct="1">
              <a:lnSpc>
                <a:spcPct val="90000"/>
              </a:lnSpc>
            </a:pPr>
            <a:r>
              <a:rPr lang="ja-JP" altLang="en-US" dirty="0" smtClean="0"/>
              <a:t>保険診療を担う一員であることの再確認</a:t>
            </a:r>
            <a:endParaRPr lang="en-US" altLang="ja-JP" dirty="0" smtClean="0"/>
          </a:p>
          <a:p>
            <a:pPr lvl="1" algn="just" eaLnBrk="1" hangingPunct="1">
              <a:lnSpc>
                <a:spcPct val="90000"/>
              </a:lnSpc>
            </a:pPr>
            <a:r>
              <a:rPr lang="ja-JP" altLang="en-US" dirty="0" smtClean="0"/>
              <a:t>療養</a:t>
            </a:r>
            <a:r>
              <a:rPr lang="ja-JP" altLang="en-US" dirty="0"/>
              <a:t>担当</a:t>
            </a:r>
            <a:r>
              <a:rPr lang="ja-JP" altLang="en-US" dirty="0" smtClean="0"/>
              <a:t>規則をはじめとした関連法規の理解</a:t>
            </a:r>
            <a:endParaRPr lang="en-US" altLang="ja-JP" dirty="0" smtClean="0"/>
          </a:p>
          <a:p>
            <a:pPr lvl="2" algn="just" eaLnBrk="1" hangingPunct="1">
              <a:lnSpc>
                <a:spcPct val="90000"/>
              </a:lnSpc>
            </a:pPr>
            <a:r>
              <a:rPr lang="ja-JP" altLang="en-US" sz="2800" dirty="0"/>
              <a:t>法令</a:t>
            </a:r>
            <a:r>
              <a:rPr lang="ja-JP" altLang="en-US" sz="2800" dirty="0" smtClean="0"/>
              <a:t>違反をしている意識の希薄さ</a:t>
            </a:r>
            <a:endParaRPr lang="en-US" altLang="ja-JP" sz="2800" dirty="0" smtClean="0"/>
          </a:p>
          <a:p>
            <a:pPr marL="742950" lvl="2" indent="-342900" algn="just" eaLnBrk="1" hangingPunct="1">
              <a:lnSpc>
                <a:spcPct val="90000"/>
              </a:lnSpc>
              <a:buClr>
                <a:srgbClr val="FFFF00"/>
              </a:buClr>
              <a:buFont typeface="Wingdings" pitchFamily="2" charset="2"/>
              <a:buChar char="u"/>
            </a:pPr>
            <a:endParaRPr lang="ja-JP" altLang="en-US" dirty="0"/>
          </a:p>
          <a:p>
            <a:pPr algn="just" eaLnBrk="1" hangingPunct="1">
              <a:lnSpc>
                <a:spcPct val="90000"/>
              </a:lnSpc>
            </a:pPr>
            <a:endParaRPr lang="en-US" altLang="ja-JP" dirty="0" smtClean="0">
              <a:solidFill>
                <a:schemeClr val="tx1"/>
              </a:solidFill>
              <a:latin typeface="+mj-ea"/>
              <a:ea typeface="+mj-ea"/>
            </a:endParaRPr>
          </a:p>
          <a:p>
            <a:pPr lvl="1" algn="just" eaLnBrk="1" hangingPunct="1">
              <a:lnSpc>
                <a:spcPct val="90000"/>
              </a:lnSpc>
            </a:pPr>
            <a:endParaRPr lang="en-US" altLang="ja-JP" sz="900"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基本的留意事項</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5138203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16</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dirty="0"/>
              <a:t>適時調査</a:t>
            </a:r>
            <a:endParaRPr lang="ja-JP" altLang="en-US" sz="1400" dirty="0"/>
          </a:p>
          <a:p>
            <a:pPr lvl="1"/>
            <a:r>
              <a:rPr lang="ja-JP" altLang="en-US" dirty="0"/>
              <a:t>各施設基準に係る届出を行っている保険医療機関が対象</a:t>
            </a:r>
          </a:p>
          <a:p>
            <a:pPr lvl="2"/>
            <a:r>
              <a:rPr lang="ja-JP" altLang="en-US" dirty="0"/>
              <a:t>届け出た施設基準・人員基準を遵守して運用されているかについて</a:t>
            </a:r>
            <a:r>
              <a:rPr lang="ja-JP" altLang="en-US" dirty="0" smtClean="0"/>
              <a:t>確認する</a:t>
            </a:r>
            <a:endParaRPr lang="en-US" altLang="ja-JP" dirty="0" smtClean="0"/>
          </a:p>
          <a:p>
            <a:pPr lvl="2"/>
            <a:r>
              <a:rPr lang="ja-JP" altLang="en-US" dirty="0"/>
              <a:t>日常的</a:t>
            </a:r>
            <a:r>
              <a:rPr lang="ja-JP" altLang="en-US" dirty="0" smtClean="0"/>
              <a:t>な管理が重要</a:t>
            </a:r>
            <a:endParaRPr lang="ja-JP" altLang="en-US" dirty="0"/>
          </a:p>
          <a:p>
            <a:pPr lvl="1"/>
            <a:r>
              <a:rPr lang="ja-JP" altLang="en-US" dirty="0"/>
              <a:t>受理後６ヶ月以内と原則年１回を目途に現地調査を</a:t>
            </a:r>
            <a:r>
              <a:rPr lang="ja-JP" altLang="en-US" dirty="0" smtClean="0"/>
              <a:t>実施</a:t>
            </a:r>
            <a:endParaRPr lang="en-US" altLang="ja-JP" dirty="0" smtClean="0"/>
          </a:p>
          <a:p>
            <a:pPr lvl="2"/>
            <a:r>
              <a:rPr lang="ja-JP" altLang="en-US" dirty="0"/>
              <a:t>現実的に</a:t>
            </a:r>
            <a:r>
              <a:rPr lang="ja-JP" altLang="en-US" dirty="0" smtClean="0"/>
              <a:t>はこの頻度での実施はされていない</a:t>
            </a:r>
            <a:endParaRPr lang="ja-JP" altLang="en-US" dirty="0"/>
          </a:p>
          <a:p>
            <a:pPr lvl="1"/>
            <a:r>
              <a:rPr lang="ja-JP" altLang="en-US" dirty="0" smtClean="0"/>
              <a:t>原則</a:t>
            </a:r>
            <a:r>
              <a:rPr lang="ja-JP" altLang="en-US" dirty="0"/>
              <a:t>として全ての医療機関が対象</a:t>
            </a:r>
          </a:p>
          <a:p>
            <a:pPr lvl="2"/>
            <a:r>
              <a:rPr lang="ja-JP" altLang="en-US" dirty="0"/>
              <a:t>特に病院は厳しい目で見られて</a:t>
            </a:r>
            <a:r>
              <a:rPr lang="ja-JP" altLang="en-US" dirty="0" smtClean="0"/>
              <a:t>いる</a:t>
            </a:r>
            <a:endParaRPr lang="en-US" altLang="ja-JP" dirty="0" smtClean="0"/>
          </a:p>
          <a:p>
            <a:pPr lvl="1"/>
            <a:r>
              <a:rPr lang="ja-JP" altLang="en-US" dirty="0"/>
              <a:t>あくまで</a:t>
            </a:r>
            <a:r>
              <a:rPr lang="ja-JP" altLang="en-US" dirty="0" smtClean="0"/>
              <a:t>も施設基準上の調査</a:t>
            </a:r>
            <a:endParaRPr lang="en-US" altLang="ja-JP" dirty="0" smtClean="0"/>
          </a:p>
          <a:p>
            <a:pPr lvl="2"/>
            <a:r>
              <a:rPr lang="ja-JP" altLang="en-US" dirty="0"/>
              <a:t>診療</a:t>
            </a:r>
            <a:r>
              <a:rPr lang="ja-JP" altLang="en-US" dirty="0" smtClean="0"/>
              <a:t>内容については踏み込まない</a:t>
            </a:r>
            <a:endParaRPr lang="ja-JP" altLang="en-US" dirty="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適時調査とは</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7644109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17</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800" dirty="0"/>
              <a:t>適時</a:t>
            </a:r>
            <a:r>
              <a:rPr lang="ja-JP" altLang="en-US" sz="2800" dirty="0" smtClean="0"/>
              <a:t>調査対策の</a:t>
            </a:r>
            <a:r>
              <a:rPr lang="ja-JP" altLang="en-US" sz="2800" dirty="0"/>
              <a:t>ポイント</a:t>
            </a:r>
          </a:p>
          <a:p>
            <a:pPr lvl="1"/>
            <a:r>
              <a:rPr lang="ja-JP" altLang="en-US" sz="2400" dirty="0"/>
              <a:t>変更があった際の届出がなされているか</a:t>
            </a:r>
          </a:p>
          <a:p>
            <a:pPr lvl="2"/>
            <a:r>
              <a:rPr lang="ja-JP" altLang="en-US" sz="2000" dirty="0"/>
              <a:t>医師・診療科・診療時間・病床数　等</a:t>
            </a:r>
          </a:p>
          <a:p>
            <a:pPr lvl="1"/>
            <a:r>
              <a:rPr lang="ja-JP" altLang="en-US" sz="2400" dirty="0"/>
              <a:t>院内掲示は基準を満たしているか</a:t>
            </a:r>
          </a:p>
          <a:p>
            <a:pPr lvl="2"/>
            <a:r>
              <a:rPr lang="ja-JP" altLang="en-US" sz="2000" dirty="0"/>
              <a:t>届出事項・保険外負担　等</a:t>
            </a:r>
          </a:p>
          <a:p>
            <a:pPr lvl="1"/>
            <a:r>
              <a:rPr lang="ja-JP" altLang="en-US" sz="2400" dirty="0"/>
              <a:t>届出時の基準や算定要件が満たせているか</a:t>
            </a:r>
          </a:p>
          <a:p>
            <a:pPr lvl="2"/>
            <a:r>
              <a:rPr lang="ja-JP" altLang="en-US" sz="2000" dirty="0"/>
              <a:t>施設・人員、入院診療計画・院内感性防止対策　</a:t>
            </a:r>
            <a:r>
              <a:rPr lang="ja-JP" altLang="en-US" sz="2000" dirty="0" smtClean="0"/>
              <a:t>等</a:t>
            </a:r>
            <a:endParaRPr lang="en-US" altLang="ja-JP" sz="2000" dirty="0" smtClean="0"/>
          </a:p>
          <a:p>
            <a:pPr lvl="1"/>
            <a:r>
              <a:rPr lang="ja-JP" altLang="en-US" sz="2400" dirty="0"/>
              <a:t>定例</a:t>
            </a:r>
            <a:r>
              <a:rPr lang="ja-JP" altLang="en-US" sz="2400" dirty="0" smtClean="0"/>
              <a:t>報告はなされているか</a:t>
            </a:r>
            <a:endParaRPr lang="ja-JP" altLang="en-US" sz="2400" dirty="0"/>
          </a:p>
          <a:p>
            <a:pPr lvl="1"/>
            <a:r>
              <a:rPr lang="ja-JP" altLang="en-US" sz="2400" dirty="0"/>
              <a:t>定数超過入院ではないか</a:t>
            </a:r>
          </a:p>
          <a:p>
            <a:pPr lvl="1"/>
            <a:r>
              <a:rPr lang="ja-JP" altLang="en-US" sz="2400" dirty="0"/>
              <a:t>各種書類の状況</a:t>
            </a:r>
          </a:p>
          <a:p>
            <a:pPr lvl="2"/>
            <a:r>
              <a:rPr lang="ja-JP" altLang="en-US" sz="2000" dirty="0"/>
              <a:t>免許書の写し・タイムカード・雇用契約書・看護職員の勤務表・病棟日誌・外泊や外出等の申請書・許可証　等</a:t>
            </a:r>
          </a:p>
          <a:p>
            <a:pPr lvl="1"/>
            <a:r>
              <a:rPr lang="ja-JP" altLang="en-US" sz="2400" dirty="0"/>
              <a:t>その他</a:t>
            </a:r>
          </a:p>
          <a:p>
            <a:pPr lvl="2"/>
            <a:r>
              <a:rPr lang="ja-JP" altLang="en-US" sz="2000" dirty="0"/>
              <a:t>リネン庫・不潔庫の区分、機材の点検、食事療養の指示・検食・外注</a:t>
            </a:r>
            <a:r>
              <a:rPr lang="ja-JP" altLang="en-US" sz="2000" dirty="0" smtClean="0"/>
              <a:t>委託</a:t>
            </a:r>
            <a:r>
              <a:rPr lang="ja-JP" altLang="en-US" sz="2000" dirty="0"/>
              <a:t>　等</a:t>
            </a: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適時調査とは</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2519281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18</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800" dirty="0" smtClean="0"/>
              <a:t>実施通知と事前準備</a:t>
            </a:r>
            <a:endParaRPr lang="en-US" altLang="ja-JP" sz="2800" dirty="0" smtClean="0"/>
          </a:p>
          <a:p>
            <a:pPr lvl="1">
              <a:lnSpc>
                <a:spcPct val="90000"/>
              </a:lnSpc>
            </a:pPr>
            <a:r>
              <a:rPr lang="ja-JP" altLang="en-US" sz="2400" dirty="0" smtClean="0"/>
              <a:t>概ね実施の３週間前に実施の通知</a:t>
            </a:r>
            <a:endParaRPr lang="en-US" altLang="ja-JP" sz="2400" dirty="0" smtClean="0"/>
          </a:p>
          <a:p>
            <a:pPr lvl="1">
              <a:lnSpc>
                <a:spcPct val="90000"/>
              </a:lnSpc>
            </a:pPr>
            <a:r>
              <a:rPr lang="ja-JP" altLang="en-US" sz="2400" dirty="0" smtClean="0"/>
              <a:t>調査に必要な書類の一覧（事前提出するものもある）</a:t>
            </a:r>
            <a:endParaRPr lang="en-US" altLang="ja-JP" sz="2400" dirty="0" smtClean="0"/>
          </a:p>
          <a:p>
            <a:pPr>
              <a:lnSpc>
                <a:spcPct val="90000"/>
              </a:lnSpc>
            </a:pPr>
            <a:r>
              <a:rPr lang="ja-JP" altLang="en-US" sz="2800" dirty="0" smtClean="0"/>
              <a:t>調査の実施者</a:t>
            </a:r>
            <a:endParaRPr lang="en-US" altLang="ja-JP" sz="2800" dirty="0" smtClean="0"/>
          </a:p>
          <a:p>
            <a:pPr lvl="1">
              <a:lnSpc>
                <a:spcPct val="90000"/>
              </a:lnSpc>
            </a:pPr>
            <a:r>
              <a:rPr lang="ja-JP" altLang="en-US" sz="2400" dirty="0"/>
              <a:t>医療機関</a:t>
            </a:r>
            <a:r>
              <a:rPr lang="ja-JP" altLang="en-US" sz="2400" dirty="0" smtClean="0"/>
              <a:t>の規模により２～８名程度</a:t>
            </a:r>
            <a:endParaRPr lang="en-US" altLang="ja-JP" sz="2400" dirty="0" smtClean="0"/>
          </a:p>
          <a:p>
            <a:pPr lvl="1">
              <a:lnSpc>
                <a:spcPct val="90000"/>
              </a:lnSpc>
            </a:pPr>
            <a:r>
              <a:rPr lang="ja-JP" altLang="en-US" sz="2400" dirty="0" smtClean="0"/>
              <a:t>事務官</a:t>
            </a:r>
            <a:r>
              <a:rPr lang="ja-JP" altLang="en-US" sz="2400" dirty="0"/>
              <a:t>を</a:t>
            </a:r>
            <a:r>
              <a:rPr lang="ja-JP" altLang="en-US" sz="2400" dirty="0" smtClean="0"/>
              <a:t>中心に看護師や管理栄養士が加わり、より専門的な見地から調査・指導が行われる</a:t>
            </a:r>
            <a:endParaRPr lang="en-US" altLang="ja-JP" sz="2400" dirty="0" smtClean="0"/>
          </a:p>
          <a:p>
            <a:pPr>
              <a:lnSpc>
                <a:spcPct val="90000"/>
              </a:lnSpc>
            </a:pPr>
            <a:r>
              <a:rPr lang="ja-JP" altLang="en-US" sz="2800" dirty="0" smtClean="0"/>
              <a:t>調査当日</a:t>
            </a:r>
            <a:endParaRPr lang="en-US" altLang="ja-JP" sz="2800" dirty="0" smtClean="0"/>
          </a:p>
          <a:p>
            <a:pPr lvl="1">
              <a:lnSpc>
                <a:spcPct val="90000"/>
              </a:lnSpc>
            </a:pPr>
            <a:r>
              <a:rPr lang="ja-JP" altLang="en-US" sz="2400" dirty="0" smtClean="0"/>
              <a:t>挨拶及び当日の流れの説明</a:t>
            </a:r>
            <a:endParaRPr lang="en-US" altLang="ja-JP" sz="2400" dirty="0" smtClean="0"/>
          </a:p>
          <a:p>
            <a:pPr lvl="1">
              <a:lnSpc>
                <a:spcPct val="90000"/>
              </a:lnSpc>
            </a:pPr>
            <a:r>
              <a:rPr lang="ja-JP" altLang="en-US" sz="2400" dirty="0" smtClean="0"/>
              <a:t>担当</a:t>
            </a:r>
            <a:endParaRPr lang="en-US" altLang="ja-JP" sz="2400" dirty="0" smtClean="0"/>
          </a:p>
          <a:p>
            <a:pPr lvl="2">
              <a:lnSpc>
                <a:spcPct val="90000"/>
              </a:lnSpc>
            </a:pPr>
            <a:r>
              <a:rPr lang="ja-JP" altLang="en-US" sz="2000" dirty="0"/>
              <a:t>入院料</a:t>
            </a:r>
            <a:r>
              <a:rPr lang="ja-JP" altLang="en-US" sz="2000" dirty="0" smtClean="0"/>
              <a:t>にかかる看護要員の計算、看護関係、入院時食事療養、特掲診療料関係（リハビリテーション、薬剤管理指導等）、保険外負担・院内掲示等</a:t>
            </a:r>
            <a:endParaRPr lang="en-US" altLang="ja-JP" sz="2000" dirty="0" smtClean="0"/>
          </a:p>
          <a:p>
            <a:pPr lvl="1">
              <a:lnSpc>
                <a:spcPct val="90000"/>
              </a:lnSpc>
            </a:pPr>
            <a:r>
              <a:rPr lang="ja-JP" altLang="en-US" sz="2400" dirty="0" smtClean="0"/>
              <a:t>事前提出書類に基づき、各部門責任者への質問・確認、院内のラウンド・スタッフへの聞き取り等</a:t>
            </a:r>
            <a:endParaRPr lang="en-US" altLang="ja-JP" sz="2400" dirty="0" smtClean="0"/>
          </a:p>
          <a:p>
            <a:pPr lvl="1">
              <a:lnSpc>
                <a:spcPct val="90000"/>
              </a:lnSpc>
            </a:pPr>
            <a:r>
              <a:rPr lang="ja-JP" altLang="en-US" sz="2400" dirty="0" smtClean="0"/>
              <a:t>調査</a:t>
            </a:r>
            <a:r>
              <a:rPr lang="ja-JP" altLang="en-US" sz="2400" dirty="0"/>
              <a:t>終了後</a:t>
            </a:r>
            <a:r>
              <a:rPr lang="ja-JP" altLang="en-US" sz="2400" dirty="0" smtClean="0"/>
              <a:t>に厚生局の職員のみでとりまとめを行う</a:t>
            </a:r>
            <a:endParaRPr lang="en-US" altLang="ja-JP" sz="2400" dirty="0" smtClean="0"/>
          </a:p>
          <a:p>
            <a:pPr lvl="1">
              <a:lnSpc>
                <a:spcPct val="90000"/>
              </a:lnSpc>
            </a:pPr>
            <a:endParaRPr lang="ja-JP" altLang="en-US" dirty="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適時調査の流れ</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1269318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19</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800" dirty="0" smtClean="0"/>
              <a:t>調査終了後講評</a:t>
            </a:r>
            <a:endParaRPr lang="en-US" altLang="ja-JP" sz="2800" dirty="0" smtClean="0"/>
          </a:p>
          <a:p>
            <a:pPr lvl="1">
              <a:lnSpc>
                <a:spcPct val="90000"/>
              </a:lnSpc>
            </a:pPr>
            <a:r>
              <a:rPr lang="ja-JP" altLang="en-US" sz="2400" dirty="0" smtClean="0"/>
              <a:t>とりまとめた内容について医療機関の職員に対して口頭での講評</a:t>
            </a:r>
            <a:endParaRPr lang="en-US" altLang="ja-JP" sz="2400" dirty="0"/>
          </a:p>
          <a:p>
            <a:pPr lvl="1">
              <a:lnSpc>
                <a:spcPct val="90000"/>
              </a:lnSpc>
            </a:pPr>
            <a:r>
              <a:rPr lang="ja-JP" altLang="en-US" sz="2400" dirty="0" smtClean="0"/>
              <a:t>調査の結果不備とされた内容について伝達される</a:t>
            </a:r>
            <a:endParaRPr lang="en-US" altLang="ja-JP" sz="2400" dirty="0" smtClean="0"/>
          </a:p>
          <a:p>
            <a:pPr>
              <a:lnSpc>
                <a:spcPct val="90000"/>
              </a:lnSpc>
            </a:pPr>
            <a:r>
              <a:rPr lang="ja-JP" altLang="en-US" sz="2800" dirty="0" smtClean="0"/>
              <a:t>適時調査実施後</a:t>
            </a:r>
            <a:endParaRPr lang="en-US" altLang="ja-JP" sz="2800" dirty="0" smtClean="0"/>
          </a:p>
          <a:p>
            <a:pPr lvl="1">
              <a:lnSpc>
                <a:spcPct val="90000"/>
              </a:lnSpc>
            </a:pPr>
            <a:r>
              <a:rPr lang="ja-JP" altLang="en-US" sz="2400" dirty="0"/>
              <a:t>講評</a:t>
            </a:r>
            <a:r>
              <a:rPr lang="ja-JP" altLang="en-US" sz="2400" dirty="0" smtClean="0"/>
              <a:t>の内容が「適時調査における指摘事項」として送付される（概ね１ヶ月～２ヶ月程度）</a:t>
            </a:r>
            <a:endParaRPr lang="en-US" altLang="ja-JP" sz="2400" dirty="0"/>
          </a:p>
          <a:p>
            <a:pPr lvl="1">
              <a:lnSpc>
                <a:spcPct val="90000"/>
              </a:lnSpc>
            </a:pPr>
            <a:r>
              <a:rPr lang="ja-JP" altLang="en-US" sz="2400" dirty="0" smtClean="0"/>
              <a:t>「改善指導事項」について「改善報告書」の提出が求められる（概ね１ヶ月以内に返送）</a:t>
            </a:r>
            <a:endParaRPr lang="en-US" altLang="ja-JP" sz="2400" dirty="0" smtClean="0"/>
          </a:p>
          <a:p>
            <a:pPr lvl="1">
              <a:lnSpc>
                <a:spcPct val="90000"/>
              </a:lnSpc>
            </a:pPr>
            <a:r>
              <a:rPr lang="ja-JP" altLang="en-US" sz="2400" dirty="0"/>
              <a:t>施設</a:t>
            </a:r>
            <a:r>
              <a:rPr lang="ja-JP" altLang="en-US" sz="2400" dirty="0" smtClean="0"/>
              <a:t>基準不適合とされた事項については自主返還を求められ、必要な書類等の提出が求められる（概ね２ヶ月以内）</a:t>
            </a:r>
            <a:endParaRPr lang="ja-JP" altLang="en-US" sz="2400" dirty="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適時調査の流れ</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688886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sz="2800" dirty="0" smtClean="0">
                <a:latin typeface="+mj-ea"/>
                <a:ea typeface="+mj-ea"/>
              </a:rPr>
              <a:t>指導側の諸問題</a:t>
            </a:r>
            <a:endParaRPr lang="ja-JP" altLang="en-US" sz="2800" dirty="0">
              <a:latin typeface="+mj-ea"/>
              <a:ea typeface="+mj-ea"/>
            </a:endParaRPr>
          </a:p>
          <a:p>
            <a:pPr lvl="1"/>
            <a:r>
              <a:rPr lang="ja-JP" altLang="en-US" sz="2400" dirty="0"/>
              <a:t>保険医療機関等に対する指導監査業務の見直し等</a:t>
            </a:r>
          </a:p>
          <a:p>
            <a:pPr lvl="2"/>
            <a:r>
              <a:rPr lang="ja-JP" altLang="en-US" sz="2000" dirty="0"/>
              <a:t>指導監査の在り方に関しての見直し（平成</a:t>
            </a:r>
            <a:r>
              <a:rPr lang="ja-JP" altLang="en-US" sz="2000" dirty="0" smtClean="0"/>
              <a:t>２３年度）</a:t>
            </a:r>
            <a:endParaRPr lang="ja-JP" altLang="en-US" sz="2000" dirty="0"/>
          </a:p>
          <a:p>
            <a:pPr lvl="1"/>
            <a:r>
              <a:rPr lang="ja-JP" altLang="en-US" sz="2400" dirty="0" smtClean="0"/>
              <a:t>コンプライアンス</a:t>
            </a:r>
            <a:r>
              <a:rPr lang="ja-JP" altLang="en-US" sz="2400" dirty="0"/>
              <a:t>及び情報の迅速な共有を徹底する具体的</a:t>
            </a:r>
            <a:r>
              <a:rPr lang="ja-JP" altLang="en-US" sz="2400" dirty="0" smtClean="0"/>
              <a:t>仕組み</a:t>
            </a:r>
            <a:endParaRPr lang="en-US" altLang="ja-JP" sz="2400" dirty="0" smtClean="0"/>
          </a:p>
          <a:p>
            <a:pPr lvl="2"/>
            <a:r>
              <a:rPr lang="ja-JP" altLang="en-US" sz="2000" dirty="0"/>
              <a:t>人権無視</a:t>
            </a:r>
            <a:r>
              <a:rPr lang="ja-JP" altLang="en-US" sz="2000" dirty="0" smtClean="0"/>
              <a:t>の高圧的な指導</a:t>
            </a:r>
            <a:endParaRPr lang="en-US" altLang="ja-JP" sz="2000" dirty="0" smtClean="0"/>
          </a:p>
          <a:p>
            <a:pPr lvl="2"/>
            <a:r>
              <a:rPr lang="ja-JP" altLang="en-US" sz="2000" dirty="0"/>
              <a:t>本来</a:t>
            </a:r>
            <a:r>
              <a:rPr lang="ja-JP" altLang="en-US" sz="2000" dirty="0" smtClean="0"/>
              <a:t>の「指導」という目的を逸脱した処分</a:t>
            </a:r>
            <a:endParaRPr lang="ja-JP" altLang="en-US" sz="2000" dirty="0"/>
          </a:p>
          <a:p>
            <a:pPr marL="457200" lvl="1" indent="0">
              <a:buNone/>
            </a:pPr>
            <a:r>
              <a:rPr lang="en-US" altLang="ja-JP" sz="1600" dirty="0" smtClean="0"/>
              <a:t>『</a:t>
            </a:r>
            <a:r>
              <a:rPr lang="ja-JP" altLang="en-US" sz="1600" dirty="0" smtClean="0"/>
              <a:t>保険医療機関等に対する指導・監査の検証及び再発防止策に関する検討チーム中間とりまとめ（平成２２年１２月１７日）</a:t>
            </a:r>
            <a:r>
              <a:rPr lang="en-US" altLang="ja-JP" sz="1600" dirty="0" smtClean="0"/>
              <a:t>』</a:t>
            </a:r>
          </a:p>
          <a:p>
            <a:pPr marL="457200" lvl="1" indent="0">
              <a:buNone/>
            </a:pPr>
            <a:endParaRPr lang="ja-JP" altLang="en-US" sz="1600" dirty="0" smtClean="0"/>
          </a:p>
          <a:p>
            <a:pPr algn="just" eaLnBrk="1" hangingPunct="1">
              <a:lnSpc>
                <a:spcPct val="90000"/>
              </a:lnSpc>
            </a:pPr>
            <a:r>
              <a:rPr lang="ja-JP" altLang="en-US" sz="2800" dirty="0">
                <a:latin typeface="+mj-ea"/>
              </a:rPr>
              <a:t>医療機関</a:t>
            </a:r>
            <a:r>
              <a:rPr lang="ja-JP" altLang="en-US" sz="2800" dirty="0" smtClean="0">
                <a:latin typeface="+mj-ea"/>
              </a:rPr>
              <a:t>側</a:t>
            </a:r>
            <a:r>
              <a:rPr lang="ja-JP" altLang="en-US" sz="2800" dirty="0">
                <a:latin typeface="+mj-ea"/>
              </a:rPr>
              <a:t>の諸問題</a:t>
            </a:r>
          </a:p>
          <a:p>
            <a:pPr lvl="1"/>
            <a:r>
              <a:rPr lang="ja-JP" altLang="en-US" sz="2400" dirty="0" smtClean="0"/>
              <a:t>相次ぐ不正請求</a:t>
            </a:r>
            <a:endParaRPr lang="en-US" altLang="ja-JP" sz="2400" dirty="0" smtClean="0"/>
          </a:p>
          <a:p>
            <a:pPr lvl="1"/>
            <a:r>
              <a:rPr lang="ja-JP" altLang="en-US" sz="2400" dirty="0" smtClean="0">
                <a:latin typeface="+mj-ea"/>
                <a:ea typeface="+mj-ea"/>
              </a:rPr>
              <a:t>指導強化により、指導対象が増えたが、対策が進んでいない</a:t>
            </a:r>
            <a:endParaRPr lang="en-US" altLang="ja-JP" sz="2400" dirty="0" smtClean="0">
              <a:latin typeface="+mj-ea"/>
              <a:ea typeface="+mj-ea"/>
            </a:endParaRPr>
          </a:p>
          <a:p>
            <a:pPr lvl="1"/>
            <a:r>
              <a:rPr lang="ja-JP" altLang="en-US" sz="2400" dirty="0" smtClean="0">
                <a:latin typeface="+mj-ea"/>
                <a:ea typeface="+mj-ea"/>
              </a:rPr>
              <a:t>痛ましい結果に繋がることも</a:t>
            </a:r>
            <a:endParaRPr lang="en-US" altLang="ja-JP" sz="2400" dirty="0" smtClean="0">
              <a:latin typeface="+mj-ea"/>
              <a:ea typeface="+mj-ea"/>
            </a:endParaRPr>
          </a:p>
          <a:p>
            <a:pPr lvl="1" algn="just" eaLnBrk="1" hangingPunct="1">
              <a:lnSpc>
                <a:spcPct val="90000"/>
              </a:lnSpc>
            </a:pPr>
            <a:endParaRPr lang="en-US" altLang="ja-JP" sz="900"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はじめに</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指導・監査等の最近の傾向</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6829090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3"/>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2E6D940-0085-40C5-AA80-57F80FB2FC1D}" type="slidenum">
              <a:rPr lang="en-US" altLang="ja-JP" sz="1800" smtClean="0"/>
              <a:pPr eaLnBrk="1" hangingPunct="1"/>
              <a:t>20</a:t>
            </a:fld>
            <a:endParaRPr lang="en-US" altLang="ja-JP" sz="1800" smtClean="0"/>
          </a:p>
        </p:txBody>
      </p:sp>
      <p:sp>
        <p:nvSpPr>
          <p:cNvPr id="59395" name="Text Box 1026"/>
          <p:cNvSpPr txBox="1">
            <a:spLocks noChangeArrowheads="1"/>
          </p:cNvSpPr>
          <p:nvPr/>
        </p:nvSpPr>
        <p:spPr bwMode="auto">
          <a:xfrm>
            <a:off x="4403725" y="3200400"/>
            <a:ext cx="549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endParaRPr lang="ja-JP" altLang="ja-JP"/>
          </a:p>
        </p:txBody>
      </p:sp>
      <p:sp>
        <p:nvSpPr>
          <p:cNvPr id="59396" name="Text Box 1027"/>
          <p:cNvSpPr txBox="1">
            <a:spLocks noChangeArrowheads="1"/>
          </p:cNvSpPr>
          <p:nvPr/>
        </p:nvSpPr>
        <p:spPr bwMode="auto">
          <a:xfrm>
            <a:off x="755650" y="2492375"/>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ja-JP" altLang="en-US" sz="4400" dirty="0" smtClean="0">
                <a:solidFill>
                  <a:srgbClr val="FFFF00"/>
                </a:solidFill>
              </a:rPr>
              <a:t>日々の業務のチェックポイント</a:t>
            </a:r>
            <a:endParaRPr lang="ja-JP" altLang="en-US" sz="4400"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21</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全般的事項</a:t>
            </a:r>
          </a:p>
          <a:p>
            <a:pPr lvl="1"/>
            <a:r>
              <a:rPr lang="ja-JP" altLang="en-US" sz="2400" dirty="0" smtClean="0"/>
              <a:t>施設基準の変更等の届出がされているか</a:t>
            </a:r>
            <a:endParaRPr lang="en-US" altLang="ja-JP" sz="2400" dirty="0" smtClean="0"/>
          </a:p>
          <a:p>
            <a:pPr lvl="2"/>
            <a:r>
              <a:rPr lang="ja-JP" altLang="en-US" dirty="0" smtClean="0"/>
              <a:t>医師、医療従事者、診療科、診療時間、病床数　等</a:t>
            </a:r>
            <a:endParaRPr lang="en-US" altLang="ja-JP" dirty="0" smtClean="0"/>
          </a:p>
          <a:p>
            <a:pPr lvl="2"/>
            <a:r>
              <a:rPr lang="ja-JP" altLang="en-US" dirty="0"/>
              <a:t>要件変動</a:t>
            </a:r>
            <a:r>
              <a:rPr lang="ja-JP" altLang="en-US" dirty="0" smtClean="0"/>
              <a:t>の特例を除き、変更や廃止の届出が必要</a:t>
            </a:r>
            <a:endParaRPr lang="en-US" altLang="ja-JP" dirty="0" smtClean="0"/>
          </a:p>
          <a:p>
            <a:pPr lvl="1"/>
            <a:r>
              <a:rPr lang="ja-JP" altLang="en-US" sz="2400" dirty="0" smtClean="0"/>
              <a:t>院内掲示</a:t>
            </a:r>
            <a:endParaRPr lang="en-US" altLang="ja-JP" sz="2400" dirty="0" smtClean="0"/>
          </a:p>
          <a:p>
            <a:pPr lvl="2"/>
            <a:r>
              <a:rPr lang="ja-JP" altLang="en-US" dirty="0"/>
              <a:t>入院</a:t>
            </a:r>
            <a:r>
              <a:rPr lang="ja-JP" altLang="en-US" dirty="0" smtClean="0"/>
              <a:t>基本料に関する事項（病棟にも）</a:t>
            </a:r>
            <a:endParaRPr lang="en-US" altLang="ja-JP" dirty="0" smtClean="0"/>
          </a:p>
          <a:p>
            <a:pPr lvl="2"/>
            <a:r>
              <a:rPr lang="ja-JP" altLang="en-US" dirty="0"/>
              <a:t>ＤＰＣ</a:t>
            </a:r>
            <a:r>
              <a:rPr lang="ja-JP" altLang="en-US" dirty="0" smtClean="0"/>
              <a:t>／ＰＤＰＳ算定病院である旨</a:t>
            </a:r>
            <a:endParaRPr lang="en-US" altLang="ja-JP" dirty="0" smtClean="0"/>
          </a:p>
          <a:p>
            <a:pPr lvl="2"/>
            <a:r>
              <a:rPr lang="ja-JP" altLang="en-US" dirty="0"/>
              <a:t>地方</a:t>
            </a:r>
            <a:r>
              <a:rPr lang="ja-JP" altLang="en-US" dirty="0" smtClean="0"/>
              <a:t>厚生局長への届出事項</a:t>
            </a:r>
            <a:endParaRPr lang="en-US" altLang="ja-JP" dirty="0" smtClean="0"/>
          </a:p>
          <a:p>
            <a:pPr lvl="2"/>
            <a:r>
              <a:rPr lang="ja-JP" altLang="en-US" dirty="0" smtClean="0"/>
              <a:t>明細書発行状況</a:t>
            </a:r>
            <a:endParaRPr lang="en-US" altLang="ja-JP" dirty="0" smtClean="0"/>
          </a:p>
          <a:p>
            <a:pPr lvl="2"/>
            <a:r>
              <a:rPr lang="ja-JP" altLang="en-US" dirty="0"/>
              <a:t>保険外負担</a:t>
            </a:r>
            <a:r>
              <a:rPr lang="ja-JP" altLang="en-US" dirty="0" smtClean="0"/>
              <a:t>に関する事項</a:t>
            </a:r>
            <a:endParaRPr lang="en-US" altLang="ja-JP" dirty="0" smtClean="0"/>
          </a:p>
          <a:p>
            <a:pPr lvl="2"/>
            <a:r>
              <a:rPr lang="ja-JP" altLang="en-US" dirty="0"/>
              <a:t>入院時食事</a:t>
            </a:r>
            <a:r>
              <a:rPr lang="ja-JP" altLang="en-US" dirty="0" smtClean="0"/>
              <a:t>療養に関する事項</a:t>
            </a:r>
            <a:endParaRPr lang="en-US" altLang="ja-JP" dirty="0" smtClean="0"/>
          </a:p>
          <a:p>
            <a:pPr lvl="2"/>
            <a:r>
              <a:rPr lang="ja-JP" altLang="en-US" dirty="0"/>
              <a:t>施設</a:t>
            </a:r>
            <a:r>
              <a:rPr lang="ja-JP" altLang="en-US" dirty="0" smtClean="0"/>
              <a:t>基準や診療報酬の算定要件にかかるもの</a:t>
            </a:r>
            <a:endParaRPr lang="en-US" altLang="ja-JP" dirty="0" smtClean="0"/>
          </a:p>
          <a:p>
            <a:pPr lvl="2"/>
            <a:r>
              <a:rPr lang="ja-JP" altLang="en-US" dirty="0"/>
              <a:t>医</a:t>
            </a:r>
            <a:r>
              <a:rPr lang="ja-JP" altLang="en-US" dirty="0" smtClean="0"/>
              <a:t>療法上必要な掲示事項</a:t>
            </a:r>
            <a:endParaRPr lang="en-US" altLang="ja-JP" dirty="0" smtClean="0"/>
          </a:p>
          <a:p>
            <a:pPr lvl="2"/>
            <a:r>
              <a:rPr lang="ja-JP" altLang="en-US" dirty="0"/>
              <a:t>保険医療機関</a:t>
            </a:r>
            <a:r>
              <a:rPr lang="ja-JP" altLang="en-US" dirty="0" smtClean="0"/>
              <a:t>である旨</a:t>
            </a: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204789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22</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全般的事項</a:t>
            </a:r>
          </a:p>
          <a:p>
            <a:pPr lvl="1"/>
            <a:r>
              <a:rPr lang="ja-JP" altLang="en-US" sz="2400" dirty="0" smtClean="0"/>
              <a:t>定数超過入院ではないか</a:t>
            </a:r>
            <a:endParaRPr lang="en-US" altLang="ja-JP" sz="2400" dirty="0" smtClean="0"/>
          </a:p>
          <a:p>
            <a:pPr lvl="1"/>
            <a:r>
              <a:rPr lang="ja-JP" altLang="en-US" sz="2400" dirty="0" smtClean="0"/>
              <a:t>医師（歯科医師）の員数が医療法人員標準をクリアしているか</a:t>
            </a:r>
            <a:endParaRPr lang="en-US" altLang="ja-JP" sz="2400" dirty="0" smtClean="0"/>
          </a:p>
          <a:p>
            <a:pPr lvl="1"/>
            <a:r>
              <a:rPr lang="ja-JP" altLang="en-US" sz="2400" dirty="0" smtClean="0"/>
              <a:t>有資格者の免許証の写しの保管は適切か（新入職員、氏名変更は要注意）</a:t>
            </a:r>
            <a:endParaRPr lang="en-US" altLang="ja-JP" sz="2400" dirty="0" smtClean="0"/>
          </a:p>
          <a:p>
            <a:pPr lvl="2"/>
            <a:r>
              <a:rPr lang="ja-JP" altLang="en-US" dirty="0"/>
              <a:t>新た</a:t>
            </a:r>
            <a:r>
              <a:rPr lang="ja-JP" altLang="en-US" dirty="0" smtClean="0"/>
              <a:t>に資格を取得した有資格者は免許登録日に注意</a:t>
            </a:r>
            <a:endParaRPr lang="en-US" altLang="ja-JP" dirty="0" smtClean="0"/>
          </a:p>
          <a:p>
            <a:pPr lvl="1"/>
            <a:r>
              <a:rPr lang="ja-JP" altLang="en-US" sz="2400" dirty="0"/>
              <a:t>カルテ</a:t>
            </a:r>
            <a:r>
              <a:rPr lang="ja-JP" altLang="en-US" sz="2400" dirty="0" smtClean="0"/>
              <a:t>及び関係帳票類の記載、訂正方法が適切か</a:t>
            </a:r>
            <a:endParaRPr lang="en-US" altLang="ja-JP" sz="2400" dirty="0" smtClean="0"/>
          </a:p>
          <a:p>
            <a:pPr lvl="2"/>
            <a:r>
              <a:rPr lang="ja-JP" altLang="en-US" dirty="0"/>
              <a:t>鉛筆</a:t>
            </a:r>
            <a:r>
              <a:rPr lang="ja-JP" altLang="en-US" dirty="0" smtClean="0"/>
              <a:t>書き、修正液等の使用は不可</a:t>
            </a:r>
            <a:endParaRPr lang="en-US" altLang="ja-JP" dirty="0" smtClean="0"/>
          </a:p>
          <a:p>
            <a:pPr lvl="1"/>
            <a:r>
              <a:rPr lang="ja-JP" altLang="en-US" sz="2400" dirty="0"/>
              <a:t>医療</a:t>
            </a:r>
            <a:r>
              <a:rPr lang="ja-JP" altLang="en-US" sz="2400" dirty="0" smtClean="0"/>
              <a:t>情報システム使用の場合、ＩＤ管理は適切か</a:t>
            </a:r>
            <a:endParaRPr lang="en-US" altLang="ja-JP" sz="2400" dirty="0" smtClean="0"/>
          </a:p>
          <a:p>
            <a:pPr lvl="2"/>
            <a:r>
              <a:rPr lang="ja-JP" altLang="en-US" dirty="0" smtClean="0"/>
              <a:t>なりすまし指示がないか、代行入力では医師の承認</a:t>
            </a:r>
            <a:endParaRPr lang="en-US" altLang="ja-JP" dirty="0" smtClean="0"/>
          </a:p>
          <a:p>
            <a:pPr lvl="1"/>
            <a:r>
              <a:rPr lang="ja-JP" altLang="en-US" sz="2400" dirty="0"/>
              <a:t>看護記録</a:t>
            </a:r>
            <a:r>
              <a:rPr lang="ja-JP" altLang="en-US" sz="2400" dirty="0" smtClean="0"/>
              <a:t>等に記録の先付けは無いか</a:t>
            </a:r>
            <a:endParaRPr lang="en-US" altLang="ja-JP" sz="2400" dirty="0" smtClean="0"/>
          </a:p>
          <a:p>
            <a:pPr lvl="2"/>
            <a:r>
              <a:rPr lang="ja-JP" altLang="en-US" dirty="0" smtClean="0"/>
              <a:t>定期処置、リネン交換、日付や決裁印等</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550604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23</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入院料関係</a:t>
            </a:r>
          </a:p>
          <a:p>
            <a:pPr lvl="1"/>
            <a:r>
              <a:rPr lang="ja-JP" altLang="en-US" sz="2400" dirty="0" smtClean="0"/>
              <a:t>入院診療計画</a:t>
            </a:r>
            <a:endParaRPr lang="en-US" altLang="ja-JP" sz="2400" dirty="0" smtClean="0"/>
          </a:p>
          <a:p>
            <a:pPr lvl="2"/>
            <a:r>
              <a:rPr lang="ja-JP" altLang="en-US" dirty="0" smtClean="0"/>
              <a:t>そもそも作成されているか</a:t>
            </a:r>
            <a:endParaRPr lang="en-US" altLang="ja-JP" dirty="0" smtClean="0"/>
          </a:p>
          <a:p>
            <a:pPr lvl="2"/>
            <a:r>
              <a:rPr lang="ja-JP" altLang="en-US" dirty="0"/>
              <a:t>カルテ</a:t>
            </a:r>
            <a:r>
              <a:rPr lang="ja-JP" altLang="en-US" dirty="0" smtClean="0"/>
              <a:t>に添付されているか</a:t>
            </a:r>
            <a:endParaRPr lang="en-US" altLang="ja-JP" dirty="0" smtClean="0"/>
          </a:p>
          <a:p>
            <a:pPr lvl="2"/>
            <a:r>
              <a:rPr lang="ja-JP" altLang="en-US" dirty="0"/>
              <a:t>入院</a:t>
            </a:r>
            <a:r>
              <a:rPr lang="ja-JP" altLang="en-US" dirty="0" smtClean="0"/>
              <a:t>から７日以内に説明し、患者署名があるか</a:t>
            </a:r>
            <a:endParaRPr lang="en-US" altLang="ja-JP" dirty="0" smtClean="0"/>
          </a:p>
          <a:p>
            <a:pPr lvl="2"/>
            <a:r>
              <a:rPr lang="ja-JP" altLang="en-US" dirty="0" smtClean="0"/>
              <a:t>医師、看護職員等が共同して作成しているか</a:t>
            </a:r>
            <a:endParaRPr lang="en-US" altLang="ja-JP" dirty="0" smtClean="0"/>
          </a:p>
          <a:p>
            <a:pPr lvl="2"/>
            <a:r>
              <a:rPr lang="ja-JP" altLang="en-US" dirty="0" smtClean="0"/>
              <a:t>担当者名欄等の記載漏れはないか</a:t>
            </a:r>
            <a:endParaRPr lang="en-US" altLang="ja-JP" dirty="0" smtClean="0"/>
          </a:p>
          <a:p>
            <a:pPr lvl="1"/>
            <a:r>
              <a:rPr lang="ja-JP" altLang="en-US" sz="2400" dirty="0" smtClean="0"/>
              <a:t>院内感染防止対策</a:t>
            </a:r>
            <a:endParaRPr lang="en-US" altLang="ja-JP" sz="2400" dirty="0" smtClean="0"/>
          </a:p>
          <a:p>
            <a:pPr lvl="2"/>
            <a:r>
              <a:rPr lang="ja-JP" altLang="en-US" dirty="0"/>
              <a:t>院内</a:t>
            </a:r>
            <a:r>
              <a:rPr lang="ja-JP" altLang="en-US" dirty="0" smtClean="0"/>
              <a:t>感染防止対策</a:t>
            </a:r>
            <a:r>
              <a:rPr lang="ja-JP" altLang="en-US" dirty="0" smtClean="0"/>
              <a:t>委員会</a:t>
            </a:r>
            <a:r>
              <a:rPr lang="ja-JP" altLang="en-US" dirty="0" smtClean="0"/>
              <a:t>設置要綱が作成されているか</a:t>
            </a:r>
            <a:endParaRPr lang="en-US" altLang="ja-JP" dirty="0" smtClean="0"/>
          </a:p>
          <a:p>
            <a:pPr lvl="2"/>
            <a:r>
              <a:rPr lang="ja-JP" altLang="en-US" dirty="0"/>
              <a:t>委員会</a:t>
            </a:r>
            <a:r>
              <a:rPr lang="ja-JP" altLang="en-US" dirty="0" smtClean="0"/>
              <a:t>は開催されているか</a:t>
            </a:r>
            <a:endParaRPr lang="en-US" altLang="ja-JP" dirty="0" smtClean="0"/>
          </a:p>
          <a:p>
            <a:pPr lvl="2"/>
            <a:r>
              <a:rPr lang="ja-JP" altLang="en-US" dirty="0" smtClean="0"/>
              <a:t>週１回程度</a:t>
            </a:r>
            <a:r>
              <a:rPr lang="ja-JP" altLang="en-US" dirty="0" smtClean="0"/>
              <a:t>の</a:t>
            </a:r>
            <a:r>
              <a:rPr lang="ja-JP" altLang="en-US" dirty="0"/>
              <a:t>感染</a:t>
            </a:r>
            <a:r>
              <a:rPr lang="ja-JP" altLang="en-US" dirty="0" smtClean="0"/>
              <a:t>レポート</a:t>
            </a:r>
            <a:r>
              <a:rPr lang="ja-JP" altLang="en-US" dirty="0" smtClean="0"/>
              <a:t>が作成されており、委員会で活用されているか</a:t>
            </a:r>
            <a:endParaRPr lang="en-US" altLang="ja-JP" dirty="0" smtClean="0"/>
          </a:p>
          <a:p>
            <a:pPr lvl="2"/>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7640267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24</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入院料関係</a:t>
            </a:r>
          </a:p>
          <a:p>
            <a:pPr lvl="1"/>
            <a:r>
              <a:rPr lang="ja-JP" altLang="en-US" sz="2400" dirty="0" smtClean="0"/>
              <a:t>医療安全管理</a:t>
            </a:r>
            <a:endParaRPr lang="en-US" altLang="ja-JP" sz="2400" dirty="0" smtClean="0"/>
          </a:p>
          <a:p>
            <a:pPr lvl="2"/>
            <a:r>
              <a:rPr lang="ja-JP" altLang="en-US" dirty="0" smtClean="0"/>
              <a:t>医療安全管理委員会設置要綱が作成されているか</a:t>
            </a:r>
            <a:endParaRPr lang="en-US" altLang="ja-JP" dirty="0" smtClean="0"/>
          </a:p>
          <a:p>
            <a:pPr lvl="2"/>
            <a:r>
              <a:rPr lang="ja-JP" altLang="en-US" dirty="0" smtClean="0"/>
              <a:t>月１回程度委員会が開催されているか</a:t>
            </a:r>
            <a:endParaRPr lang="en-US" altLang="ja-JP" dirty="0" smtClean="0"/>
          </a:p>
          <a:p>
            <a:pPr lvl="2"/>
            <a:r>
              <a:rPr lang="ja-JP" altLang="en-US" dirty="0"/>
              <a:t>議事録</a:t>
            </a:r>
            <a:r>
              <a:rPr lang="ja-JP" altLang="en-US" dirty="0" smtClean="0"/>
              <a:t>があり、院長決裁が行われているか</a:t>
            </a:r>
            <a:endParaRPr lang="en-US" altLang="ja-JP" dirty="0" smtClean="0"/>
          </a:p>
          <a:p>
            <a:pPr lvl="2"/>
            <a:r>
              <a:rPr lang="ja-JP" altLang="en-US" dirty="0"/>
              <a:t>職員研修</a:t>
            </a:r>
            <a:r>
              <a:rPr lang="ja-JP" altLang="en-US" dirty="0" smtClean="0"/>
              <a:t>が実施されているか</a:t>
            </a:r>
            <a:endParaRPr lang="en-US" altLang="ja-JP" dirty="0" smtClean="0"/>
          </a:p>
          <a:p>
            <a:pPr lvl="2"/>
            <a:r>
              <a:rPr lang="ja-JP" altLang="en-US" dirty="0"/>
              <a:t>医療</a:t>
            </a:r>
            <a:r>
              <a:rPr lang="ja-JP" altLang="en-US" dirty="0" smtClean="0"/>
              <a:t>事故等の院内報告体制が整備されているか</a:t>
            </a:r>
            <a:endParaRPr lang="en-US" altLang="ja-JP" dirty="0" smtClean="0"/>
          </a:p>
          <a:p>
            <a:pPr lvl="1"/>
            <a:r>
              <a:rPr lang="ja-JP" altLang="en-US" sz="2400" dirty="0"/>
              <a:t>褥</a:t>
            </a:r>
            <a:r>
              <a:rPr lang="ja-JP" altLang="en-US" sz="2400" dirty="0" smtClean="0"/>
              <a:t>瘡対策</a:t>
            </a:r>
            <a:endParaRPr lang="en-US" altLang="ja-JP" sz="2400" dirty="0" smtClean="0"/>
          </a:p>
          <a:p>
            <a:pPr lvl="2"/>
            <a:r>
              <a:rPr lang="ja-JP" altLang="en-US" dirty="0"/>
              <a:t>褥</a:t>
            </a:r>
            <a:r>
              <a:rPr lang="ja-JP" altLang="en-US" dirty="0" smtClean="0"/>
              <a:t>瘡対策チームが適切に設置されているか</a:t>
            </a:r>
            <a:endParaRPr lang="en-US" altLang="ja-JP" dirty="0" smtClean="0"/>
          </a:p>
          <a:p>
            <a:pPr lvl="2"/>
            <a:r>
              <a:rPr lang="ja-JP" altLang="en-US" dirty="0"/>
              <a:t>専任</a:t>
            </a:r>
            <a:r>
              <a:rPr lang="ja-JP" altLang="en-US" dirty="0" smtClean="0"/>
              <a:t>の医師、看護職員以外が対象者に</a:t>
            </a:r>
            <a:r>
              <a:rPr lang="ja-JP" altLang="en-US" dirty="0" smtClean="0"/>
              <a:t>対する</a:t>
            </a:r>
            <a:r>
              <a:rPr lang="ja-JP" altLang="en-US" dirty="0"/>
              <a:t>治療</a:t>
            </a:r>
            <a:r>
              <a:rPr lang="ja-JP" altLang="en-US" dirty="0" smtClean="0"/>
              <a:t>計画</a:t>
            </a:r>
            <a:r>
              <a:rPr lang="ja-JP" altLang="en-US" dirty="0" smtClean="0"/>
              <a:t>の作成、評価を行っていないか</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2109864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25</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入院料関係</a:t>
            </a:r>
          </a:p>
          <a:p>
            <a:pPr lvl="1"/>
            <a:r>
              <a:rPr lang="ja-JP" altLang="en-US" sz="2400" dirty="0" smtClean="0"/>
              <a:t>栄養管理体制</a:t>
            </a:r>
            <a:endParaRPr lang="en-US" altLang="ja-JP" sz="2400" dirty="0" smtClean="0"/>
          </a:p>
          <a:p>
            <a:pPr lvl="2"/>
            <a:r>
              <a:rPr lang="ja-JP" altLang="en-US" dirty="0" smtClean="0"/>
              <a:t>入院診療計画書に特別な栄養管理の必要性の有無を記載する欄があるか</a:t>
            </a:r>
            <a:endParaRPr lang="en-US" altLang="ja-JP" dirty="0" smtClean="0"/>
          </a:p>
          <a:p>
            <a:pPr lvl="2"/>
            <a:r>
              <a:rPr lang="ja-JP" altLang="en-US" dirty="0"/>
              <a:t>入院</a:t>
            </a:r>
            <a:r>
              <a:rPr lang="ja-JP" altLang="en-US" dirty="0" smtClean="0"/>
              <a:t>患者全員に記載されているか</a:t>
            </a:r>
            <a:endParaRPr lang="en-US" altLang="ja-JP" dirty="0" smtClean="0"/>
          </a:p>
          <a:p>
            <a:pPr lvl="2"/>
            <a:r>
              <a:rPr lang="ja-JP" altLang="en-US" dirty="0"/>
              <a:t>特別</a:t>
            </a:r>
            <a:r>
              <a:rPr lang="ja-JP" altLang="en-US" dirty="0" smtClean="0"/>
              <a:t>な栄養管理が必要な患者の栄養状態を定期的に評価し、必要に応じて栄養管理計画を見直しているか</a:t>
            </a:r>
            <a:endParaRPr lang="en-US" altLang="ja-JP" dirty="0" smtClean="0"/>
          </a:p>
          <a:p>
            <a:pPr lvl="1"/>
            <a:r>
              <a:rPr lang="ja-JP" altLang="en-US" sz="2400" dirty="0" smtClean="0"/>
              <a:t>重症者等療養環境特別加算</a:t>
            </a:r>
            <a:endParaRPr lang="en-US" altLang="ja-JP" sz="2400" dirty="0" smtClean="0"/>
          </a:p>
          <a:p>
            <a:pPr lvl="2"/>
            <a:r>
              <a:rPr lang="ja-JP" altLang="en-US" dirty="0" smtClean="0"/>
              <a:t>重症者室への入室基準が定められているか</a:t>
            </a:r>
            <a:endParaRPr lang="en-US" altLang="ja-JP" dirty="0" smtClean="0"/>
          </a:p>
          <a:p>
            <a:pPr lvl="2"/>
            <a:r>
              <a:rPr lang="ja-JP" altLang="en-US" dirty="0" smtClean="0"/>
              <a:t>入室・退室指示は医師により行われているか</a:t>
            </a:r>
            <a:endParaRPr lang="en-US" altLang="ja-JP" dirty="0" smtClean="0"/>
          </a:p>
          <a:p>
            <a:pPr lvl="1"/>
            <a:r>
              <a:rPr lang="ja-JP" altLang="en-US" sz="2400" dirty="0" smtClean="0"/>
              <a:t>診療録管理体制加算</a:t>
            </a:r>
            <a:endParaRPr lang="en-US" altLang="ja-JP" sz="2400" dirty="0" smtClean="0"/>
          </a:p>
          <a:p>
            <a:pPr lvl="2"/>
            <a:r>
              <a:rPr lang="ja-JP" altLang="en-US" dirty="0" smtClean="0"/>
              <a:t>サマリーは全患者について作成されているか</a:t>
            </a:r>
            <a:endParaRPr lang="en-US" altLang="ja-JP" dirty="0" smtClean="0"/>
          </a:p>
          <a:p>
            <a:pPr lvl="1"/>
            <a:r>
              <a:rPr lang="ja-JP" altLang="en-US" sz="2400" dirty="0"/>
              <a:t>医師事務作業</a:t>
            </a:r>
            <a:r>
              <a:rPr lang="ja-JP" altLang="en-US" sz="2400" dirty="0" smtClean="0"/>
              <a:t>補助体制加算</a:t>
            </a:r>
            <a:endParaRPr lang="en-US" altLang="ja-JP" sz="2400" dirty="0" smtClean="0"/>
          </a:p>
          <a:p>
            <a:pPr lvl="2"/>
            <a:r>
              <a:rPr lang="ja-JP" altLang="en-US" dirty="0" smtClean="0"/>
              <a:t>３２時間</a:t>
            </a:r>
            <a:r>
              <a:rPr lang="ja-JP" altLang="en-US" dirty="0"/>
              <a:t>以上</a:t>
            </a:r>
            <a:r>
              <a:rPr lang="ja-JP" altLang="en-US" dirty="0" smtClean="0"/>
              <a:t>の所定の研修が適切に行われているか</a:t>
            </a:r>
            <a:endParaRPr lang="en-US" altLang="ja-JP" dirty="0" smtClean="0"/>
          </a:p>
          <a:p>
            <a:pPr lvl="2"/>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3383630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26</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入院料関係</a:t>
            </a:r>
          </a:p>
          <a:p>
            <a:pPr lvl="1"/>
            <a:r>
              <a:rPr lang="ja-JP" altLang="en-US" sz="2400" dirty="0" smtClean="0"/>
              <a:t>看護要員</a:t>
            </a:r>
            <a:endParaRPr lang="en-US" altLang="ja-JP" sz="2400" dirty="0" smtClean="0"/>
          </a:p>
          <a:p>
            <a:pPr lvl="2"/>
            <a:r>
              <a:rPr lang="ja-JP" altLang="en-US" dirty="0"/>
              <a:t>看護要員数</a:t>
            </a:r>
            <a:r>
              <a:rPr lang="ja-JP" altLang="en-US" dirty="0" smtClean="0"/>
              <a:t>は基準通り充足しているか</a:t>
            </a:r>
            <a:endParaRPr lang="en-US" altLang="ja-JP" dirty="0" smtClean="0"/>
          </a:p>
          <a:p>
            <a:pPr lvl="2"/>
            <a:r>
              <a:rPr lang="ja-JP" altLang="en-US" dirty="0" smtClean="0"/>
              <a:t>平均入院患者数の算出は適切か</a:t>
            </a:r>
            <a:endParaRPr lang="en-US" altLang="ja-JP" dirty="0" smtClean="0"/>
          </a:p>
          <a:p>
            <a:pPr lvl="2"/>
            <a:r>
              <a:rPr lang="ja-JP" altLang="en-US" dirty="0" smtClean="0"/>
              <a:t>平均在院</a:t>
            </a:r>
            <a:r>
              <a:rPr lang="ja-JP" altLang="en-US" dirty="0"/>
              <a:t>日数</a:t>
            </a:r>
            <a:r>
              <a:rPr lang="ja-JP" altLang="en-US" dirty="0" smtClean="0"/>
              <a:t>の算出は適切か</a:t>
            </a:r>
            <a:endParaRPr lang="en-US" altLang="ja-JP" dirty="0" smtClean="0"/>
          </a:p>
          <a:p>
            <a:pPr lvl="2"/>
            <a:r>
              <a:rPr lang="ja-JP" altLang="en-US" dirty="0"/>
              <a:t>看護職員</a:t>
            </a:r>
            <a:r>
              <a:rPr lang="ja-JP" altLang="en-US" dirty="0" smtClean="0"/>
              <a:t>の勤務表の運用は適切か（決裁、記載誤り等）</a:t>
            </a:r>
            <a:endParaRPr lang="en-US" altLang="ja-JP" dirty="0" smtClean="0"/>
          </a:p>
          <a:p>
            <a:pPr lvl="2"/>
            <a:r>
              <a:rPr lang="ja-JP" altLang="en-US" dirty="0" smtClean="0"/>
              <a:t>勤務時間数の計上等様式９の看護要員数、月平均夜勤時間数の管理は適切か（勤務表からの転記誤り、病棟以外との兼務者、申し送り時間、休憩時間、夜勤時間帯に重なる日勤帯などの時間数の計上）</a:t>
            </a:r>
            <a:endParaRPr lang="en-US" altLang="ja-JP" dirty="0" smtClean="0"/>
          </a:p>
          <a:p>
            <a:pPr lvl="2"/>
            <a:r>
              <a:rPr lang="ja-JP" altLang="en-US" dirty="0"/>
              <a:t>施設基準</a:t>
            </a:r>
            <a:r>
              <a:rPr lang="ja-JP" altLang="en-US" dirty="0" smtClean="0"/>
              <a:t>に定められた夜勤体制が組まれているか</a:t>
            </a:r>
            <a:endParaRPr lang="en-US" altLang="ja-JP" dirty="0" smtClean="0"/>
          </a:p>
          <a:p>
            <a:pPr marL="457200" lvl="1" indent="0">
              <a:buNone/>
            </a:pPr>
            <a:endParaRPr lang="en-US" altLang="ja-JP" dirty="0" smtClean="0"/>
          </a:p>
          <a:p>
            <a:pPr lvl="2"/>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8503431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27</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入院料関係</a:t>
            </a:r>
          </a:p>
          <a:p>
            <a:pPr lvl="1"/>
            <a:r>
              <a:rPr lang="ja-JP" altLang="en-US" sz="2400" dirty="0" smtClean="0"/>
              <a:t>看護業務</a:t>
            </a:r>
            <a:endParaRPr lang="en-US" altLang="ja-JP" sz="2400" dirty="0" smtClean="0"/>
          </a:p>
          <a:p>
            <a:pPr lvl="2"/>
            <a:r>
              <a:rPr lang="ja-JP" altLang="en-US" dirty="0" smtClean="0"/>
              <a:t>病棟管理日誌、看護管理日誌の運用は適切か</a:t>
            </a:r>
            <a:endParaRPr lang="en-US" altLang="ja-JP" dirty="0" smtClean="0"/>
          </a:p>
          <a:p>
            <a:pPr lvl="2"/>
            <a:r>
              <a:rPr lang="ja-JP" altLang="en-US" dirty="0"/>
              <a:t>付き添い</a:t>
            </a:r>
            <a:r>
              <a:rPr lang="ja-JP" altLang="en-US" dirty="0" smtClean="0"/>
              <a:t>は家族のみ、必要最小限の場合に限り文書により許可されているか</a:t>
            </a:r>
            <a:endParaRPr lang="en-US" altLang="ja-JP" dirty="0" smtClean="0"/>
          </a:p>
          <a:p>
            <a:pPr lvl="2"/>
            <a:r>
              <a:rPr lang="ja-JP" altLang="en-US" dirty="0" smtClean="0"/>
              <a:t>外出・外泊許可証の運用、帰院時間のチェックなどの管理は適切か</a:t>
            </a:r>
            <a:endParaRPr lang="en-US" altLang="ja-JP" dirty="0" smtClean="0"/>
          </a:p>
          <a:p>
            <a:pPr lvl="2"/>
            <a:r>
              <a:rPr lang="ja-JP" altLang="en-US" dirty="0"/>
              <a:t>看護計画</a:t>
            </a:r>
            <a:r>
              <a:rPr lang="ja-JP" altLang="en-US" dirty="0" smtClean="0"/>
              <a:t>は適切に立てられているか</a:t>
            </a:r>
            <a:endParaRPr lang="en-US" altLang="ja-JP" dirty="0" smtClean="0"/>
          </a:p>
          <a:p>
            <a:pPr lvl="2"/>
            <a:r>
              <a:rPr lang="ja-JP" altLang="en-US" dirty="0"/>
              <a:t>医師の</a:t>
            </a:r>
            <a:r>
              <a:rPr lang="ja-JP" altLang="en-US" dirty="0" smtClean="0"/>
              <a:t>指示、看護師等の指示受け、実施の記録は明確か</a:t>
            </a:r>
            <a:endParaRPr lang="en-US" altLang="ja-JP" dirty="0" smtClean="0"/>
          </a:p>
          <a:p>
            <a:pPr lvl="2"/>
            <a:r>
              <a:rPr lang="ja-JP" altLang="en-US" dirty="0"/>
              <a:t>看護記録</a:t>
            </a:r>
            <a:r>
              <a:rPr lang="ja-JP" altLang="en-US" dirty="0" smtClean="0"/>
              <a:t>の記載内容は適切か、食事摂取量やリネン交換などの記載漏れはないか</a:t>
            </a:r>
            <a:endParaRPr lang="en-US" altLang="ja-JP" dirty="0" smtClean="0"/>
          </a:p>
          <a:p>
            <a:pPr lvl="2"/>
            <a:r>
              <a:rPr lang="ja-JP" altLang="en-US" dirty="0" smtClean="0"/>
              <a:t>リネン庫（清潔庫）、不潔庫が区分されているか</a:t>
            </a:r>
            <a:endParaRPr lang="en-US" altLang="ja-JP" dirty="0" smtClean="0"/>
          </a:p>
          <a:p>
            <a:pPr lvl="2"/>
            <a:r>
              <a:rPr lang="ja-JP" altLang="en-US" dirty="0"/>
              <a:t>病棟</a:t>
            </a:r>
            <a:r>
              <a:rPr lang="ja-JP" altLang="en-US" dirty="0" smtClean="0"/>
              <a:t>における麻薬、毒薬、向精神薬の保管（施錠等）や記録は適切か</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343316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28</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入院料以外にかかるもの</a:t>
            </a:r>
          </a:p>
          <a:p>
            <a:pPr lvl="1"/>
            <a:r>
              <a:rPr lang="ja-JP" altLang="en-US" sz="2400" dirty="0" smtClean="0"/>
              <a:t>リハビリテーション</a:t>
            </a:r>
            <a:endParaRPr lang="en-US" altLang="ja-JP" sz="2400" dirty="0" smtClean="0"/>
          </a:p>
          <a:p>
            <a:pPr lvl="2"/>
            <a:r>
              <a:rPr lang="ja-JP" altLang="en-US" dirty="0" smtClean="0"/>
              <a:t>リハビリテーション室が訓練を行うための専用施設とされているか</a:t>
            </a:r>
            <a:endParaRPr lang="en-US" altLang="ja-JP" dirty="0" smtClean="0"/>
          </a:p>
          <a:p>
            <a:pPr lvl="2"/>
            <a:r>
              <a:rPr lang="ja-JP" altLang="en-US" dirty="0"/>
              <a:t>必要</a:t>
            </a:r>
            <a:r>
              <a:rPr lang="ja-JP" altLang="en-US" dirty="0" smtClean="0"/>
              <a:t>面積を満たして居るか（事務スペース、倉庫スペース等を面積から除外しているか、他業務に使用されていないか）</a:t>
            </a:r>
            <a:endParaRPr lang="en-US" altLang="ja-JP" dirty="0" smtClean="0"/>
          </a:p>
          <a:p>
            <a:pPr lvl="2"/>
            <a:r>
              <a:rPr lang="ja-JP" altLang="en-US" dirty="0" smtClean="0"/>
              <a:t>専従者は原則他業務に従事していないか</a:t>
            </a:r>
            <a:endParaRPr lang="en-US" altLang="ja-JP" dirty="0" smtClean="0"/>
          </a:p>
          <a:p>
            <a:pPr lvl="2"/>
            <a:r>
              <a:rPr lang="ja-JP" altLang="en-US" dirty="0" smtClean="0"/>
              <a:t>専任医師のリハビリテーションへの関わり方は明確か</a:t>
            </a:r>
            <a:endParaRPr lang="en-US" altLang="ja-JP" dirty="0" smtClean="0"/>
          </a:p>
          <a:p>
            <a:pPr lvl="2"/>
            <a:r>
              <a:rPr lang="ja-JP" altLang="en-US" dirty="0"/>
              <a:t>具備す</a:t>
            </a:r>
            <a:r>
              <a:rPr lang="ja-JP" altLang="en-US" dirty="0" smtClean="0"/>
              <a:t>べき器械及び器具に漏れはないか</a:t>
            </a:r>
            <a:endParaRPr lang="en-US" altLang="ja-JP" dirty="0" smtClean="0"/>
          </a:p>
          <a:p>
            <a:pPr lvl="2"/>
            <a:r>
              <a:rPr lang="ja-JP" altLang="en-US" dirty="0" smtClean="0"/>
              <a:t>フローチャートや業務基準</a:t>
            </a:r>
            <a:r>
              <a:rPr lang="ja-JP" altLang="en-US" dirty="0" smtClean="0"/>
              <a:t>など</a:t>
            </a:r>
            <a:r>
              <a:rPr lang="ja-JP" altLang="en-US" dirty="0"/>
              <a:t>業務</a:t>
            </a:r>
            <a:r>
              <a:rPr lang="ja-JP" altLang="en-US" dirty="0" smtClean="0"/>
              <a:t>の</a:t>
            </a:r>
            <a:r>
              <a:rPr lang="ja-JP" altLang="en-US" dirty="0" smtClean="0"/>
              <a:t>流れや内容が整理されているか</a:t>
            </a:r>
            <a:endParaRPr lang="en-US" altLang="ja-JP" dirty="0" smtClean="0"/>
          </a:p>
          <a:p>
            <a:pPr lvl="2"/>
            <a:r>
              <a:rPr lang="ja-JP" altLang="en-US" dirty="0" smtClean="0"/>
              <a:t>リハビリテーションの種類や起算日の記載があるなど、リハビリテーション処方せんの内容は適切で具体的な内容になっているか</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4863335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29</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入院料以外にかかるもの</a:t>
            </a:r>
          </a:p>
          <a:p>
            <a:pPr lvl="1"/>
            <a:r>
              <a:rPr lang="ja-JP" altLang="en-US" sz="2400" dirty="0" smtClean="0"/>
              <a:t>リハビリテーション</a:t>
            </a:r>
            <a:endParaRPr lang="en-US" altLang="ja-JP" sz="2400" dirty="0" smtClean="0"/>
          </a:p>
          <a:p>
            <a:pPr lvl="2"/>
            <a:r>
              <a:rPr lang="ja-JP" altLang="en-US" dirty="0"/>
              <a:t>訓練記録</a:t>
            </a:r>
            <a:r>
              <a:rPr lang="ja-JP" altLang="en-US" dirty="0" smtClean="0"/>
              <a:t>の記載内容は充実しているか</a:t>
            </a:r>
            <a:endParaRPr lang="en-US" altLang="ja-JP" dirty="0" smtClean="0"/>
          </a:p>
          <a:p>
            <a:pPr lvl="2"/>
            <a:r>
              <a:rPr lang="ja-JP" altLang="en-US" dirty="0" smtClean="0"/>
              <a:t>リハビリテーション計画書が適宜作成され、説明のうえ交付されているか</a:t>
            </a:r>
            <a:endParaRPr lang="en-US" altLang="ja-JP" dirty="0" smtClean="0"/>
          </a:p>
          <a:p>
            <a:pPr lvl="2"/>
            <a:r>
              <a:rPr lang="ja-JP" altLang="en-US" dirty="0"/>
              <a:t>算定</a:t>
            </a:r>
            <a:r>
              <a:rPr lang="ja-JP" altLang="en-US" dirty="0" smtClean="0"/>
              <a:t>日数</a:t>
            </a:r>
            <a:r>
              <a:rPr lang="ja-JP" altLang="en-US" dirty="0" smtClean="0"/>
              <a:t>上限を超えて</a:t>
            </a:r>
            <a:r>
              <a:rPr lang="ja-JP" altLang="en-US" dirty="0" smtClean="0"/>
              <a:t>かつ</a:t>
            </a:r>
            <a:r>
              <a:rPr lang="ja-JP" altLang="en-US" dirty="0"/>
              <a:t>１３</a:t>
            </a:r>
            <a:r>
              <a:rPr lang="ja-JP" altLang="en-US" dirty="0" smtClean="0"/>
              <a:t>単位を超えて実施する場合、医師から再度指示せんが発行されるなどして「継続することとなった日」をカルテ上明らかにしているか</a:t>
            </a:r>
            <a:endParaRPr lang="en-US" altLang="ja-JP" dirty="0" smtClean="0"/>
          </a:p>
          <a:p>
            <a:pPr lvl="2"/>
            <a:r>
              <a:rPr lang="ja-JP" altLang="en-US" dirty="0" smtClean="0"/>
              <a:t>多職種によるカンファレンスが定期的に実施され、その記録があるか</a:t>
            </a:r>
            <a:endParaRPr lang="en-US" altLang="ja-JP" dirty="0" smtClean="0"/>
          </a:p>
          <a:p>
            <a:pPr lvl="2"/>
            <a:r>
              <a:rPr lang="ja-JP" altLang="en-US" dirty="0" smtClean="0"/>
              <a:t>訓練</a:t>
            </a:r>
            <a:r>
              <a:rPr lang="ja-JP" altLang="en-US" dirty="0"/>
              <a:t>記録</a:t>
            </a:r>
            <a:r>
              <a:rPr lang="ja-JP" altLang="en-US" dirty="0" smtClean="0"/>
              <a:t>の記載と請求されたレセプトの単位数は一致するか</a:t>
            </a:r>
            <a:endParaRPr lang="en-US" altLang="ja-JP" dirty="0" smtClean="0"/>
          </a:p>
          <a:p>
            <a:pPr lvl="2"/>
            <a:r>
              <a:rPr lang="ja-JP" altLang="en-US" dirty="0"/>
              <a:t>訓練</a:t>
            </a:r>
            <a:r>
              <a:rPr lang="ja-JP" altLang="en-US" dirty="0" smtClean="0"/>
              <a:t>予定表、実施（実績）表が作成され、実施単位数は適切に管理されているか</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534470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B928E921-35B7-4F8A-BF36-FED4AAE90263}" type="slidenum">
              <a:rPr lang="en-US" altLang="ja-JP" sz="1800"/>
              <a:pPr eaLnBrk="1" hangingPunct="1"/>
              <a:t>3</a:t>
            </a:fld>
            <a:endParaRPr lang="en-US" altLang="ja-JP" sz="1800"/>
          </a:p>
        </p:txBody>
      </p:sp>
      <p:sp>
        <p:nvSpPr>
          <p:cNvPr id="30723" name="Rectangle 2"/>
          <p:cNvSpPr>
            <a:spLocks noGrp="1" noChangeArrowheads="1"/>
          </p:cNvSpPr>
          <p:nvPr>
            <p:ph type="body" idx="1"/>
          </p:nvPr>
        </p:nvSpPr>
        <p:spPr>
          <a:xfrm>
            <a:off x="609601" y="829816"/>
            <a:ext cx="8534399" cy="6271592"/>
          </a:xfrm>
        </p:spPr>
        <p:txBody>
          <a:bodyPr>
            <a:normAutofit lnSpcReduction="10000"/>
          </a:bodyPr>
          <a:lstStyle/>
          <a:p>
            <a:pPr eaLnBrk="1" hangingPunct="1">
              <a:lnSpc>
                <a:spcPct val="90000"/>
              </a:lnSpc>
            </a:pPr>
            <a:r>
              <a:rPr lang="ja-JP" altLang="en-US" sz="2400" dirty="0" smtClean="0"/>
              <a:t>平成２３年度の指導・監査等の実施件数</a:t>
            </a:r>
          </a:p>
          <a:p>
            <a:pPr lvl="1" eaLnBrk="1" hangingPunct="1">
              <a:lnSpc>
                <a:spcPct val="90000"/>
              </a:lnSpc>
            </a:pPr>
            <a:r>
              <a:rPr lang="ja-JP" altLang="en-US" sz="2400" dirty="0" smtClean="0"/>
              <a:t>個別指導：３</a:t>
            </a:r>
            <a:r>
              <a:rPr lang="en-US" altLang="ja-JP" sz="2400" dirty="0" smtClean="0"/>
              <a:t>､</a:t>
            </a:r>
            <a:r>
              <a:rPr lang="ja-JP" altLang="en-US" sz="2400" dirty="0" smtClean="0"/>
              <a:t>９５５件（対前年度比１０６件減）</a:t>
            </a:r>
          </a:p>
          <a:p>
            <a:pPr lvl="1" eaLnBrk="1" hangingPunct="1">
              <a:lnSpc>
                <a:spcPct val="90000"/>
              </a:lnSpc>
            </a:pPr>
            <a:r>
              <a:rPr lang="ja-JP" altLang="en-US" sz="2400" dirty="0" smtClean="0"/>
              <a:t>適時調査：２</a:t>
            </a:r>
            <a:r>
              <a:rPr lang="en-US" altLang="ja-JP" sz="2400" dirty="0" smtClean="0"/>
              <a:t>､</a:t>
            </a:r>
            <a:r>
              <a:rPr lang="ja-JP" altLang="en-US" sz="2400" dirty="0" smtClean="0"/>
              <a:t>２７４件（対前年度比１５７件増）</a:t>
            </a:r>
            <a:r>
              <a:rPr lang="en-US" altLang="ja-JP" sz="1800" dirty="0" smtClean="0"/>
              <a:t>※</a:t>
            </a:r>
            <a:r>
              <a:rPr lang="ja-JP" altLang="en-US" sz="1800" dirty="0" smtClean="0"/>
              <a:t>医科は２１２４件</a:t>
            </a:r>
            <a:endParaRPr lang="en-US" altLang="ja-JP" sz="1800" dirty="0" smtClean="0"/>
          </a:p>
          <a:p>
            <a:pPr lvl="1" eaLnBrk="1" hangingPunct="1">
              <a:lnSpc>
                <a:spcPct val="90000"/>
              </a:lnSpc>
            </a:pPr>
            <a:r>
              <a:rPr lang="ja-JP" altLang="en-US" sz="2400" dirty="0" smtClean="0"/>
              <a:t>　監　査　：　 １６１件（対前年度比　　２件増）</a:t>
            </a:r>
            <a:endParaRPr lang="en-US" altLang="ja-JP" sz="2400" dirty="0" smtClean="0"/>
          </a:p>
          <a:p>
            <a:pPr eaLnBrk="1" hangingPunct="1">
              <a:lnSpc>
                <a:spcPct val="90000"/>
              </a:lnSpc>
            </a:pPr>
            <a:r>
              <a:rPr lang="ja-JP" altLang="en-US" sz="2400" dirty="0"/>
              <a:t>返還</a:t>
            </a:r>
            <a:r>
              <a:rPr lang="ja-JP" altLang="en-US" sz="2400" dirty="0" smtClean="0"/>
              <a:t>金額</a:t>
            </a:r>
            <a:r>
              <a:rPr lang="ja-JP" altLang="en-US" sz="2400" dirty="0"/>
              <a:t>：</a:t>
            </a:r>
            <a:r>
              <a:rPr lang="ja-JP" altLang="en-US" sz="2400" dirty="0" smtClean="0"/>
              <a:t>８２億９，４０１万円</a:t>
            </a:r>
            <a:endParaRPr lang="ja-JP" altLang="en-US" sz="2400" dirty="0"/>
          </a:p>
          <a:p>
            <a:pPr lvl="1" eaLnBrk="1" hangingPunct="1">
              <a:lnSpc>
                <a:spcPct val="90000"/>
              </a:lnSpc>
            </a:pPr>
            <a:r>
              <a:rPr lang="ja-JP" altLang="en-US" sz="2400" dirty="0" smtClean="0"/>
              <a:t>　指　導　：２０億７，７５４万円</a:t>
            </a:r>
            <a:endParaRPr lang="ja-JP" altLang="en-US" sz="2400" dirty="0"/>
          </a:p>
          <a:p>
            <a:pPr lvl="1" eaLnBrk="1" hangingPunct="1">
              <a:lnSpc>
                <a:spcPct val="90000"/>
              </a:lnSpc>
            </a:pPr>
            <a:r>
              <a:rPr lang="ja-JP" altLang="en-US" sz="2400" dirty="0" smtClean="0"/>
              <a:t>適時調査：５５億８，１３３万円</a:t>
            </a:r>
            <a:endParaRPr lang="ja-JP" altLang="en-US" sz="2400" dirty="0"/>
          </a:p>
          <a:p>
            <a:pPr lvl="1" eaLnBrk="1" hangingPunct="1">
              <a:lnSpc>
                <a:spcPct val="90000"/>
              </a:lnSpc>
            </a:pPr>
            <a:r>
              <a:rPr lang="ja-JP" altLang="en-US" sz="2400" dirty="0" smtClean="0"/>
              <a:t> 　監　査　：　６億３，５１３万円</a:t>
            </a:r>
          </a:p>
          <a:p>
            <a:pPr eaLnBrk="1" hangingPunct="1">
              <a:lnSpc>
                <a:spcPct val="90000"/>
              </a:lnSpc>
            </a:pPr>
            <a:r>
              <a:rPr lang="ja-JP" altLang="en-US" sz="2400" dirty="0" smtClean="0"/>
              <a:t>指定・登録取消の状況</a:t>
            </a:r>
          </a:p>
          <a:p>
            <a:pPr lvl="1" eaLnBrk="1" hangingPunct="1">
              <a:lnSpc>
                <a:spcPct val="90000"/>
              </a:lnSpc>
            </a:pPr>
            <a:r>
              <a:rPr lang="ja-JP" altLang="en-US" sz="2400" dirty="0" smtClean="0"/>
              <a:t>２０機関（対前年度９機関増）　３１名（対前年度１８名増）</a:t>
            </a:r>
          </a:p>
          <a:p>
            <a:pPr eaLnBrk="1" hangingPunct="1">
              <a:lnSpc>
                <a:spcPct val="90000"/>
              </a:lnSpc>
            </a:pPr>
            <a:r>
              <a:rPr lang="ja-JP" altLang="en-US" sz="2400" dirty="0" smtClean="0"/>
              <a:t>特徴</a:t>
            </a:r>
          </a:p>
          <a:p>
            <a:pPr lvl="1" eaLnBrk="1" hangingPunct="1">
              <a:lnSpc>
                <a:spcPct val="90000"/>
              </a:lnSpc>
            </a:pPr>
            <a:r>
              <a:rPr lang="ja-JP" altLang="en-US" sz="2400" dirty="0" smtClean="0"/>
              <a:t>不正内容は架空請求・付増請求・振替請求・二重請求が殆どだが、施設基準の虚偽申請があった</a:t>
            </a:r>
          </a:p>
          <a:p>
            <a:pPr eaLnBrk="1" hangingPunct="1">
              <a:lnSpc>
                <a:spcPct val="90000"/>
              </a:lnSpc>
            </a:pPr>
            <a:r>
              <a:rPr lang="ja-JP" altLang="en-US" sz="2400" dirty="0" smtClean="0"/>
              <a:t>取消の発端</a:t>
            </a:r>
          </a:p>
          <a:p>
            <a:pPr lvl="1" eaLnBrk="1" hangingPunct="1">
              <a:lnSpc>
                <a:spcPct val="90000"/>
              </a:lnSpc>
            </a:pPr>
            <a:r>
              <a:rPr lang="ja-JP" altLang="en-US" sz="2400" dirty="0" smtClean="0"/>
              <a:t>保険者・医療機関従事者・</a:t>
            </a:r>
            <a:r>
              <a:rPr lang="ja-JP" altLang="en-US" sz="2400" b="1" u="sng" dirty="0" smtClean="0">
                <a:solidFill>
                  <a:srgbClr val="FFFF00"/>
                </a:solidFill>
              </a:rPr>
              <a:t>医療費通知に基づく被保険者からの通報</a:t>
            </a:r>
            <a:r>
              <a:rPr lang="ja-JP" altLang="en-US" sz="2400" dirty="0" smtClean="0"/>
              <a:t>が１１件と大部分を占める</a:t>
            </a:r>
          </a:p>
        </p:txBody>
      </p:sp>
      <p:sp>
        <p:nvSpPr>
          <p:cNvPr id="30724"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3600" dirty="0" smtClean="0">
                <a:solidFill>
                  <a:srgbClr val="FFFF00"/>
                </a:solidFill>
              </a:rPr>
              <a:t>はじめに</a:t>
            </a:r>
            <a:endParaRPr lang="ja-JP" altLang="en-US" sz="3600" dirty="0">
              <a:solidFill>
                <a:srgbClr val="FFFF00"/>
              </a:solidFill>
            </a:endParaRPr>
          </a:p>
        </p:txBody>
      </p:sp>
      <p:sp>
        <p:nvSpPr>
          <p:cNvPr id="30725"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a:solidFill>
                  <a:srgbClr val="FFFF66"/>
                </a:solidFill>
              </a:rPr>
              <a:t>返還の状況</a:t>
            </a:r>
          </a:p>
        </p:txBody>
      </p:sp>
      <p:grpSp>
        <p:nvGrpSpPr>
          <p:cNvPr id="30726" name="Group 5"/>
          <p:cNvGrpSpPr>
            <a:grpSpLocks/>
          </p:cNvGrpSpPr>
          <p:nvPr/>
        </p:nvGrpSpPr>
        <p:grpSpPr bwMode="auto">
          <a:xfrm>
            <a:off x="609600" y="400050"/>
            <a:ext cx="8567738" cy="6457950"/>
            <a:chOff x="384" y="252"/>
            <a:chExt cx="5397" cy="4068"/>
          </a:xfrm>
        </p:grpSpPr>
        <p:sp>
          <p:nvSpPr>
            <p:cNvPr id="30727"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0728"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41637423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30</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入院料以外にかかるもの</a:t>
            </a:r>
          </a:p>
          <a:p>
            <a:pPr lvl="1"/>
            <a:r>
              <a:rPr lang="ja-JP" altLang="en-US" sz="2400" dirty="0" smtClean="0"/>
              <a:t>薬剤管理指導</a:t>
            </a:r>
            <a:endParaRPr lang="en-US" altLang="ja-JP" sz="2400" dirty="0" smtClean="0"/>
          </a:p>
          <a:p>
            <a:pPr lvl="2"/>
            <a:r>
              <a:rPr lang="ja-JP" altLang="en-US" dirty="0" smtClean="0"/>
              <a:t>ＤＩ室（医薬品情報室）はＤＩ業務にかかる専用の部屋になっているか</a:t>
            </a:r>
            <a:endParaRPr lang="en-US" altLang="ja-JP" dirty="0" smtClean="0"/>
          </a:p>
          <a:p>
            <a:pPr lvl="2"/>
            <a:r>
              <a:rPr lang="ja-JP" altLang="en-US" dirty="0" smtClean="0"/>
              <a:t>指導料算定の間隔は適切か（中６日以上）</a:t>
            </a:r>
            <a:endParaRPr lang="en-US" altLang="ja-JP" dirty="0" smtClean="0"/>
          </a:p>
          <a:p>
            <a:pPr lvl="2"/>
            <a:r>
              <a:rPr lang="ja-JP" altLang="en-US" dirty="0" smtClean="0"/>
              <a:t>ＤＩ室には常勤の薬剤師を配置しているか</a:t>
            </a:r>
            <a:endParaRPr lang="en-US" altLang="ja-JP" dirty="0" smtClean="0"/>
          </a:p>
          <a:p>
            <a:pPr lvl="2"/>
            <a:r>
              <a:rPr lang="ja-JP" altLang="en-US" dirty="0"/>
              <a:t>記録</a:t>
            </a:r>
            <a:r>
              <a:rPr lang="ja-JP" altLang="en-US" dirty="0" smtClean="0"/>
              <a:t>の内容は適切か</a:t>
            </a:r>
            <a:endParaRPr lang="en-US" altLang="ja-JP" dirty="0" smtClean="0"/>
          </a:p>
          <a:p>
            <a:pPr lvl="3"/>
            <a:r>
              <a:rPr lang="ja-JP" altLang="en-US" sz="2400" dirty="0" smtClean="0"/>
              <a:t>退院年月日、投薬・注射歴、副作用歴など基礎的事項の把握、記録内容の充実</a:t>
            </a:r>
            <a:endParaRPr lang="en-US" altLang="ja-JP" sz="2400" dirty="0" smtClean="0"/>
          </a:p>
          <a:p>
            <a:pPr lvl="1"/>
            <a:r>
              <a:rPr lang="ja-JP" altLang="en-US" sz="2400" dirty="0"/>
              <a:t>保険外</a:t>
            </a:r>
            <a:r>
              <a:rPr lang="ja-JP" altLang="en-US" sz="2400" dirty="0" smtClean="0"/>
              <a:t>負担</a:t>
            </a:r>
            <a:endParaRPr lang="en-US" altLang="ja-JP" sz="2400" dirty="0" smtClean="0"/>
          </a:p>
          <a:p>
            <a:pPr lvl="2"/>
            <a:r>
              <a:rPr lang="ja-JP" altLang="en-US" dirty="0" smtClean="0"/>
              <a:t>徴収内容や項目が妥当であるか</a:t>
            </a:r>
            <a:endParaRPr lang="en-US" altLang="ja-JP" dirty="0" smtClean="0"/>
          </a:p>
          <a:p>
            <a:pPr lvl="3"/>
            <a:r>
              <a:rPr lang="ja-JP" altLang="en-US" sz="2400" dirty="0"/>
              <a:t>衛生</a:t>
            </a:r>
            <a:r>
              <a:rPr lang="ja-JP" altLang="en-US" sz="2400" dirty="0" smtClean="0"/>
              <a:t>材料等不適切な項目はないか</a:t>
            </a:r>
            <a:endParaRPr lang="en-US" altLang="ja-JP" sz="2400" dirty="0" smtClean="0"/>
          </a:p>
          <a:p>
            <a:pPr lvl="3"/>
            <a:r>
              <a:rPr lang="ja-JP" altLang="en-US" sz="2400" dirty="0" smtClean="0"/>
              <a:t>院内掲示等患者への周知は適切か</a:t>
            </a:r>
            <a:endParaRPr lang="en-US" altLang="ja-JP" sz="2400" dirty="0" smtClean="0"/>
          </a:p>
          <a:p>
            <a:pPr lvl="3"/>
            <a:r>
              <a:rPr lang="ja-JP" altLang="en-US" sz="2400" dirty="0"/>
              <a:t>徴収</a:t>
            </a:r>
            <a:r>
              <a:rPr lang="ja-JP" altLang="en-US" sz="2400" dirty="0" smtClean="0"/>
              <a:t>にあたって患者の同意を得ているか</a:t>
            </a:r>
            <a:endParaRPr lang="en-US" altLang="ja-JP" sz="2400"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1924806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31</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入院料以外にかかるもの</a:t>
            </a:r>
          </a:p>
          <a:p>
            <a:pPr lvl="1"/>
            <a:r>
              <a:rPr lang="ja-JP" altLang="en-US" sz="2400" dirty="0" smtClean="0"/>
              <a:t>入院時食事療養</a:t>
            </a:r>
          </a:p>
          <a:p>
            <a:pPr lvl="2"/>
            <a:r>
              <a:rPr lang="ja-JP" altLang="en-US" dirty="0" smtClean="0"/>
              <a:t>食事せん（特別食を含）は医師により発行されているか</a:t>
            </a:r>
            <a:endParaRPr lang="en-US" altLang="ja-JP" dirty="0" smtClean="0"/>
          </a:p>
          <a:p>
            <a:pPr lvl="2"/>
            <a:r>
              <a:rPr lang="ja-JP" altLang="en-US" dirty="0" smtClean="0"/>
              <a:t>特別食の</a:t>
            </a:r>
            <a:r>
              <a:rPr lang="ja-JP" altLang="en-US" dirty="0" smtClean="0"/>
              <a:t>場合、</a:t>
            </a:r>
            <a:r>
              <a:rPr lang="ja-JP" altLang="en-US" dirty="0" smtClean="0"/>
              <a:t>食事せんに</a:t>
            </a:r>
            <a:r>
              <a:rPr lang="ja-JP" altLang="en-US" dirty="0" smtClean="0"/>
              <a:t>該当病名の記載はあるか、加算・非加算の表示は明確か</a:t>
            </a:r>
            <a:endParaRPr lang="en-US" altLang="ja-JP" dirty="0" smtClean="0"/>
          </a:p>
          <a:p>
            <a:pPr lvl="2"/>
            <a:r>
              <a:rPr lang="ja-JP" altLang="en-US" dirty="0"/>
              <a:t>特別食</a:t>
            </a:r>
            <a:r>
              <a:rPr lang="ja-JP" altLang="en-US" dirty="0" smtClean="0"/>
              <a:t>にかかる減塩食は、６ｇ未満とされているか（院内食事せん規約及び実際の献立表）</a:t>
            </a:r>
            <a:endParaRPr lang="en-US" altLang="ja-JP" dirty="0" smtClean="0"/>
          </a:p>
          <a:p>
            <a:pPr lvl="2"/>
            <a:r>
              <a:rPr lang="ja-JP" altLang="en-US" dirty="0"/>
              <a:t>病院</a:t>
            </a:r>
            <a:r>
              <a:rPr lang="ja-JP" altLang="en-US" dirty="0" smtClean="0"/>
              <a:t>の医師または栄養士による検食が毎食行われているか</a:t>
            </a:r>
            <a:endParaRPr lang="en-US" altLang="ja-JP" dirty="0" smtClean="0"/>
          </a:p>
          <a:p>
            <a:pPr lvl="2"/>
            <a:r>
              <a:rPr lang="ja-JP" altLang="en-US" dirty="0" smtClean="0"/>
              <a:t>外泊・外出、食止めなど食数把握は適切か</a:t>
            </a:r>
            <a:endParaRPr lang="en-US" altLang="ja-JP" dirty="0" smtClean="0"/>
          </a:p>
          <a:p>
            <a:pPr lvl="2"/>
            <a:r>
              <a:rPr lang="ja-JP" altLang="en-US" dirty="0"/>
              <a:t>厨房</a:t>
            </a:r>
            <a:r>
              <a:rPr lang="ja-JP" altLang="en-US" dirty="0" smtClean="0"/>
              <a:t>における清潔、不潔の区分は適切か</a:t>
            </a:r>
            <a:endParaRPr lang="en-US" altLang="ja-JP" dirty="0" smtClean="0"/>
          </a:p>
          <a:p>
            <a:pPr lvl="2"/>
            <a:r>
              <a:rPr lang="ja-JP" altLang="en-US" dirty="0"/>
              <a:t>業務委託</a:t>
            </a:r>
            <a:r>
              <a:rPr lang="ja-JP" altLang="en-US" dirty="0" smtClean="0"/>
              <a:t>の場合、委託契約内容は適切か</a:t>
            </a:r>
            <a:endParaRPr lang="en-US" altLang="ja-JP" dirty="0" smtClean="0"/>
          </a:p>
          <a:p>
            <a:pPr lvl="2"/>
            <a:r>
              <a:rPr lang="ja-JP" altLang="en-US" dirty="0"/>
              <a:t>栄養指導</a:t>
            </a:r>
            <a:r>
              <a:rPr lang="ja-JP" altLang="en-US" dirty="0" smtClean="0"/>
              <a:t>における医師の指示内容は適切か。記載漏れはないか</a:t>
            </a:r>
            <a:endParaRPr lang="en-US" altLang="ja-JP" dirty="0" smtClean="0"/>
          </a:p>
          <a:p>
            <a:pPr lvl="2"/>
            <a:r>
              <a:rPr lang="ja-JP" altLang="en-US" dirty="0"/>
              <a:t>栄養指導</a:t>
            </a:r>
            <a:r>
              <a:rPr lang="ja-JP" altLang="en-US" dirty="0" smtClean="0"/>
              <a:t>の内容と記録、指導実施時間の記載は適切か</a:t>
            </a:r>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5543253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32</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その他</a:t>
            </a:r>
          </a:p>
          <a:p>
            <a:pPr lvl="1"/>
            <a:r>
              <a:rPr lang="ja-JP" altLang="en-US" sz="2400" dirty="0" smtClean="0"/>
              <a:t>ニコチン依存症指導管理料について、禁煙治療を行っている旨の院内掲示はあるか</a:t>
            </a:r>
            <a:endParaRPr lang="en-US" altLang="ja-JP" sz="2400" dirty="0" smtClean="0"/>
          </a:p>
          <a:p>
            <a:pPr lvl="1"/>
            <a:r>
              <a:rPr lang="ja-JP" altLang="en-US" sz="2400" dirty="0"/>
              <a:t>神経学的検査に</a:t>
            </a:r>
            <a:r>
              <a:rPr lang="ja-JP" altLang="en-US" sz="2400" dirty="0" smtClean="0"/>
              <a:t>ついて、検査チャートは定められた様式のものを使用しているか</a:t>
            </a:r>
            <a:endParaRPr lang="en-US" altLang="ja-JP" sz="2400" dirty="0" smtClean="0"/>
          </a:p>
          <a:p>
            <a:pPr lvl="1"/>
            <a:r>
              <a:rPr lang="ja-JP" altLang="en-US" sz="2400" dirty="0" smtClean="0"/>
              <a:t>コンタクトレンズ検査料</a:t>
            </a:r>
            <a:r>
              <a:rPr lang="ja-JP" altLang="en-US" sz="2400" dirty="0" smtClean="0"/>
              <a:t>１について、眼科の外来受付及び支払い窓口の分かりやすい場所に規定された掲示はあるか</a:t>
            </a:r>
            <a:endParaRPr lang="en-US" altLang="ja-JP" sz="2400" dirty="0" smtClean="0"/>
          </a:p>
          <a:p>
            <a:pPr lvl="1"/>
            <a:r>
              <a:rPr lang="ja-JP" altLang="en-US" sz="2400" dirty="0" smtClean="0"/>
              <a:t>外来化学療法加算について、専任の常勤看護師が化学療法を実施している時間帯に、常時当該治療室に勤務しているか</a:t>
            </a:r>
            <a:endParaRPr lang="en-US" altLang="ja-JP" sz="2400" dirty="0" smtClean="0"/>
          </a:p>
          <a:p>
            <a:pPr lvl="1"/>
            <a:r>
              <a:rPr lang="ja-JP" altLang="en-US" sz="2400" dirty="0" smtClean="0"/>
              <a:t>外来化学療法加算１について実施される化学療法のレジメンを評価、承認する委員会の構成員は適切か</a:t>
            </a:r>
            <a:endParaRPr lang="en-US" altLang="ja-JP" sz="2400" dirty="0" smtClean="0"/>
          </a:p>
          <a:p>
            <a:pPr lvl="1"/>
            <a:r>
              <a:rPr lang="ja-JP" altLang="en-US" sz="2400" dirty="0"/>
              <a:t>画像診断管理</a:t>
            </a:r>
            <a:r>
              <a:rPr lang="ja-JP" altLang="en-US" sz="2400" dirty="0" smtClean="0"/>
              <a:t>加算について、画像診断を専ら担当する常勤医師の要件を満たしているか</a:t>
            </a:r>
            <a:endParaRPr lang="en-US" altLang="ja-JP" sz="2400" dirty="0" smtClean="0"/>
          </a:p>
          <a:p>
            <a:pPr lvl="1"/>
            <a:r>
              <a:rPr lang="ja-JP" altLang="en-US" sz="2400" dirty="0" smtClean="0"/>
              <a:t>「常勤者」が他の医療機関や施設等で働いていないか</a:t>
            </a:r>
            <a:endParaRPr lang="en-US" altLang="ja-JP" sz="2400"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5413698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33</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400" dirty="0" smtClean="0"/>
              <a:t>その他</a:t>
            </a:r>
          </a:p>
          <a:p>
            <a:pPr lvl="1"/>
            <a:r>
              <a:rPr lang="ja-JP" altLang="en-US" sz="2400" dirty="0" smtClean="0"/>
              <a:t>カルテ記載については施設基準とは直接関係ないが、調査の過程において不備が発覚することがある</a:t>
            </a:r>
            <a:endParaRPr lang="en-US" altLang="ja-JP" sz="2400" dirty="0" smtClean="0"/>
          </a:p>
          <a:p>
            <a:pPr lvl="1"/>
            <a:r>
              <a:rPr lang="ja-JP" altLang="en-US" sz="2400" dirty="0"/>
              <a:t>看護</a:t>
            </a:r>
            <a:r>
              <a:rPr lang="ja-JP" altLang="en-US" sz="2400" dirty="0" smtClean="0"/>
              <a:t>職員数を満たせなかった場合に入院基本料を取り消された場合の例</a:t>
            </a:r>
            <a:endParaRPr lang="en-US" altLang="ja-JP" sz="2400" dirty="0" smtClean="0"/>
          </a:p>
          <a:p>
            <a:pPr lvl="2"/>
            <a:r>
              <a:rPr lang="en-US" altLang="ja-JP" dirty="0" smtClean="0"/>
              <a:t>×</a:t>
            </a:r>
            <a:r>
              <a:rPr lang="ja-JP" altLang="en-US" dirty="0" smtClean="0"/>
              <a:t>　７：１　→　１０：１</a:t>
            </a:r>
            <a:endParaRPr lang="en-US" altLang="ja-JP" dirty="0" smtClean="0"/>
          </a:p>
          <a:p>
            <a:pPr lvl="2"/>
            <a:r>
              <a:rPr lang="ja-JP" altLang="en-US" dirty="0" smtClean="0"/>
              <a:t>○　７：１　→　特別入院基本料</a:t>
            </a:r>
            <a:endParaRPr lang="en-US" altLang="ja-JP" dirty="0" smtClean="0"/>
          </a:p>
          <a:p>
            <a:pPr lvl="1"/>
            <a:r>
              <a:rPr lang="ja-JP" altLang="en-US" sz="2400" dirty="0"/>
              <a:t>適時</a:t>
            </a:r>
            <a:r>
              <a:rPr lang="ja-JP" altLang="en-US" sz="2400" dirty="0" smtClean="0"/>
              <a:t>調査から個別指導へ繋がるケースもあり得る</a:t>
            </a:r>
            <a:endParaRPr lang="en-US" altLang="ja-JP" sz="2400" dirty="0" smtClean="0"/>
          </a:p>
          <a:p>
            <a:pPr lvl="2"/>
            <a:endParaRPr lang="en-US" altLang="ja-JP" sz="2000"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適時調査の主なポイント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3097517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34</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nSpc>
                <a:spcPct val="90000"/>
              </a:lnSpc>
            </a:pPr>
            <a:r>
              <a:rPr lang="ja-JP" altLang="en-US" sz="2800" dirty="0"/>
              <a:t>調査に</a:t>
            </a:r>
            <a:r>
              <a:rPr lang="ja-JP" altLang="en-US" sz="2800" dirty="0" smtClean="0"/>
              <a:t>よって届出と異なる事項や不適合が判明した場合</a:t>
            </a:r>
          </a:p>
          <a:p>
            <a:pPr lvl="1"/>
            <a:r>
              <a:rPr lang="ja-JP" altLang="en-US" sz="2400" dirty="0" smtClean="0"/>
              <a:t>変更届け等の提出により適正化を図る</a:t>
            </a:r>
            <a:endParaRPr lang="en-US" altLang="ja-JP" sz="2400" dirty="0" smtClean="0"/>
          </a:p>
          <a:p>
            <a:pPr lvl="2"/>
            <a:r>
              <a:rPr lang="ja-JP" altLang="en-US" dirty="0"/>
              <a:t>変更</a:t>
            </a:r>
            <a:r>
              <a:rPr lang="ja-JP" altLang="en-US" dirty="0" smtClean="0"/>
              <a:t>や不適合が生じた時点まで遡った自主返還</a:t>
            </a:r>
            <a:endParaRPr lang="en-US" altLang="ja-JP" dirty="0" smtClean="0"/>
          </a:p>
          <a:p>
            <a:pPr lvl="2"/>
            <a:r>
              <a:rPr lang="ja-JP" altLang="en-US" dirty="0"/>
              <a:t>届出</a:t>
            </a:r>
            <a:r>
              <a:rPr lang="ja-JP" altLang="en-US" dirty="0" smtClean="0"/>
              <a:t>の辞退または変更届出の提出を求められる</a:t>
            </a:r>
            <a:endParaRPr lang="en-US" altLang="ja-JP" dirty="0" smtClean="0"/>
          </a:p>
          <a:p>
            <a:pPr lvl="1"/>
            <a:r>
              <a:rPr lang="ja-JP" altLang="en-US" sz="2400" dirty="0" smtClean="0"/>
              <a:t>改善が見られないと判断された場合</a:t>
            </a:r>
            <a:endParaRPr lang="en-US" altLang="ja-JP" sz="2400" dirty="0" smtClean="0"/>
          </a:p>
          <a:p>
            <a:pPr lvl="2"/>
            <a:r>
              <a:rPr lang="ja-JP" altLang="en-US" dirty="0"/>
              <a:t>届出</a:t>
            </a:r>
            <a:r>
              <a:rPr lang="ja-JP" altLang="en-US" dirty="0" smtClean="0"/>
              <a:t>の受理が無効とされ取消が行われる</a:t>
            </a:r>
            <a:endParaRPr lang="en-US" altLang="ja-JP" dirty="0" smtClean="0"/>
          </a:p>
          <a:p>
            <a:pPr lvl="2"/>
            <a:r>
              <a:rPr lang="ja-JP" altLang="en-US" dirty="0"/>
              <a:t>弁明</a:t>
            </a:r>
            <a:r>
              <a:rPr lang="ja-JP" altLang="en-US" dirty="0" smtClean="0"/>
              <a:t>の</a:t>
            </a:r>
            <a:r>
              <a:rPr lang="ja-JP" altLang="en-US" dirty="0"/>
              <a:t>機会</a:t>
            </a:r>
            <a:r>
              <a:rPr lang="ja-JP" altLang="en-US" dirty="0" smtClean="0"/>
              <a:t>は保障される</a:t>
            </a:r>
            <a:endParaRPr lang="en-US" altLang="ja-JP" dirty="0" smtClean="0"/>
          </a:p>
          <a:p>
            <a:pPr lvl="2"/>
            <a:r>
              <a:rPr lang="ja-JP" altLang="en-US" dirty="0"/>
              <a:t>取消の場合に</a:t>
            </a:r>
            <a:r>
              <a:rPr lang="ja-JP" altLang="en-US" dirty="0" smtClean="0"/>
              <a:t>は返還措置が取られ、当該届出にかかる新たな届出が６ヶ月出来ないことになる</a:t>
            </a:r>
            <a:endParaRPr lang="en-US" altLang="ja-JP" dirty="0" smtClean="0"/>
          </a:p>
          <a:p>
            <a:pPr lvl="2"/>
            <a:r>
              <a:rPr lang="ja-JP" altLang="en-US" dirty="0" smtClean="0"/>
              <a:t>辞退届提出の場合は取消ではないので６ヶ月のペナルティは避けられる</a:t>
            </a:r>
            <a:endParaRPr lang="en-US" altLang="ja-JP" dirty="0" smtClean="0"/>
          </a:p>
          <a:p>
            <a:pPr lvl="1"/>
            <a:endParaRPr lang="en-US" altLang="ja-JP"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日々の業務のチェックポイント</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適時調査後のポイント</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6388491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3"/>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62E6D940-0085-40C5-AA80-57F80FB2FC1D}" type="slidenum">
              <a:rPr lang="en-US" altLang="ja-JP" sz="1800" smtClean="0"/>
              <a:pPr eaLnBrk="1" hangingPunct="1"/>
              <a:t>35</a:t>
            </a:fld>
            <a:endParaRPr lang="en-US" altLang="ja-JP" sz="1800" smtClean="0"/>
          </a:p>
        </p:txBody>
      </p:sp>
      <p:sp>
        <p:nvSpPr>
          <p:cNvPr id="59395" name="Text Box 1026"/>
          <p:cNvSpPr txBox="1">
            <a:spLocks noChangeArrowheads="1"/>
          </p:cNvSpPr>
          <p:nvPr/>
        </p:nvSpPr>
        <p:spPr bwMode="auto">
          <a:xfrm>
            <a:off x="4403725" y="3200400"/>
            <a:ext cx="549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endParaRPr lang="ja-JP" altLang="ja-JP"/>
          </a:p>
        </p:txBody>
      </p:sp>
      <p:sp>
        <p:nvSpPr>
          <p:cNvPr id="59396" name="Text Box 1027"/>
          <p:cNvSpPr txBox="1">
            <a:spLocks noChangeArrowheads="1"/>
          </p:cNvSpPr>
          <p:nvPr/>
        </p:nvSpPr>
        <p:spPr bwMode="auto">
          <a:xfrm>
            <a:off x="755650" y="2492375"/>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ja-JP" altLang="en-US" sz="4400">
                <a:solidFill>
                  <a:srgbClr val="FFFF00"/>
                </a:solidFill>
              </a:rPr>
              <a:t>ご清聴ありがとうございました</a:t>
            </a:r>
          </a:p>
        </p:txBody>
      </p:sp>
    </p:spTree>
    <p:extLst>
      <p:ext uri="{BB962C8B-B14F-4D97-AF65-F5344CB8AC3E}">
        <p14:creationId xmlns:p14="http://schemas.microsoft.com/office/powerpoint/2010/main" val="568708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4</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指導と監査は似て非なるものであることの確認</a:t>
            </a:r>
            <a:endParaRPr lang="en-US" altLang="ja-JP" dirty="0" smtClean="0">
              <a:latin typeface="+mj-ea"/>
              <a:ea typeface="+mj-ea"/>
            </a:endParaRPr>
          </a:p>
          <a:p>
            <a:pPr lvl="1" algn="just" eaLnBrk="1" hangingPunct="1">
              <a:lnSpc>
                <a:spcPct val="90000"/>
              </a:lnSpc>
            </a:pPr>
            <a:r>
              <a:rPr lang="ja-JP" altLang="en-US" sz="2400" dirty="0">
                <a:latin typeface="+mj-ea"/>
                <a:ea typeface="+mj-ea"/>
              </a:rPr>
              <a:t>指導及び監査は、保険診療の質的向上及び適正化を図ることを目的とし、「指導大綱」「監査要綱」により実施</a:t>
            </a:r>
            <a:endParaRPr lang="en-US" altLang="ja-JP" sz="2400" dirty="0" smtClean="0">
              <a:latin typeface="+mj-ea"/>
              <a:ea typeface="+mj-ea"/>
            </a:endParaRPr>
          </a:p>
          <a:p>
            <a:pPr algn="just" eaLnBrk="1" hangingPunct="1">
              <a:lnSpc>
                <a:spcPct val="90000"/>
              </a:lnSpc>
            </a:pPr>
            <a:endParaRPr lang="en-US" altLang="ja-JP" sz="2400" dirty="0" smtClean="0">
              <a:latin typeface="+mj-ea"/>
              <a:ea typeface="+mj-ea"/>
            </a:endParaRPr>
          </a:p>
          <a:p>
            <a:pPr marL="0" indent="0" algn="just" eaLnBrk="1" hangingPunct="1">
              <a:lnSpc>
                <a:spcPct val="90000"/>
              </a:lnSpc>
              <a:buNone/>
            </a:pPr>
            <a:endParaRPr lang="en-US" altLang="ja-JP" sz="2400" dirty="0" smtClean="0">
              <a:latin typeface="+mj-ea"/>
              <a:ea typeface="+mj-ea"/>
            </a:endParaRPr>
          </a:p>
          <a:p>
            <a:pPr lvl="1" algn="just" eaLnBrk="1" hangingPunct="1">
              <a:lnSpc>
                <a:spcPct val="90000"/>
              </a:lnSpc>
            </a:pPr>
            <a:endParaRPr lang="en-US" altLang="ja-JP" sz="900"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i="0" dirty="0" smtClean="0">
                <a:solidFill>
                  <a:srgbClr val="FFFF66"/>
                </a:solidFill>
              </a:rPr>
              <a:t>指導・監査等の類型</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aphicFrame>
        <p:nvGraphicFramePr>
          <p:cNvPr id="9" name="Group 61"/>
          <p:cNvGraphicFramePr>
            <a:graphicFrameLocks/>
          </p:cNvGraphicFramePr>
          <p:nvPr>
            <p:extLst>
              <p:ext uri="{D42A27DB-BD31-4B8C-83A1-F6EECF244321}">
                <p14:modId xmlns:p14="http://schemas.microsoft.com/office/powerpoint/2010/main" val="3104355746"/>
              </p:ext>
            </p:extLst>
          </p:nvPr>
        </p:nvGraphicFramePr>
        <p:xfrm>
          <a:off x="827584" y="1988839"/>
          <a:ext cx="8186915" cy="4659240"/>
        </p:xfrm>
        <a:graphic>
          <a:graphicData uri="http://schemas.openxmlformats.org/drawingml/2006/table">
            <a:tbl>
              <a:tblPr/>
              <a:tblGrid>
                <a:gridCol w="803645"/>
                <a:gridCol w="3853603"/>
                <a:gridCol w="3529667"/>
              </a:tblGrid>
              <a:tr h="572369">
                <a:tc gridSpan="2">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種　　類</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実施主体</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9284">
                <a:tc gridSpan="2">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集　団　指　導</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rowSpan="3">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地方厚生局</a:t>
                      </a:r>
                    </a:p>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　都道府県</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2369">
                <a:tc gridSpan="2">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集団的個別指導</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vMerge="1">
                  <a:txBody>
                    <a:bodyPr/>
                    <a:lstStyle/>
                    <a:p>
                      <a:endParaRPr kumimoji="1" lang="ja-JP" altLang="en-US"/>
                    </a:p>
                  </a:txBody>
                  <a:tcPr/>
                </a:tc>
              </a:tr>
              <a:tr h="570826">
                <a:tc rowSpan="3">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個別指導</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都道府県個別指導</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noFill/>
                  </a:tcPr>
                </a:tc>
                <a:tc vMerge="1">
                  <a:txBody>
                    <a:bodyPr/>
                    <a:lstStyle/>
                    <a:p>
                      <a:endParaRPr kumimoji="1" lang="ja-JP" altLang="en-US"/>
                    </a:p>
                  </a:txBody>
                  <a:tcPr/>
                </a:tc>
              </a:tr>
              <a:tr h="569284">
                <a:tc vMerge="1">
                  <a:txBody>
                    <a:bodyPr/>
                    <a:lstStyle/>
                    <a:p>
                      <a:endParaRPr kumimoji="1" lang="ja-JP" altLang="en-US"/>
                    </a:p>
                  </a:txBody>
                  <a:tcPr/>
                </a:tc>
                <a:tc>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共 同 指 導</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noFill/>
                  </a:tcPr>
                </a:tc>
                <a:tc rowSpan="3">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厚生労働省</a:t>
                      </a:r>
                    </a:p>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地方厚生局</a:t>
                      </a:r>
                    </a:p>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　都道府県</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43">
                <a:tc vMerge="1">
                  <a:txBody>
                    <a:bodyPr/>
                    <a:lstStyle/>
                    <a:p>
                      <a:endParaRPr kumimoji="1" lang="ja-JP" altLang="en-US"/>
                    </a:p>
                  </a:txBody>
                  <a:tcPr/>
                </a:tc>
                <a:tc>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特定共同指導</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r>
              <a:tr h="572369">
                <a:tc gridSpan="2">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監　　査</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vMerge="1">
                  <a:txBody>
                    <a:bodyPr/>
                    <a:lstStyle/>
                    <a:p>
                      <a:endParaRPr kumimoji="1" lang="ja-JP" altLang="en-US"/>
                    </a:p>
                  </a:txBody>
                  <a:tcPr/>
                </a:tc>
              </a:tr>
              <a:tr h="572369">
                <a:tc gridSpan="2">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rgbClr val="66FF33"/>
                          </a:solidFill>
                          <a:effectLst/>
                          <a:latin typeface="Times New Roman" pitchFamily="18" charset="0"/>
                          <a:ea typeface="ＭＳ Ｐゴシック" pitchFamily="50" charset="-128"/>
                        </a:rPr>
                        <a:t>適　時　調　査</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a:spcBef>
                          <a:spcPct val="20000"/>
                        </a:spcBef>
                        <a:buClr>
                          <a:srgbClr val="FFFF00"/>
                        </a:buClr>
                        <a:buSzPct val="70000"/>
                        <a:buFont typeface="Wingdings" pitchFamily="2" charset="2"/>
                        <a:defRPr kumimoji="1" sz="2800">
                          <a:solidFill>
                            <a:srgbClr val="FFFF00"/>
                          </a:solidFill>
                          <a:latin typeface="Times New Roman" pitchFamily="18" charset="0"/>
                          <a:ea typeface="ＭＳ Ｐゴシック" pitchFamily="50" charset="-128"/>
                        </a:defRPr>
                      </a:lvl1pPr>
                      <a:lvl2pPr>
                        <a:spcBef>
                          <a:spcPct val="20000"/>
                        </a:spcBef>
                        <a:buSzPct val="70000"/>
                        <a:buFont typeface="Wingdings 3" pitchFamily="18" charset="2"/>
                        <a:defRPr kumimoji="1" sz="2400">
                          <a:solidFill>
                            <a:schemeClr val="tx1"/>
                          </a:solidFill>
                          <a:latin typeface="Times New Roman" pitchFamily="18" charset="0"/>
                          <a:ea typeface="ＭＳ Ｐゴシック" pitchFamily="50" charset="-128"/>
                        </a:defRPr>
                      </a:lvl2pPr>
                      <a:lvl3pPr>
                        <a:spcBef>
                          <a:spcPct val="20000"/>
                        </a:spcBef>
                        <a:buSzPct val="70000"/>
                        <a:buFont typeface="Wingdings 3" pitchFamily="18" charset="2"/>
                        <a:defRPr kumimoji="1" sz="2000">
                          <a:solidFill>
                            <a:schemeClr val="tx1"/>
                          </a:solidFill>
                          <a:latin typeface="Times New Roman" pitchFamily="18" charset="0"/>
                          <a:ea typeface="ＭＳ Ｐゴシック" pitchFamily="50" charset="-128"/>
                        </a:defRPr>
                      </a:lvl3pPr>
                      <a:lvl4pPr>
                        <a:spcBef>
                          <a:spcPct val="20000"/>
                        </a:spcBef>
                        <a:defRPr kumimoji="1">
                          <a:solidFill>
                            <a:schemeClr val="tx1"/>
                          </a:solidFill>
                          <a:latin typeface="Times New Roman" pitchFamily="18" charset="0"/>
                          <a:ea typeface="ＭＳ Ｐゴシック" pitchFamily="50" charset="-128"/>
                        </a:defRPr>
                      </a:lvl4pPr>
                      <a:lvl5pPr>
                        <a:spcBef>
                          <a:spcPct val="20000"/>
                        </a:spcBef>
                        <a:defRPr kumimoji="1">
                          <a:solidFill>
                            <a:schemeClr val="tx1"/>
                          </a:solidFill>
                          <a:latin typeface="Times New Roman" pitchFamily="18" charset="0"/>
                          <a:ea typeface="ＭＳ Ｐゴシック" pitchFamily="50" charset="-128"/>
                        </a:defRPr>
                      </a:lvl5pPr>
                      <a:lvl6pPr fontAlgn="base">
                        <a:spcBef>
                          <a:spcPct val="20000"/>
                        </a:spcBef>
                        <a:spcAft>
                          <a:spcPct val="0"/>
                        </a:spcAft>
                        <a:defRPr kumimoji="1">
                          <a:solidFill>
                            <a:schemeClr val="tx1"/>
                          </a:solidFill>
                          <a:latin typeface="Times New Roman" pitchFamily="18" charset="0"/>
                          <a:ea typeface="ＭＳ Ｐゴシック" pitchFamily="50" charset="-128"/>
                        </a:defRPr>
                      </a:lvl6pPr>
                      <a:lvl7pPr fontAlgn="base">
                        <a:spcBef>
                          <a:spcPct val="20000"/>
                        </a:spcBef>
                        <a:spcAft>
                          <a:spcPct val="0"/>
                        </a:spcAft>
                        <a:defRPr kumimoji="1">
                          <a:solidFill>
                            <a:schemeClr val="tx1"/>
                          </a:solidFill>
                          <a:latin typeface="Times New Roman" pitchFamily="18" charset="0"/>
                          <a:ea typeface="ＭＳ Ｐゴシック" pitchFamily="50" charset="-128"/>
                        </a:defRPr>
                      </a:lvl7pPr>
                      <a:lvl8pPr fontAlgn="base">
                        <a:spcBef>
                          <a:spcPct val="20000"/>
                        </a:spcBef>
                        <a:spcAft>
                          <a:spcPct val="0"/>
                        </a:spcAft>
                        <a:defRPr kumimoji="1">
                          <a:solidFill>
                            <a:schemeClr val="tx1"/>
                          </a:solidFill>
                          <a:latin typeface="Times New Roman" pitchFamily="18" charset="0"/>
                          <a:ea typeface="ＭＳ Ｐゴシック" pitchFamily="50" charset="-128"/>
                        </a:defRPr>
                      </a:lvl8pPr>
                      <a:lvl9pPr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
                          <a:srgbClr val="FFFF00"/>
                        </a:buClr>
                        <a:buSzPct val="70000"/>
                        <a:buFont typeface="Wingdings" pitchFamily="2" charset="2"/>
                        <a:buNone/>
                        <a:tabLst/>
                      </a:pPr>
                      <a:r>
                        <a:rPr kumimoji="1" lang="ja-JP" altLang="en-US" sz="2800" b="0" i="0" u="none" strike="noStrike" cap="none" normalizeH="0" baseline="0" dirty="0" smtClean="0">
                          <a:ln>
                            <a:noFill/>
                          </a:ln>
                          <a:solidFill>
                            <a:srgbClr val="66FF33"/>
                          </a:solidFill>
                          <a:effectLst/>
                          <a:latin typeface="Times New Roman" pitchFamily="18" charset="0"/>
                          <a:ea typeface="ＭＳ Ｐゴシック" pitchFamily="50" charset="-128"/>
                        </a:rPr>
                        <a:t>地方厚生局</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63735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5</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指導・監査等の実施率を分析</a:t>
            </a:r>
            <a:endParaRPr lang="en-US" altLang="ja-JP" dirty="0">
              <a:latin typeface="+mj-ea"/>
              <a:ea typeface="+mj-ea"/>
            </a:endParaRPr>
          </a:p>
          <a:p>
            <a:pPr lvl="1" algn="just" eaLnBrk="1" hangingPunct="1">
              <a:lnSpc>
                <a:spcPct val="90000"/>
              </a:lnSpc>
            </a:pPr>
            <a:r>
              <a:rPr lang="ja-JP" altLang="en-US" dirty="0">
                <a:latin typeface="+mj-ea"/>
              </a:rPr>
              <a:t>以下</a:t>
            </a:r>
            <a:r>
              <a:rPr lang="ja-JP" altLang="en-US" dirty="0" smtClean="0">
                <a:latin typeface="+mj-ea"/>
              </a:rPr>
              <a:t>の資料を基にデータを分析した</a:t>
            </a:r>
            <a:endParaRPr lang="en-US" altLang="ja-JP" dirty="0" smtClean="0">
              <a:latin typeface="+mj-ea"/>
            </a:endParaRPr>
          </a:p>
          <a:p>
            <a:pPr lvl="2" algn="just" eaLnBrk="1" hangingPunct="1">
              <a:lnSpc>
                <a:spcPct val="90000"/>
              </a:lnSpc>
            </a:pPr>
            <a:r>
              <a:rPr lang="ja-JP" altLang="en-US" sz="2800" dirty="0"/>
              <a:t>保険医療機関等の指導・監査等の実施</a:t>
            </a:r>
            <a:r>
              <a:rPr lang="ja-JP" altLang="en-US" sz="2800" dirty="0" smtClean="0"/>
              <a:t>状況</a:t>
            </a:r>
            <a:endParaRPr lang="en-US" altLang="ja-JP" sz="2800" dirty="0" smtClean="0"/>
          </a:p>
          <a:p>
            <a:pPr marL="914400" lvl="2" indent="0" algn="just" eaLnBrk="1" hangingPunct="1">
              <a:lnSpc>
                <a:spcPct val="90000"/>
              </a:lnSpc>
              <a:buNone/>
            </a:pPr>
            <a:r>
              <a:rPr lang="ja-JP" altLang="en-US" sz="2800" dirty="0" smtClean="0">
                <a:latin typeface="+mj-ea"/>
              </a:rPr>
              <a:t>　（平成</a:t>
            </a:r>
            <a:r>
              <a:rPr lang="en-US" altLang="ja-JP" sz="2800" dirty="0" smtClean="0">
                <a:latin typeface="+mj-ea"/>
              </a:rPr>
              <a:t>22</a:t>
            </a:r>
            <a:r>
              <a:rPr lang="ja-JP" altLang="en-US" sz="2800" dirty="0" smtClean="0">
                <a:latin typeface="+mj-ea"/>
              </a:rPr>
              <a:t>年度、平成</a:t>
            </a:r>
            <a:r>
              <a:rPr lang="en-US" altLang="ja-JP" sz="2800" dirty="0" smtClean="0">
                <a:latin typeface="+mj-ea"/>
              </a:rPr>
              <a:t>23</a:t>
            </a:r>
            <a:r>
              <a:rPr lang="ja-JP" altLang="en-US" sz="2800" dirty="0" smtClean="0">
                <a:latin typeface="+mj-ea"/>
              </a:rPr>
              <a:t>年度）</a:t>
            </a:r>
            <a:endParaRPr lang="en-US" altLang="ja-JP" sz="2800" dirty="0" smtClean="0">
              <a:latin typeface="+mj-ea"/>
            </a:endParaRPr>
          </a:p>
          <a:p>
            <a:pPr lvl="2" algn="just" eaLnBrk="1" hangingPunct="1">
              <a:lnSpc>
                <a:spcPct val="90000"/>
              </a:lnSpc>
            </a:pPr>
            <a:r>
              <a:rPr lang="ja-JP" altLang="en-US" sz="2800" dirty="0" smtClean="0">
                <a:latin typeface="+mj-ea"/>
              </a:rPr>
              <a:t>医療</a:t>
            </a:r>
            <a:r>
              <a:rPr lang="ja-JP" altLang="en-US" sz="2800" dirty="0">
                <a:latin typeface="+mj-ea"/>
              </a:rPr>
              <a:t>施設動態</a:t>
            </a:r>
            <a:r>
              <a:rPr lang="ja-JP" altLang="en-US" sz="2800" dirty="0" smtClean="0">
                <a:latin typeface="+mj-ea"/>
              </a:rPr>
              <a:t>調査（</a:t>
            </a:r>
            <a:r>
              <a:rPr lang="ja-JP" altLang="en-US" sz="2800" dirty="0">
                <a:latin typeface="+mj-ea"/>
              </a:rPr>
              <a:t>医科・</a:t>
            </a:r>
            <a:r>
              <a:rPr lang="ja-JP" altLang="en-US" sz="2800" dirty="0" smtClean="0">
                <a:latin typeface="+mj-ea"/>
              </a:rPr>
              <a:t>歯科機関数）</a:t>
            </a:r>
            <a:endParaRPr lang="en-US" altLang="ja-JP" sz="2800" dirty="0">
              <a:latin typeface="+mj-ea"/>
            </a:endParaRPr>
          </a:p>
          <a:p>
            <a:pPr lvl="2" algn="just" eaLnBrk="1" hangingPunct="1">
              <a:lnSpc>
                <a:spcPct val="90000"/>
              </a:lnSpc>
            </a:pPr>
            <a:r>
              <a:rPr lang="ja-JP" altLang="en-US" sz="2800" dirty="0" smtClean="0">
                <a:latin typeface="+mj-ea"/>
              </a:rPr>
              <a:t>衛生行政報告例（薬局数）</a:t>
            </a:r>
          </a:p>
          <a:p>
            <a:pPr lvl="2" algn="just" eaLnBrk="1" hangingPunct="1">
              <a:lnSpc>
                <a:spcPct val="90000"/>
              </a:lnSpc>
            </a:pPr>
            <a:endParaRPr lang="en-US" altLang="ja-JP" sz="2800" dirty="0">
              <a:latin typeface="+mj-ea"/>
              <a:ea typeface="+mj-ea"/>
            </a:endParaRPr>
          </a:p>
          <a:p>
            <a:pPr lvl="1" algn="just" eaLnBrk="1" hangingPunct="1">
              <a:lnSpc>
                <a:spcPct val="90000"/>
              </a:lnSpc>
            </a:pPr>
            <a:r>
              <a:rPr lang="ja-JP" altLang="en-US" dirty="0">
                <a:latin typeface="+mj-ea"/>
                <a:ea typeface="+mj-ea"/>
              </a:rPr>
              <a:t>単</a:t>
            </a:r>
            <a:r>
              <a:rPr lang="ja-JP" altLang="en-US" dirty="0" smtClean="0">
                <a:latin typeface="+mj-ea"/>
                <a:ea typeface="+mj-ea"/>
              </a:rPr>
              <a:t>年度ではデータの偏りが出る可能性があるので、平成</a:t>
            </a:r>
            <a:r>
              <a:rPr lang="en-US" altLang="ja-JP" dirty="0" smtClean="0">
                <a:latin typeface="+mj-ea"/>
                <a:ea typeface="+mj-ea"/>
              </a:rPr>
              <a:t>22</a:t>
            </a:r>
            <a:r>
              <a:rPr lang="ja-JP" altLang="en-US" dirty="0" smtClean="0">
                <a:latin typeface="+mj-ea"/>
                <a:ea typeface="+mj-ea"/>
              </a:rPr>
              <a:t>年度と平成</a:t>
            </a:r>
            <a:r>
              <a:rPr lang="en-US" altLang="ja-JP" dirty="0" smtClean="0">
                <a:latin typeface="+mj-ea"/>
                <a:ea typeface="+mj-ea"/>
              </a:rPr>
              <a:t>23</a:t>
            </a:r>
            <a:r>
              <a:rPr lang="ja-JP" altLang="en-US" dirty="0" smtClean="0">
                <a:latin typeface="+mj-ea"/>
                <a:ea typeface="+mj-ea"/>
              </a:rPr>
              <a:t>年度の平均値で分析した</a:t>
            </a:r>
            <a:endParaRPr lang="en-US" altLang="ja-JP" dirty="0" smtClean="0">
              <a:latin typeface="+mj-ea"/>
              <a:ea typeface="+mj-ea"/>
            </a:endParaRPr>
          </a:p>
          <a:p>
            <a:pPr lvl="1" algn="just" eaLnBrk="1" hangingPunct="1">
              <a:lnSpc>
                <a:spcPct val="90000"/>
              </a:lnSpc>
            </a:pPr>
            <a:r>
              <a:rPr lang="ja-JP" altLang="en-US" dirty="0">
                <a:latin typeface="+mj-ea"/>
                <a:ea typeface="+mj-ea"/>
              </a:rPr>
              <a:t>適時</a:t>
            </a:r>
            <a:r>
              <a:rPr lang="ja-JP" altLang="en-US" dirty="0" smtClean="0">
                <a:latin typeface="+mj-ea"/>
                <a:ea typeface="+mj-ea"/>
              </a:rPr>
              <a:t>調査については平成</a:t>
            </a:r>
            <a:r>
              <a:rPr lang="en-US" altLang="ja-JP" dirty="0" smtClean="0">
                <a:latin typeface="+mj-ea"/>
                <a:ea typeface="+mj-ea"/>
              </a:rPr>
              <a:t>23</a:t>
            </a:r>
            <a:r>
              <a:rPr lang="ja-JP" altLang="en-US" dirty="0" smtClean="0">
                <a:latin typeface="+mj-ea"/>
                <a:ea typeface="+mj-ea"/>
              </a:rPr>
              <a:t>年度以降公表が始まっているため、比較データは無い</a:t>
            </a:r>
            <a:endParaRPr lang="en-US" altLang="ja-JP" dirty="0" smtClean="0">
              <a:latin typeface="+mj-ea"/>
              <a:ea typeface="+mj-ea"/>
            </a:endParaRPr>
          </a:p>
          <a:p>
            <a:pPr lvl="2" algn="just" eaLnBrk="1" hangingPunct="1">
              <a:lnSpc>
                <a:spcPct val="90000"/>
              </a:lnSpc>
            </a:pPr>
            <a:endParaRPr lang="ja-JP" altLang="en-US" dirty="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758131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6</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厚生局ごとの実施率（医科）</a:t>
            </a:r>
            <a:endParaRPr lang="en-US" altLang="ja-JP" dirty="0">
              <a:latin typeface="+mj-ea"/>
              <a:ea typeface="+mj-ea"/>
            </a:endParaRPr>
          </a:p>
          <a:p>
            <a:pPr lvl="2" algn="just" eaLnBrk="1" hangingPunct="1">
              <a:lnSpc>
                <a:spcPct val="90000"/>
              </a:lnSpc>
            </a:pPr>
            <a:endParaRPr lang="ja-JP" altLang="en-US" dirty="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pic>
        <p:nvPicPr>
          <p:cNvPr id="2049"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289504"/>
            <a:ext cx="8464440" cy="5451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146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7</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厚生局ごとの実施率（調剤）</a:t>
            </a:r>
            <a:endParaRPr lang="en-US" altLang="ja-JP" dirty="0">
              <a:latin typeface="+mj-ea"/>
              <a:ea typeface="+mj-ea"/>
            </a:endParaRPr>
          </a:p>
          <a:p>
            <a:pPr lvl="2" algn="just" eaLnBrk="1" hangingPunct="1">
              <a:lnSpc>
                <a:spcPct val="90000"/>
              </a:lnSpc>
            </a:pPr>
            <a:endParaRPr lang="ja-JP" altLang="en-US" dirty="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171" y="1484784"/>
            <a:ext cx="8365185"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4751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8</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指導・監査の実施率を分析</a:t>
            </a:r>
            <a:endParaRPr lang="en-US" altLang="ja-JP" dirty="0">
              <a:latin typeface="+mj-ea"/>
              <a:ea typeface="+mj-ea"/>
            </a:endParaRPr>
          </a:p>
          <a:p>
            <a:pPr lvl="1" algn="just" eaLnBrk="1" hangingPunct="1">
              <a:lnSpc>
                <a:spcPct val="90000"/>
              </a:lnSpc>
            </a:pPr>
            <a:r>
              <a:rPr lang="ja-JP" altLang="en-US" dirty="0" smtClean="0">
                <a:latin typeface="+mj-ea"/>
                <a:ea typeface="+mj-ea"/>
              </a:rPr>
              <a:t>医療機</a:t>
            </a:r>
            <a:r>
              <a:rPr lang="ja-JP" altLang="en-US" dirty="0">
                <a:latin typeface="+mj-ea"/>
                <a:ea typeface="+mj-ea"/>
              </a:rPr>
              <a:t>関数や対象地域の広さ等の要因があるので一概には比較できない</a:t>
            </a:r>
          </a:p>
          <a:p>
            <a:pPr lvl="1" algn="just" eaLnBrk="1" hangingPunct="1">
              <a:lnSpc>
                <a:spcPct val="90000"/>
              </a:lnSpc>
            </a:pPr>
            <a:r>
              <a:rPr lang="ja-JP" altLang="en-US" dirty="0">
                <a:latin typeface="+mj-ea"/>
                <a:ea typeface="+mj-ea"/>
              </a:rPr>
              <a:t>医療機関数の多い地域は集団指導に力を入れざるを得ない</a:t>
            </a:r>
          </a:p>
          <a:p>
            <a:pPr lvl="1" algn="just" eaLnBrk="1" hangingPunct="1">
              <a:lnSpc>
                <a:spcPct val="90000"/>
              </a:lnSpc>
            </a:pPr>
            <a:r>
              <a:rPr lang="ja-JP" altLang="en-US" dirty="0">
                <a:latin typeface="+mj-ea"/>
                <a:ea typeface="+mj-ea"/>
              </a:rPr>
              <a:t>四国は医科・歯科ともに指導と監査の率が高い</a:t>
            </a:r>
          </a:p>
          <a:p>
            <a:pPr lvl="1" algn="just" eaLnBrk="1" hangingPunct="1">
              <a:lnSpc>
                <a:spcPct val="90000"/>
              </a:lnSpc>
            </a:pPr>
            <a:r>
              <a:rPr lang="ja-JP" altLang="en-US" dirty="0">
                <a:latin typeface="+mj-ea"/>
                <a:ea typeface="+mj-ea"/>
              </a:rPr>
              <a:t>近畿は医科・調剤で指導率は低いが監査に至る事例が多い</a:t>
            </a:r>
          </a:p>
          <a:p>
            <a:pPr lvl="1" algn="just" eaLnBrk="1" hangingPunct="1">
              <a:lnSpc>
                <a:spcPct val="90000"/>
              </a:lnSpc>
            </a:pPr>
            <a:r>
              <a:rPr lang="ja-JP" altLang="en-US" dirty="0">
                <a:latin typeface="+mj-ea"/>
                <a:ea typeface="+mj-ea"/>
              </a:rPr>
              <a:t>関東信越で集団的個別指導が激減しているのは改定の影響と思われる</a:t>
            </a:r>
          </a:p>
          <a:p>
            <a:pPr lvl="1" algn="just" eaLnBrk="1" hangingPunct="1">
              <a:lnSpc>
                <a:spcPct val="90000"/>
              </a:lnSpc>
            </a:pPr>
            <a:r>
              <a:rPr lang="ja-JP" altLang="en-US" dirty="0">
                <a:latin typeface="+mj-ea"/>
                <a:ea typeface="+mj-ea"/>
              </a:rPr>
              <a:t>北海道は全てに於いて平均を下回っている</a:t>
            </a:r>
          </a:p>
          <a:p>
            <a:pPr lvl="1" algn="just" eaLnBrk="1" hangingPunct="1">
              <a:lnSpc>
                <a:spcPct val="90000"/>
              </a:lnSpc>
            </a:pPr>
            <a:r>
              <a:rPr lang="ja-JP" altLang="en-US" dirty="0">
                <a:latin typeface="+mj-ea"/>
                <a:ea typeface="+mj-ea"/>
              </a:rPr>
              <a:t>医科・歯科では個別指導の高い所は監査に至る事例も多い</a:t>
            </a:r>
            <a:endParaRPr lang="en-US" altLang="ja-JP" dirty="0" smtClean="0">
              <a:latin typeface="+mj-ea"/>
              <a:ea typeface="+mj-ea"/>
            </a:endParaRPr>
          </a:p>
          <a:p>
            <a:pPr lvl="2" algn="just" eaLnBrk="1" hangingPunct="1">
              <a:lnSpc>
                <a:spcPct val="90000"/>
              </a:lnSpc>
            </a:pPr>
            <a:endParaRPr lang="en-US" altLang="ja-JP" dirty="0" smtClean="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41828568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9</a:t>
            </a:fld>
            <a:endParaRPr lang="en-US" altLang="ja-JP" sz="1800" smtClean="0"/>
          </a:p>
        </p:txBody>
      </p:sp>
      <p:sp>
        <p:nvSpPr>
          <p:cNvPr id="12291" name="Rectangle 2"/>
          <p:cNvSpPr>
            <a:spLocks noGrp="1" noChangeArrowheads="1"/>
          </p:cNvSpPr>
          <p:nvPr>
            <p:ph type="body" idx="1"/>
          </p:nvPr>
        </p:nvSpPr>
        <p:spPr>
          <a:xfrm>
            <a:off x="609601" y="685800"/>
            <a:ext cx="8534399" cy="6013450"/>
          </a:xfrm>
        </p:spPr>
        <p:txBody>
          <a:bodyPr/>
          <a:lstStyle/>
          <a:p>
            <a:pPr algn="just" eaLnBrk="1" hangingPunct="1">
              <a:lnSpc>
                <a:spcPct val="90000"/>
              </a:lnSpc>
            </a:pPr>
            <a:r>
              <a:rPr lang="ja-JP" altLang="en-US" dirty="0" smtClean="0">
                <a:latin typeface="+mj-ea"/>
                <a:ea typeface="+mj-ea"/>
              </a:rPr>
              <a:t>指導・監査の実施率を分析（医科）</a:t>
            </a:r>
            <a:endParaRPr lang="en-US" altLang="ja-JP" dirty="0">
              <a:latin typeface="+mj-ea"/>
              <a:ea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ja-JP" altLang="en-US" dirty="0">
              <a:latin typeface="+mj-ea"/>
            </a:endParaRPr>
          </a:p>
          <a:p>
            <a:pPr lvl="2" algn="just" eaLnBrk="1" hangingPunct="1">
              <a:lnSpc>
                <a:spcPct val="90000"/>
              </a:lnSpc>
            </a:pPr>
            <a:endParaRPr lang="ja-JP" altLang="en-US" dirty="0">
              <a:latin typeface="+mj-ea"/>
              <a:ea typeface="+mj-ea"/>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指導・監査等の基礎知識</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l" eaLnBrk="1" hangingPunct="1">
              <a:spcBef>
                <a:spcPct val="50000"/>
              </a:spcBef>
            </a:pPr>
            <a:r>
              <a:rPr lang="ja-JP" altLang="en-US" sz="3600" dirty="0">
                <a:solidFill>
                  <a:srgbClr val="FFFF66"/>
                </a:solidFill>
              </a:rPr>
              <a:t>都道府県ごと</a:t>
            </a:r>
            <a:r>
              <a:rPr lang="ja-JP" altLang="en-US" sz="3600" dirty="0" smtClean="0">
                <a:solidFill>
                  <a:srgbClr val="FFFF66"/>
                </a:solidFill>
              </a:rPr>
              <a:t>の指導・監査等の状況</a:t>
            </a:r>
            <a:endParaRPr lang="ja-JP" altLang="en-US" sz="3600" i="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9" name="テキスト ボックス 8"/>
          <p:cNvSpPr txBox="1"/>
          <p:nvPr/>
        </p:nvSpPr>
        <p:spPr>
          <a:xfrm>
            <a:off x="5292080" y="2348880"/>
            <a:ext cx="3744416" cy="3748719"/>
          </a:xfrm>
          <a:prstGeom prst="rect">
            <a:avLst/>
          </a:prstGeom>
          <a:noFill/>
        </p:spPr>
        <p:txBody>
          <a:bodyPr wrap="square" rtlCol="0">
            <a:spAutoFit/>
          </a:bodyPr>
          <a:lstStyle/>
          <a:p>
            <a:pPr lvl="2" algn="just" eaLnBrk="1" hangingPunct="1">
              <a:lnSpc>
                <a:spcPct val="90000"/>
              </a:lnSpc>
            </a:pPr>
            <a:r>
              <a:rPr lang="ja-JP" altLang="en-US" dirty="0" smtClean="0">
                <a:latin typeface="+mj-ea"/>
              </a:rPr>
              <a:t>東京都の適時調査：</a:t>
            </a:r>
            <a:endParaRPr lang="en-US" altLang="ja-JP" dirty="0" smtClean="0">
              <a:latin typeface="+mj-ea"/>
            </a:endParaRPr>
          </a:p>
          <a:p>
            <a:pPr lvl="2" algn="just" eaLnBrk="1" hangingPunct="1">
              <a:lnSpc>
                <a:spcPct val="90000"/>
              </a:lnSpc>
            </a:pPr>
            <a:r>
              <a:rPr lang="ja-JP" altLang="en-US" dirty="0" smtClean="0">
                <a:latin typeface="+mj-ea"/>
              </a:rPr>
              <a:t>医科：６０件（</a:t>
            </a:r>
            <a:r>
              <a:rPr lang="en-US" altLang="ja-JP" dirty="0" smtClean="0">
                <a:latin typeface="+mj-ea"/>
              </a:rPr>
              <a:t>0.45</a:t>
            </a:r>
            <a:r>
              <a:rPr lang="ja-JP" altLang="en-US" dirty="0" smtClean="0">
                <a:latin typeface="+mj-ea"/>
              </a:rPr>
              <a:t>％）</a:t>
            </a:r>
            <a:endParaRPr lang="en-US" altLang="ja-JP" dirty="0" smtClean="0">
              <a:latin typeface="+mj-ea"/>
            </a:endParaRPr>
          </a:p>
          <a:p>
            <a:pPr lvl="2" algn="just" eaLnBrk="1" hangingPunct="1">
              <a:lnSpc>
                <a:spcPct val="90000"/>
              </a:lnSpc>
            </a:pPr>
            <a:r>
              <a:rPr lang="ja-JP" altLang="en-US" dirty="0" smtClean="0">
                <a:latin typeface="+mj-ea"/>
              </a:rPr>
              <a:t>歯科：　２件（</a:t>
            </a:r>
            <a:r>
              <a:rPr lang="en-US" altLang="ja-JP" dirty="0" smtClean="0">
                <a:latin typeface="+mj-ea"/>
              </a:rPr>
              <a:t>0.02</a:t>
            </a:r>
            <a:r>
              <a:rPr lang="ja-JP" altLang="en-US" dirty="0" smtClean="0">
                <a:latin typeface="+mj-ea"/>
              </a:rPr>
              <a:t>％）</a:t>
            </a:r>
            <a:endParaRPr lang="en-US" altLang="ja-JP" dirty="0" smtClean="0">
              <a:latin typeface="+mj-ea"/>
            </a:endParaRPr>
          </a:p>
          <a:p>
            <a:pPr lvl="2" algn="just" eaLnBrk="1" hangingPunct="1">
              <a:lnSpc>
                <a:spcPct val="90000"/>
              </a:lnSpc>
            </a:pPr>
            <a:r>
              <a:rPr lang="ja-JP" altLang="en-US" dirty="0" smtClean="0">
                <a:latin typeface="+mj-ea"/>
              </a:rPr>
              <a:t>調剤：　０件</a:t>
            </a:r>
            <a:endParaRPr lang="en-US" altLang="ja-JP" dirty="0" smtClean="0">
              <a:latin typeface="+mj-ea"/>
            </a:endParaRPr>
          </a:p>
          <a:p>
            <a:pPr lvl="2" algn="just" eaLnBrk="1" hangingPunct="1">
              <a:lnSpc>
                <a:spcPct val="90000"/>
              </a:lnSpc>
            </a:pPr>
            <a:endParaRPr lang="en-US" altLang="ja-JP" dirty="0">
              <a:latin typeface="+mj-ea"/>
            </a:endParaRPr>
          </a:p>
          <a:p>
            <a:pPr lvl="2" algn="just" eaLnBrk="1" hangingPunct="1">
              <a:lnSpc>
                <a:spcPct val="90000"/>
              </a:lnSpc>
            </a:pPr>
            <a:endParaRPr lang="en-US" altLang="ja-JP" dirty="0" smtClean="0">
              <a:latin typeface="+mj-ea"/>
            </a:endParaRPr>
          </a:p>
          <a:p>
            <a:pPr lvl="2" algn="just" eaLnBrk="1" hangingPunct="1">
              <a:lnSpc>
                <a:spcPct val="90000"/>
              </a:lnSpc>
            </a:pPr>
            <a:r>
              <a:rPr lang="ja-JP" altLang="en-US" dirty="0" smtClean="0">
                <a:latin typeface="+mj-ea"/>
              </a:rPr>
              <a:t>監査</a:t>
            </a:r>
            <a:r>
              <a:rPr lang="ja-JP" altLang="en-US" dirty="0">
                <a:latin typeface="+mj-ea"/>
              </a:rPr>
              <a:t>ゼロ</a:t>
            </a:r>
            <a:r>
              <a:rPr lang="ja-JP" altLang="en-US" dirty="0" smtClean="0">
                <a:latin typeface="+mj-ea"/>
              </a:rPr>
              <a:t>：</a:t>
            </a:r>
            <a:endParaRPr lang="en-US" altLang="ja-JP" dirty="0" smtClean="0">
              <a:latin typeface="+mj-ea"/>
            </a:endParaRPr>
          </a:p>
          <a:p>
            <a:pPr lvl="2" algn="just" eaLnBrk="1" hangingPunct="1">
              <a:lnSpc>
                <a:spcPct val="90000"/>
              </a:lnSpc>
            </a:pPr>
            <a:r>
              <a:rPr lang="zh-TW" altLang="en-US" dirty="0" smtClean="0">
                <a:latin typeface="+mj-ea"/>
              </a:rPr>
              <a:t>富山</a:t>
            </a:r>
            <a:r>
              <a:rPr lang="zh-TW" altLang="en-US" dirty="0">
                <a:latin typeface="+mj-ea"/>
              </a:rPr>
              <a:t>、熊本、群馬、神奈川、長崎、島根、山形、宮崎、山梨、鹿児島、佐賀、</a:t>
            </a:r>
            <a:r>
              <a:rPr lang="zh-TW" altLang="en-US" dirty="0" smtClean="0">
                <a:latin typeface="+mj-ea"/>
              </a:rPr>
              <a:t>岩手</a:t>
            </a:r>
            <a:endParaRPr lang="en-US" altLang="zh-TW" dirty="0" smtClean="0">
              <a:latin typeface="+mj-ea"/>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196751"/>
            <a:ext cx="5196687" cy="5544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5451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
      <a:dk1>
        <a:srgbClr val="FFFFFF"/>
      </a:dk1>
      <a:lt1>
        <a:srgbClr val="FFFFFF"/>
      </a:lt1>
      <a:dk2>
        <a:srgbClr val="000000"/>
      </a:dk2>
      <a:lt2>
        <a:srgbClr val="DEEE44"/>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37321</TotalTime>
  <Words>3344</Words>
  <Application>Microsoft Office PowerPoint</Application>
  <PresentationFormat>画面に合わせる (4:3)</PresentationFormat>
  <Paragraphs>472</Paragraphs>
  <Slides>35</Slides>
  <Notes>33</Notes>
  <HiddenSlides>0</HiddenSlides>
  <MMClips>0</MMClips>
  <ScaleCrop>false</ScaleCrop>
  <HeadingPairs>
    <vt:vector size="4" baseType="variant">
      <vt:variant>
        <vt:lpstr>テーマ</vt:lpstr>
      </vt:variant>
      <vt:variant>
        <vt:i4>1</vt:i4>
      </vt:variant>
      <vt:variant>
        <vt:lpstr>スライド タイトル</vt:lpstr>
      </vt:variant>
      <vt:variant>
        <vt:i4>35</vt:i4>
      </vt:variant>
    </vt:vector>
  </HeadingPairs>
  <TitlesOfParts>
    <vt:vector size="36" baseType="lpstr">
      <vt:lpstr>標準デザイン</vt:lpstr>
      <vt:lpstr>施設・人員基準の管理と適時調査等への対応</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MSS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医療法規</dc:title>
  <dc:creator>k-hosoya</dc:creator>
  <cp:lastModifiedBy>HOSOYA-K</cp:lastModifiedBy>
  <cp:revision>1924</cp:revision>
  <cp:lastPrinted>2013-03-17T01:45:14Z</cp:lastPrinted>
  <dcterms:created xsi:type="dcterms:W3CDTF">2005-09-26T15:50:37Z</dcterms:created>
  <dcterms:modified xsi:type="dcterms:W3CDTF">2013-10-30T06:37:55Z</dcterms:modified>
</cp:coreProperties>
</file>