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handoutMasterIdLst>
    <p:handoutMasterId r:id="rId8"/>
  </p:handoutMasterIdLst>
  <p:sldIdLst>
    <p:sldId id="1481" r:id="rId2"/>
    <p:sldId id="1477" r:id="rId3"/>
    <p:sldId id="1478" r:id="rId4"/>
    <p:sldId id="1480" r:id="rId5"/>
    <p:sldId id="1479" r:id="rId6"/>
  </p:sldIdLst>
  <p:sldSz cx="9144000" cy="6858000" type="screen4x3"/>
  <p:notesSz cx="6735763" cy="9866313"/>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66FFCC"/>
    <a:srgbClr val="FE84CD"/>
    <a:srgbClr val="FD4DB6"/>
    <a:srgbClr val="FD23A5"/>
    <a:srgbClr val="66FF33"/>
    <a:srgbClr val="FFFF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067" autoAdjust="0"/>
  </p:normalViewPr>
  <p:slideViewPr>
    <p:cSldViewPr>
      <p:cViewPr>
        <p:scale>
          <a:sx n="66" d="100"/>
          <a:sy n="66" d="100"/>
        </p:scale>
        <p:origin x="-1500" y="-264"/>
      </p:cViewPr>
      <p:guideLst>
        <p:guide orient="horz" pos="2160"/>
        <p:guide pos="2880"/>
      </p:guideLst>
    </p:cSldViewPr>
  </p:slideViewPr>
  <p:outlineViewPr>
    <p:cViewPr>
      <p:scale>
        <a:sx n="33" d="100"/>
        <a:sy n="33" d="100"/>
      </p:scale>
      <p:origin x="0" y="872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1512" y="-78"/>
      </p:cViewPr>
      <p:guideLst>
        <p:guide orient="horz" pos="3108"/>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defTabSz="903288">
              <a:defRPr sz="1100"/>
            </a:lvl1pPr>
          </a:lstStyle>
          <a:p>
            <a:pPr>
              <a:defRPr/>
            </a:pPr>
            <a:endParaRPr lang="en-US" altLang="ja-JP"/>
          </a:p>
        </p:txBody>
      </p:sp>
      <p:sp>
        <p:nvSpPr>
          <p:cNvPr id="80899" name="Rectangle 3"/>
          <p:cNvSpPr>
            <a:spLocks noGrp="1" noChangeArrowheads="1"/>
          </p:cNvSpPr>
          <p:nvPr>
            <p:ph type="dt" sz="quarter" idx="1"/>
          </p:nvPr>
        </p:nvSpPr>
        <p:spPr bwMode="auto">
          <a:xfrm>
            <a:off x="3817113"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algn="r" defTabSz="903288">
              <a:defRPr sz="1100"/>
            </a:lvl1pPr>
          </a:lstStyle>
          <a:p>
            <a:pPr>
              <a:defRPr/>
            </a:pPr>
            <a:endParaRPr lang="en-US" altLang="ja-JP"/>
          </a:p>
        </p:txBody>
      </p:sp>
      <p:sp>
        <p:nvSpPr>
          <p:cNvPr id="80900" name="Rectangle 4"/>
          <p:cNvSpPr>
            <a:spLocks noGrp="1" noChangeArrowheads="1"/>
          </p:cNvSpPr>
          <p:nvPr>
            <p:ph type="ftr" sz="quarter" idx="2"/>
          </p:nvPr>
        </p:nvSpPr>
        <p:spPr bwMode="auto">
          <a:xfrm>
            <a:off x="0"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defTabSz="903288">
              <a:defRPr sz="1100"/>
            </a:lvl1pPr>
          </a:lstStyle>
          <a:p>
            <a:pPr>
              <a:defRPr/>
            </a:pPr>
            <a:endParaRPr lang="en-US" altLang="ja-JP"/>
          </a:p>
        </p:txBody>
      </p:sp>
      <p:sp>
        <p:nvSpPr>
          <p:cNvPr id="80901" name="Rectangle 5"/>
          <p:cNvSpPr>
            <a:spLocks noGrp="1" noChangeArrowheads="1"/>
          </p:cNvSpPr>
          <p:nvPr>
            <p:ph type="sldNum" sz="quarter" idx="3"/>
          </p:nvPr>
        </p:nvSpPr>
        <p:spPr bwMode="auto">
          <a:xfrm>
            <a:off x="3817113"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algn="r" defTabSz="903288">
              <a:defRPr sz="1100"/>
            </a:lvl1pPr>
          </a:lstStyle>
          <a:p>
            <a:pPr>
              <a:defRPr/>
            </a:pPr>
            <a:fld id="{D1490D96-71F6-4B9A-95C3-1FE7EA9A5E2E}" type="slidenum">
              <a:rPr lang="en-US" altLang="ja-JP"/>
              <a:pPr>
                <a:defRPr/>
              </a:pPr>
              <a:t>‹#›</a:t>
            </a:fld>
            <a:endParaRPr lang="en-US" altLang="ja-JP"/>
          </a:p>
        </p:txBody>
      </p:sp>
    </p:spTree>
    <p:extLst>
      <p:ext uri="{BB962C8B-B14F-4D97-AF65-F5344CB8AC3E}">
        <p14:creationId xmlns:p14="http://schemas.microsoft.com/office/powerpoint/2010/main" val="2852658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defTabSz="903288">
              <a:defRPr sz="1100"/>
            </a:lvl1pPr>
          </a:lstStyle>
          <a:p>
            <a:pPr>
              <a:defRPr/>
            </a:pPr>
            <a:endParaRPr lang="en-US" altLang="ja-JP"/>
          </a:p>
        </p:txBody>
      </p:sp>
      <p:sp>
        <p:nvSpPr>
          <p:cNvPr id="38915" name="Rectangle 3"/>
          <p:cNvSpPr>
            <a:spLocks noGrp="1" noChangeArrowheads="1"/>
          </p:cNvSpPr>
          <p:nvPr>
            <p:ph type="dt" idx="1"/>
          </p:nvPr>
        </p:nvSpPr>
        <p:spPr bwMode="auto">
          <a:xfrm>
            <a:off x="3817113" y="0"/>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lvl1pPr algn="r" defTabSz="903288">
              <a:defRPr sz="1100"/>
            </a:lvl1pPr>
          </a:lstStyle>
          <a:p>
            <a:pPr>
              <a:defRPr/>
            </a:pPr>
            <a:endParaRPr lang="en-US" altLang="ja-JP"/>
          </a:p>
        </p:txBody>
      </p:sp>
      <p:sp>
        <p:nvSpPr>
          <p:cNvPr id="60420" name="Rectangle 4"/>
          <p:cNvSpPr>
            <a:spLocks noGrp="1" noRot="1" noChangeAspect="1" noChangeArrowheads="1" noTextEdit="1"/>
          </p:cNvSpPr>
          <p:nvPr>
            <p:ph type="sldImg" idx="2"/>
          </p:nvPr>
        </p:nvSpPr>
        <p:spPr bwMode="auto">
          <a:xfrm>
            <a:off x="906463" y="741363"/>
            <a:ext cx="4929187" cy="36972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896296" y="4685511"/>
            <a:ext cx="4943172" cy="4439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38918" name="Rectangle 6"/>
          <p:cNvSpPr>
            <a:spLocks noGrp="1" noChangeArrowheads="1"/>
          </p:cNvSpPr>
          <p:nvPr>
            <p:ph type="ftr" sz="quarter" idx="4"/>
          </p:nvPr>
        </p:nvSpPr>
        <p:spPr bwMode="auto">
          <a:xfrm>
            <a:off x="0"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defTabSz="903288">
              <a:defRPr sz="1100"/>
            </a:lvl1pPr>
          </a:lstStyle>
          <a:p>
            <a:pPr>
              <a:defRPr/>
            </a:pPr>
            <a:endParaRPr lang="en-US" altLang="ja-JP"/>
          </a:p>
        </p:txBody>
      </p:sp>
      <p:sp>
        <p:nvSpPr>
          <p:cNvPr id="38919" name="Rectangle 7"/>
          <p:cNvSpPr>
            <a:spLocks noGrp="1" noChangeArrowheads="1"/>
          </p:cNvSpPr>
          <p:nvPr>
            <p:ph type="sldNum" sz="quarter" idx="5"/>
          </p:nvPr>
        </p:nvSpPr>
        <p:spPr bwMode="auto">
          <a:xfrm>
            <a:off x="3817113" y="9373346"/>
            <a:ext cx="2918650" cy="492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310" tIns="45155" rIns="90310" bIns="45155" numCol="1" anchor="b" anchorCtr="0" compatLnSpc="1">
            <a:prstTxWarp prst="textNoShape">
              <a:avLst/>
            </a:prstTxWarp>
          </a:bodyPr>
          <a:lstStyle>
            <a:lvl1pPr algn="r" defTabSz="903288">
              <a:defRPr sz="1100"/>
            </a:lvl1pPr>
          </a:lstStyle>
          <a:p>
            <a:pPr>
              <a:defRPr/>
            </a:pPr>
            <a:fld id="{AD785F65-6212-4633-8141-F60B658315CF}" type="slidenum">
              <a:rPr lang="en-US" altLang="ja-JP"/>
              <a:pPr>
                <a:defRPr/>
              </a:pPr>
              <a:t>‹#›</a:t>
            </a:fld>
            <a:endParaRPr lang="en-US" altLang="ja-JP"/>
          </a:p>
        </p:txBody>
      </p:sp>
    </p:spTree>
    <p:extLst>
      <p:ext uri="{BB962C8B-B14F-4D97-AF65-F5344CB8AC3E}">
        <p14:creationId xmlns:p14="http://schemas.microsoft.com/office/powerpoint/2010/main" val="580345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1</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2</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3</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4</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defTabSz="903288" eaLnBrk="0" hangingPunct="0">
              <a:defRPr kumimoji="1" sz="2400">
                <a:solidFill>
                  <a:schemeClr val="tx1"/>
                </a:solidFill>
                <a:latin typeface="Times New Roman" pitchFamily="18" charset="0"/>
                <a:ea typeface="ＭＳ Ｐゴシック" pitchFamily="50" charset="-128"/>
              </a:defRPr>
            </a:lvl1pPr>
            <a:lvl2pPr marL="742950" indent="-285750" defTabSz="903288" eaLnBrk="0" hangingPunct="0">
              <a:defRPr kumimoji="1" sz="2400">
                <a:solidFill>
                  <a:schemeClr val="tx1"/>
                </a:solidFill>
                <a:latin typeface="Times New Roman" pitchFamily="18" charset="0"/>
                <a:ea typeface="ＭＳ Ｐゴシック" pitchFamily="50" charset="-128"/>
              </a:defRPr>
            </a:lvl2pPr>
            <a:lvl3pPr marL="1143000" indent="-228600" defTabSz="903288" eaLnBrk="0" hangingPunct="0">
              <a:defRPr kumimoji="1" sz="2400">
                <a:solidFill>
                  <a:schemeClr val="tx1"/>
                </a:solidFill>
                <a:latin typeface="Times New Roman" pitchFamily="18" charset="0"/>
                <a:ea typeface="ＭＳ Ｐゴシック" pitchFamily="50" charset="-128"/>
              </a:defRPr>
            </a:lvl3pPr>
            <a:lvl4pPr marL="1600200" indent="-228600" defTabSz="903288" eaLnBrk="0" hangingPunct="0">
              <a:defRPr kumimoji="1" sz="2400">
                <a:solidFill>
                  <a:schemeClr val="tx1"/>
                </a:solidFill>
                <a:latin typeface="Times New Roman" pitchFamily="18" charset="0"/>
                <a:ea typeface="ＭＳ Ｐゴシック" pitchFamily="50" charset="-128"/>
              </a:defRPr>
            </a:lvl4pPr>
            <a:lvl5pPr marL="2057400" indent="-228600" defTabSz="903288" eaLnBrk="0" hangingPunct="0">
              <a:defRPr kumimoji="1" sz="2400">
                <a:solidFill>
                  <a:schemeClr val="tx1"/>
                </a:solidFill>
                <a:latin typeface="Times New Roman" pitchFamily="18" charset="0"/>
                <a:ea typeface="ＭＳ Ｐゴシック" pitchFamily="50" charset="-128"/>
              </a:defRPr>
            </a:lvl5pPr>
            <a:lvl6pPr marL="25146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defTabSz="90328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122F15FC-5599-4563-BC9A-C9F1B207F9FC}" type="slidenum">
              <a:rPr lang="en-US" altLang="ja-JP" sz="1100" smtClean="0"/>
              <a:pPr eaLnBrk="1" hangingPunct="1"/>
              <a:t>5</a:t>
            </a:fld>
            <a:endParaRPr lang="en-US" altLang="ja-JP" sz="11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lIns="90316" tIns="45157" rIns="90316" bIns="45157"/>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996B7A8-E6CE-4B0F-A925-74BB7D35EE6D}" type="slidenum">
              <a:rPr lang="en-US" altLang="ja-JP"/>
              <a:pPr>
                <a:defRPr/>
              </a:pPr>
              <a:t>‹#›</a:t>
            </a:fld>
            <a:endParaRPr lang="en-US" altLang="ja-JP"/>
          </a:p>
        </p:txBody>
      </p:sp>
    </p:spTree>
    <p:extLst>
      <p:ext uri="{BB962C8B-B14F-4D97-AF65-F5344CB8AC3E}">
        <p14:creationId xmlns:p14="http://schemas.microsoft.com/office/powerpoint/2010/main" val="34316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34DFC20-A140-4975-B3D8-C9626982779D}" type="slidenum">
              <a:rPr lang="en-US" altLang="ja-JP"/>
              <a:pPr>
                <a:defRPr/>
              </a:pPr>
              <a:t>‹#›</a:t>
            </a:fld>
            <a:endParaRPr lang="en-US" altLang="ja-JP"/>
          </a:p>
        </p:txBody>
      </p:sp>
    </p:spTree>
    <p:extLst>
      <p:ext uri="{BB962C8B-B14F-4D97-AF65-F5344CB8AC3E}">
        <p14:creationId xmlns:p14="http://schemas.microsoft.com/office/powerpoint/2010/main" val="344795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B15EBD9-4E70-4F92-A5FD-42AB96326A93}" type="slidenum">
              <a:rPr lang="en-US" altLang="ja-JP"/>
              <a:pPr>
                <a:defRPr/>
              </a:pPr>
              <a:t>‹#›</a:t>
            </a:fld>
            <a:endParaRPr lang="en-US" altLang="ja-JP"/>
          </a:p>
        </p:txBody>
      </p:sp>
    </p:spTree>
    <p:extLst>
      <p:ext uri="{BB962C8B-B14F-4D97-AF65-F5344CB8AC3E}">
        <p14:creationId xmlns:p14="http://schemas.microsoft.com/office/powerpoint/2010/main" val="2634045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xfrm>
            <a:off x="0" y="30163"/>
            <a:ext cx="1905000" cy="457200"/>
          </a:xfrm>
        </p:spPr>
        <p:txBody>
          <a:bodyPr/>
          <a:lstStyle>
            <a:lvl1pPr algn="l">
              <a:defRPr sz="2000"/>
            </a:lvl1pPr>
          </a:lstStyle>
          <a:p>
            <a:pPr>
              <a:defRPr/>
            </a:pPr>
            <a:fld id="{A6176176-7522-4D81-912D-BC26A811D785}" type="slidenum">
              <a:rPr lang="en-US" altLang="ja-JP"/>
              <a:pPr>
                <a:defRPr/>
              </a:pPr>
              <a:t>‹#›</a:t>
            </a:fld>
            <a:endParaRPr lang="en-US" altLang="ja-JP" dirty="0"/>
          </a:p>
        </p:txBody>
      </p:sp>
    </p:spTree>
    <p:extLst>
      <p:ext uri="{BB962C8B-B14F-4D97-AF65-F5344CB8AC3E}">
        <p14:creationId xmlns:p14="http://schemas.microsoft.com/office/powerpoint/2010/main" val="217003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3690352-42B8-42F8-856A-E2247BA53BAC}" type="slidenum">
              <a:rPr lang="en-US" altLang="ja-JP"/>
              <a:pPr>
                <a:defRPr/>
              </a:pPr>
              <a:t>‹#›</a:t>
            </a:fld>
            <a:endParaRPr lang="en-US" altLang="ja-JP"/>
          </a:p>
        </p:txBody>
      </p:sp>
    </p:spTree>
    <p:extLst>
      <p:ext uri="{BB962C8B-B14F-4D97-AF65-F5344CB8AC3E}">
        <p14:creationId xmlns:p14="http://schemas.microsoft.com/office/powerpoint/2010/main" val="1448175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0BBE3AC-A4F2-4087-BA21-D64DDDD89439}" type="slidenum">
              <a:rPr lang="en-US" altLang="ja-JP"/>
              <a:pPr>
                <a:defRPr/>
              </a:pPr>
              <a:t>‹#›</a:t>
            </a:fld>
            <a:endParaRPr lang="en-US" altLang="ja-JP"/>
          </a:p>
        </p:txBody>
      </p:sp>
    </p:spTree>
    <p:extLst>
      <p:ext uri="{BB962C8B-B14F-4D97-AF65-F5344CB8AC3E}">
        <p14:creationId xmlns:p14="http://schemas.microsoft.com/office/powerpoint/2010/main" val="363510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78C942EA-3968-4802-B881-354A216DC0B9}" type="slidenum">
              <a:rPr lang="en-US" altLang="ja-JP"/>
              <a:pPr>
                <a:defRPr/>
              </a:pPr>
              <a:t>‹#›</a:t>
            </a:fld>
            <a:endParaRPr lang="en-US" altLang="ja-JP"/>
          </a:p>
        </p:txBody>
      </p:sp>
    </p:spTree>
    <p:extLst>
      <p:ext uri="{BB962C8B-B14F-4D97-AF65-F5344CB8AC3E}">
        <p14:creationId xmlns:p14="http://schemas.microsoft.com/office/powerpoint/2010/main" val="20949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CC4B49A-E57F-4878-BEA5-8CAEB4B30919}" type="slidenum">
              <a:rPr lang="en-US" altLang="ja-JP"/>
              <a:pPr>
                <a:defRPr/>
              </a:pPr>
              <a:t>‹#›</a:t>
            </a:fld>
            <a:endParaRPr lang="en-US" altLang="ja-JP"/>
          </a:p>
        </p:txBody>
      </p:sp>
    </p:spTree>
    <p:extLst>
      <p:ext uri="{BB962C8B-B14F-4D97-AF65-F5344CB8AC3E}">
        <p14:creationId xmlns:p14="http://schemas.microsoft.com/office/powerpoint/2010/main" val="247155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0CD156A-D4A8-40E6-9794-34F737901C28}" type="slidenum">
              <a:rPr lang="en-US" altLang="ja-JP"/>
              <a:pPr>
                <a:defRPr/>
              </a:pPr>
              <a:t>‹#›</a:t>
            </a:fld>
            <a:endParaRPr lang="en-US" altLang="ja-JP"/>
          </a:p>
        </p:txBody>
      </p:sp>
    </p:spTree>
    <p:extLst>
      <p:ext uri="{BB962C8B-B14F-4D97-AF65-F5344CB8AC3E}">
        <p14:creationId xmlns:p14="http://schemas.microsoft.com/office/powerpoint/2010/main" val="220391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A061DFF-FB03-4C69-BE4E-40C46F99052D}" type="slidenum">
              <a:rPr lang="en-US" altLang="ja-JP"/>
              <a:pPr>
                <a:defRPr/>
              </a:pPr>
              <a:t>‹#›</a:t>
            </a:fld>
            <a:endParaRPr lang="en-US" altLang="ja-JP"/>
          </a:p>
        </p:txBody>
      </p:sp>
    </p:spTree>
    <p:extLst>
      <p:ext uri="{BB962C8B-B14F-4D97-AF65-F5344CB8AC3E}">
        <p14:creationId xmlns:p14="http://schemas.microsoft.com/office/powerpoint/2010/main" val="1104110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2005.12.12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633E2C7-B803-45D6-89CB-3567312F5406}" type="slidenum">
              <a:rPr lang="en-US" altLang="ja-JP"/>
              <a:pPr>
                <a:defRPr/>
              </a:pPr>
              <a:t>‹#›</a:t>
            </a:fld>
            <a:endParaRPr lang="en-US" altLang="ja-JP"/>
          </a:p>
        </p:txBody>
      </p:sp>
    </p:spTree>
    <p:extLst>
      <p:ext uri="{BB962C8B-B14F-4D97-AF65-F5344CB8AC3E}">
        <p14:creationId xmlns:p14="http://schemas.microsoft.com/office/powerpoint/2010/main" val="319075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２ レベル</a:t>
            </a:r>
          </a:p>
          <a:p>
            <a:pPr lvl="2"/>
            <a:r>
              <a:rPr lang="ja-JP" altLang="en-US" smtClean="0"/>
              <a:t>第 ３レベル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r>
              <a:rPr lang="ja-JP" altLang="en-US"/>
              <a:t>2005.12.12</a:t>
            </a:r>
            <a:endParaRPr lang="en-US" altLang="ja-JP"/>
          </a:p>
        </p:txBody>
      </p:sp>
      <p:sp>
        <p:nvSpPr>
          <p:cNvPr id="1029" name="Rectangle 5"/>
          <p:cNvSpPr>
            <a:spLocks noGrp="1" noChangeArrowheads="1"/>
          </p:cNvSpPr>
          <p:nvPr>
            <p:ph type="ftr" sz="quarter" idx="3"/>
          </p:nvPr>
        </p:nvSpPr>
        <p:spPr bwMode="auto">
          <a:xfrm>
            <a:off x="31242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72390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800"/>
            </a:lvl1pPr>
          </a:lstStyle>
          <a:p>
            <a:pPr>
              <a:defRPr/>
            </a:pPr>
            <a:fld id="{1F138B67-B1DA-4CD5-9A2D-4383FFC810C7}" type="slidenum">
              <a:rPr lang="en-US" altLang="ja-JP"/>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745" r:id="rId1"/>
    <p:sldLayoutId id="214748375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ftr="0" dt="0"/>
  <p:txStyles>
    <p:titleStyle>
      <a:lvl1pPr algn="ctr" rtl="0" eaLnBrk="0" fontAlgn="base" hangingPunct="0">
        <a:spcBef>
          <a:spcPct val="0"/>
        </a:spcBef>
        <a:spcAft>
          <a:spcPct val="0"/>
        </a:spcAft>
        <a:defRPr kumimoji="1" sz="4000">
          <a:solidFill>
            <a:srgbClr val="FFFF00"/>
          </a:solidFill>
          <a:latin typeface="+mj-lt"/>
          <a:ea typeface="+mj-ea"/>
          <a:cs typeface="+mj-cs"/>
        </a:defRPr>
      </a:lvl1pPr>
      <a:lvl2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5pPr>
      <a:lvl6pPr marL="457200" algn="ctr" rtl="0" fontAlgn="base">
        <a:spcBef>
          <a:spcPct val="0"/>
        </a:spcBef>
        <a:spcAft>
          <a:spcPct val="0"/>
        </a:spcAft>
        <a:defRPr kumimoji="1" sz="4000">
          <a:solidFill>
            <a:srgbClr val="FFFF00"/>
          </a:solidFill>
          <a:latin typeface="Times New Roman" pitchFamily="18" charset="0"/>
          <a:ea typeface="ＭＳ Ｐゴシック" pitchFamily="50" charset="-128"/>
        </a:defRPr>
      </a:lvl6pPr>
      <a:lvl7pPr marL="914400" algn="ctr" rtl="0" fontAlgn="base">
        <a:spcBef>
          <a:spcPct val="0"/>
        </a:spcBef>
        <a:spcAft>
          <a:spcPct val="0"/>
        </a:spcAft>
        <a:defRPr kumimoji="1" sz="4000">
          <a:solidFill>
            <a:srgbClr val="FFFF00"/>
          </a:solidFill>
          <a:latin typeface="Times New Roman" pitchFamily="18" charset="0"/>
          <a:ea typeface="ＭＳ Ｐゴシック" pitchFamily="50" charset="-128"/>
        </a:defRPr>
      </a:lvl7pPr>
      <a:lvl8pPr marL="1371600" algn="ctr" rtl="0" fontAlgn="base">
        <a:spcBef>
          <a:spcPct val="0"/>
        </a:spcBef>
        <a:spcAft>
          <a:spcPct val="0"/>
        </a:spcAft>
        <a:defRPr kumimoji="1" sz="4000">
          <a:solidFill>
            <a:srgbClr val="FFFF00"/>
          </a:solidFill>
          <a:latin typeface="Times New Roman" pitchFamily="18" charset="0"/>
          <a:ea typeface="ＭＳ Ｐゴシック" pitchFamily="50" charset="-128"/>
        </a:defRPr>
      </a:lvl8pPr>
      <a:lvl9pPr marL="1828800" algn="ctr" rtl="0" fontAlgn="base">
        <a:spcBef>
          <a:spcPct val="0"/>
        </a:spcBef>
        <a:spcAft>
          <a:spcPct val="0"/>
        </a:spcAft>
        <a:defRPr kumimoji="1" sz="4000">
          <a:solidFill>
            <a:srgbClr val="FFFF00"/>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lr>
          <a:srgbClr val="FFFF00"/>
        </a:buClr>
        <a:buSzPct val="70000"/>
        <a:buFont typeface="Wingdings" pitchFamily="2" charset="2"/>
        <a:buChar char="u"/>
        <a:defRPr kumimoji="1" sz="3200">
          <a:solidFill>
            <a:srgbClr val="FFFF00"/>
          </a:solidFill>
          <a:latin typeface="+mn-lt"/>
          <a:ea typeface="+mn-ea"/>
          <a:cs typeface="+mn-cs"/>
        </a:defRPr>
      </a:lvl1pPr>
      <a:lvl2pPr marL="742950" indent="-285750" algn="l" rtl="0" eaLnBrk="0" fontAlgn="base" hangingPunct="0">
        <a:spcBef>
          <a:spcPct val="20000"/>
        </a:spcBef>
        <a:spcAft>
          <a:spcPct val="0"/>
        </a:spcAft>
        <a:buSzPct val="70000"/>
        <a:buFont typeface="Wingdings 3" pitchFamily="18" charset="2"/>
        <a:buChar char="u"/>
        <a:defRPr kumimoji="1" sz="2800">
          <a:solidFill>
            <a:schemeClr val="tx1"/>
          </a:solidFill>
          <a:latin typeface="+mn-lt"/>
          <a:ea typeface="+mn-ea"/>
        </a:defRPr>
      </a:lvl2pPr>
      <a:lvl3pPr marL="1143000" indent="-228600" algn="l" rtl="0" eaLnBrk="0" fontAlgn="base" hangingPunct="0">
        <a:spcBef>
          <a:spcPct val="20000"/>
        </a:spcBef>
        <a:spcAft>
          <a:spcPct val="0"/>
        </a:spcAft>
        <a:buSzPct val="70000"/>
        <a:buFont typeface="Wingdings 3" pitchFamily="18" charset="2"/>
        <a:buChar char="u"/>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1</a:t>
            </a:fld>
            <a:endParaRPr lang="en-US" altLang="ja-JP" sz="1800" smtClean="0"/>
          </a:p>
        </p:txBody>
      </p:sp>
      <p:sp>
        <p:nvSpPr>
          <p:cNvPr id="12291" name="Rectangle 2"/>
          <p:cNvSpPr>
            <a:spLocks noGrp="1" noChangeArrowheads="1"/>
          </p:cNvSpPr>
          <p:nvPr>
            <p:ph type="body" idx="1"/>
          </p:nvPr>
        </p:nvSpPr>
        <p:spPr>
          <a:xfrm>
            <a:off x="827088" y="685800"/>
            <a:ext cx="8316912" cy="6013450"/>
          </a:xfrm>
        </p:spPr>
        <p:txBody>
          <a:bodyPr/>
          <a:lstStyle/>
          <a:p>
            <a:pPr algn="just" eaLnBrk="1" hangingPunct="1">
              <a:lnSpc>
                <a:spcPct val="90000"/>
              </a:lnSpc>
            </a:pPr>
            <a:r>
              <a:rPr lang="ja-JP" altLang="en-US" sz="2800" dirty="0" smtClean="0">
                <a:latin typeface="ＭＳ Ｐゴシック" pitchFamily="50" charset="-128"/>
              </a:rPr>
              <a:t>労災レセプト</a:t>
            </a:r>
          </a:p>
          <a:p>
            <a:pPr lvl="1" algn="just" eaLnBrk="1" hangingPunct="1">
              <a:lnSpc>
                <a:spcPct val="90000"/>
              </a:lnSpc>
            </a:pPr>
            <a:r>
              <a:rPr lang="ja-JP" altLang="en-US" sz="2400" dirty="0" smtClean="0">
                <a:latin typeface="ＭＳ Ｐゴシック" pitchFamily="50" charset="-128"/>
              </a:rPr>
              <a:t>平成</a:t>
            </a:r>
            <a:r>
              <a:rPr lang="en-US" altLang="ja-JP" sz="2400" dirty="0" smtClean="0">
                <a:latin typeface="ＭＳ Ｐゴシック" pitchFamily="50" charset="-128"/>
              </a:rPr>
              <a:t>25</a:t>
            </a:r>
            <a:r>
              <a:rPr lang="ja-JP" altLang="en-US" sz="2400" dirty="0" smtClean="0">
                <a:latin typeface="ＭＳ Ｐゴシック" pitchFamily="50" charset="-128"/>
              </a:rPr>
              <a:t>年から電子化へ移行開始</a:t>
            </a:r>
            <a:endParaRPr lang="en-US" altLang="ja-JP" sz="24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労災は健康保険が使えない</a:t>
            </a:r>
          </a:p>
          <a:p>
            <a:pPr lvl="2" eaLnBrk="1" hangingPunct="1"/>
            <a:r>
              <a:rPr lang="ja-JP" altLang="en-US" dirty="0" smtClean="0"/>
              <a:t>常識が覆る可能性大</a:t>
            </a:r>
            <a:endParaRPr lang="en-US" altLang="ja-JP" dirty="0" smtClean="0"/>
          </a:p>
          <a:p>
            <a:pPr lvl="2" eaLnBrk="1" hangingPunct="1"/>
            <a:endParaRPr lang="ja-JP" altLang="en-US" sz="900" dirty="0" smtClean="0"/>
          </a:p>
          <a:p>
            <a:pPr algn="just" eaLnBrk="1" hangingPunct="1">
              <a:lnSpc>
                <a:spcPct val="90000"/>
              </a:lnSpc>
            </a:pPr>
            <a:r>
              <a:rPr lang="ja-JP" altLang="en-US" sz="2800" dirty="0" smtClean="0">
                <a:latin typeface="ＭＳ Ｐゴシック" pitchFamily="50" charset="-128"/>
              </a:rPr>
              <a:t>高齢者の一部負担金問題</a:t>
            </a:r>
            <a:endParaRPr lang="en-US" altLang="ja-JP" sz="2800" dirty="0" smtClean="0">
              <a:latin typeface="ＭＳ Ｐゴシック" pitchFamily="50" charset="-128"/>
            </a:endParaRPr>
          </a:p>
          <a:p>
            <a:pPr lvl="1" algn="just" eaLnBrk="1" hangingPunct="1">
              <a:lnSpc>
                <a:spcPct val="90000"/>
              </a:lnSpc>
            </a:pPr>
            <a:r>
              <a:rPr lang="ja-JP" altLang="en-US" sz="2400" dirty="0" smtClean="0">
                <a:latin typeface="ＭＳ Ｐゴシック" pitchFamily="50" charset="-128"/>
              </a:rPr>
              <a:t>１割負担の特例延長（平成２６年</a:t>
            </a:r>
            <a:r>
              <a:rPr lang="ja-JP" altLang="en-US" sz="2400" dirty="0">
                <a:latin typeface="ＭＳ Ｐゴシック" pitchFamily="50" charset="-128"/>
              </a:rPr>
              <a:t>３</a:t>
            </a:r>
            <a:r>
              <a:rPr lang="ja-JP" altLang="en-US" sz="2400" dirty="0" smtClean="0">
                <a:latin typeface="ＭＳ Ｐゴシック" pitchFamily="50" charset="-128"/>
              </a:rPr>
              <a:t>月末まで）</a:t>
            </a:r>
            <a:endParaRPr lang="en-US" altLang="ja-JP" sz="2400" dirty="0" smtClean="0">
              <a:latin typeface="ＭＳ Ｐゴシック" pitchFamily="50" charset="-128"/>
            </a:endParaRPr>
          </a:p>
          <a:p>
            <a:pPr lvl="1" algn="just" eaLnBrk="1" hangingPunct="1">
              <a:lnSpc>
                <a:spcPct val="90000"/>
              </a:lnSpc>
            </a:pPr>
            <a:endParaRPr lang="ja-JP" altLang="en-US" sz="900" dirty="0" smtClean="0">
              <a:latin typeface="ＭＳ Ｐゴシック" pitchFamily="50" charset="-128"/>
            </a:endParaRPr>
          </a:p>
          <a:p>
            <a:pPr algn="just" eaLnBrk="1" hangingPunct="1">
              <a:lnSpc>
                <a:spcPct val="90000"/>
              </a:lnSpc>
            </a:pPr>
            <a:r>
              <a:rPr lang="ja-JP" altLang="en-US" sz="2800" dirty="0" smtClean="0">
                <a:latin typeface="ＭＳ Ｐゴシック" pitchFamily="50" charset="-128"/>
              </a:rPr>
              <a:t>「支払基金サービス向上計画」の第</a:t>
            </a:r>
            <a:r>
              <a:rPr lang="en-US" altLang="ja-JP" sz="2800" dirty="0" smtClean="0">
                <a:latin typeface="ＭＳ Ｐゴシック" pitchFamily="50" charset="-128"/>
              </a:rPr>
              <a:t>2</a:t>
            </a:r>
            <a:r>
              <a:rPr lang="ja-JP" altLang="en-US" sz="2800" dirty="0" smtClean="0">
                <a:latin typeface="ＭＳ Ｐゴシック" pitchFamily="50" charset="-128"/>
              </a:rPr>
              <a:t>次フォローアップ（平成</a:t>
            </a:r>
            <a:r>
              <a:rPr lang="en-US" altLang="ja-JP" sz="2800" dirty="0" smtClean="0">
                <a:latin typeface="ＭＳ Ｐゴシック" pitchFamily="50" charset="-128"/>
              </a:rPr>
              <a:t>24</a:t>
            </a:r>
            <a:r>
              <a:rPr lang="ja-JP" altLang="en-US" sz="2800" dirty="0" smtClean="0">
                <a:latin typeface="ＭＳ Ｐゴシック" pitchFamily="50" charset="-128"/>
              </a:rPr>
              <a:t>年度）（抜粋）</a:t>
            </a:r>
          </a:p>
          <a:p>
            <a:pPr lvl="1" algn="just" eaLnBrk="1" hangingPunct="1">
              <a:lnSpc>
                <a:spcPct val="90000"/>
              </a:lnSpc>
            </a:pPr>
            <a:r>
              <a:rPr lang="ja-JP" altLang="en-US" sz="2400" dirty="0" smtClean="0">
                <a:latin typeface="ＭＳ Ｐゴシック" pitchFamily="50" charset="-128"/>
              </a:rPr>
              <a:t>チェックマスタ</a:t>
            </a:r>
            <a:r>
              <a:rPr lang="ja-JP" altLang="en-US" sz="2400" dirty="0">
                <a:latin typeface="ＭＳ Ｐゴシック" pitchFamily="50" charset="-128"/>
              </a:rPr>
              <a:t>を活用したコンピュータチェックの対象品目・項目の拡充</a:t>
            </a:r>
          </a:p>
          <a:p>
            <a:pPr lvl="2" algn="just" eaLnBrk="1" hangingPunct="1">
              <a:lnSpc>
                <a:spcPct val="90000"/>
              </a:lnSpc>
            </a:pPr>
            <a:r>
              <a:rPr lang="en-US" altLang="ja-JP" dirty="0">
                <a:latin typeface="ＭＳ Ｐゴシック" pitchFamily="50" charset="-128"/>
              </a:rPr>
              <a:t>【</a:t>
            </a:r>
            <a:r>
              <a:rPr lang="ja-JP" altLang="en-US" dirty="0">
                <a:latin typeface="ＭＳ Ｐゴシック" pitchFamily="50" charset="-128"/>
              </a:rPr>
              <a:t>例</a:t>
            </a:r>
            <a:r>
              <a:rPr lang="en-US" altLang="ja-JP" dirty="0">
                <a:latin typeface="ＭＳ Ｐゴシック" pitchFamily="50" charset="-128"/>
              </a:rPr>
              <a:t>】</a:t>
            </a:r>
            <a:r>
              <a:rPr lang="ja-JP" altLang="en-US" dirty="0">
                <a:latin typeface="ＭＳ Ｐゴシック" pitchFamily="50" charset="-128"/>
              </a:rPr>
              <a:t>傷病名と医薬品の適応との対応の適否</a:t>
            </a:r>
          </a:p>
          <a:p>
            <a:pPr lvl="2" algn="just" eaLnBrk="1" hangingPunct="1">
              <a:lnSpc>
                <a:spcPct val="90000"/>
              </a:lnSpc>
            </a:pPr>
            <a:r>
              <a:rPr lang="ja-JP" altLang="en-US" dirty="0">
                <a:latin typeface="ＭＳ Ｐゴシック" pitchFamily="50" charset="-128"/>
              </a:rPr>
              <a:t>９２６品目（平成２２年３月審査分）→５，２６２品目（平成２４年９月審査分）</a:t>
            </a:r>
          </a:p>
          <a:p>
            <a:pPr lvl="1" algn="just" eaLnBrk="1" hangingPunct="1">
              <a:lnSpc>
                <a:spcPct val="90000"/>
              </a:lnSpc>
            </a:pPr>
            <a:r>
              <a:rPr lang="ja-JP" altLang="en-US" sz="2400" dirty="0" smtClean="0">
                <a:latin typeface="ＭＳ Ｐゴシック" pitchFamily="50" charset="-128"/>
              </a:rPr>
              <a:t>突合点検・縦覧点検の実施、職員の審査事務能力の向上</a:t>
            </a:r>
            <a:endParaRPr lang="en-US" altLang="ja-JP" sz="2400" dirty="0" smtClean="0">
              <a:latin typeface="ＭＳ Ｐゴシック" pitchFamily="50" charset="-128"/>
            </a:endParaRPr>
          </a:p>
          <a:p>
            <a:pPr lvl="1" algn="just" eaLnBrk="1" hangingPunct="1">
              <a:lnSpc>
                <a:spcPct val="90000"/>
              </a:lnSpc>
            </a:pPr>
            <a:endParaRPr lang="en-US" altLang="ja-JP" sz="900" dirty="0" smtClean="0">
              <a:latin typeface="ＭＳ Ｐゴシック" pitchFamily="50" charset="-128"/>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レセプトにまつわるトピック</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レセプトに関連する動向１</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1650418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2</a:t>
            </a:fld>
            <a:endParaRPr lang="en-US" altLang="ja-JP" sz="1800" smtClean="0"/>
          </a:p>
        </p:txBody>
      </p:sp>
      <p:sp>
        <p:nvSpPr>
          <p:cNvPr id="12291" name="Rectangle 2"/>
          <p:cNvSpPr>
            <a:spLocks noGrp="1" noChangeArrowheads="1"/>
          </p:cNvSpPr>
          <p:nvPr>
            <p:ph type="body" idx="1"/>
          </p:nvPr>
        </p:nvSpPr>
        <p:spPr>
          <a:xfrm>
            <a:off x="827088" y="685800"/>
            <a:ext cx="8316912" cy="6013450"/>
          </a:xfrm>
        </p:spPr>
        <p:txBody>
          <a:bodyPr/>
          <a:lstStyle/>
          <a:p>
            <a:pPr algn="just" eaLnBrk="1" hangingPunct="1">
              <a:lnSpc>
                <a:spcPct val="90000"/>
              </a:lnSpc>
            </a:pPr>
            <a:r>
              <a:rPr lang="ja-JP" altLang="en-US" dirty="0">
                <a:latin typeface="ＭＳ Ｐゴシック" pitchFamily="50" charset="-128"/>
              </a:rPr>
              <a:t>今</a:t>
            </a:r>
            <a:r>
              <a:rPr lang="ja-JP" altLang="en-US" dirty="0" smtClean="0">
                <a:latin typeface="ＭＳ Ｐゴシック" pitchFamily="50" charset="-128"/>
              </a:rPr>
              <a:t>国会への提出法案（厚生労働省関係）</a:t>
            </a:r>
          </a:p>
          <a:p>
            <a:pPr lvl="1" algn="just" eaLnBrk="1" hangingPunct="1">
              <a:lnSpc>
                <a:spcPct val="90000"/>
              </a:lnSpc>
            </a:pPr>
            <a:r>
              <a:rPr lang="ja-JP" altLang="en-US" dirty="0">
                <a:latin typeface="ＭＳ Ｐゴシック" pitchFamily="50" charset="-128"/>
              </a:rPr>
              <a:t>健康</a:t>
            </a:r>
            <a:r>
              <a:rPr lang="ja-JP" altLang="en-US" dirty="0" smtClean="0">
                <a:latin typeface="ＭＳ Ｐゴシック" pitchFamily="50" charset="-128"/>
              </a:rPr>
              <a:t>保険法</a:t>
            </a:r>
            <a:r>
              <a:rPr lang="ja-JP" altLang="en-US" dirty="0">
                <a:latin typeface="ＭＳ Ｐゴシック" pitchFamily="50" charset="-128"/>
              </a:rPr>
              <a:t>等</a:t>
            </a:r>
            <a:r>
              <a:rPr lang="ja-JP" altLang="en-US" dirty="0" smtClean="0">
                <a:latin typeface="ＭＳ Ｐゴシック" pitchFamily="50" charset="-128"/>
              </a:rPr>
              <a:t>の一部を改正する法律案</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予防</a:t>
            </a:r>
            <a:r>
              <a:rPr lang="ja-JP" altLang="en-US" dirty="0" smtClean="0">
                <a:latin typeface="ＭＳ Ｐゴシック" pitchFamily="50" charset="-128"/>
              </a:rPr>
              <a:t>接種法の一部を改正する法律案</a:t>
            </a:r>
          </a:p>
          <a:p>
            <a:pPr lvl="1" eaLnBrk="1" hangingPunct="1"/>
            <a:r>
              <a:rPr lang="ja-JP" altLang="en-US" dirty="0" smtClean="0"/>
              <a:t>精神保健及び精神障害者福祉に関する</a:t>
            </a:r>
            <a:r>
              <a:rPr lang="ja-JP" altLang="en-US" dirty="0"/>
              <a:t>法律</a:t>
            </a:r>
            <a:r>
              <a:rPr lang="ja-JP" altLang="en-US" dirty="0" smtClean="0"/>
              <a:t>の一部を改正する法律案　　　　　　　　　　　等</a:t>
            </a:r>
            <a:endParaRPr lang="en-US" altLang="ja-JP" dirty="0" smtClean="0"/>
          </a:p>
          <a:p>
            <a:pPr lvl="2" eaLnBrk="1" hangingPunct="1"/>
            <a:endParaRPr lang="ja-JP" altLang="en-US" sz="900" dirty="0" smtClean="0"/>
          </a:p>
          <a:p>
            <a:pPr algn="just" eaLnBrk="1" hangingPunct="1">
              <a:lnSpc>
                <a:spcPct val="90000"/>
              </a:lnSpc>
            </a:pPr>
            <a:r>
              <a:rPr lang="ja-JP" altLang="en-US" sz="2800" dirty="0" smtClean="0">
                <a:latin typeface="ＭＳ Ｐゴシック" pitchFamily="50" charset="-128"/>
              </a:rPr>
              <a:t>「感染症法」にご注意</a:t>
            </a:r>
          </a:p>
          <a:p>
            <a:pPr lvl="1" algn="just" eaLnBrk="1" hangingPunct="1">
              <a:lnSpc>
                <a:spcPct val="90000"/>
              </a:lnSpc>
            </a:pPr>
            <a:r>
              <a:rPr lang="ja-JP" altLang="en-US" dirty="0">
                <a:latin typeface="ＭＳ Ｐゴシック" pitchFamily="50" charset="-128"/>
              </a:rPr>
              <a:t>感染症法第７４条」には、医師以外の者が感染症患者の情報を漏洩した</a:t>
            </a:r>
            <a:r>
              <a:rPr lang="ja-JP" altLang="en-US" dirty="0" smtClean="0">
                <a:latin typeface="ＭＳ Ｐゴシック" pitchFamily="50" charset="-128"/>
              </a:rPr>
              <a:t>場合の罰則規定あり</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平成</a:t>
            </a:r>
            <a:r>
              <a:rPr lang="en-US" altLang="ja-JP" dirty="0">
                <a:latin typeface="ＭＳ Ｐゴシック" pitchFamily="50" charset="-128"/>
              </a:rPr>
              <a:t>25</a:t>
            </a:r>
            <a:r>
              <a:rPr lang="ja-JP" altLang="en-US" dirty="0">
                <a:latin typeface="ＭＳ Ｐゴシック" pitchFamily="50" charset="-128"/>
              </a:rPr>
              <a:t>年</a:t>
            </a:r>
            <a:r>
              <a:rPr lang="en-US" altLang="ja-JP" dirty="0">
                <a:latin typeface="ＭＳ Ｐゴシック" pitchFamily="50" charset="-128"/>
              </a:rPr>
              <a:t>3</a:t>
            </a:r>
            <a:r>
              <a:rPr lang="ja-JP" altLang="en-US" dirty="0">
                <a:latin typeface="ＭＳ Ｐゴシック" pitchFamily="50" charset="-128"/>
              </a:rPr>
              <a:t>月</a:t>
            </a:r>
            <a:r>
              <a:rPr lang="en-US" altLang="ja-JP" dirty="0">
                <a:latin typeface="ＭＳ Ｐゴシック" pitchFamily="50" charset="-128"/>
              </a:rPr>
              <a:t>4</a:t>
            </a:r>
            <a:r>
              <a:rPr lang="ja-JP" altLang="en-US" dirty="0">
                <a:latin typeface="ＭＳ Ｐゴシック" pitchFamily="50" charset="-128"/>
              </a:rPr>
              <a:t>日から、４類感染症に「重症熱性血小板減少症候群（ＳＦＴＳ）」が</a:t>
            </a:r>
            <a:r>
              <a:rPr lang="ja-JP" altLang="en-US" dirty="0" smtClean="0">
                <a:latin typeface="ＭＳ Ｐゴシック" pitchFamily="50" charset="-128"/>
              </a:rPr>
              <a:t>追加</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その他</a:t>
            </a:r>
            <a:r>
              <a:rPr lang="ja-JP" altLang="en-US" dirty="0" smtClean="0">
                <a:latin typeface="ＭＳ Ｐゴシック" pitchFamily="50" charset="-128"/>
              </a:rPr>
              <a:t>届出</a:t>
            </a:r>
            <a:r>
              <a:rPr lang="ja-JP" altLang="en-US" dirty="0">
                <a:latin typeface="ＭＳ Ｐゴシック" pitchFamily="50" charset="-128"/>
              </a:rPr>
              <a:t>基準を満たした患者を診断した医師は</a:t>
            </a:r>
            <a:r>
              <a:rPr lang="ja-JP" altLang="en-US" dirty="0" smtClean="0">
                <a:latin typeface="ＭＳ Ｐゴシック" pitchFamily="50" charset="-128"/>
              </a:rPr>
              <a:t>届出</a:t>
            </a:r>
            <a:r>
              <a:rPr lang="ja-JP" altLang="en-US" dirty="0" smtClean="0">
                <a:latin typeface="ＭＳ Ｐゴシック" pitchFamily="50" charset="-128"/>
              </a:rPr>
              <a:t>を忘れずに</a:t>
            </a:r>
            <a:endParaRPr lang="en-US" altLang="ja-JP" dirty="0" smtClean="0">
              <a:latin typeface="ＭＳ Ｐゴシック" pitchFamily="50" charset="-128"/>
            </a:endParaRPr>
          </a:p>
          <a:p>
            <a:pPr lvl="1" algn="just" eaLnBrk="1" hangingPunct="1">
              <a:lnSpc>
                <a:spcPct val="90000"/>
              </a:lnSpc>
            </a:pPr>
            <a:endParaRPr lang="en-US" altLang="ja-JP" sz="900" dirty="0" smtClean="0">
              <a:latin typeface="ＭＳ Ｐゴシック" pitchFamily="50" charset="-128"/>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レセプトにまつわるトピック</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レセプトに関連する動向２</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2318244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3</a:t>
            </a:fld>
            <a:endParaRPr lang="en-US" altLang="ja-JP" sz="1800" smtClean="0"/>
          </a:p>
        </p:txBody>
      </p:sp>
      <p:sp>
        <p:nvSpPr>
          <p:cNvPr id="12291" name="Rectangle 2"/>
          <p:cNvSpPr>
            <a:spLocks noGrp="1" noChangeArrowheads="1"/>
          </p:cNvSpPr>
          <p:nvPr>
            <p:ph type="body" idx="1"/>
          </p:nvPr>
        </p:nvSpPr>
        <p:spPr>
          <a:xfrm>
            <a:off x="827088" y="685800"/>
            <a:ext cx="8316912" cy="6013450"/>
          </a:xfrm>
        </p:spPr>
        <p:txBody>
          <a:bodyPr/>
          <a:lstStyle/>
          <a:p>
            <a:pPr algn="just" eaLnBrk="1" hangingPunct="1">
              <a:lnSpc>
                <a:spcPct val="90000"/>
              </a:lnSpc>
            </a:pPr>
            <a:r>
              <a:rPr lang="ja-JP" altLang="en-US" dirty="0" smtClean="0">
                <a:latin typeface="ＭＳ Ｐゴシック" pitchFamily="50" charset="-128"/>
              </a:rPr>
              <a:t>規制改革会議の行方</a:t>
            </a:r>
          </a:p>
          <a:p>
            <a:pPr lvl="1" algn="just" eaLnBrk="1" hangingPunct="1">
              <a:lnSpc>
                <a:spcPct val="90000"/>
              </a:lnSpc>
            </a:pPr>
            <a:r>
              <a:rPr lang="ja-JP" altLang="en-US" dirty="0" smtClean="0">
                <a:latin typeface="ＭＳ Ｐゴシック" pitchFamily="50" charset="-128"/>
              </a:rPr>
              <a:t>一般医薬品のネット販売</a:t>
            </a:r>
            <a:endParaRPr lang="en-US" altLang="ja-JP" dirty="0">
              <a:latin typeface="ＭＳ Ｐゴシック" pitchFamily="50" charset="-128"/>
            </a:endParaRPr>
          </a:p>
          <a:p>
            <a:pPr lvl="1" algn="just" eaLnBrk="1" hangingPunct="1">
              <a:lnSpc>
                <a:spcPct val="90000"/>
              </a:lnSpc>
            </a:pPr>
            <a:r>
              <a:rPr lang="ja-JP" altLang="en-US" dirty="0" smtClean="0">
                <a:latin typeface="ＭＳ Ｐゴシック" pitchFamily="50" charset="-128"/>
              </a:rPr>
              <a:t>保険外併用療養費の更なる範囲拡大</a:t>
            </a:r>
          </a:p>
          <a:p>
            <a:pPr lvl="1" eaLnBrk="1" hangingPunct="1"/>
            <a:r>
              <a:rPr lang="ja-JP" altLang="en-US" dirty="0" smtClean="0"/>
              <a:t>レセプト等医療データの利活用促進</a:t>
            </a:r>
            <a:endParaRPr lang="en-US" altLang="ja-JP" dirty="0" smtClean="0"/>
          </a:p>
          <a:p>
            <a:pPr lvl="1" eaLnBrk="1" hangingPunct="1"/>
            <a:r>
              <a:rPr lang="ja-JP" altLang="en-US" dirty="0" smtClean="0"/>
              <a:t>処方せんの電子化（２～３年後目処に法改正）</a:t>
            </a:r>
            <a:endParaRPr lang="en-US" altLang="ja-JP" dirty="0" smtClean="0"/>
          </a:p>
          <a:p>
            <a:pPr lvl="1" eaLnBrk="1" hangingPunct="1"/>
            <a:r>
              <a:rPr lang="ja-JP" altLang="en-US" dirty="0"/>
              <a:t>電子</a:t>
            </a:r>
            <a:r>
              <a:rPr lang="ja-JP" altLang="en-US" dirty="0" smtClean="0"/>
              <a:t>カルテシステムの標準化推進</a:t>
            </a:r>
            <a:endParaRPr lang="en-US" altLang="ja-JP" dirty="0" smtClean="0"/>
          </a:p>
          <a:p>
            <a:pPr lvl="1" eaLnBrk="1" hangingPunct="1"/>
            <a:endParaRPr lang="en-US" altLang="ja-JP" dirty="0"/>
          </a:p>
          <a:p>
            <a:pPr eaLnBrk="1" hangingPunct="1"/>
            <a:r>
              <a:rPr lang="ja-JP" altLang="en-US" dirty="0" smtClean="0"/>
              <a:t>平成２６年度診療報酬改定</a:t>
            </a:r>
            <a:endParaRPr lang="en-US" altLang="ja-JP" dirty="0" smtClean="0"/>
          </a:p>
          <a:p>
            <a:pPr lvl="1" eaLnBrk="1" hangingPunct="1"/>
            <a:r>
              <a:rPr lang="ja-JP" altLang="en-US" dirty="0" smtClean="0"/>
              <a:t>そろそろ中医協での議論が動き始めています</a:t>
            </a:r>
            <a:endParaRPr lang="en-US" altLang="ja-JP" dirty="0" smtClean="0"/>
          </a:p>
          <a:p>
            <a:pPr lvl="1" eaLnBrk="1" hangingPunct="1"/>
            <a:r>
              <a:rPr lang="ja-JP" altLang="en-US" dirty="0"/>
              <a:t>医学</a:t>
            </a:r>
            <a:r>
              <a:rPr lang="ja-JP" altLang="en-US" dirty="0" smtClean="0"/>
              <a:t>管理料などに手が入る可能性あり</a:t>
            </a:r>
            <a:endParaRPr lang="en-US" altLang="ja-JP" dirty="0" smtClean="0"/>
          </a:p>
          <a:p>
            <a:pPr lvl="1" eaLnBrk="1" hangingPunct="1"/>
            <a:r>
              <a:rPr lang="ja-JP" altLang="en-US" dirty="0"/>
              <a:t>入院基本料</a:t>
            </a:r>
            <a:r>
              <a:rPr lang="ja-JP" altLang="en-US" dirty="0" smtClean="0"/>
              <a:t>も要注意</a:t>
            </a:r>
            <a:endParaRPr lang="en-US" altLang="ja-JP" dirty="0" smtClean="0"/>
          </a:p>
          <a:p>
            <a:pPr lvl="2" eaLnBrk="1" hangingPunct="1"/>
            <a:endParaRPr lang="ja-JP" altLang="en-US" sz="900" dirty="0" smtClean="0"/>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レセプトにまつわるトピック</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レセプトに関連する動向３</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950301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4</a:t>
            </a:fld>
            <a:endParaRPr lang="en-US" altLang="ja-JP" sz="1800" smtClean="0"/>
          </a:p>
        </p:txBody>
      </p:sp>
      <p:sp>
        <p:nvSpPr>
          <p:cNvPr id="12291" name="Rectangle 2"/>
          <p:cNvSpPr>
            <a:spLocks noGrp="1" noChangeArrowheads="1"/>
          </p:cNvSpPr>
          <p:nvPr>
            <p:ph type="body" idx="1"/>
          </p:nvPr>
        </p:nvSpPr>
        <p:spPr>
          <a:xfrm>
            <a:off x="827088" y="685800"/>
            <a:ext cx="8316912" cy="6013450"/>
          </a:xfrm>
        </p:spPr>
        <p:txBody>
          <a:bodyPr/>
          <a:lstStyle/>
          <a:p>
            <a:pPr algn="just" eaLnBrk="1" hangingPunct="1">
              <a:lnSpc>
                <a:spcPct val="90000"/>
              </a:lnSpc>
            </a:pPr>
            <a:r>
              <a:rPr lang="ja-JP" altLang="en-US" sz="2800" dirty="0" smtClean="0">
                <a:latin typeface="ＭＳ Ｐゴシック" pitchFamily="50" charset="-128"/>
              </a:rPr>
              <a:t>診療報酬と介護報酬の突合点検の開始</a:t>
            </a:r>
          </a:p>
          <a:p>
            <a:pPr lvl="1" algn="just" eaLnBrk="1" hangingPunct="1">
              <a:lnSpc>
                <a:spcPct val="90000"/>
              </a:lnSpc>
            </a:pPr>
            <a:r>
              <a:rPr lang="ja-JP" altLang="en-US" dirty="0" smtClean="0">
                <a:latin typeface="ＭＳ Ｐゴシック" pitchFamily="50" charset="-128"/>
              </a:rPr>
              <a:t>入院中の患者（受けられない介護サービス）</a:t>
            </a:r>
            <a:endParaRPr lang="en-US" altLang="ja-JP" dirty="0" smtClean="0">
              <a:latin typeface="ＭＳ Ｐゴシック" pitchFamily="50" charset="-128"/>
            </a:endParaRPr>
          </a:p>
          <a:p>
            <a:pPr lvl="1" algn="just" eaLnBrk="1" hangingPunct="1">
              <a:lnSpc>
                <a:spcPct val="90000"/>
              </a:lnSpc>
            </a:pPr>
            <a:r>
              <a:rPr lang="ja-JP" altLang="en-US" dirty="0" smtClean="0">
                <a:latin typeface="ＭＳ Ｐゴシック" pitchFamily="50" charset="-128"/>
              </a:rPr>
              <a:t>医療と介護で同様のサービス</a:t>
            </a:r>
            <a:endParaRPr lang="en-US" altLang="ja-JP" dirty="0" smtClean="0">
              <a:latin typeface="ＭＳ Ｐゴシック" pitchFamily="50" charset="-128"/>
            </a:endParaRPr>
          </a:p>
          <a:p>
            <a:pPr lvl="1" algn="just" eaLnBrk="1" hangingPunct="1">
              <a:lnSpc>
                <a:spcPct val="90000"/>
              </a:lnSpc>
            </a:pPr>
            <a:r>
              <a:rPr lang="ja-JP" altLang="en-US" dirty="0" smtClean="0">
                <a:latin typeface="ＭＳ Ｐゴシック" pitchFamily="50" charset="-128"/>
              </a:rPr>
              <a:t>要介護・要支援者が受けられないサービス</a:t>
            </a:r>
            <a:endParaRPr lang="en-US" altLang="ja-JP" dirty="0" smtClean="0">
              <a:latin typeface="ＭＳ Ｐゴシック" pitchFamily="50" charset="-128"/>
            </a:endParaRPr>
          </a:p>
          <a:p>
            <a:pPr lvl="1" algn="just" eaLnBrk="1" hangingPunct="1">
              <a:lnSpc>
                <a:spcPct val="90000"/>
              </a:lnSpc>
            </a:pPr>
            <a:endParaRPr lang="en-US" altLang="ja-JP" sz="1000" dirty="0" smtClean="0">
              <a:latin typeface="ＭＳ Ｐゴシック" pitchFamily="50" charset="-128"/>
            </a:endParaRPr>
          </a:p>
          <a:p>
            <a:pPr algn="just" eaLnBrk="1" hangingPunct="1">
              <a:lnSpc>
                <a:spcPct val="90000"/>
              </a:lnSpc>
            </a:pPr>
            <a:r>
              <a:rPr lang="ja-JP" altLang="en-US" dirty="0">
                <a:latin typeface="ＭＳ Ｐゴシック" pitchFamily="50" charset="-128"/>
              </a:rPr>
              <a:t>注意す</a:t>
            </a:r>
            <a:r>
              <a:rPr lang="ja-JP" altLang="en-US" dirty="0" smtClean="0">
                <a:latin typeface="ＭＳ Ｐゴシック" pitchFamily="50" charset="-128"/>
              </a:rPr>
              <a:t>べき診療報酬・調剤報酬</a:t>
            </a:r>
            <a:endParaRPr lang="en-US" altLang="ja-JP" sz="900" dirty="0">
              <a:latin typeface="ＭＳ Ｐゴシック" pitchFamily="50" charset="-128"/>
            </a:endParaRPr>
          </a:p>
          <a:p>
            <a:pPr lvl="1" algn="just" eaLnBrk="1" hangingPunct="1">
              <a:lnSpc>
                <a:spcPct val="90000"/>
              </a:lnSpc>
            </a:pPr>
            <a:r>
              <a:rPr lang="ja-JP" altLang="en-US" dirty="0">
                <a:latin typeface="ＭＳ Ｐゴシック" pitchFamily="50" charset="-128"/>
              </a:rPr>
              <a:t>在宅時医学総合</a:t>
            </a:r>
            <a:r>
              <a:rPr lang="ja-JP" altLang="en-US" dirty="0" smtClean="0">
                <a:latin typeface="ＭＳ Ｐゴシック" pitchFamily="50" charset="-128"/>
              </a:rPr>
              <a:t>管理料・特定施設入居時等医学総合管理料</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在宅</a:t>
            </a:r>
            <a:r>
              <a:rPr lang="ja-JP" altLang="en-US" dirty="0" smtClean="0">
                <a:latin typeface="ＭＳ Ｐゴシック" pitchFamily="50" charset="-128"/>
              </a:rPr>
              <a:t>患者連携指導料</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在宅</a:t>
            </a:r>
            <a:r>
              <a:rPr lang="ja-JP" altLang="en-US" dirty="0" smtClean="0">
                <a:latin typeface="ＭＳ Ｐゴシック" pitchFamily="50" charset="-128"/>
              </a:rPr>
              <a:t>患者連携指導加算</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在宅</a:t>
            </a:r>
            <a:r>
              <a:rPr lang="ja-JP" altLang="en-US" dirty="0" smtClean="0">
                <a:latin typeface="ＭＳ Ｐゴシック" pitchFamily="50" charset="-128"/>
              </a:rPr>
              <a:t>患者訪問リハビリテーション指導管理料</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在宅</a:t>
            </a:r>
            <a:r>
              <a:rPr lang="ja-JP" altLang="en-US" dirty="0" smtClean="0">
                <a:latin typeface="ＭＳ Ｐゴシック" pitchFamily="50" charset="-128"/>
              </a:rPr>
              <a:t>患者訪問薬剤管理指導料</a:t>
            </a:r>
            <a:endParaRPr lang="en-US" altLang="ja-JP" dirty="0" smtClean="0">
              <a:latin typeface="ＭＳ Ｐゴシック" pitchFamily="50" charset="-128"/>
            </a:endParaRPr>
          </a:p>
          <a:p>
            <a:pPr lvl="1" algn="just" eaLnBrk="1" hangingPunct="1">
              <a:lnSpc>
                <a:spcPct val="90000"/>
              </a:lnSpc>
            </a:pPr>
            <a:r>
              <a:rPr lang="ja-JP" altLang="en-US" dirty="0">
                <a:latin typeface="ＭＳ Ｐゴシック" pitchFamily="50" charset="-128"/>
              </a:rPr>
              <a:t>訪問</a:t>
            </a:r>
            <a:r>
              <a:rPr lang="ja-JP" altLang="en-US" dirty="0" smtClean="0">
                <a:latin typeface="ＭＳ Ｐゴシック" pitchFamily="50" charset="-128"/>
              </a:rPr>
              <a:t>看護基本療養費（</a:t>
            </a:r>
            <a:r>
              <a:rPr lang="en-US" altLang="ja-JP" dirty="0" smtClean="0">
                <a:latin typeface="ＭＳ Ｐゴシック" pitchFamily="50" charset="-128"/>
              </a:rPr>
              <a:t>Ⅰ</a:t>
            </a:r>
            <a:r>
              <a:rPr lang="ja-JP" altLang="en-US" dirty="0" smtClean="0">
                <a:latin typeface="ＭＳ Ｐゴシック" pitchFamily="50" charset="-128"/>
              </a:rPr>
              <a:t>）　　　　　　等</a:t>
            </a:r>
            <a:endParaRPr lang="en-US" altLang="ja-JP" dirty="0" smtClean="0">
              <a:latin typeface="ＭＳ Ｐゴシック" pitchFamily="50" charset="-128"/>
            </a:endParaRPr>
          </a:p>
          <a:p>
            <a:pPr lvl="1" algn="just" eaLnBrk="1" hangingPunct="1">
              <a:lnSpc>
                <a:spcPct val="90000"/>
              </a:lnSpc>
            </a:pPr>
            <a:endParaRPr lang="en-US" altLang="ja-JP" dirty="0" smtClean="0">
              <a:latin typeface="ＭＳ Ｐゴシック" pitchFamily="50" charset="-128"/>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レセプトにまつわるトピック</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レセプトに関連する動向４</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719532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p:cNvSpPr>
            <a:spLocks noGrp="1"/>
          </p:cNvSpPr>
          <p:nvPr>
            <p:ph type="sldNum" sz="quarter" idx="12"/>
          </p:nvPr>
        </p:nvSpPr>
        <p:spPr>
          <a:noFill/>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53433997-0D1D-47E7-A38B-2FCF63E618D5}" type="slidenum">
              <a:rPr lang="en-US" altLang="ja-JP" sz="1800" smtClean="0"/>
              <a:pPr eaLnBrk="1" hangingPunct="1"/>
              <a:t>5</a:t>
            </a:fld>
            <a:endParaRPr lang="en-US" altLang="ja-JP" sz="1800" smtClean="0"/>
          </a:p>
        </p:txBody>
      </p:sp>
      <p:sp>
        <p:nvSpPr>
          <p:cNvPr id="12291" name="Rectangle 2"/>
          <p:cNvSpPr>
            <a:spLocks noGrp="1" noChangeArrowheads="1"/>
          </p:cNvSpPr>
          <p:nvPr>
            <p:ph type="body" idx="1"/>
          </p:nvPr>
        </p:nvSpPr>
        <p:spPr>
          <a:xfrm>
            <a:off x="827088" y="685800"/>
            <a:ext cx="8316912" cy="6013450"/>
          </a:xfrm>
        </p:spPr>
        <p:txBody>
          <a:bodyPr/>
          <a:lstStyle/>
          <a:p>
            <a:pPr algn="just" eaLnBrk="1" hangingPunct="1">
              <a:lnSpc>
                <a:spcPct val="90000"/>
              </a:lnSpc>
            </a:pPr>
            <a:r>
              <a:rPr lang="ja-JP" altLang="en-US" dirty="0" smtClean="0">
                <a:latin typeface="ＭＳ Ｐゴシック" pitchFamily="50" charset="-128"/>
              </a:rPr>
              <a:t>ヘリコバクタピロリの保険適用拡大</a:t>
            </a:r>
          </a:p>
          <a:p>
            <a:pPr lvl="1" algn="just" eaLnBrk="1" hangingPunct="1">
              <a:lnSpc>
                <a:spcPct val="90000"/>
              </a:lnSpc>
            </a:pPr>
            <a:r>
              <a:rPr lang="ja-JP" altLang="en-US" dirty="0">
                <a:latin typeface="ＭＳ Ｐゴシック" pitchFamily="50" charset="-128"/>
              </a:rPr>
              <a:t>内視鏡検査において胃炎の確定診断がなされた患者保険外</a:t>
            </a:r>
            <a:r>
              <a:rPr lang="ja-JP" altLang="en-US" dirty="0" smtClean="0">
                <a:latin typeface="ＭＳ Ｐゴシック" pitchFamily="50" charset="-128"/>
              </a:rPr>
              <a:t>併用療養費の更なる範囲拡大</a:t>
            </a:r>
          </a:p>
          <a:p>
            <a:pPr lvl="2" eaLnBrk="1" hangingPunct="1"/>
            <a:r>
              <a:rPr lang="ja-JP" altLang="en-US" dirty="0" smtClean="0"/>
              <a:t>平成２５年２月２１日から適用</a:t>
            </a:r>
            <a:endParaRPr lang="en-US" altLang="ja-JP" dirty="0" smtClean="0"/>
          </a:p>
          <a:p>
            <a:pPr lvl="2" eaLnBrk="1" hangingPunct="1"/>
            <a:endParaRPr lang="en-US" altLang="ja-JP" dirty="0" smtClean="0"/>
          </a:p>
          <a:p>
            <a:pPr lvl="1" eaLnBrk="1" hangingPunct="1"/>
            <a:r>
              <a:rPr lang="ja-JP" altLang="en-US" dirty="0" smtClean="0"/>
              <a:t>内</a:t>
            </a:r>
            <a:r>
              <a:rPr lang="ja-JP" altLang="en-US" dirty="0"/>
              <a:t>視鏡検査又は造影検査において胃潰瘍又は十二指腸潰瘍の確定診断がなされた患者、内視鏡検査において胃炎の確定診断がなされた患者に</a:t>
            </a:r>
            <a:r>
              <a:rPr lang="ja-JP" altLang="en-US" dirty="0" smtClean="0"/>
              <a:t>ついて、</a:t>
            </a:r>
            <a:r>
              <a:rPr lang="ja-JP" altLang="en-US" dirty="0"/>
              <a:t>内視鏡等で確定診断した際の所見・結果を診療報酬明細書の摘要欄に記載すること</a:t>
            </a:r>
          </a:p>
          <a:p>
            <a:pPr lvl="1" eaLnBrk="1" hangingPunct="1"/>
            <a:r>
              <a:rPr lang="ja-JP" altLang="en-US" dirty="0" smtClean="0"/>
              <a:t>上記に付随して、健康</a:t>
            </a:r>
            <a:r>
              <a:rPr lang="ja-JP" altLang="en-US" dirty="0"/>
              <a:t>診断として内視鏡検査を行った場合には、診療報酬明細書の摘要欄にその旨を記載</a:t>
            </a:r>
            <a:r>
              <a:rPr lang="ja-JP" altLang="en-US" dirty="0" smtClean="0"/>
              <a:t>する</a:t>
            </a:r>
            <a:r>
              <a:rPr lang="ja-JP" altLang="en-US" dirty="0"/>
              <a:t>等</a:t>
            </a:r>
            <a:r>
              <a:rPr lang="ja-JP" altLang="en-US" dirty="0" smtClean="0"/>
              <a:t>の条件もある</a:t>
            </a:r>
            <a:endParaRPr lang="en-US" altLang="ja-JP" dirty="0" smtClean="0">
              <a:latin typeface="ＭＳ Ｐゴシック" pitchFamily="50" charset="-128"/>
            </a:endParaRPr>
          </a:p>
          <a:p>
            <a:pPr lvl="1" algn="just" eaLnBrk="1" hangingPunct="1">
              <a:lnSpc>
                <a:spcPct val="90000"/>
              </a:lnSpc>
            </a:pPr>
            <a:endParaRPr lang="en-US" altLang="ja-JP" sz="900" dirty="0" smtClean="0">
              <a:latin typeface="ＭＳ Ｐゴシック" pitchFamily="50" charset="-128"/>
            </a:endParaRPr>
          </a:p>
        </p:txBody>
      </p:sp>
      <p:sp>
        <p:nvSpPr>
          <p:cNvPr id="12292" name="Rectangle 3"/>
          <p:cNvSpPr>
            <a:spLocks noChangeArrowheads="1"/>
          </p:cNvSpPr>
          <p:nvPr/>
        </p:nvSpPr>
        <p:spPr bwMode="auto">
          <a:xfrm>
            <a:off x="28575" y="0"/>
            <a:ext cx="5397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p>
            <a:pPr algn="ctr"/>
            <a:r>
              <a:rPr lang="ja-JP" altLang="en-US" sz="2800" dirty="0" smtClean="0">
                <a:solidFill>
                  <a:srgbClr val="FFFF66"/>
                </a:solidFill>
              </a:rPr>
              <a:t>レセプトにまつわるトピック</a:t>
            </a:r>
            <a:endParaRPr lang="ja-JP" altLang="en-US" sz="2800" dirty="0">
              <a:solidFill>
                <a:srgbClr val="FFFF66"/>
              </a:solidFill>
            </a:endParaRPr>
          </a:p>
        </p:txBody>
      </p:sp>
      <p:sp>
        <p:nvSpPr>
          <p:cNvPr id="12293" name="Text Box 4"/>
          <p:cNvSpPr txBox="1">
            <a:spLocks noChangeArrowheads="1"/>
          </p:cNvSpPr>
          <p:nvPr/>
        </p:nvSpPr>
        <p:spPr bwMode="auto">
          <a:xfrm>
            <a:off x="684213" y="0"/>
            <a:ext cx="84597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3600" dirty="0" smtClean="0">
                <a:solidFill>
                  <a:srgbClr val="FFFF66"/>
                </a:solidFill>
              </a:rPr>
              <a:t>レセプトに関連する動向５</a:t>
            </a:r>
            <a:endParaRPr lang="ja-JP" altLang="en-US" sz="3600" dirty="0">
              <a:solidFill>
                <a:srgbClr val="FFFF66"/>
              </a:solidFill>
            </a:endParaRPr>
          </a:p>
        </p:txBody>
      </p:sp>
      <p:grpSp>
        <p:nvGrpSpPr>
          <p:cNvPr id="12294" name="Group 5"/>
          <p:cNvGrpSpPr>
            <a:grpSpLocks/>
          </p:cNvGrpSpPr>
          <p:nvPr/>
        </p:nvGrpSpPr>
        <p:grpSpPr bwMode="auto">
          <a:xfrm>
            <a:off x="609600" y="400050"/>
            <a:ext cx="8567738" cy="6457950"/>
            <a:chOff x="384" y="252"/>
            <a:chExt cx="5397" cy="4068"/>
          </a:xfrm>
        </p:grpSpPr>
        <p:sp>
          <p:nvSpPr>
            <p:cNvPr id="12295" name="Line 6"/>
            <p:cNvSpPr>
              <a:spLocks noChangeShapeType="1"/>
            </p:cNvSpPr>
            <p:nvPr/>
          </p:nvSpPr>
          <p:spPr bwMode="auto">
            <a:xfrm>
              <a:off x="420" y="432"/>
              <a:ext cx="5361"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12296" name="Line 7"/>
            <p:cNvSpPr>
              <a:spLocks noChangeShapeType="1"/>
            </p:cNvSpPr>
            <p:nvPr/>
          </p:nvSpPr>
          <p:spPr bwMode="auto">
            <a:xfrm rot="5400000">
              <a:off x="-1650" y="2286"/>
              <a:ext cx="4068"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grpSp>
    </p:spTree>
    <p:extLst>
      <p:ext uri="{BB962C8B-B14F-4D97-AF65-F5344CB8AC3E}">
        <p14:creationId xmlns:p14="http://schemas.microsoft.com/office/powerpoint/2010/main" val="3993481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
      <a:dk1>
        <a:srgbClr val="FFFFFF"/>
      </a:dk1>
      <a:lt1>
        <a:srgbClr val="FFFFFF"/>
      </a:lt1>
      <a:dk2>
        <a:srgbClr val="000000"/>
      </a:dk2>
      <a:lt2>
        <a:srgbClr val="DEEE44"/>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33235</TotalTime>
  <Words>499</Words>
  <Application>Microsoft Office PowerPoint</Application>
  <PresentationFormat>画面に合わせる (4:3)</PresentationFormat>
  <Paragraphs>71</Paragraphs>
  <Slides>5</Slides>
  <Notes>5</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MSS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医療法規</dc:title>
  <dc:creator>k-hosoya</dc:creator>
  <cp:lastModifiedBy>HOSOYA-K</cp:lastModifiedBy>
  <cp:revision>1841</cp:revision>
  <cp:lastPrinted>2012-06-06T09:07:30Z</cp:lastPrinted>
  <dcterms:created xsi:type="dcterms:W3CDTF">2005-09-26T15:50:37Z</dcterms:created>
  <dcterms:modified xsi:type="dcterms:W3CDTF">2013-03-10T12:21:09Z</dcterms:modified>
</cp:coreProperties>
</file>