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handoutMasterIdLst>
    <p:handoutMasterId r:id="rId59"/>
  </p:handoutMasterIdLst>
  <p:sldIdLst>
    <p:sldId id="1264" r:id="rId2"/>
    <p:sldId id="1476" r:id="rId3"/>
    <p:sldId id="1477" r:id="rId4"/>
    <p:sldId id="1418" r:id="rId5"/>
    <p:sldId id="1475" r:id="rId6"/>
    <p:sldId id="1421" r:id="rId7"/>
    <p:sldId id="1466" r:id="rId8"/>
    <p:sldId id="1442" r:id="rId9"/>
    <p:sldId id="1436" r:id="rId10"/>
    <p:sldId id="1468" r:id="rId11"/>
    <p:sldId id="1469" r:id="rId12"/>
    <p:sldId id="1458" r:id="rId13"/>
    <p:sldId id="1424" r:id="rId14"/>
    <p:sldId id="1438" r:id="rId15"/>
    <p:sldId id="1478" r:id="rId16"/>
    <p:sldId id="1443" r:id="rId17"/>
    <p:sldId id="1439" r:id="rId18"/>
    <p:sldId id="1454" r:id="rId19"/>
    <p:sldId id="1455" r:id="rId20"/>
    <p:sldId id="1444" r:id="rId21"/>
    <p:sldId id="1459" r:id="rId22"/>
    <p:sldId id="1440" r:id="rId23"/>
    <p:sldId id="1446" r:id="rId24"/>
    <p:sldId id="1433" r:id="rId25"/>
    <p:sldId id="1465" r:id="rId26"/>
    <p:sldId id="1472" r:id="rId27"/>
    <p:sldId id="1473" r:id="rId28"/>
    <p:sldId id="1474" r:id="rId29"/>
    <p:sldId id="1471" r:id="rId30"/>
    <p:sldId id="1463" r:id="rId31"/>
    <p:sldId id="1462" r:id="rId32"/>
    <p:sldId id="1372" r:id="rId33"/>
    <p:sldId id="1470" r:id="rId34"/>
    <p:sldId id="1371" r:id="rId35"/>
    <p:sldId id="1392" r:id="rId36"/>
    <p:sldId id="1345" r:id="rId37"/>
    <p:sldId id="1316" r:id="rId38"/>
    <p:sldId id="1386" r:id="rId39"/>
    <p:sldId id="1391" r:id="rId40"/>
    <p:sldId id="1387" r:id="rId41"/>
    <p:sldId id="1388" r:id="rId42"/>
    <p:sldId id="1430" r:id="rId43"/>
    <p:sldId id="1314" r:id="rId44"/>
    <p:sldId id="1479" r:id="rId45"/>
    <p:sldId id="1480" r:id="rId46"/>
    <p:sldId id="1481" r:id="rId47"/>
    <p:sldId id="1482" r:id="rId48"/>
    <p:sldId id="1483" r:id="rId49"/>
    <p:sldId id="1484" r:id="rId50"/>
    <p:sldId id="1485" r:id="rId51"/>
    <p:sldId id="1486" r:id="rId52"/>
    <p:sldId id="1487" r:id="rId53"/>
    <p:sldId id="1488" r:id="rId54"/>
    <p:sldId id="1489" r:id="rId55"/>
    <p:sldId id="1417" r:id="rId56"/>
    <p:sldId id="1318" r:id="rId57"/>
  </p:sldIdLst>
  <p:sldSz cx="9144000" cy="6858000" type="screen4x3"/>
  <p:notesSz cx="6735763" cy="9866313"/>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6FFCC"/>
    <a:srgbClr val="FE84CD"/>
    <a:srgbClr val="FD4DB6"/>
    <a:srgbClr val="FD23A5"/>
    <a:srgbClr val="66FF33"/>
    <a:srgbClr val="FFFF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067" autoAdjust="0"/>
  </p:normalViewPr>
  <p:slideViewPr>
    <p:cSldViewPr>
      <p:cViewPr>
        <p:scale>
          <a:sx n="66" d="100"/>
          <a:sy n="66" d="100"/>
        </p:scale>
        <p:origin x="-845" y="-422"/>
      </p:cViewPr>
      <p:guideLst>
        <p:guide orient="horz" pos="2160"/>
        <p:guide pos="2880"/>
      </p:guideLst>
    </p:cSldViewPr>
  </p:slideViewPr>
  <p:outlineViewPr>
    <p:cViewPr>
      <p:scale>
        <a:sx n="33" d="100"/>
        <a:sy n="33" d="100"/>
      </p:scale>
      <p:origin x="0" y="8722"/>
    </p:cViewPr>
  </p:outlineViewPr>
  <p:notesTextViewPr>
    <p:cViewPr>
      <p:scale>
        <a:sx n="100" d="100"/>
        <a:sy n="100" d="100"/>
      </p:scale>
      <p:origin x="0" y="0"/>
    </p:cViewPr>
  </p:notesTextViewPr>
  <p:sorterViewPr>
    <p:cViewPr>
      <p:scale>
        <a:sx n="100" d="100"/>
        <a:sy n="100" d="100"/>
      </p:scale>
      <p:origin x="0" y="6379"/>
    </p:cViewPr>
  </p:sorterViewPr>
  <p:notesViewPr>
    <p:cSldViewPr>
      <p:cViewPr varScale="1">
        <p:scale>
          <a:sx n="81" d="100"/>
          <a:sy n="81" d="100"/>
        </p:scale>
        <p:origin x="-1512" y="-78"/>
      </p:cViewPr>
      <p:guideLst>
        <p:guide orient="horz" pos="3108"/>
        <p:guide pos="212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defTabSz="903288">
              <a:defRPr sz="1100"/>
            </a:lvl1pPr>
          </a:lstStyle>
          <a:p>
            <a:pPr>
              <a:defRPr/>
            </a:pPr>
            <a:endParaRPr lang="en-US" altLang="ja-JP"/>
          </a:p>
        </p:txBody>
      </p:sp>
      <p:sp>
        <p:nvSpPr>
          <p:cNvPr id="80899" name="Rectangle 3"/>
          <p:cNvSpPr>
            <a:spLocks noGrp="1" noChangeArrowheads="1"/>
          </p:cNvSpPr>
          <p:nvPr>
            <p:ph type="dt" sz="quarter" idx="1"/>
          </p:nvPr>
        </p:nvSpPr>
        <p:spPr bwMode="auto">
          <a:xfrm>
            <a:off x="3817113"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algn="r" defTabSz="903288">
              <a:defRPr sz="1100"/>
            </a:lvl1pPr>
          </a:lstStyle>
          <a:p>
            <a:pPr>
              <a:defRPr/>
            </a:pPr>
            <a:endParaRPr lang="en-US" altLang="ja-JP"/>
          </a:p>
        </p:txBody>
      </p:sp>
      <p:sp>
        <p:nvSpPr>
          <p:cNvPr id="80900" name="Rectangle 4"/>
          <p:cNvSpPr>
            <a:spLocks noGrp="1" noChangeArrowheads="1"/>
          </p:cNvSpPr>
          <p:nvPr>
            <p:ph type="ftr" sz="quarter" idx="2"/>
          </p:nvPr>
        </p:nvSpPr>
        <p:spPr bwMode="auto">
          <a:xfrm>
            <a:off x="0"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defTabSz="903288">
              <a:defRPr sz="1100"/>
            </a:lvl1pPr>
          </a:lstStyle>
          <a:p>
            <a:pPr>
              <a:defRPr/>
            </a:pPr>
            <a:endParaRPr lang="en-US" altLang="ja-JP"/>
          </a:p>
        </p:txBody>
      </p:sp>
      <p:sp>
        <p:nvSpPr>
          <p:cNvPr id="80901" name="Rectangle 5"/>
          <p:cNvSpPr>
            <a:spLocks noGrp="1" noChangeArrowheads="1"/>
          </p:cNvSpPr>
          <p:nvPr>
            <p:ph type="sldNum" sz="quarter" idx="3"/>
          </p:nvPr>
        </p:nvSpPr>
        <p:spPr bwMode="auto">
          <a:xfrm>
            <a:off x="3817113"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algn="r" defTabSz="903288">
              <a:defRPr sz="1100"/>
            </a:lvl1pPr>
          </a:lstStyle>
          <a:p>
            <a:pPr>
              <a:defRPr/>
            </a:pPr>
            <a:fld id="{D1490D96-71F6-4B9A-95C3-1FE7EA9A5E2E}" type="slidenum">
              <a:rPr lang="en-US" altLang="ja-JP"/>
              <a:pPr>
                <a:defRPr/>
              </a:pPr>
              <a:t>‹#›</a:t>
            </a:fld>
            <a:endParaRPr lang="en-US" altLang="ja-JP"/>
          </a:p>
        </p:txBody>
      </p:sp>
    </p:spTree>
    <p:extLst>
      <p:ext uri="{BB962C8B-B14F-4D97-AF65-F5344CB8AC3E}">
        <p14:creationId xmlns:p14="http://schemas.microsoft.com/office/powerpoint/2010/main" val="2852658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defTabSz="903288">
              <a:defRPr sz="1100"/>
            </a:lvl1pPr>
          </a:lstStyle>
          <a:p>
            <a:pPr>
              <a:defRPr/>
            </a:pPr>
            <a:endParaRPr lang="en-US" altLang="ja-JP"/>
          </a:p>
        </p:txBody>
      </p:sp>
      <p:sp>
        <p:nvSpPr>
          <p:cNvPr id="38915" name="Rectangle 3"/>
          <p:cNvSpPr>
            <a:spLocks noGrp="1" noChangeArrowheads="1"/>
          </p:cNvSpPr>
          <p:nvPr>
            <p:ph type="dt" idx="1"/>
          </p:nvPr>
        </p:nvSpPr>
        <p:spPr bwMode="auto">
          <a:xfrm>
            <a:off x="3817113"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algn="r" defTabSz="903288">
              <a:defRPr sz="1100"/>
            </a:lvl1pPr>
          </a:lstStyle>
          <a:p>
            <a:pPr>
              <a:defRPr/>
            </a:pPr>
            <a:endParaRPr lang="en-US" altLang="ja-JP"/>
          </a:p>
        </p:txBody>
      </p:sp>
      <p:sp>
        <p:nvSpPr>
          <p:cNvPr id="60420" name="Rectangle 4"/>
          <p:cNvSpPr>
            <a:spLocks noGrp="1" noRot="1" noChangeAspect="1" noChangeArrowheads="1" noTextEdit="1"/>
          </p:cNvSpPr>
          <p:nvPr>
            <p:ph type="sldImg" idx="2"/>
          </p:nvPr>
        </p:nvSpPr>
        <p:spPr bwMode="auto">
          <a:xfrm>
            <a:off x="906463" y="741363"/>
            <a:ext cx="4929187" cy="36972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896296" y="4685511"/>
            <a:ext cx="4943172" cy="443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8918" name="Rectangle 6"/>
          <p:cNvSpPr>
            <a:spLocks noGrp="1" noChangeArrowheads="1"/>
          </p:cNvSpPr>
          <p:nvPr>
            <p:ph type="ftr" sz="quarter" idx="4"/>
          </p:nvPr>
        </p:nvSpPr>
        <p:spPr bwMode="auto">
          <a:xfrm>
            <a:off x="0"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defTabSz="903288">
              <a:defRPr sz="1100"/>
            </a:lvl1pPr>
          </a:lstStyle>
          <a:p>
            <a:pPr>
              <a:defRPr/>
            </a:pPr>
            <a:endParaRPr lang="en-US" altLang="ja-JP"/>
          </a:p>
        </p:txBody>
      </p:sp>
      <p:sp>
        <p:nvSpPr>
          <p:cNvPr id="38919" name="Rectangle 7"/>
          <p:cNvSpPr>
            <a:spLocks noGrp="1" noChangeArrowheads="1"/>
          </p:cNvSpPr>
          <p:nvPr>
            <p:ph type="sldNum" sz="quarter" idx="5"/>
          </p:nvPr>
        </p:nvSpPr>
        <p:spPr bwMode="auto">
          <a:xfrm>
            <a:off x="3817113"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algn="r" defTabSz="903288">
              <a:defRPr sz="1100"/>
            </a:lvl1pPr>
          </a:lstStyle>
          <a:p>
            <a:pPr>
              <a:defRPr/>
            </a:pPr>
            <a:fld id="{AD785F65-6212-4633-8141-F60B658315CF}" type="slidenum">
              <a:rPr lang="en-US" altLang="ja-JP"/>
              <a:pPr>
                <a:defRPr/>
              </a:pPr>
              <a:t>‹#›</a:t>
            </a:fld>
            <a:endParaRPr lang="en-US" altLang="ja-JP"/>
          </a:p>
        </p:txBody>
      </p:sp>
    </p:spTree>
    <p:extLst>
      <p:ext uri="{BB962C8B-B14F-4D97-AF65-F5344CB8AC3E}">
        <p14:creationId xmlns:p14="http://schemas.microsoft.com/office/powerpoint/2010/main" val="580345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4057EF94-17D7-46B3-9418-B52111ECE4AD}" type="slidenum">
              <a:rPr lang="en-US" altLang="ja-JP" sz="1100" smtClean="0"/>
              <a:pPr eaLnBrk="1" hangingPunct="1"/>
              <a:t>1</a:t>
            </a:fld>
            <a:endParaRPr lang="en-US" altLang="ja-JP" sz="1100" smtClean="0"/>
          </a:p>
        </p:txBody>
      </p:sp>
      <p:sp>
        <p:nvSpPr>
          <p:cNvPr id="61443" name="Rectangle 2"/>
          <p:cNvSpPr>
            <a:spLocks noGrp="1" noRot="1" noChangeAspect="1" noChangeArrowheads="1" noTextEdit="1"/>
          </p:cNvSpPr>
          <p:nvPr>
            <p:ph type="sldImg"/>
          </p:nvPr>
        </p:nvSpPr>
        <p:spPr>
          <a:xfrm>
            <a:off x="903288" y="739775"/>
            <a:ext cx="4929187" cy="3698875"/>
          </a:xfrm>
          <a:solidFill>
            <a:srgbClr val="FFFFFF"/>
          </a:solidFill>
          <a:ln/>
        </p:spPr>
      </p:sp>
      <p:sp>
        <p:nvSpPr>
          <p:cNvPr id="61444" name="Rectangle 3"/>
          <p:cNvSpPr>
            <a:spLocks noGrp="1" noChangeArrowheads="1"/>
          </p:cNvSpPr>
          <p:nvPr>
            <p:ph type="body" idx="1"/>
          </p:nvPr>
        </p:nvSpPr>
        <p:spPr>
          <a:xfrm>
            <a:off x="896296" y="4683185"/>
            <a:ext cx="4943172" cy="4443678"/>
          </a:xfrm>
          <a:solidFill>
            <a:srgbClr val="FFFFFF"/>
          </a:solidFill>
          <a:ln>
            <a:solidFill>
              <a:srgbClr val="000000"/>
            </a:solidFill>
            <a:miter lim="800000"/>
            <a:headEnd/>
            <a:tailEnd/>
          </a:ln>
        </p:spPr>
        <p:txBody>
          <a:bodyPr lIns="90316" tIns="45157" rIns="90316" bIns="45157"/>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8DD47D4-BB33-402D-B035-F4026B50356C}" type="slidenum">
              <a:rPr lang="en-US" altLang="ja-JP" sz="1100" smtClean="0"/>
              <a:pPr eaLnBrk="1" hangingPunct="1"/>
              <a:t>10</a:t>
            </a:fld>
            <a:endParaRPr lang="en-US" altLang="ja-JP" sz="11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7"/>
          <p:cNvSpPr>
            <a:spLocks noGrp="1" noChangeArrowheads="1"/>
          </p:cNvSpPr>
          <p:nvPr>
            <p:ph type="sldNum" sz="quarter" idx="5"/>
          </p:nvPr>
        </p:nvSpPr>
        <p:spPr>
          <a:noFill/>
        </p:spPr>
        <p:txBody>
          <a:bodyPr/>
          <a:lstStyle>
            <a:lvl1pPr defTabSz="931863" eaLnBrk="0" hangingPunct="0">
              <a:defRPr kumimoji="1" sz="2400" i="1">
                <a:solidFill>
                  <a:schemeClr val="tx1"/>
                </a:solidFill>
                <a:latin typeface="Times New Roman" pitchFamily="18" charset="0"/>
                <a:ea typeface="ＭＳ Ｐゴシック" pitchFamily="50" charset="-128"/>
              </a:defRPr>
            </a:lvl1pPr>
            <a:lvl2pPr marL="742950" indent="-285750" defTabSz="931863" eaLnBrk="0" hangingPunct="0">
              <a:defRPr kumimoji="1" sz="2400" i="1">
                <a:solidFill>
                  <a:schemeClr val="tx1"/>
                </a:solidFill>
                <a:latin typeface="Times New Roman" pitchFamily="18" charset="0"/>
                <a:ea typeface="ＭＳ Ｐゴシック" pitchFamily="50" charset="-128"/>
              </a:defRPr>
            </a:lvl2pPr>
            <a:lvl3pPr marL="1143000" indent="-228600" defTabSz="931863" eaLnBrk="0" hangingPunct="0">
              <a:defRPr kumimoji="1" sz="2400" i="1">
                <a:solidFill>
                  <a:schemeClr val="tx1"/>
                </a:solidFill>
                <a:latin typeface="Times New Roman" pitchFamily="18" charset="0"/>
                <a:ea typeface="ＭＳ Ｐゴシック" pitchFamily="50" charset="-128"/>
              </a:defRPr>
            </a:lvl3pPr>
            <a:lvl4pPr marL="1600200" indent="-228600" defTabSz="931863" eaLnBrk="0" hangingPunct="0">
              <a:defRPr kumimoji="1" sz="2400" i="1">
                <a:solidFill>
                  <a:schemeClr val="tx1"/>
                </a:solidFill>
                <a:latin typeface="Times New Roman" pitchFamily="18" charset="0"/>
                <a:ea typeface="ＭＳ Ｐゴシック" pitchFamily="50" charset="-128"/>
              </a:defRPr>
            </a:lvl4pPr>
            <a:lvl5pPr marL="2057400" indent="-228600" defTabSz="931863" eaLnBrk="0" hangingPunct="0">
              <a:defRPr kumimoji="1" sz="2400" i="1">
                <a:solidFill>
                  <a:schemeClr val="tx1"/>
                </a:solidFill>
                <a:latin typeface="Times New Roman" pitchFamily="18" charset="0"/>
                <a:ea typeface="ＭＳ Ｐゴシック" pitchFamily="50" charset="-128"/>
              </a:defRPr>
            </a:lvl5pPr>
            <a:lvl6pPr marL="25146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eaLnBrk="1" hangingPunct="1"/>
            <a:fld id="{E7C8C426-6BE2-43FE-A5B1-062F23B25E29}" type="slidenum">
              <a:rPr lang="ja-JP" altLang="en-US" sz="1200" i="0" smtClean="0"/>
              <a:pPr eaLnBrk="1" hangingPunct="1"/>
              <a:t>11</a:t>
            </a:fld>
            <a:endParaRPr lang="en-US" altLang="ja-JP" sz="1200" i="0" smtClean="0"/>
          </a:p>
        </p:txBody>
      </p:sp>
      <p:sp>
        <p:nvSpPr>
          <p:cNvPr id="330755" name="Rectangle 7"/>
          <p:cNvSpPr txBox="1">
            <a:spLocks noGrp="1" noChangeArrowheads="1"/>
          </p:cNvSpPr>
          <p:nvPr/>
        </p:nvSpPr>
        <p:spPr bwMode="auto">
          <a:xfrm>
            <a:off x="3816732" y="9373534"/>
            <a:ext cx="2919031" cy="4927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55" tIns="46577" rIns="93155" bIns="46577" anchor="b"/>
          <a:lstStyle>
            <a:lvl1pPr defTabSz="931863" eaLnBrk="0" hangingPunct="0">
              <a:defRPr kumimoji="1" sz="2400" i="1">
                <a:solidFill>
                  <a:schemeClr val="tx1"/>
                </a:solidFill>
                <a:latin typeface="Times New Roman" pitchFamily="18" charset="0"/>
                <a:ea typeface="ＭＳ Ｐゴシック" pitchFamily="50" charset="-128"/>
              </a:defRPr>
            </a:lvl1pPr>
            <a:lvl2pPr marL="742950" indent="-285750" defTabSz="931863" eaLnBrk="0" hangingPunct="0">
              <a:defRPr kumimoji="1" sz="2400" i="1">
                <a:solidFill>
                  <a:schemeClr val="tx1"/>
                </a:solidFill>
                <a:latin typeface="Times New Roman" pitchFamily="18" charset="0"/>
                <a:ea typeface="ＭＳ Ｐゴシック" pitchFamily="50" charset="-128"/>
              </a:defRPr>
            </a:lvl2pPr>
            <a:lvl3pPr marL="1143000" indent="-228600" defTabSz="931863" eaLnBrk="0" hangingPunct="0">
              <a:defRPr kumimoji="1" sz="2400" i="1">
                <a:solidFill>
                  <a:schemeClr val="tx1"/>
                </a:solidFill>
                <a:latin typeface="Times New Roman" pitchFamily="18" charset="0"/>
                <a:ea typeface="ＭＳ Ｐゴシック" pitchFamily="50" charset="-128"/>
              </a:defRPr>
            </a:lvl3pPr>
            <a:lvl4pPr marL="1600200" indent="-228600" defTabSz="931863" eaLnBrk="0" hangingPunct="0">
              <a:defRPr kumimoji="1" sz="2400" i="1">
                <a:solidFill>
                  <a:schemeClr val="tx1"/>
                </a:solidFill>
                <a:latin typeface="Times New Roman" pitchFamily="18" charset="0"/>
                <a:ea typeface="ＭＳ Ｐゴシック" pitchFamily="50" charset="-128"/>
              </a:defRPr>
            </a:lvl4pPr>
            <a:lvl5pPr marL="2057400" indent="-228600" defTabSz="931863" eaLnBrk="0" hangingPunct="0">
              <a:defRPr kumimoji="1" sz="2400" i="1">
                <a:solidFill>
                  <a:schemeClr val="tx1"/>
                </a:solidFill>
                <a:latin typeface="Times New Roman" pitchFamily="18" charset="0"/>
                <a:ea typeface="ＭＳ Ｐゴシック" pitchFamily="50" charset="-128"/>
              </a:defRPr>
            </a:lvl5pPr>
            <a:lvl6pPr marL="25146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r" eaLnBrk="1" hangingPunct="1">
              <a:spcBef>
                <a:spcPct val="0"/>
              </a:spcBef>
            </a:pPr>
            <a:fld id="{9EAABF8F-67CB-4D57-B709-76C98397B00D}" type="slidenum">
              <a:rPr lang="en-US" altLang="ja-JP" sz="1100" i="0"/>
              <a:pPr algn="r" eaLnBrk="1" hangingPunct="1">
                <a:spcBef>
                  <a:spcPct val="0"/>
                </a:spcBef>
              </a:pPr>
              <a:t>11</a:t>
            </a:fld>
            <a:endParaRPr lang="en-US" altLang="ja-JP" sz="1100" i="0"/>
          </a:p>
        </p:txBody>
      </p:sp>
      <p:sp>
        <p:nvSpPr>
          <p:cNvPr id="330756" name="Rectangle 2"/>
          <p:cNvSpPr>
            <a:spLocks noGrp="1" noRot="1" noChangeAspect="1" noChangeArrowheads="1" noTextEdit="1"/>
          </p:cNvSpPr>
          <p:nvPr>
            <p:ph type="sldImg"/>
          </p:nvPr>
        </p:nvSpPr>
        <p:spPr>
          <a:xfrm>
            <a:off x="908050" y="741363"/>
            <a:ext cx="4927600" cy="3697287"/>
          </a:xfrm>
          <a:ln/>
        </p:spPr>
      </p:sp>
      <p:sp>
        <p:nvSpPr>
          <p:cNvPr id="330757" name="Rectangle 3"/>
          <p:cNvSpPr>
            <a:spLocks noGrp="1" noChangeArrowheads="1"/>
          </p:cNvSpPr>
          <p:nvPr>
            <p:ph type="body" idx="1"/>
          </p:nvPr>
        </p:nvSpPr>
        <p:spPr>
          <a:xfrm>
            <a:off x="896195" y="4684472"/>
            <a:ext cx="4943375" cy="4439610"/>
          </a:xfrm>
          <a:noFill/>
        </p:spPr>
        <p:txBody>
          <a:bodyPr lIns="93161" tIns="46579" rIns="93161" bIns="46579"/>
          <a:lstStyle/>
          <a:p>
            <a:pPr eaLnBrk="1" hangingPunct="1"/>
            <a:endParaRPr lang="ja-JP" altLang="ja-JP"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4096719-37DC-43C6-AC4E-F308D02A4378}" type="slidenum">
              <a:rPr lang="en-US" altLang="ja-JP" sz="1100" smtClean="0"/>
              <a:pPr eaLnBrk="1" hangingPunct="1"/>
              <a:t>12</a:t>
            </a:fld>
            <a:endParaRPr lang="en-US" altLang="ja-JP" sz="11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lIns="94299" tIns="47149" rIns="94299" bIns="47149"/>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4AC99C7-D20B-4DDF-AF17-475A9FB4FDE3}" type="slidenum">
              <a:rPr lang="en-US" altLang="ja-JP" sz="1100" smtClean="0"/>
              <a:pPr eaLnBrk="1" hangingPunct="1"/>
              <a:t>13</a:t>
            </a:fld>
            <a:endParaRPr lang="en-US" altLang="ja-JP" sz="1100" smtClean="0"/>
          </a:p>
        </p:txBody>
      </p:sp>
      <p:sp>
        <p:nvSpPr>
          <p:cNvPr id="73731" name="Rectangle 2"/>
          <p:cNvSpPr>
            <a:spLocks noGrp="1" noRot="1" noChangeAspect="1" noChangeArrowheads="1" noTextEdit="1"/>
          </p:cNvSpPr>
          <p:nvPr>
            <p:ph type="sldImg"/>
          </p:nvPr>
        </p:nvSpPr>
        <p:spPr>
          <a:xfrm>
            <a:off x="904875" y="741363"/>
            <a:ext cx="4929188" cy="3697287"/>
          </a:xfrm>
          <a:ln/>
        </p:spPr>
      </p:sp>
      <p:sp>
        <p:nvSpPr>
          <p:cNvPr id="73732" name="Rectangle 3"/>
          <p:cNvSpPr>
            <a:spLocks noGrp="1" noChangeArrowheads="1"/>
          </p:cNvSpPr>
          <p:nvPr>
            <p:ph type="body" idx="1"/>
          </p:nvPr>
        </p:nvSpPr>
        <p:spPr>
          <a:xfrm>
            <a:off x="896296" y="4683185"/>
            <a:ext cx="4943172" cy="4441352"/>
          </a:xfrm>
          <a:noFill/>
        </p:spPr>
        <p:txBody>
          <a:bodyPr lIns="89108" tIns="44555" rIns="89108" bIns="44555"/>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E358273B-C1F4-447B-AD54-47195D903847}" type="slidenum">
              <a:rPr lang="en-US" altLang="ja-JP" sz="1100" smtClean="0"/>
              <a:pPr eaLnBrk="1" hangingPunct="1"/>
              <a:t>14</a:t>
            </a:fld>
            <a:endParaRPr lang="en-US" altLang="ja-JP" sz="11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E358273B-C1F4-447B-AD54-47195D903847}" type="slidenum">
              <a:rPr lang="en-US" altLang="ja-JP" sz="1100" smtClean="0"/>
              <a:pPr eaLnBrk="1" hangingPunct="1"/>
              <a:t>15</a:t>
            </a:fld>
            <a:endParaRPr lang="en-US" altLang="ja-JP" sz="11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DCF2A5E-2465-417C-8DE8-36C9E2C56640}" type="slidenum">
              <a:rPr lang="en-US" altLang="ja-JP" sz="1100" smtClean="0"/>
              <a:pPr eaLnBrk="1" hangingPunct="1"/>
              <a:t>16</a:t>
            </a:fld>
            <a:endParaRPr lang="en-US" altLang="ja-JP" sz="110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A072676-857A-47FB-B2E0-A48A3CFF0F5F}" type="slidenum">
              <a:rPr lang="en-US" altLang="ja-JP" sz="1100" smtClean="0"/>
              <a:pPr eaLnBrk="1" hangingPunct="1"/>
              <a:t>17</a:t>
            </a:fld>
            <a:endParaRPr lang="en-US" altLang="ja-JP" sz="11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charset="-128"/>
              </a:defRPr>
            </a:lvl1pPr>
            <a:lvl2pPr marL="742950" indent="-285750" defTabSz="903288" eaLnBrk="0" hangingPunct="0">
              <a:defRPr kumimoji="1" sz="2400">
                <a:solidFill>
                  <a:schemeClr val="tx1"/>
                </a:solidFill>
                <a:latin typeface="Times New Roman" pitchFamily="18" charset="0"/>
                <a:ea typeface="ＭＳ Ｐゴシック" charset="-128"/>
              </a:defRPr>
            </a:lvl2pPr>
            <a:lvl3pPr marL="1143000" indent="-228600" defTabSz="903288" eaLnBrk="0" hangingPunct="0">
              <a:defRPr kumimoji="1" sz="2400">
                <a:solidFill>
                  <a:schemeClr val="tx1"/>
                </a:solidFill>
                <a:latin typeface="Times New Roman" pitchFamily="18" charset="0"/>
                <a:ea typeface="ＭＳ Ｐゴシック" charset="-128"/>
              </a:defRPr>
            </a:lvl3pPr>
            <a:lvl4pPr marL="1600200" indent="-228600" defTabSz="903288" eaLnBrk="0" hangingPunct="0">
              <a:defRPr kumimoji="1" sz="2400">
                <a:solidFill>
                  <a:schemeClr val="tx1"/>
                </a:solidFill>
                <a:latin typeface="Times New Roman" pitchFamily="18" charset="0"/>
                <a:ea typeface="ＭＳ Ｐゴシック" charset="-128"/>
              </a:defRPr>
            </a:lvl4pPr>
            <a:lvl5pPr marL="2057400" indent="-228600" defTabSz="903288" eaLnBrk="0" hangingPunct="0">
              <a:defRPr kumimoji="1" sz="2400">
                <a:solidFill>
                  <a:schemeClr val="tx1"/>
                </a:solidFill>
                <a:latin typeface="Times New Roman" pitchFamily="18" charset="0"/>
                <a:ea typeface="ＭＳ Ｐゴシック"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fld id="{EDC148BB-9408-4396-9AC8-9E9BB4C93AFF}" type="slidenum">
              <a:rPr lang="en-US" altLang="ja-JP" sz="1100" smtClean="0"/>
              <a:pPr eaLnBrk="1" hangingPunct="1"/>
              <a:t>18</a:t>
            </a:fld>
            <a:endParaRPr lang="en-US" altLang="ja-JP" sz="1100"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lIns="90316" tIns="45157" rIns="90316" bIns="45157"/>
          <a:lstStyle/>
          <a:p>
            <a:pPr eaLnBrk="1" hangingPunct="1"/>
            <a:endParaRPr lang="ja-JP" altLang="ja-JP" smtClean="0">
              <a:ea typeface="ＭＳ Ｐ明朝"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charset="-128"/>
              </a:defRPr>
            </a:lvl1pPr>
            <a:lvl2pPr marL="742950" indent="-285750" defTabSz="903288" eaLnBrk="0" hangingPunct="0">
              <a:defRPr kumimoji="1" sz="2400">
                <a:solidFill>
                  <a:schemeClr val="tx1"/>
                </a:solidFill>
                <a:latin typeface="Times New Roman" pitchFamily="18" charset="0"/>
                <a:ea typeface="ＭＳ Ｐゴシック" charset="-128"/>
              </a:defRPr>
            </a:lvl2pPr>
            <a:lvl3pPr marL="1143000" indent="-228600" defTabSz="903288" eaLnBrk="0" hangingPunct="0">
              <a:defRPr kumimoji="1" sz="2400">
                <a:solidFill>
                  <a:schemeClr val="tx1"/>
                </a:solidFill>
                <a:latin typeface="Times New Roman" pitchFamily="18" charset="0"/>
                <a:ea typeface="ＭＳ Ｐゴシック" charset="-128"/>
              </a:defRPr>
            </a:lvl3pPr>
            <a:lvl4pPr marL="1600200" indent="-228600" defTabSz="903288" eaLnBrk="0" hangingPunct="0">
              <a:defRPr kumimoji="1" sz="2400">
                <a:solidFill>
                  <a:schemeClr val="tx1"/>
                </a:solidFill>
                <a:latin typeface="Times New Roman" pitchFamily="18" charset="0"/>
                <a:ea typeface="ＭＳ Ｐゴシック" charset="-128"/>
              </a:defRPr>
            </a:lvl4pPr>
            <a:lvl5pPr marL="2057400" indent="-228600" defTabSz="903288" eaLnBrk="0" hangingPunct="0">
              <a:defRPr kumimoji="1" sz="2400">
                <a:solidFill>
                  <a:schemeClr val="tx1"/>
                </a:solidFill>
                <a:latin typeface="Times New Roman" pitchFamily="18" charset="0"/>
                <a:ea typeface="ＭＳ Ｐゴシック"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fld id="{A63B8CE1-40FE-4536-BF9C-4954C15EEB62}" type="slidenum">
              <a:rPr lang="en-US" altLang="ja-JP" sz="1100" smtClean="0"/>
              <a:pPr eaLnBrk="1" hangingPunct="1"/>
              <a:t>19</a:t>
            </a:fld>
            <a:endParaRPr lang="en-US" altLang="ja-JP" sz="1100"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lIns="90316" tIns="45157" rIns="90316" bIns="45157"/>
          <a:lstStyle/>
          <a:p>
            <a:pPr eaLnBrk="1" hangingPunct="1"/>
            <a:endParaRPr lang="ja-JP" altLang="ja-JP" smtClean="0">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4096719-37DC-43C6-AC4E-F308D02A4378}" type="slidenum">
              <a:rPr lang="en-US" altLang="ja-JP" sz="1100" smtClean="0"/>
              <a:pPr eaLnBrk="1" hangingPunct="1"/>
              <a:t>2</a:t>
            </a:fld>
            <a:endParaRPr lang="en-US" altLang="ja-JP" sz="11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lIns="94299" tIns="47149" rIns="94299" bIns="47149"/>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21FEA9EA-F6BA-4DA1-B0F8-A0A8CBBED427}" type="slidenum">
              <a:rPr lang="en-US" altLang="ja-JP" sz="1100" smtClean="0"/>
              <a:pPr eaLnBrk="1" hangingPunct="1"/>
              <a:t>20</a:t>
            </a:fld>
            <a:endParaRPr lang="en-US" altLang="ja-JP" sz="1100"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4096719-37DC-43C6-AC4E-F308D02A4378}" type="slidenum">
              <a:rPr lang="en-US" altLang="ja-JP" sz="1100" smtClean="0"/>
              <a:pPr eaLnBrk="1" hangingPunct="1"/>
              <a:t>21</a:t>
            </a:fld>
            <a:endParaRPr lang="en-US" altLang="ja-JP" sz="11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lIns="94299" tIns="47149" rIns="94299" bIns="47149"/>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A284C68A-4879-4661-9A7F-B3D99E2A280B}" type="slidenum">
              <a:rPr lang="en-US" altLang="ja-JP" sz="1100" smtClean="0"/>
              <a:pPr eaLnBrk="1" hangingPunct="1"/>
              <a:t>22</a:t>
            </a:fld>
            <a:endParaRPr lang="en-US" altLang="ja-JP" sz="1100"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DB011BBF-F2C4-4513-A423-B9EF31245773}" type="slidenum">
              <a:rPr lang="en-US" altLang="ja-JP" sz="1100" smtClean="0"/>
              <a:pPr eaLnBrk="1" hangingPunct="1"/>
              <a:t>23</a:t>
            </a:fld>
            <a:endParaRPr lang="en-US" altLang="ja-JP" sz="1100"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25</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26</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27</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28</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29</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30</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3</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79EA82C4-75D9-44AA-9524-46DB72420256}" type="slidenum">
              <a:rPr lang="en-US" altLang="ja-JP" sz="1100" smtClean="0"/>
              <a:pPr eaLnBrk="1" hangingPunct="1"/>
              <a:t>31</a:t>
            </a:fld>
            <a:endParaRPr lang="en-US" altLang="ja-JP" sz="11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0DAA4BD7-3E1B-4E5C-BCDC-BD1BC53D5372}" type="slidenum">
              <a:rPr lang="en-US" altLang="ja-JP" sz="1100" smtClean="0"/>
              <a:pPr eaLnBrk="1" hangingPunct="1"/>
              <a:t>32</a:t>
            </a:fld>
            <a:endParaRPr lang="en-US" altLang="ja-JP" sz="1100" smtClean="0"/>
          </a:p>
        </p:txBody>
      </p:sp>
      <p:sp>
        <p:nvSpPr>
          <p:cNvPr id="101379" name="Rectangle 2"/>
          <p:cNvSpPr>
            <a:spLocks noGrp="1" noRot="1" noChangeAspect="1" noChangeArrowheads="1" noTextEdit="1"/>
          </p:cNvSpPr>
          <p:nvPr>
            <p:ph type="sldImg"/>
          </p:nvPr>
        </p:nvSpPr>
        <p:spPr>
          <a:xfrm>
            <a:off x="904875" y="741363"/>
            <a:ext cx="4929188" cy="3697287"/>
          </a:xfrm>
          <a:ln/>
        </p:spPr>
      </p:sp>
      <p:sp>
        <p:nvSpPr>
          <p:cNvPr id="10138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0DAA4BD7-3E1B-4E5C-BCDC-BD1BC53D5372}" type="slidenum">
              <a:rPr lang="en-US" altLang="ja-JP" sz="1100" smtClean="0"/>
              <a:pPr eaLnBrk="1" hangingPunct="1"/>
              <a:t>33</a:t>
            </a:fld>
            <a:endParaRPr lang="en-US" altLang="ja-JP" sz="1100" smtClean="0"/>
          </a:p>
        </p:txBody>
      </p:sp>
      <p:sp>
        <p:nvSpPr>
          <p:cNvPr id="101379" name="Rectangle 2"/>
          <p:cNvSpPr>
            <a:spLocks noGrp="1" noRot="1" noChangeAspect="1" noChangeArrowheads="1" noTextEdit="1"/>
          </p:cNvSpPr>
          <p:nvPr>
            <p:ph type="sldImg"/>
          </p:nvPr>
        </p:nvSpPr>
        <p:spPr>
          <a:xfrm>
            <a:off x="904875" y="741363"/>
            <a:ext cx="4929188" cy="3697287"/>
          </a:xfrm>
          <a:ln/>
        </p:spPr>
      </p:sp>
      <p:sp>
        <p:nvSpPr>
          <p:cNvPr id="10138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3C9E9C7-7C19-41CC-B396-FE8F05D81ED8}" type="slidenum">
              <a:rPr lang="en-US" altLang="ja-JP" sz="1100" smtClean="0"/>
              <a:pPr eaLnBrk="1" hangingPunct="1"/>
              <a:t>34</a:t>
            </a:fld>
            <a:endParaRPr lang="en-US" altLang="ja-JP" sz="1100" smtClean="0"/>
          </a:p>
        </p:txBody>
      </p:sp>
      <p:sp>
        <p:nvSpPr>
          <p:cNvPr id="102403" name="Rectangle 2"/>
          <p:cNvSpPr>
            <a:spLocks noGrp="1" noRot="1" noChangeAspect="1" noChangeArrowheads="1" noTextEdit="1"/>
          </p:cNvSpPr>
          <p:nvPr>
            <p:ph type="sldImg"/>
          </p:nvPr>
        </p:nvSpPr>
        <p:spPr>
          <a:xfrm>
            <a:off x="904875" y="741363"/>
            <a:ext cx="4929188" cy="3697287"/>
          </a:xfrm>
          <a:ln/>
        </p:spPr>
      </p:sp>
      <p:sp>
        <p:nvSpPr>
          <p:cNvPr id="102404"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714D62E-64FE-4851-B01C-179D8F2886C8}" type="slidenum">
              <a:rPr lang="en-US" altLang="ja-JP" sz="1100" smtClean="0"/>
              <a:pPr eaLnBrk="1" hangingPunct="1"/>
              <a:t>36</a:t>
            </a:fld>
            <a:endParaRPr lang="en-US" altLang="ja-JP" sz="1100" smtClean="0"/>
          </a:p>
        </p:txBody>
      </p:sp>
      <p:sp>
        <p:nvSpPr>
          <p:cNvPr id="106499" name="Rectangle 2"/>
          <p:cNvSpPr>
            <a:spLocks noGrp="1" noRot="1" noChangeAspect="1" noChangeArrowheads="1" noTextEdit="1"/>
          </p:cNvSpPr>
          <p:nvPr>
            <p:ph type="sldImg"/>
          </p:nvPr>
        </p:nvSpPr>
        <p:spPr>
          <a:xfrm>
            <a:off x="904875" y="741363"/>
            <a:ext cx="4929188" cy="3697287"/>
          </a:xfrm>
          <a:solidFill>
            <a:srgbClr val="FFFFFF"/>
          </a:solidFill>
          <a:ln/>
        </p:spPr>
      </p:sp>
      <p:sp>
        <p:nvSpPr>
          <p:cNvPr id="106500" name="Rectangle 3"/>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endParaRPr lang="ja-JP" altLang="ja-JP"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B4BDA41-3471-4E21-97BC-BD3F36BA4C99}" type="slidenum">
              <a:rPr lang="en-US" altLang="ja-JP" sz="1100" smtClean="0"/>
              <a:pPr eaLnBrk="1" hangingPunct="1"/>
              <a:t>37</a:t>
            </a:fld>
            <a:endParaRPr lang="en-US" altLang="ja-JP" sz="1100" smtClean="0"/>
          </a:p>
        </p:txBody>
      </p:sp>
      <p:sp>
        <p:nvSpPr>
          <p:cNvPr id="107523" name="Rectangle 2"/>
          <p:cNvSpPr>
            <a:spLocks noGrp="1" noRot="1" noChangeAspect="1" noChangeArrowheads="1" noTextEdit="1"/>
          </p:cNvSpPr>
          <p:nvPr>
            <p:ph type="sldImg"/>
          </p:nvPr>
        </p:nvSpPr>
        <p:spPr>
          <a:xfrm>
            <a:off x="904875" y="741363"/>
            <a:ext cx="4929188" cy="3697287"/>
          </a:xfrm>
          <a:solidFill>
            <a:srgbClr val="FFFFFF"/>
          </a:solidFill>
          <a:ln/>
        </p:spPr>
      </p:sp>
      <p:sp>
        <p:nvSpPr>
          <p:cNvPr id="107524" name="Rectangle 3"/>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r>
              <a:rPr lang="ja-JP" altLang="en-US" smtClean="0"/>
              <a:t>あとは審査の内規だな</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4092257-267D-4B75-B43B-C703C9E0F3CB}" type="slidenum">
              <a:rPr lang="en-US" altLang="ja-JP" sz="1100" smtClean="0"/>
              <a:pPr eaLnBrk="1" hangingPunct="1"/>
              <a:t>38</a:t>
            </a:fld>
            <a:endParaRPr lang="en-US" altLang="ja-JP" sz="1100" smtClean="0"/>
          </a:p>
        </p:txBody>
      </p:sp>
      <p:sp>
        <p:nvSpPr>
          <p:cNvPr id="108547" name="Rectangle 2"/>
          <p:cNvSpPr>
            <a:spLocks noGrp="1" noRot="1" noChangeAspect="1" noChangeArrowheads="1" noTextEdit="1"/>
          </p:cNvSpPr>
          <p:nvPr>
            <p:ph type="sldImg"/>
          </p:nvPr>
        </p:nvSpPr>
        <p:spPr>
          <a:xfrm>
            <a:off x="904875" y="741363"/>
            <a:ext cx="4929188" cy="3697287"/>
          </a:xfrm>
          <a:solidFill>
            <a:srgbClr val="FFFFFF"/>
          </a:solidFill>
          <a:ln/>
        </p:spPr>
      </p:sp>
      <p:sp>
        <p:nvSpPr>
          <p:cNvPr id="108548" name="Rectangle 3"/>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r>
              <a:rPr lang="ja-JP" altLang="en-US" smtClean="0"/>
              <a:t>あとは審査の内規だな</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29E46010-CC5C-46EC-A0E6-C3F2BAA71D26}" type="slidenum">
              <a:rPr lang="en-US" altLang="ja-JP" sz="1100" smtClean="0"/>
              <a:pPr eaLnBrk="1" hangingPunct="1"/>
              <a:t>39</a:t>
            </a:fld>
            <a:endParaRPr lang="en-US" altLang="ja-JP" sz="1100" smtClean="0"/>
          </a:p>
        </p:txBody>
      </p:sp>
      <p:sp>
        <p:nvSpPr>
          <p:cNvPr id="109571" name="Rectangle 1026"/>
          <p:cNvSpPr>
            <a:spLocks noGrp="1" noRot="1" noChangeAspect="1" noChangeArrowheads="1" noTextEdit="1"/>
          </p:cNvSpPr>
          <p:nvPr>
            <p:ph type="sldImg"/>
          </p:nvPr>
        </p:nvSpPr>
        <p:spPr>
          <a:xfrm>
            <a:off x="904875" y="741363"/>
            <a:ext cx="4929188" cy="3697287"/>
          </a:xfrm>
          <a:solidFill>
            <a:srgbClr val="FFFFFF"/>
          </a:solidFill>
          <a:ln/>
        </p:spPr>
      </p:sp>
      <p:sp>
        <p:nvSpPr>
          <p:cNvPr id="109572" name="Rectangle 1027"/>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r>
              <a:rPr lang="ja-JP" altLang="en-US" smtClean="0"/>
              <a:t>あとは審査の内規だな</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B8622AF3-422C-4250-B59F-4495D9E74BB8}" type="slidenum">
              <a:rPr lang="en-US" altLang="ja-JP" sz="1100" smtClean="0"/>
              <a:pPr eaLnBrk="1" hangingPunct="1"/>
              <a:t>40</a:t>
            </a:fld>
            <a:endParaRPr lang="en-US" altLang="ja-JP" sz="1100" smtClean="0"/>
          </a:p>
        </p:txBody>
      </p:sp>
      <p:sp>
        <p:nvSpPr>
          <p:cNvPr id="110595" name="Rectangle 2"/>
          <p:cNvSpPr>
            <a:spLocks noGrp="1" noRot="1" noChangeAspect="1" noChangeArrowheads="1" noTextEdit="1"/>
          </p:cNvSpPr>
          <p:nvPr>
            <p:ph type="sldImg"/>
          </p:nvPr>
        </p:nvSpPr>
        <p:spPr>
          <a:xfrm>
            <a:off x="904875" y="741363"/>
            <a:ext cx="4929188" cy="3697287"/>
          </a:xfrm>
          <a:solidFill>
            <a:srgbClr val="FFFFFF"/>
          </a:solidFill>
          <a:ln/>
        </p:spPr>
      </p:sp>
      <p:sp>
        <p:nvSpPr>
          <p:cNvPr id="110596" name="Rectangle 3"/>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r>
              <a:rPr lang="ja-JP" altLang="en-US" smtClean="0"/>
              <a:t>あとは審査の内規だな</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3E438AF9-C96B-4EF7-A5D8-4C46176DF56A}" type="slidenum">
              <a:rPr lang="en-US" altLang="ja-JP" sz="1100" smtClean="0"/>
              <a:pPr eaLnBrk="1" hangingPunct="1"/>
              <a:t>41</a:t>
            </a:fld>
            <a:endParaRPr lang="en-US" altLang="ja-JP" sz="1100" smtClean="0"/>
          </a:p>
        </p:txBody>
      </p:sp>
      <p:sp>
        <p:nvSpPr>
          <p:cNvPr id="111619" name="Rectangle 2"/>
          <p:cNvSpPr>
            <a:spLocks noGrp="1" noRot="1" noChangeAspect="1" noChangeArrowheads="1" noTextEdit="1"/>
          </p:cNvSpPr>
          <p:nvPr>
            <p:ph type="sldImg"/>
          </p:nvPr>
        </p:nvSpPr>
        <p:spPr>
          <a:xfrm>
            <a:off x="904875" y="741363"/>
            <a:ext cx="4929188" cy="3697287"/>
          </a:xfrm>
          <a:solidFill>
            <a:srgbClr val="FFFFFF"/>
          </a:solidFill>
          <a:ln/>
        </p:spPr>
      </p:sp>
      <p:sp>
        <p:nvSpPr>
          <p:cNvPr id="111620" name="Rectangle 3"/>
          <p:cNvSpPr>
            <a:spLocks noGrp="1" noChangeArrowheads="1"/>
          </p:cNvSpPr>
          <p:nvPr>
            <p:ph type="body" idx="1"/>
          </p:nvPr>
        </p:nvSpPr>
        <p:spPr>
          <a:solidFill>
            <a:srgbClr val="FFFFFF"/>
          </a:solidFill>
          <a:ln>
            <a:solidFill>
              <a:srgbClr val="000000"/>
            </a:solidFill>
            <a:miter lim="800000"/>
            <a:headEnd/>
            <a:tailEnd/>
          </a:ln>
        </p:spPr>
        <p:txBody>
          <a:bodyPr lIns="91689" tIns="45844" rIns="91689" bIns="45844"/>
          <a:lstStyle/>
          <a:p>
            <a:pPr eaLnBrk="1" hangingPunct="1"/>
            <a:r>
              <a:rPr lang="ja-JP" altLang="en-US" smtClean="0"/>
              <a:t>あとは審査の内規だな</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4096719-37DC-43C6-AC4E-F308D02A4378}" type="slidenum">
              <a:rPr lang="en-US" altLang="ja-JP" sz="1100" smtClean="0"/>
              <a:pPr eaLnBrk="1" hangingPunct="1"/>
              <a:t>4</a:t>
            </a:fld>
            <a:endParaRPr lang="en-US" altLang="ja-JP" sz="11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lIns="94299" tIns="47149" rIns="94299" bIns="47149"/>
          <a:lstStyle/>
          <a:p>
            <a:pPr eaLnBrk="1" hangingPunct="1"/>
            <a:endParaRPr lang="ja-JP" altLang="ja-JP"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EFA4DE0F-292A-43BD-8968-C129784DCA63}" type="slidenum">
              <a:rPr lang="en-US" altLang="ja-JP" sz="1100" smtClean="0"/>
              <a:pPr eaLnBrk="1" hangingPunct="1"/>
              <a:t>42</a:t>
            </a:fld>
            <a:endParaRPr lang="en-US" altLang="ja-JP" sz="1100" smtClean="0"/>
          </a:p>
        </p:txBody>
      </p:sp>
      <p:sp>
        <p:nvSpPr>
          <p:cNvPr id="112643" name="Rectangle 2"/>
          <p:cNvSpPr>
            <a:spLocks noGrp="1" noRot="1" noChangeAspect="1" noChangeArrowheads="1" noTextEdit="1"/>
          </p:cNvSpPr>
          <p:nvPr>
            <p:ph type="sldImg"/>
          </p:nvPr>
        </p:nvSpPr>
        <p:spPr>
          <a:xfrm>
            <a:off x="901700" y="739775"/>
            <a:ext cx="4930775" cy="3698875"/>
          </a:xfrm>
          <a:ln/>
        </p:spPr>
      </p:sp>
      <p:sp>
        <p:nvSpPr>
          <p:cNvPr id="112644" name="Rectangle 3"/>
          <p:cNvSpPr>
            <a:spLocks noGrp="1" noChangeArrowheads="1"/>
          </p:cNvSpPr>
          <p:nvPr>
            <p:ph type="body" idx="1"/>
          </p:nvPr>
        </p:nvSpPr>
        <p:spPr>
          <a:xfrm>
            <a:off x="896296" y="4685512"/>
            <a:ext cx="4943172" cy="4441352"/>
          </a:xfrm>
          <a:noFill/>
        </p:spPr>
        <p:txBody>
          <a:bodyPr lIns="91689" tIns="45844" rIns="91689" bIns="45844"/>
          <a:lstStyle/>
          <a:p>
            <a:pPr eaLnBrk="1" hangingPunct="1"/>
            <a:endParaRPr lang="en-US" altLang="ja-JP" smtClean="0"/>
          </a:p>
          <a:p>
            <a:pPr eaLnBrk="1" hangingPunct="1"/>
            <a:r>
              <a:rPr lang="ja-JP" altLang="en-US" smtClean="0"/>
              <a:t>患者の希望は</a:t>
            </a:r>
            <a:r>
              <a:rPr lang="en-US" altLang="ja-JP" smtClean="0"/>
              <a:t>×</a:t>
            </a:r>
          </a:p>
          <a:p>
            <a:pPr eaLnBrk="1" hangingPunct="1"/>
            <a:endParaRPr lang="en-US" altLang="ja-JP"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7479806-C108-4FAA-A2A0-C1FB32E350F8}" type="slidenum">
              <a:rPr lang="en-US" altLang="ja-JP" sz="1100" smtClean="0"/>
              <a:pPr eaLnBrk="1" hangingPunct="1"/>
              <a:t>43</a:t>
            </a:fld>
            <a:endParaRPr lang="en-US" altLang="ja-JP" sz="1100" smtClean="0"/>
          </a:p>
        </p:txBody>
      </p:sp>
      <p:sp>
        <p:nvSpPr>
          <p:cNvPr id="113667" name="Rectangle 2"/>
          <p:cNvSpPr>
            <a:spLocks noGrp="1" noRot="1" noChangeAspect="1" noChangeArrowheads="1" noTextEdit="1"/>
          </p:cNvSpPr>
          <p:nvPr>
            <p:ph type="sldImg"/>
          </p:nvPr>
        </p:nvSpPr>
        <p:spPr>
          <a:xfrm>
            <a:off x="901700" y="739775"/>
            <a:ext cx="4930775" cy="3698875"/>
          </a:xfrm>
          <a:solidFill>
            <a:srgbClr val="FFFFFF"/>
          </a:solidFill>
          <a:ln/>
        </p:spPr>
      </p:sp>
      <p:sp>
        <p:nvSpPr>
          <p:cNvPr id="113668" name="Rectangle 3"/>
          <p:cNvSpPr>
            <a:spLocks noGrp="1" noChangeArrowheads="1"/>
          </p:cNvSpPr>
          <p:nvPr>
            <p:ph type="body" idx="1"/>
          </p:nvPr>
        </p:nvSpPr>
        <p:spPr>
          <a:xfrm>
            <a:off x="896296" y="4685512"/>
            <a:ext cx="4943172" cy="4441352"/>
          </a:xfrm>
          <a:solidFill>
            <a:srgbClr val="FFFFFF"/>
          </a:solidFill>
          <a:ln>
            <a:solidFill>
              <a:srgbClr val="000000"/>
            </a:solidFill>
            <a:miter lim="800000"/>
            <a:headEnd/>
            <a:tailEnd/>
          </a:ln>
        </p:spPr>
        <p:txBody>
          <a:bodyPr lIns="91689" tIns="45844" rIns="91689" bIns="45844"/>
          <a:lstStyle/>
          <a:p>
            <a:pPr eaLnBrk="1" hangingPunct="1"/>
            <a:endParaRPr lang="en-US" altLang="ja-JP" smtClean="0"/>
          </a:p>
          <a:p>
            <a:pPr eaLnBrk="1" hangingPunct="1"/>
            <a:r>
              <a:rPr lang="ja-JP" altLang="en-US" smtClean="0"/>
              <a:t>患者の希望は</a:t>
            </a:r>
            <a:r>
              <a:rPr lang="en-US" altLang="ja-JP" smtClean="0"/>
              <a:t>×</a:t>
            </a:r>
          </a:p>
          <a:p>
            <a:pPr eaLnBrk="1" hangingPunct="1"/>
            <a:endParaRPr lang="en-US" altLang="ja-JP"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003A97-8F82-4DDC-8730-53C44BEEE23B}" type="slidenum">
              <a:rPr lang="en-US" altLang="ja-JP"/>
              <a:pPr/>
              <a:t>44</a:t>
            </a:fld>
            <a:endParaRPr lang="en-US" altLang="ja-JP"/>
          </a:p>
        </p:txBody>
      </p:sp>
      <p:sp>
        <p:nvSpPr>
          <p:cNvPr id="2728962" name="Rectangle 2"/>
          <p:cNvSpPr>
            <a:spLocks noGrp="1" noRot="1" noChangeAspect="1" noChangeArrowheads="1" noTextEdit="1"/>
          </p:cNvSpPr>
          <p:nvPr>
            <p:ph type="sldImg"/>
          </p:nvPr>
        </p:nvSpPr>
        <p:spPr>
          <a:ln/>
        </p:spPr>
      </p:sp>
      <p:sp>
        <p:nvSpPr>
          <p:cNvPr id="2728963" name="Rectangle 3"/>
          <p:cNvSpPr>
            <a:spLocks noGrp="1" noChangeArrowheads="1"/>
          </p:cNvSpPr>
          <p:nvPr>
            <p:ph type="body" idx="1"/>
          </p:nvPr>
        </p:nvSpPr>
        <p:spPr/>
        <p:txBody>
          <a:bodyPr lIns="94299" tIns="47149" rIns="94299" bIns="47149"/>
          <a:lstStyle/>
          <a:p>
            <a:endParaRPr lang="ja-JP" altLang="ja-JP"/>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6A5B58-582F-456D-8EB6-5215669170D8}" type="slidenum">
              <a:rPr lang="en-US" altLang="ja-JP"/>
              <a:pPr/>
              <a:t>45</a:t>
            </a:fld>
            <a:endParaRPr lang="en-US" altLang="ja-JP"/>
          </a:p>
        </p:txBody>
      </p:sp>
      <p:sp>
        <p:nvSpPr>
          <p:cNvPr id="2731010" name="Rectangle 2"/>
          <p:cNvSpPr>
            <a:spLocks noGrp="1" noRot="1" noChangeAspect="1" noChangeArrowheads="1" noTextEdit="1"/>
          </p:cNvSpPr>
          <p:nvPr>
            <p:ph type="sldImg"/>
          </p:nvPr>
        </p:nvSpPr>
        <p:spPr>
          <a:xfrm>
            <a:off x="903288" y="739775"/>
            <a:ext cx="4929187" cy="3698875"/>
          </a:xfrm>
          <a:ln/>
        </p:spPr>
      </p:sp>
      <p:sp>
        <p:nvSpPr>
          <p:cNvPr id="2731011" name="Rectangle 3"/>
          <p:cNvSpPr>
            <a:spLocks noGrp="1" noChangeArrowheads="1"/>
          </p:cNvSpPr>
          <p:nvPr>
            <p:ph type="body" idx="1"/>
          </p:nvPr>
        </p:nvSpPr>
        <p:spPr>
          <a:xfrm>
            <a:off x="896296" y="4685512"/>
            <a:ext cx="4943172" cy="4441352"/>
          </a:xfrm>
        </p:spPr>
        <p:txBody>
          <a:bodyPr lIns="94305" tIns="47152" rIns="94305" bIns="47152"/>
          <a:lstStyle/>
          <a:p>
            <a:endParaRPr lang="ja-JP" altLang="ja-JP"/>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5FA94F-123E-4B73-A41D-CEC94F258F2D}" type="slidenum">
              <a:rPr lang="en-US" altLang="ja-JP"/>
              <a:pPr/>
              <a:t>46</a:t>
            </a:fld>
            <a:endParaRPr lang="en-US" altLang="ja-JP"/>
          </a:p>
        </p:txBody>
      </p:sp>
      <p:sp>
        <p:nvSpPr>
          <p:cNvPr id="2735106" name="Rectangle 2"/>
          <p:cNvSpPr>
            <a:spLocks noGrp="1" noRot="1" noChangeAspect="1" noChangeArrowheads="1" noTextEdit="1"/>
          </p:cNvSpPr>
          <p:nvPr>
            <p:ph type="sldImg"/>
          </p:nvPr>
        </p:nvSpPr>
        <p:spPr>
          <a:xfrm>
            <a:off x="903288" y="739775"/>
            <a:ext cx="4929187" cy="3698875"/>
          </a:xfrm>
          <a:ln/>
        </p:spPr>
      </p:sp>
      <p:sp>
        <p:nvSpPr>
          <p:cNvPr id="2735107" name="Rectangle 3"/>
          <p:cNvSpPr>
            <a:spLocks noGrp="1" noChangeArrowheads="1"/>
          </p:cNvSpPr>
          <p:nvPr>
            <p:ph type="body" idx="1"/>
          </p:nvPr>
        </p:nvSpPr>
        <p:spPr>
          <a:xfrm>
            <a:off x="896296" y="4685512"/>
            <a:ext cx="4943172" cy="4441352"/>
          </a:xfrm>
        </p:spPr>
        <p:txBody>
          <a:bodyPr lIns="94305" tIns="47152" rIns="94305" bIns="47152"/>
          <a:lstStyle/>
          <a:p>
            <a:endParaRPr lang="ja-JP" altLang="ja-JP"/>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03CD20-F25A-44D4-8FA1-FBABB3EB166C}" type="slidenum">
              <a:rPr lang="en-US" altLang="ja-JP"/>
              <a:pPr/>
              <a:t>47</a:t>
            </a:fld>
            <a:endParaRPr lang="en-US" altLang="ja-JP"/>
          </a:p>
        </p:txBody>
      </p:sp>
      <p:sp>
        <p:nvSpPr>
          <p:cNvPr id="2733058" name="Rectangle 2"/>
          <p:cNvSpPr>
            <a:spLocks noGrp="1" noRot="1" noChangeAspect="1" noChangeArrowheads="1" noTextEdit="1"/>
          </p:cNvSpPr>
          <p:nvPr>
            <p:ph type="sldImg"/>
          </p:nvPr>
        </p:nvSpPr>
        <p:spPr>
          <a:xfrm>
            <a:off x="903288" y="739775"/>
            <a:ext cx="4929187" cy="3698875"/>
          </a:xfrm>
          <a:ln/>
        </p:spPr>
      </p:sp>
      <p:sp>
        <p:nvSpPr>
          <p:cNvPr id="2733059" name="Rectangle 3"/>
          <p:cNvSpPr>
            <a:spLocks noGrp="1" noChangeArrowheads="1"/>
          </p:cNvSpPr>
          <p:nvPr>
            <p:ph type="body" idx="1"/>
          </p:nvPr>
        </p:nvSpPr>
        <p:spPr>
          <a:xfrm>
            <a:off x="896296" y="4685512"/>
            <a:ext cx="4943172" cy="4441352"/>
          </a:xfrm>
        </p:spPr>
        <p:txBody>
          <a:bodyPr lIns="94305" tIns="47152" rIns="94305" bIns="47152"/>
          <a:lstStyle/>
          <a:p>
            <a:endParaRPr lang="ja-JP" altLang="ja-JP"/>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72884D-DC0B-4D28-9AE7-5127AB2FD58F}" type="slidenum">
              <a:rPr lang="en-US" altLang="ja-JP"/>
              <a:pPr/>
              <a:t>48</a:t>
            </a:fld>
            <a:endParaRPr lang="en-US" altLang="ja-JP"/>
          </a:p>
        </p:txBody>
      </p:sp>
      <p:sp>
        <p:nvSpPr>
          <p:cNvPr id="2764802" name="Rectangle 2"/>
          <p:cNvSpPr>
            <a:spLocks noGrp="1" noRot="1" noChangeAspect="1" noChangeArrowheads="1" noTextEdit="1"/>
          </p:cNvSpPr>
          <p:nvPr>
            <p:ph type="sldImg"/>
          </p:nvPr>
        </p:nvSpPr>
        <p:spPr>
          <a:xfrm>
            <a:off x="903288" y="739775"/>
            <a:ext cx="4929187" cy="3698875"/>
          </a:xfrm>
          <a:ln/>
        </p:spPr>
      </p:sp>
      <p:sp>
        <p:nvSpPr>
          <p:cNvPr id="2764803" name="Rectangle 3"/>
          <p:cNvSpPr>
            <a:spLocks noGrp="1" noChangeArrowheads="1"/>
          </p:cNvSpPr>
          <p:nvPr>
            <p:ph type="body" idx="1"/>
          </p:nvPr>
        </p:nvSpPr>
        <p:spPr>
          <a:xfrm>
            <a:off x="896296" y="4685512"/>
            <a:ext cx="4943172" cy="4441352"/>
          </a:xfrm>
        </p:spPr>
        <p:txBody>
          <a:bodyPr lIns="94305" tIns="47152" rIns="94305" bIns="47152"/>
          <a:lstStyle/>
          <a:p>
            <a:endParaRPr lang="ja-JP" altLang="ja-JP"/>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91640D-DDE0-4FE7-851F-6F2AD77A6F5A}" type="slidenum">
              <a:rPr lang="ja-JP" altLang="en-US"/>
              <a:pPr/>
              <a:t>50</a:t>
            </a:fld>
            <a:endParaRPr lang="en-US" altLang="ja-JP"/>
          </a:p>
        </p:txBody>
      </p:sp>
      <p:sp>
        <p:nvSpPr>
          <p:cNvPr id="1731586" name="Rectangle 2"/>
          <p:cNvSpPr>
            <a:spLocks noGrp="1" noRot="1" noChangeAspect="1" noChangeArrowheads="1" noTextEdit="1"/>
          </p:cNvSpPr>
          <p:nvPr>
            <p:ph type="sldImg"/>
          </p:nvPr>
        </p:nvSpPr>
        <p:spPr bwMode="auto">
          <a:xfrm>
            <a:off x="906463" y="741363"/>
            <a:ext cx="4930775" cy="3698875"/>
          </a:xfrm>
          <a:prstGeom prst="rect">
            <a:avLst/>
          </a:prstGeom>
          <a:solidFill>
            <a:srgbClr val="FFFFFF"/>
          </a:solidFill>
          <a:ln>
            <a:solidFill>
              <a:srgbClr val="000000"/>
            </a:solidFill>
            <a:miter lim="800000"/>
            <a:headEnd/>
            <a:tailEnd/>
          </a:ln>
        </p:spPr>
      </p:sp>
      <p:sp>
        <p:nvSpPr>
          <p:cNvPr id="1731587" name="Rectangle 3"/>
          <p:cNvSpPr>
            <a:spLocks noGrp="1" noChangeArrowheads="1"/>
          </p:cNvSpPr>
          <p:nvPr>
            <p:ph type="body" idx="1"/>
          </p:nvPr>
        </p:nvSpPr>
        <p:spPr bwMode="auto">
          <a:xfrm>
            <a:off x="898102" y="4683546"/>
            <a:ext cx="4939560" cy="4441022"/>
          </a:xfrm>
          <a:prstGeom prst="rect">
            <a:avLst/>
          </a:prstGeom>
          <a:solidFill>
            <a:srgbClr val="FFFFFF"/>
          </a:solidFill>
          <a:ln>
            <a:solidFill>
              <a:srgbClr val="000000"/>
            </a:solidFill>
            <a:miter lim="800000"/>
            <a:headEnd/>
            <a:tailEnd/>
          </a:ln>
        </p:spPr>
        <p:txBody>
          <a:bodyPr lIns="89134" tIns="44568" rIns="89134" bIns="44568"/>
          <a:lstStyle/>
          <a:p>
            <a:endParaRPr lang="ja-JP"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FB567B-77AE-4DDA-AAC5-92A3C7392D0B}" type="slidenum">
              <a:rPr lang="ja-JP" altLang="en-US"/>
              <a:pPr/>
              <a:t>51</a:t>
            </a:fld>
            <a:endParaRPr lang="en-US" altLang="ja-JP"/>
          </a:p>
        </p:txBody>
      </p:sp>
      <p:sp>
        <p:nvSpPr>
          <p:cNvPr id="1797122" name="Rectangle 2"/>
          <p:cNvSpPr>
            <a:spLocks noGrp="1" noRot="1" noChangeAspect="1" noChangeArrowheads="1" noTextEdit="1"/>
          </p:cNvSpPr>
          <p:nvPr>
            <p:ph type="sldImg"/>
          </p:nvPr>
        </p:nvSpPr>
        <p:spPr bwMode="auto">
          <a:xfrm>
            <a:off x="906463" y="741363"/>
            <a:ext cx="4930775" cy="3698875"/>
          </a:xfrm>
          <a:prstGeom prst="rect">
            <a:avLst/>
          </a:prstGeom>
          <a:solidFill>
            <a:srgbClr val="FFFFFF"/>
          </a:solidFill>
          <a:ln>
            <a:solidFill>
              <a:srgbClr val="000000"/>
            </a:solidFill>
            <a:miter lim="800000"/>
            <a:headEnd/>
            <a:tailEnd/>
          </a:ln>
        </p:spPr>
      </p:sp>
      <p:sp>
        <p:nvSpPr>
          <p:cNvPr id="1797123" name="Rectangle 3"/>
          <p:cNvSpPr>
            <a:spLocks noGrp="1" noChangeArrowheads="1"/>
          </p:cNvSpPr>
          <p:nvPr>
            <p:ph type="body" idx="1"/>
          </p:nvPr>
        </p:nvSpPr>
        <p:spPr bwMode="auto">
          <a:xfrm>
            <a:off x="898102" y="4683546"/>
            <a:ext cx="4939560" cy="4441022"/>
          </a:xfrm>
          <a:prstGeom prst="rect">
            <a:avLst/>
          </a:prstGeom>
          <a:solidFill>
            <a:srgbClr val="FFFFFF"/>
          </a:solidFill>
          <a:ln>
            <a:solidFill>
              <a:srgbClr val="000000"/>
            </a:solidFill>
            <a:miter lim="800000"/>
            <a:headEnd/>
            <a:tailEnd/>
          </a:ln>
        </p:spPr>
        <p:txBody>
          <a:bodyPr lIns="89134" tIns="44568" rIns="89134" bIns="44568"/>
          <a:lstStyle/>
          <a:p>
            <a:endParaRPr lang="ja-JP"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1396DE-2E11-4C64-98D7-120A34F8684B}" type="slidenum">
              <a:rPr lang="ja-JP" altLang="en-US"/>
              <a:pPr/>
              <a:t>52</a:t>
            </a:fld>
            <a:endParaRPr lang="en-US" altLang="ja-JP"/>
          </a:p>
        </p:txBody>
      </p:sp>
      <p:sp>
        <p:nvSpPr>
          <p:cNvPr id="1799170" name="Rectangle 2"/>
          <p:cNvSpPr>
            <a:spLocks noGrp="1" noRot="1" noChangeAspect="1" noChangeArrowheads="1" noTextEdit="1"/>
          </p:cNvSpPr>
          <p:nvPr>
            <p:ph type="sldImg"/>
          </p:nvPr>
        </p:nvSpPr>
        <p:spPr bwMode="auto">
          <a:xfrm>
            <a:off x="906463" y="741363"/>
            <a:ext cx="4930775" cy="3698875"/>
          </a:xfrm>
          <a:prstGeom prst="rect">
            <a:avLst/>
          </a:prstGeom>
          <a:solidFill>
            <a:srgbClr val="FFFFFF"/>
          </a:solidFill>
          <a:ln>
            <a:solidFill>
              <a:srgbClr val="000000"/>
            </a:solidFill>
            <a:miter lim="800000"/>
            <a:headEnd/>
            <a:tailEnd/>
          </a:ln>
        </p:spPr>
      </p:sp>
      <p:sp>
        <p:nvSpPr>
          <p:cNvPr id="1799171" name="Rectangle 3"/>
          <p:cNvSpPr>
            <a:spLocks noGrp="1" noChangeArrowheads="1"/>
          </p:cNvSpPr>
          <p:nvPr>
            <p:ph type="body" idx="1"/>
          </p:nvPr>
        </p:nvSpPr>
        <p:spPr bwMode="auto">
          <a:xfrm>
            <a:off x="898102" y="4683546"/>
            <a:ext cx="4939560" cy="4441022"/>
          </a:xfrm>
          <a:prstGeom prst="rect">
            <a:avLst/>
          </a:prstGeom>
          <a:solidFill>
            <a:srgbClr val="FFFFFF"/>
          </a:solidFill>
          <a:ln>
            <a:solidFill>
              <a:srgbClr val="000000"/>
            </a:solidFill>
            <a:miter lim="800000"/>
            <a:headEnd/>
            <a:tailEnd/>
          </a:ln>
        </p:spPr>
        <p:txBody>
          <a:bodyPr lIns="89134" tIns="44568" rIns="89134" bIns="44568"/>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p:spPr>
        <p:txBody>
          <a:bodyPr/>
          <a:lstStyle>
            <a:lvl1pPr defTabSz="892445" eaLnBrk="0" hangingPunct="0">
              <a:defRPr kumimoji="1" sz="2300" i="1">
                <a:solidFill>
                  <a:schemeClr val="tx1"/>
                </a:solidFill>
                <a:latin typeface="Times New Roman" pitchFamily="18" charset="0"/>
                <a:ea typeface="ＭＳ Ｐゴシック" pitchFamily="50" charset="-128"/>
              </a:defRPr>
            </a:lvl1pPr>
            <a:lvl2pPr marL="711523" indent="-273663" defTabSz="892445" eaLnBrk="0" hangingPunct="0">
              <a:defRPr kumimoji="1" sz="2300" i="1">
                <a:solidFill>
                  <a:schemeClr val="tx1"/>
                </a:solidFill>
                <a:latin typeface="Times New Roman" pitchFamily="18" charset="0"/>
                <a:ea typeface="ＭＳ Ｐゴシック" pitchFamily="50" charset="-128"/>
              </a:defRPr>
            </a:lvl2pPr>
            <a:lvl3pPr marL="1094651" indent="-218930" defTabSz="892445" eaLnBrk="0" hangingPunct="0">
              <a:defRPr kumimoji="1" sz="2300" i="1">
                <a:solidFill>
                  <a:schemeClr val="tx1"/>
                </a:solidFill>
                <a:latin typeface="Times New Roman" pitchFamily="18" charset="0"/>
                <a:ea typeface="ＭＳ Ｐゴシック" pitchFamily="50" charset="-128"/>
              </a:defRPr>
            </a:lvl3pPr>
            <a:lvl4pPr marL="1532512" indent="-218930" defTabSz="892445" eaLnBrk="0" hangingPunct="0">
              <a:defRPr kumimoji="1" sz="2300" i="1">
                <a:solidFill>
                  <a:schemeClr val="tx1"/>
                </a:solidFill>
                <a:latin typeface="Times New Roman" pitchFamily="18" charset="0"/>
                <a:ea typeface="ＭＳ Ｐゴシック" pitchFamily="50" charset="-128"/>
              </a:defRPr>
            </a:lvl4pPr>
            <a:lvl5pPr marL="1970372" indent="-218930" defTabSz="892445" eaLnBrk="0" hangingPunct="0">
              <a:defRPr kumimoji="1" sz="2300" i="1">
                <a:solidFill>
                  <a:schemeClr val="tx1"/>
                </a:solidFill>
                <a:latin typeface="Times New Roman" pitchFamily="18" charset="0"/>
                <a:ea typeface="ＭＳ Ｐゴシック" pitchFamily="50" charset="-128"/>
              </a:defRPr>
            </a:lvl5pPr>
            <a:lvl6pPr marL="2408232" indent="-218930" algn="ctr" defTabSz="892445" eaLnBrk="0" fontAlgn="base" hangingPunct="0">
              <a:spcBef>
                <a:spcPct val="50000"/>
              </a:spcBef>
              <a:spcAft>
                <a:spcPct val="0"/>
              </a:spcAft>
              <a:defRPr kumimoji="1" sz="2300" i="1">
                <a:solidFill>
                  <a:schemeClr val="tx1"/>
                </a:solidFill>
                <a:latin typeface="Times New Roman" pitchFamily="18" charset="0"/>
                <a:ea typeface="ＭＳ Ｐゴシック" pitchFamily="50" charset="-128"/>
              </a:defRPr>
            </a:lvl6pPr>
            <a:lvl7pPr marL="2846093" indent="-218930" algn="ctr" defTabSz="892445" eaLnBrk="0" fontAlgn="base" hangingPunct="0">
              <a:spcBef>
                <a:spcPct val="50000"/>
              </a:spcBef>
              <a:spcAft>
                <a:spcPct val="0"/>
              </a:spcAft>
              <a:defRPr kumimoji="1" sz="2300" i="1">
                <a:solidFill>
                  <a:schemeClr val="tx1"/>
                </a:solidFill>
                <a:latin typeface="Times New Roman" pitchFamily="18" charset="0"/>
                <a:ea typeface="ＭＳ Ｐゴシック" pitchFamily="50" charset="-128"/>
              </a:defRPr>
            </a:lvl7pPr>
            <a:lvl8pPr marL="3283953" indent="-218930" algn="ctr" defTabSz="892445" eaLnBrk="0" fontAlgn="base" hangingPunct="0">
              <a:spcBef>
                <a:spcPct val="50000"/>
              </a:spcBef>
              <a:spcAft>
                <a:spcPct val="0"/>
              </a:spcAft>
              <a:defRPr kumimoji="1" sz="2300" i="1">
                <a:solidFill>
                  <a:schemeClr val="tx1"/>
                </a:solidFill>
                <a:latin typeface="Times New Roman" pitchFamily="18" charset="0"/>
                <a:ea typeface="ＭＳ Ｐゴシック" pitchFamily="50" charset="-128"/>
              </a:defRPr>
            </a:lvl8pPr>
            <a:lvl9pPr marL="3721814" indent="-218930" algn="ctr" defTabSz="892445" eaLnBrk="0" fontAlgn="base" hangingPunct="0">
              <a:spcBef>
                <a:spcPct val="50000"/>
              </a:spcBef>
              <a:spcAft>
                <a:spcPct val="0"/>
              </a:spcAft>
              <a:defRPr kumimoji="1" sz="2300" i="1">
                <a:solidFill>
                  <a:schemeClr val="tx1"/>
                </a:solidFill>
                <a:latin typeface="Times New Roman" pitchFamily="18" charset="0"/>
                <a:ea typeface="ＭＳ Ｐゴシック" pitchFamily="50" charset="-128"/>
              </a:defRPr>
            </a:lvl9pPr>
          </a:lstStyle>
          <a:p>
            <a:pPr eaLnBrk="1" hangingPunct="1"/>
            <a:fld id="{40768205-E73D-4FD1-A95F-627FCA014FC1}" type="slidenum">
              <a:rPr lang="ja-JP" altLang="en-US" sz="1100" i="0"/>
              <a:pPr eaLnBrk="1" hangingPunct="1"/>
              <a:t>5</a:t>
            </a:fld>
            <a:endParaRPr lang="en-US" altLang="ja-JP" sz="1100" i="0"/>
          </a:p>
        </p:txBody>
      </p:sp>
      <p:sp>
        <p:nvSpPr>
          <p:cNvPr id="328707" name="Rectangle 7"/>
          <p:cNvSpPr txBox="1">
            <a:spLocks noGrp="1" noChangeArrowheads="1"/>
          </p:cNvSpPr>
          <p:nvPr/>
        </p:nvSpPr>
        <p:spPr bwMode="auto">
          <a:xfrm>
            <a:off x="3816733" y="9373534"/>
            <a:ext cx="2919031" cy="4927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215" tIns="44607" rIns="89215" bIns="44607" anchor="b"/>
          <a:lstStyle>
            <a:lvl1pPr defTabSz="931863" eaLnBrk="0" hangingPunct="0">
              <a:defRPr kumimoji="1" sz="2400" i="1">
                <a:solidFill>
                  <a:schemeClr val="tx1"/>
                </a:solidFill>
                <a:latin typeface="Times New Roman" pitchFamily="18" charset="0"/>
                <a:ea typeface="ＭＳ Ｐゴシック" pitchFamily="50" charset="-128"/>
              </a:defRPr>
            </a:lvl1pPr>
            <a:lvl2pPr marL="742950" indent="-285750" defTabSz="931863" eaLnBrk="0" hangingPunct="0">
              <a:defRPr kumimoji="1" sz="2400" i="1">
                <a:solidFill>
                  <a:schemeClr val="tx1"/>
                </a:solidFill>
                <a:latin typeface="Times New Roman" pitchFamily="18" charset="0"/>
                <a:ea typeface="ＭＳ Ｐゴシック" pitchFamily="50" charset="-128"/>
              </a:defRPr>
            </a:lvl2pPr>
            <a:lvl3pPr marL="1143000" indent="-228600" defTabSz="931863" eaLnBrk="0" hangingPunct="0">
              <a:defRPr kumimoji="1" sz="2400" i="1">
                <a:solidFill>
                  <a:schemeClr val="tx1"/>
                </a:solidFill>
                <a:latin typeface="Times New Roman" pitchFamily="18" charset="0"/>
                <a:ea typeface="ＭＳ Ｐゴシック" pitchFamily="50" charset="-128"/>
              </a:defRPr>
            </a:lvl3pPr>
            <a:lvl4pPr marL="1600200" indent="-228600" defTabSz="931863" eaLnBrk="0" hangingPunct="0">
              <a:defRPr kumimoji="1" sz="2400" i="1">
                <a:solidFill>
                  <a:schemeClr val="tx1"/>
                </a:solidFill>
                <a:latin typeface="Times New Roman" pitchFamily="18" charset="0"/>
                <a:ea typeface="ＭＳ Ｐゴシック" pitchFamily="50" charset="-128"/>
              </a:defRPr>
            </a:lvl4pPr>
            <a:lvl5pPr marL="2057400" indent="-228600" defTabSz="931863" eaLnBrk="0" hangingPunct="0">
              <a:defRPr kumimoji="1" sz="2400" i="1">
                <a:solidFill>
                  <a:schemeClr val="tx1"/>
                </a:solidFill>
                <a:latin typeface="Times New Roman" pitchFamily="18" charset="0"/>
                <a:ea typeface="ＭＳ Ｐゴシック" pitchFamily="50" charset="-128"/>
              </a:defRPr>
            </a:lvl5pPr>
            <a:lvl6pPr marL="25146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defTabSz="931863"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r" eaLnBrk="1" hangingPunct="1">
              <a:spcBef>
                <a:spcPct val="0"/>
              </a:spcBef>
            </a:pPr>
            <a:fld id="{1DD60B8C-7ACB-4F9F-ABA9-C55D3C688CE3}" type="slidenum">
              <a:rPr lang="en-US" altLang="ja-JP" sz="1100" i="0"/>
              <a:pPr algn="r" eaLnBrk="1" hangingPunct="1">
                <a:spcBef>
                  <a:spcPct val="0"/>
                </a:spcBef>
              </a:pPr>
              <a:t>5</a:t>
            </a:fld>
            <a:endParaRPr lang="en-US" altLang="ja-JP" sz="1100" i="0"/>
          </a:p>
        </p:txBody>
      </p:sp>
      <p:sp>
        <p:nvSpPr>
          <p:cNvPr id="328708" name="Rectangle 2"/>
          <p:cNvSpPr>
            <a:spLocks noGrp="1" noRot="1" noChangeAspect="1" noChangeArrowheads="1" noTextEdit="1"/>
          </p:cNvSpPr>
          <p:nvPr>
            <p:ph type="sldImg"/>
          </p:nvPr>
        </p:nvSpPr>
        <p:spPr>
          <a:xfrm>
            <a:off x="908050" y="744538"/>
            <a:ext cx="4927600" cy="3697287"/>
          </a:xfrm>
          <a:ln/>
        </p:spPr>
      </p:sp>
      <p:sp>
        <p:nvSpPr>
          <p:cNvPr id="328709" name="Rectangle 3"/>
          <p:cNvSpPr>
            <a:spLocks noGrp="1" noChangeArrowheads="1"/>
          </p:cNvSpPr>
          <p:nvPr>
            <p:ph type="body" idx="1"/>
          </p:nvPr>
        </p:nvSpPr>
        <p:spPr>
          <a:xfrm>
            <a:off x="896196" y="4684472"/>
            <a:ext cx="4943375" cy="4439610"/>
          </a:xfrm>
          <a:noFill/>
        </p:spPr>
        <p:txBody>
          <a:bodyPr lIns="89220" tIns="44609" rIns="89220" bIns="44609"/>
          <a:lstStyle/>
          <a:p>
            <a:pPr eaLnBrk="1" hangingPunct="1"/>
            <a:endParaRPr lang="ja-JP" altLang="ja-JP" smtClean="0">
              <a:latin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57C352-FAEC-40DC-9CF3-467A60412B57}" type="slidenum">
              <a:rPr lang="ja-JP" altLang="en-US"/>
              <a:pPr/>
              <a:t>54</a:t>
            </a:fld>
            <a:endParaRPr lang="en-US" altLang="ja-JP"/>
          </a:p>
        </p:txBody>
      </p:sp>
      <p:sp>
        <p:nvSpPr>
          <p:cNvPr id="1801218" name="Rectangle 2"/>
          <p:cNvSpPr>
            <a:spLocks noGrp="1" noRot="1" noChangeAspect="1" noChangeArrowheads="1" noTextEdit="1"/>
          </p:cNvSpPr>
          <p:nvPr>
            <p:ph type="sldImg"/>
          </p:nvPr>
        </p:nvSpPr>
        <p:spPr bwMode="auto">
          <a:xfrm>
            <a:off x="906463" y="741363"/>
            <a:ext cx="4930775" cy="3698875"/>
          </a:xfrm>
          <a:prstGeom prst="rect">
            <a:avLst/>
          </a:prstGeom>
          <a:solidFill>
            <a:srgbClr val="FFFFFF"/>
          </a:solidFill>
          <a:ln>
            <a:solidFill>
              <a:srgbClr val="000000"/>
            </a:solidFill>
            <a:miter lim="800000"/>
            <a:headEnd/>
            <a:tailEnd/>
          </a:ln>
        </p:spPr>
      </p:sp>
      <p:sp>
        <p:nvSpPr>
          <p:cNvPr id="1801219" name="Rectangle 3"/>
          <p:cNvSpPr>
            <a:spLocks noGrp="1" noChangeArrowheads="1"/>
          </p:cNvSpPr>
          <p:nvPr>
            <p:ph type="body" idx="1"/>
          </p:nvPr>
        </p:nvSpPr>
        <p:spPr bwMode="auto">
          <a:xfrm>
            <a:off x="898102" y="4683546"/>
            <a:ext cx="4939560" cy="4441022"/>
          </a:xfrm>
          <a:prstGeom prst="rect">
            <a:avLst/>
          </a:prstGeom>
          <a:solidFill>
            <a:srgbClr val="FFFFFF"/>
          </a:solidFill>
          <a:ln>
            <a:solidFill>
              <a:srgbClr val="000000"/>
            </a:solidFill>
            <a:miter lim="800000"/>
            <a:headEnd/>
            <a:tailEnd/>
          </a:ln>
        </p:spPr>
        <p:txBody>
          <a:bodyPr lIns="89134" tIns="44568" rIns="89134" bIns="44568"/>
          <a:lstStyle/>
          <a:p>
            <a:endParaRPr lang="ja-JP"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06384635-98FD-446A-9231-5B00247CA160}" type="slidenum">
              <a:rPr lang="en-US" altLang="ja-JP" sz="1100" smtClean="0"/>
              <a:pPr eaLnBrk="1" hangingPunct="1"/>
              <a:t>55</a:t>
            </a:fld>
            <a:endParaRPr lang="en-US" altLang="ja-JP" sz="1100" smtClean="0"/>
          </a:p>
        </p:txBody>
      </p:sp>
      <p:sp>
        <p:nvSpPr>
          <p:cNvPr id="114691" name="Rectangle 2"/>
          <p:cNvSpPr>
            <a:spLocks noGrp="1" noRot="1" noChangeAspect="1" noChangeArrowheads="1" noTextEdit="1"/>
          </p:cNvSpPr>
          <p:nvPr>
            <p:ph type="sldImg"/>
          </p:nvPr>
        </p:nvSpPr>
        <p:spPr>
          <a:xfrm>
            <a:off x="903288" y="739775"/>
            <a:ext cx="4929187" cy="3698875"/>
          </a:xfrm>
          <a:ln/>
        </p:spPr>
      </p:sp>
      <p:sp>
        <p:nvSpPr>
          <p:cNvPr id="114692" name="Rectangle 3"/>
          <p:cNvSpPr>
            <a:spLocks noGrp="1" noChangeArrowheads="1"/>
          </p:cNvSpPr>
          <p:nvPr>
            <p:ph type="body" idx="1"/>
          </p:nvPr>
        </p:nvSpPr>
        <p:spPr>
          <a:xfrm>
            <a:off x="896296" y="4685512"/>
            <a:ext cx="4943172" cy="4441352"/>
          </a:xfrm>
          <a:noFill/>
        </p:spPr>
        <p:txBody>
          <a:bodyPr lIns="94305" tIns="47152" rIns="94305" bIns="47152"/>
          <a:lstStyle/>
          <a:p>
            <a:pPr eaLnBrk="1" hangingPunct="1"/>
            <a:r>
              <a:rPr lang="ja-JP" altLang="en-US" smtClean="0"/>
              <a:t>ドクターに全てできる？</a:t>
            </a:r>
          </a:p>
          <a:p>
            <a:pPr eaLnBrk="1" hangingPunct="1"/>
            <a:endParaRPr lang="ja-JP" altLang="en-US" smtClean="0"/>
          </a:p>
          <a:p>
            <a:pPr eaLnBrk="1" hangingPunct="1"/>
            <a:r>
              <a:rPr lang="ja-JP" altLang="en-US" smtClean="0"/>
              <a:t>最初だけでなく開業１年後もチェックすることが出てくる</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6</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7</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BCB7F9F5-5FA1-4C72-B238-723602EDC312}" type="slidenum">
              <a:rPr lang="en-US" altLang="ja-JP" sz="1100" smtClean="0"/>
              <a:pPr eaLnBrk="1" hangingPunct="1"/>
              <a:t>8</a:t>
            </a:fld>
            <a:endParaRPr lang="en-US" altLang="ja-JP" sz="1100"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8DD47D4-BB33-402D-B035-F4026B50356C}" type="slidenum">
              <a:rPr lang="en-US" altLang="ja-JP" sz="1100" smtClean="0"/>
              <a:pPr eaLnBrk="1" hangingPunct="1"/>
              <a:t>9</a:t>
            </a:fld>
            <a:endParaRPr lang="en-US" altLang="ja-JP" sz="11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996B7A8-E6CE-4B0F-A925-74BB7D35EE6D}" type="slidenum">
              <a:rPr lang="en-US" altLang="ja-JP"/>
              <a:pPr>
                <a:defRPr/>
              </a:pPr>
              <a:t>‹#›</a:t>
            </a:fld>
            <a:endParaRPr lang="en-US" altLang="ja-JP"/>
          </a:p>
        </p:txBody>
      </p:sp>
    </p:spTree>
    <p:extLst>
      <p:ext uri="{BB962C8B-B14F-4D97-AF65-F5344CB8AC3E}">
        <p14:creationId xmlns:p14="http://schemas.microsoft.com/office/powerpoint/2010/main" val="34316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34DFC20-A140-4975-B3D8-C9626982779D}" type="slidenum">
              <a:rPr lang="en-US" altLang="ja-JP"/>
              <a:pPr>
                <a:defRPr/>
              </a:pPr>
              <a:t>‹#›</a:t>
            </a:fld>
            <a:endParaRPr lang="en-US" altLang="ja-JP"/>
          </a:p>
        </p:txBody>
      </p:sp>
    </p:spTree>
    <p:extLst>
      <p:ext uri="{BB962C8B-B14F-4D97-AF65-F5344CB8AC3E}">
        <p14:creationId xmlns:p14="http://schemas.microsoft.com/office/powerpoint/2010/main" val="344795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B15EBD9-4E70-4F92-A5FD-42AB96326A93}" type="slidenum">
              <a:rPr lang="en-US" altLang="ja-JP"/>
              <a:pPr>
                <a:defRPr/>
              </a:pPr>
              <a:t>‹#›</a:t>
            </a:fld>
            <a:endParaRPr lang="en-US" altLang="ja-JP"/>
          </a:p>
        </p:txBody>
      </p:sp>
    </p:spTree>
    <p:extLst>
      <p:ext uri="{BB962C8B-B14F-4D97-AF65-F5344CB8AC3E}">
        <p14:creationId xmlns:p14="http://schemas.microsoft.com/office/powerpoint/2010/main" val="2634045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xfrm>
            <a:off x="0" y="30163"/>
            <a:ext cx="1905000" cy="457200"/>
          </a:xfrm>
        </p:spPr>
        <p:txBody>
          <a:bodyPr/>
          <a:lstStyle>
            <a:lvl1pPr algn="l">
              <a:defRPr sz="2000"/>
            </a:lvl1pPr>
          </a:lstStyle>
          <a:p>
            <a:pPr>
              <a:defRPr/>
            </a:pPr>
            <a:fld id="{A6176176-7522-4D81-912D-BC26A811D785}" type="slidenum">
              <a:rPr lang="en-US" altLang="ja-JP"/>
              <a:pPr>
                <a:defRPr/>
              </a:pPr>
              <a:t>‹#›</a:t>
            </a:fld>
            <a:endParaRPr lang="en-US" altLang="ja-JP" dirty="0"/>
          </a:p>
        </p:txBody>
      </p:sp>
    </p:spTree>
    <p:extLst>
      <p:ext uri="{BB962C8B-B14F-4D97-AF65-F5344CB8AC3E}">
        <p14:creationId xmlns:p14="http://schemas.microsoft.com/office/powerpoint/2010/main" val="217003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3690352-42B8-42F8-856A-E2247BA53BAC}" type="slidenum">
              <a:rPr lang="en-US" altLang="ja-JP"/>
              <a:pPr>
                <a:defRPr/>
              </a:pPr>
              <a:t>‹#›</a:t>
            </a:fld>
            <a:endParaRPr lang="en-US" altLang="ja-JP"/>
          </a:p>
        </p:txBody>
      </p:sp>
    </p:spTree>
    <p:extLst>
      <p:ext uri="{BB962C8B-B14F-4D97-AF65-F5344CB8AC3E}">
        <p14:creationId xmlns:p14="http://schemas.microsoft.com/office/powerpoint/2010/main" val="144817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0BBE3AC-A4F2-4087-BA21-D64DDDD89439}" type="slidenum">
              <a:rPr lang="en-US" altLang="ja-JP"/>
              <a:pPr>
                <a:defRPr/>
              </a:pPr>
              <a:t>‹#›</a:t>
            </a:fld>
            <a:endParaRPr lang="en-US" altLang="ja-JP"/>
          </a:p>
        </p:txBody>
      </p:sp>
    </p:spTree>
    <p:extLst>
      <p:ext uri="{BB962C8B-B14F-4D97-AF65-F5344CB8AC3E}">
        <p14:creationId xmlns:p14="http://schemas.microsoft.com/office/powerpoint/2010/main" val="363510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78C942EA-3968-4802-B881-354A216DC0B9}" type="slidenum">
              <a:rPr lang="en-US" altLang="ja-JP"/>
              <a:pPr>
                <a:defRPr/>
              </a:pPr>
              <a:t>‹#›</a:t>
            </a:fld>
            <a:endParaRPr lang="en-US" altLang="ja-JP"/>
          </a:p>
        </p:txBody>
      </p:sp>
    </p:spTree>
    <p:extLst>
      <p:ext uri="{BB962C8B-B14F-4D97-AF65-F5344CB8AC3E}">
        <p14:creationId xmlns:p14="http://schemas.microsoft.com/office/powerpoint/2010/main" val="20949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CC4B49A-E57F-4878-BEA5-8CAEB4B30919}" type="slidenum">
              <a:rPr lang="en-US" altLang="ja-JP"/>
              <a:pPr>
                <a:defRPr/>
              </a:pPr>
              <a:t>‹#›</a:t>
            </a:fld>
            <a:endParaRPr lang="en-US" altLang="ja-JP"/>
          </a:p>
        </p:txBody>
      </p:sp>
    </p:spTree>
    <p:extLst>
      <p:ext uri="{BB962C8B-B14F-4D97-AF65-F5344CB8AC3E}">
        <p14:creationId xmlns:p14="http://schemas.microsoft.com/office/powerpoint/2010/main" val="247155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0CD156A-D4A8-40E6-9794-34F737901C28}" type="slidenum">
              <a:rPr lang="en-US" altLang="ja-JP"/>
              <a:pPr>
                <a:defRPr/>
              </a:pPr>
              <a:t>‹#›</a:t>
            </a:fld>
            <a:endParaRPr lang="en-US" altLang="ja-JP"/>
          </a:p>
        </p:txBody>
      </p:sp>
    </p:spTree>
    <p:extLst>
      <p:ext uri="{BB962C8B-B14F-4D97-AF65-F5344CB8AC3E}">
        <p14:creationId xmlns:p14="http://schemas.microsoft.com/office/powerpoint/2010/main" val="220391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061DFF-FB03-4C69-BE4E-40C46F99052D}" type="slidenum">
              <a:rPr lang="en-US" altLang="ja-JP"/>
              <a:pPr>
                <a:defRPr/>
              </a:pPr>
              <a:t>‹#›</a:t>
            </a:fld>
            <a:endParaRPr lang="en-US" altLang="ja-JP"/>
          </a:p>
        </p:txBody>
      </p:sp>
    </p:spTree>
    <p:extLst>
      <p:ext uri="{BB962C8B-B14F-4D97-AF65-F5344CB8AC3E}">
        <p14:creationId xmlns:p14="http://schemas.microsoft.com/office/powerpoint/2010/main" val="110411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633E2C7-B803-45D6-89CB-3567312F5406}" type="slidenum">
              <a:rPr lang="en-US" altLang="ja-JP"/>
              <a:pPr>
                <a:defRPr/>
              </a:pPr>
              <a:t>‹#›</a:t>
            </a:fld>
            <a:endParaRPr lang="en-US" altLang="ja-JP"/>
          </a:p>
        </p:txBody>
      </p:sp>
    </p:spTree>
    <p:extLst>
      <p:ext uri="{BB962C8B-B14F-4D97-AF65-F5344CB8AC3E}">
        <p14:creationId xmlns:p14="http://schemas.microsoft.com/office/powerpoint/2010/main" val="319075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２ レベル</a:t>
            </a:r>
          </a:p>
          <a:p>
            <a:pPr lvl="2"/>
            <a:r>
              <a:rPr lang="ja-JP" altLang="en-US" smtClean="0"/>
              <a:t>第 ３レベル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r>
              <a:rPr lang="ja-JP" altLang="en-US"/>
              <a:t>2005.12.12</a:t>
            </a:r>
            <a:endParaRPr lang="en-US" altLang="ja-JP"/>
          </a:p>
        </p:txBody>
      </p:sp>
      <p:sp>
        <p:nvSpPr>
          <p:cNvPr id="1029" name="Rectangle 5"/>
          <p:cNvSpPr>
            <a:spLocks noGrp="1" noChangeArrowheads="1"/>
          </p:cNvSpPr>
          <p:nvPr>
            <p:ph type="ftr" sz="quarter" idx="3"/>
          </p:nvPr>
        </p:nvSpPr>
        <p:spPr bwMode="auto">
          <a:xfrm>
            <a:off x="31242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2390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800"/>
            </a:lvl1pPr>
          </a:lstStyle>
          <a:p>
            <a:pPr>
              <a:defRPr/>
            </a:pPr>
            <a:fld id="{1F138B67-B1DA-4CD5-9A2D-4383FFC810C7}" type="slidenum">
              <a:rPr lang="en-US" altLang="ja-JP"/>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745" r:id="rId1"/>
    <p:sldLayoutId id="214748375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ftr="0" dt="0"/>
  <p:txStyles>
    <p:titleStyle>
      <a:lvl1pPr algn="ctr" rtl="0" eaLnBrk="0" fontAlgn="base" hangingPunct="0">
        <a:spcBef>
          <a:spcPct val="0"/>
        </a:spcBef>
        <a:spcAft>
          <a:spcPct val="0"/>
        </a:spcAft>
        <a:defRPr kumimoji="1" sz="4000">
          <a:solidFill>
            <a:srgbClr val="FFFF00"/>
          </a:solidFill>
          <a:latin typeface="+mj-lt"/>
          <a:ea typeface="+mj-ea"/>
          <a:cs typeface="+mj-cs"/>
        </a:defRPr>
      </a:lvl1pPr>
      <a:lvl2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5pPr>
      <a:lvl6pPr marL="457200" algn="ctr" rtl="0" fontAlgn="base">
        <a:spcBef>
          <a:spcPct val="0"/>
        </a:spcBef>
        <a:spcAft>
          <a:spcPct val="0"/>
        </a:spcAft>
        <a:defRPr kumimoji="1" sz="4000">
          <a:solidFill>
            <a:srgbClr val="FFFF00"/>
          </a:solidFill>
          <a:latin typeface="Times New Roman" pitchFamily="18" charset="0"/>
          <a:ea typeface="ＭＳ Ｐゴシック" pitchFamily="50" charset="-128"/>
        </a:defRPr>
      </a:lvl6pPr>
      <a:lvl7pPr marL="914400" algn="ctr" rtl="0" fontAlgn="base">
        <a:spcBef>
          <a:spcPct val="0"/>
        </a:spcBef>
        <a:spcAft>
          <a:spcPct val="0"/>
        </a:spcAft>
        <a:defRPr kumimoji="1" sz="4000">
          <a:solidFill>
            <a:srgbClr val="FFFF00"/>
          </a:solidFill>
          <a:latin typeface="Times New Roman" pitchFamily="18" charset="0"/>
          <a:ea typeface="ＭＳ Ｐゴシック" pitchFamily="50" charset="-128"/>
        </a:defRPr>
      </a:lvl7pPr>
      <a:lvl8pPr marL="1371600" algn="ctr" rtl="0" fontAlgn="base">
        <a:spcBef>
          <a:spcPct val="0"/>
        </a:spcBef>
        <a:spcAft>
          <a:spcPct val="0"/>
        </a:spcAft>
        <a:defRPr kumimoji="1" sz="4000">
          <a:solidFill>
            <a:srgbClr val="FFFF00"/>
          </a:solidFill>
          <a:latin typeface="Times New Roman" pitchFamily="18" charset="0"/>
          <a:ea typeface="ＭＳ Ｐゴシック" pitchFamily="50" charset="-128"/>
        </a:defRPr>
      </a:lvl8pPr>
      <a:lvl9pPr marL="1828800" algn="ctr" rtl="0" fontAlgn="base">
        <a:spcBef>
          <a:spcPct val="0"/>
        </a:spcBef>
        <a:spcAft>
          <a:spcPct val="0"/>
        </a:spcAft>
        <a:defRPr kumimoji="1" sz="4000">
          <a:solidFill>
            <a:srgbClr val="FFFF00"/>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lr>
          <a:srgbClr val="FFFF00"/>
        </a:buClr>
        <a:buSzPct val="70000"/>
        <a:buFont typeface="Wingdings" pitchFamily="2" charset="2"/>
        <a:buChar char="u"/>
        <a:defRPr kumimoji="1" sz="3200">
          <a:solidFill>
            <a:srgbClr val="FFFF00"/>
          </a:solidFill>
          <a:latin typeface="+mn-lt"/>
          <a:ea typeface="+mn-ea"/>
          <a:cs typeface="+mn-cs"/>
        </a:defRPr>
      </a:lvl1pPr>
      <a:lvl2pPr marL="742950" indent="-285750" algn="l" rtl="0" eaLnBrk="0" fontAlgn="base" hangingPunct="0">
        <a:spcBef>
          <a:spcPct val="20000"/>
        </a:spcBef>
        <a:spcAft>
          <a:spcPct val="0"/>
        </a:spcAft>
        <a:buSzPct val="70000"/>
        <a:buFont typeface="Wingdings 3" pitchFamily="18" charset="2"/>
        <a:buChar char="u"/>
        <a:defRPr kumimoji="1" sz="2800">
          <a:solidFill>
            <a:schemeClr val="tx1"/>
          </a:solidFill>
          <a:latin typeface="+mn-lt"/>
          <a:ea typeface="+mn-ea"/>
        </a:defRPr>
      </a:lvl2pPr>
      <a:lvl3pPr marL="1143000" indent="-228600" algn="l" rtl="0" eaLnBrk="0" fontAlgn="base" hangingPunct="0">
        <a:spcBef>
          <a:spcPct val="20000"/>
        </a:spcBef>
        <a:spcAft>
          <a:spcPct val="0"/>
        </a:spcAft>
        <a:buSzPct val="70000"/>
        <a:buFont typeface="Wingdings 3" pitchFamily="18" charset="2"/>
        <a:buChar char="u"/>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11.xml"/><Relationship Id="rId5" Type="http://schemas.openxmlformats.org/officeDocument/2006/relationships/image" Target="../media/image3.wmf"/><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098"/>
          <p:cNvSpPr>
            <a:spLocks noGrp="1" noChangeArrowheads="1"/>
          </p:cNvSpPr>
          <p:nvPr>
            <p:ph type="ctrTitle"/>
          </p:nvPr>
        </p:nvSpPr>
        <p:spPr>
          <a:xfrm>
            <a:off x="250825" y="1524000"/>
            <a:ext cx="8713788" cy="2514600"/>
          </a:xfrm>
        </p:spPr>
        <p:txBody>
          <a:bodyPr/>
          <a:lstStyle/>
          <a:p>
            <a:pPr eaLnBrk="1" hangingPunct="1"/>
            <a:r>
              <a:rPr lang="ja-JP" altLang="en-US" sz="3600" dirty="0" smtClean="0"/>
              <a:t>診療報酬を取り巻く最新</a:t>
            </a:r>
            <a:r>
              <a:rPr lang="ja-JP" altLang="en-US" sz="3600" dirty="0"/>
              <a:t>事情</a:t>
            </a:r>
            <a:br>
              <a:rPr lang="ja-JP" altLang="en-US" sz="3600" dirty="0"/>
            </a:br>
            <a:r>
              <a:rPr lang="ja-JP" altLang="en-US" sz="3600" dirty="0"/>
              <a:t/>
            </a:r>
            <a:br>
              <a:rPr lang="ja-JP" altLang="en-US" sz="3600" dirty="0"/>
            </a:br>
            <a:r>
              <a:rPr kumimoji="0" lang="ja-JP" altLang="en-US" sz="3200" dirty="0" smtClean="0"/>
              <a:t>～電子化時代の対応と行政の動向～</a:t>
            </a:r>
            <a:endParaRPr kumimoji="0" lang="ja-JP" altLang="en-US" sz="3200" dirty="0" smtClean="0"/>
          </a:p>
        </p:txBody>
      </p:sp>
      <p:sp>
        <p:nvSpPr>
          <p:cNvPr id="3075" name="Rectangle 4100"/>
          <p:cNvSpPr>
            <a:spLocks noGrp="1" noChangeArrowheads="1"/>
          </p:cNvSpPr>
          <p:nvPr/>
        </p:nvSpPr>
        <p:spPr bwMode="auto">
          <a:xfrm>
            <a:off x="76200" y="0"/>
            <a:ext cx="4351784" cy="476250"/>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eaLnBrk="0" hangingPunct="0"/>
            <a:r>
              <a:rPr kumimoji="0" lang="ja-JP" altLang="en-US" sz="2000" dirty="0" smtClean="0">
                <a:solidFill>
                  <a:srgbClr val="FFFFFF"/>
                </a:solidFill>
              </a:rPr>
              <a:t>株式会社恒和薬品セミナー</a:t>
            </a:r>
            <a:endParaRPr kumimoji="0" lang="ja-JP" altLang="en-US" sz="2000" dirty="0">
              <a:solidFill>
                <a:srgbClr val="FFFFFF"/>
              </a:solidFill>
            </a:endParaRPr>
          </a:p>
        </p:txBody>
      </p:sp>
      <p:sp>
        <p:nvSpPr>
          <p:cNvPr id="3076" name="Rectangle 4100"/>
          <p:cNvSpPr>
            <a:spLocks noGrp="1" noChangeArrowheads="1"/>
          </p:cNvSpPr>
          <p:nvPr/>
        </p:nvSpPr>
        <p:spPr bwMode="auto">
          <a:xfrm>
            <a:off x="4644008" y="4725144"/>
            <a:ext cx="4495800" cy="2277319"/>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eaLnBrk="0" hangingPunct="0"/>
            <a:r>
              <a:rPr kumimoji="0" lang="ja-JP" altLang="en-US" sz="2000" dirty="0">
                <a:solidFill>
                  <a:srgbClr val="FFFFFF"/>
                </a:solidFill>
              </a:rPr>
              <a:t>平成</a:t>
            </a:r>
            <a:r>
              <a:rPr kumimoji="0" lang="ja-JP" altLang="en-US" sz="2000" dirty="0" smtClean="0">
                <a:solidFill>
                  <a:srgbClr val="FFFFFF"/>
                </a:solidFill>
              </a:rPr>
              <a:t>２５年　</a:t>
            </a:r>
            <a:r>
              <a:rPr kumimoji="0" lang="ja-JP" altLang="en-US" sz="2000" dirty="0" smtClean="0">
                <a:solidFill>
                  <a:srgbClr val="FFFFFF"/>
                </a:solidFill>
              </a:rPr>
              <a:t>２月</a:t>
            </a:r>
            <a:endParaRPr kumimoji="0" lang="ja-JP" altLang="en-US" sz="2000" dirty="0">
              <a:solidFill>
                <a:srgbClr val="FFFFFF"/>
              </a:solidFill>
            </a:endParaRPr>
          </a:p>
          <a:p>
            <a:pPr eaLnBrk="0" hangingPunct="0"/>
            <a:r>
              <a:rPr kumimoji="0" lang="ja-JP" altLang="en-US" sz="2000" dirty="0">
                <a:solidFill>
                  <a:srgbClr val="FFFFFF"/>
                </a:solidFill>
              </a:rPr>
              <a:t>有限会社メディカルサポートシステムズ</a:t>
            </a:r>
          </a:p>
          <a:p>
            <a:pPr eaLnBrk="0" hangingPunct="0"/>
            <a:r>
              <a:rPr kumimoji="0" lang="ja-JP" altLang="en-US" sz="2000" dirty="0" smtClean="0">
                <a:solidFill>
                  <a:srgbClr val="FFFFFF"/>
                </a:solidFill>
              </a:rPr>
              <a:t>　　</a:t>
            </a:r>
            <a:r>
              <a:rPr kumimoji="0" lang="ja-JP" altLang="en-US" sz="1600" dirty="0" smtClean="0">
                <a:solidFill>
                  <a:srgbClr val="FFFFFF"/>
                </a:solidFill>
              </a:rPr>
              <a:t>公益社団法人日本医業経営ｺﾝｻﾙﾀﾝﾄ協会</a:t>
            </a:r>
            <a:endParaRPr kumimoji="0" lang="en-US" altLang="ja-JP" sz="1600" dirty="0" smtClean="0">
              <a:solidFill>
                <a:srgbClr val="FFFFFF"/>
              </a:solidFill>
            </a:endParaRPr>
          </a:p>
          <a:p>
            <a:pPr eaLnBrk="0" hangingPunct="0"/>
            <a:r>
              <a:rPr kumimoji="0" lang="ja-JP" altLang="en-US" sz="1600" dirty="0">
                <a:solidFill>
                  <a:srgbClr val="FFFFFF"/>
                </a:solidFill>
              </a:rPr>
              <a:t>　</a:t>
            </a:r>
            <a:r>
              <a:rPr kumimoji="0" lang="ja-JP" altLang="en-US" sz="1600" dirty="0" smtClean="0">
                <a:solidFill>
                  <a:srgbClr val="FFFFFF"/>
                </a:solidFill>
              </a:rPr>
              <a:t>　　　神奈川県支部副支部長</a:t>
            </a:r>
            <a:endParaRPr kumimoji="0" lang="en-US" altLang="ja-JP" sz="1600" dirty="0" smtClean="0">
              <a:solidFill>
                <a:srgbClr val="FFFFFF"/>
              </a:solidFill>
            </a:endParaRPr>
          </a:p>
          <a:p>
            <a:pPr eaLnBrk="0" hangingPunct="0"/>
            <a:r>
              <a:rPr kumimoji="0" lang="ja-JP" altLang="en-US" sz="1600" dirty="0" smtClean="0">
                <a:solidFill>
                  <a:srgbClr val="FFFFFF"/>
                </a:solidFill>
              </a:rPr>
              <a:t>　　　認定</a:t>
            </a:r>
            <a:r>
              <a:rPr kumimoji="0" lang="ja-JP" altLang="en-US" sz="1600" dirty="0">
                <a:solidFill>
                  <a:srgbClr val="FFFFFF"/>
                </a:solidFill>
              </a:rPr>
              <a:t>医業経営ｺﾝｻﾙﾀﾝﾄ　第</a:t>
            </a:r>
            <a:r>
              <a:rPr kumimoji="0" lang="en-US" altLang="ja-JP" sz="1600" dirty="0">
                <a:solidFill>
                  <a:srgbClr val="FFFFFF"/>
                </a:solidFill>
                <a:latin typeface="ＭＳ ゴシック" pitchFamily="49" charset="-128"/>
                <a:ea typeface="ＭＳ ゴシック" pitchFamily="49" charset="-128"/>
              </a:rPr>
              <a:t>5590</a:t>
            </a:r>
            <a:r>
              <a:rPr kumimoji="0" lang="ja-JP" altLang="en-US" sz="1600" dirty="0">
                <a:solidFill>
                  <a:srgbClr val="FFFFFF"/>
                </a:solidFill>
              </a:rPr>
              <a:t>号</a:t>
            </a:r>
            <a:r>
              <a:rPr kumimoji="0" lang="ja-JP" altLang="en-US" dirty="0">
                <a:solidFill>
                  <a:srgbClr val="FFFFFF"/>
                </a:solidFill>
              </a:rPr>
              <a:t>　</a:t>
            </a:r>
          </a:p>
          <a:p>
            <a:pPr eaLnBrk="0" hangingPunct="0"/>
            <a:r>
              <a:rPr kumimoji="0" lang="ja-JP" altLang="en-US" dirty="0">
                <a:solidFill>
                  <a:srgbClr val="FFFFFF"/>
                </a:solidFill>
              </a:rPr>
              <a:t>　　　　　　　　</a:t>
            </a:r>
            <a:r>
              <a:rPr kumimoji="0" lang="ja-JP" altLang="en-US" sz="2000" dirty="0">
                <a:solidFill>
                  <a:srgbClr val="FFFFFF"/>
                </a:solidFill>
              </a:rPr>
              <a:t>細　谷　　邦　夫</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24D0A40-331C-4492-AACF-CC59229BDAE6}" type="slidenum">
              <a:rPr lang="en-US" altLang="ja-JP" sz="1800" smtClean="0"/>
              <a:pPr eaLnBrk="1" hangingPunct="1"/>
              <a:t>10</a:t>
            </a:fld>
            <a:endParaRPr lang="en-US" altLang="ja-JP" sz="1800" smtClean="0"/>
          </a:p>
        </p:txBody>
      </p:sp>
      <p:sp>
        <p:nvSpPr>
          <p:cNvPr id="14339"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latin typeface="ＭＳ Ｐゴシック" pitchFamily="50" charset="-128"/>
              </a:rPr>
              <a:t>査定率の前年同月比の推移</a:t>
            </a:r>
          </a:p>
          <a:p>
            <a:pPr lvl="2" algn="just" eaLnBrk="1" hangingPunct="1">
              <a:lnSpc>
                <a:spcPct val="90000"/>
              </a:lnSpc>
            </a:pPr>
            <a:endParaRPr lang="en-US" altLang="ja-JP" sz="2000" dirty="0" smtClean="0">
              <a:latin typeface="ＭＳ Ｐゴシック" pitchFamily="50" charset="-128"/>
            </a:endParaRPr>
          </a:p>
          <a:p>
            <a:pPr lvl="2" algn="just" eaLnBrk="1" hangingPunct="1">
              <a:lnSpc>
                <a:spcPct val="90000"/>
              </a:lnSpc>
            </a:pPr>
            <a:endParaRPr lang="en-US" altLang="ja-JP" sz="2000" dirty="0">
              <a:latin typeface="ＭＳ Ｐゴシック" pitchFamily="50" charset="-128"/>
            </a:endParaRPr>
          </a:p>
          <a:p>
            <a:pPr lvl="2" algn="just" eaLnBrk="1" hangingPunct="1">
              <a:lnSpc>
                <a:spcPct val="90000"/>
              </a:lnSpc>
            </a:pPr>
            <a:endParaRPr lang="en-US" altLang="ja-JP" sz="2000" dirty="0" smtClean="0">
              <a:latin typeface="ＭＳ Ｐゴシック" pitchFamily="50" charset="-128"/>
            </a:endParaRPr>
          </a:p>
          <a:p>
            <a:pPr lvl="2" algn="just" eaLnBrk="1" hangingPunct="1">
              <a:lnSpc>
                <a:spcPct val="90000"/>
              </a:lnSpc>
            </a:pPr>
            <a:endParaRPr lang="en-US" altLang="ja-JP" sz="2000" dirty="0">
              <a:latin typeface="ＭＳ Ｐゴシック" pitchFamily="50" charset="-128"/>
            </a:endParaRPr>
          </a:p>
          <a:p>
            <a:pPr lvl="2" algn="just" eaLnBrk="1" hangingPunct="1">
              <a:lnSpc>
                <a:spcPct val="90000"/>
              </a:lnSpc>
            </a:pPr>
            <a:endParaRPr lang="en-US" altLang="ja-JP" sz="2000" dirty="0" smtClean="0">
              <a:latin typeface="ＭＳ Ｐゴシック" pitchFamily="50" charset="-128"/>
            </a:endParaRPr>
          </a:p>
          <a:p>
            <a:pPr lvl="2" algn="just" eaLnBrk="1" hangingPunct="1">
              <a:lnSpc>
                <a:spcPct val="90000"/>
              </a:lnSpc>
            </a:pPr>
            <a:endParaRPr lang="en-US" altLang="ja-JP" sz="2000" dirty="0">
              <a:latin typeface="ＭＳ Ｐゴシック" pitchFamily="50" charset="-128"/>
            </a:endParaRPr>
          </a:p>
          <a:p>
            <a:pPr lvl="2" algn="just" eaLnBrk="1" hangingPunct="1">
              <a:lnSpc>
                <a:spcPct val="90000"/>
              </a:lnSpc>
            </a:pPr>
            <a:endParaRPr lang="en-US" altLang="ja-JP" sz="2000" dirty="0" smtClean="0">
              <a:latin typeface="ＭＳ Ｐゴシック" pitchFamily="50" charset="-128"/>
            </a:endParaRPr>
          </a:p>
          <a:p>
            <a:pPr lvl="2" algn="just" eaLnBrk="1" hangingPunct="1">
              <a:lnSpc>
                <a:spcPct val="90000"/>
              </a:lnSpc>
            </a:pPr>
            <a:endParaRPr lang="ja-JP" altLang="en-US" sz="2000" dirty="0" smtClean="0">
              <a:latin typeface="ＭＳ Ｐゴシック" pitchFamily="50" charset="-128"/>
            </a:endParaRPr>
          </a:p>
          <a:p>
            <a:pPr lvl="1" eaLnBrk="1" hangingPunct="1"/>
            <a:endParaRPr lang="en-US" altLang="ja-JP" dirty="0" smtClean="0">
              <a:latin typeface="ＭＳ ゴシック" pitchFamily="49" charset="-128"/>
              <a:ea typeface="ＭＳ ゴシック" pitchFamily="49" charset="-128"/>
            </a:endParaRPr>
          </a:p>
          <a:p>
            <a:pPr lvl="1" eaLnBrk="1" hangingPunct="1"/>
            <a:r>
              <a:rPr lang="ja-JP" altLang="en-US" dirty="0" smtClean="0">
                <a:latin typeface="ＭＳ ゴシック" pitchFamily="49" charset="-128"/>
                <a:ea typeface="ＭＳ ゴシック" pitchFamily="49" charset="-128"/>
              </a:rPr>
              <a:t>内訳</a:t>
            </a:r>
            <a:endParaRPr lang="ja-JP" altLang="en-US" dirty="0">
              <a:latin typeface="ＭＳ ゴシック" pitchFamily="49" charset="-128"/>
              <a:ea typeface="ＭＳ ゴシック" pitchFamily="49" charset="-128"/>
            </a:endParaRPr>
          </a:p>
          <a:p>
            <a:pPr lvl="2" eaLnBrk="1" hangingPunct="1"/>
            <a:r>
              <a:rPr lang="ja-JP" altLang="en-US" dirty="0">
                <a:latin typeface="ＭＳ ゴシック" pitchFamily="49" charset="-128"/>
                <a:ea typeface="ＭＳ ゴシック" pitchFamily="49" charset="-128"/>
              </a:rPr>
              <a:t>医薬品チェックが異常な伸び</a:t>
            </a:r>
          </a:p>
          <a:p>
            <a:pPr lvl="2" eaLnBrk="1" hangingPunct="1"/>
            <a:r>
              <a:rPr lang="ja-JP" altLang="en-US" dirty="0"/>
              <a:t>間違いなくコンピュータチェックの効果</a:t>
            </a:r>
          </a:p>
          <a:p>
            <a:pPr lvl="2" eaLnBrk="1" hangingPunct="1"/>
            <a:endParaRPr lang="ja-JP" altLang="en-US" dirty="0"/>
          </a:p>
          <a:p>
            <a:pPr lvl="2" eaLnBrk="1" hangingPunct="1"/>
            <a:endParaRPr lang="en-US" altLang="ja-JP" dirty="0"/>
          </a:p>
        </p:txBody>
      </p:sp>
      <p:sp>
        <p:nvSpPr>
          <p:cNvPr id="14340"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4341"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a:solidFill>
                  <a:srgbClr val="FFFF66"/>
                </a:solidFill>
              </a:rPr>
              <a:t>審査の</a:t>
            </a:r>
            <a:r>
              <a:rPr lang="ja-JP" altLang="en-US" sz="3600" dirty="0" smtClean="0">
                <a:solidFill>
                  <a:srgbClr val="FFFF66"/>
                </a:solidFill>
              </a:rPr>
              <a:t>体制見直しの効果１</a:t>
            </a:r>
            <a:endParaRPr lang="ja-JP" altLang="en-US" sz="3600" dirty="0">
              <a:solidFill>
                <a:srgbClr val="FFFF66"/>
              </a:solidFill>
            </a:endParaRPr>
          </a:p>
        </p:txBody>
      </p:sp>
      <p:grpSp>
        <p:nvGrpSpPr>
          <p:cNvPr id="14342" name="Group 5"/>
          <p:cNvGrpSpPr>
            <a:grpSpLocks/>
          </p:cNvGrpSpPr>
          <p:nvPr/>
        </p:nvGrpSpPr>
        <p:grpSpPr bwMode="auto">
          <a:xfrm>
            <a:off x="609600" y="400050"/>
            <a:ext cx="8567738" cy="6457950"/>
            <a:chOff x="384" y="252"/>
            <a:chExt cx="5397" cy="4068"/>
          </a:xfrm>
        </p:grpSpPr>
        <p:sp>
          <p:nvSpPr>
            <p:cNvPr id="14343"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344"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0" name="Text Box 8"/>
          <p:cNvSpPr txBox="1">
            <a:spLocks noChangeArrowheads="1"/>
          </p:cNvSpPr>
          <p:nvPr/>
        </p:nvSpPr>
        <p:spPr bwMode="auto">
          <a:xfrm>
            <a:off x="4572000" y="6092825"/>
            <a:ext cx="457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r" eaLnBrk="1" hangingPunct="1">
              <a:spcBef>
                <a:spcPct val="50000"/>
              </a:spcBef>
            </a:pPr>
            <a:r>
              <a:rPr lang="ja-JP" altLang="en-US" sz="1800" dirty="0"/>
              <a:t>「支払基金プレスリリース資料より」</a:t>
            </a:r>
          </a:p>
        </p:txBody>
      </p:sp>
      <p:graphicFrame>
        <p:nvGraphicFramePr>
          <p:cNvPr id="2" name="表 1"/>
          <p:cNvGraphicFramePr>
            <a:graphicFrameLocks noGrp="1"/>
          </p:cNvGraphicFramePr>
          <p:nvPr>
            <p:extLst>
              <p:ext uri="{D42A27DB-BD31-4B8C-83A1-F6EECF244321}">
                <p14:modId xmlns:p14="http://schemas.microsoft.com/office/powerpoint/2010/main" val="4269593444"/>
              </p:ext>
            </p:extLst>
          </p:nvPr>
        </p:nvGraphicFramePr>
        <p:xfrm>
          <a:off x="684213" y="1397000"/>
          <a:ext cx="8280275" cy="3153941"/>
        </p:xfrm>
        <a:graphic>
          <a:graphicData uri="http://schemas.openxmlformats.org/drawingml/2006/table">
            <a:tbl>
              <a:tblPr firstRow="1" bandRow="1">
                <a:tableStyleId>{5C22544A-7EE6-4342-B048-85BDC9FD1C3A}</a:tableStyleId>
              </a:tblPr>
              <a:tblGrid>
                <a:gridCol w="667418"/>
                <a:gridCol w="1081827"/>
                <a:gridCol w="2138542"/>
                <a:gridCol w="2304256"/>
                <a:gridCol w="2088232"/>
              </a:tblGrid>
              <a:tr h="593621">
                <a:tc gridSpan="2">
                  <a:txBody>
                    <a:bodyPr/>
                    <a:lstStyle/>
                    <a:p>
                      <a:pPr algn="ctr"/>
                      <a:r>
                        <a:rPr kumimoji="1" lang="ja-JP" altLang="en-US" dirty="0" smtClean="0">
                          <a:solidFill>
                            <a:sysClr val="windowText" lastClr="000000"/>
                          </a:solidFill>
                        </a:rPr>
                        <a:t>審査月</a:t>
                      </a:r>
                      <a:endParaRPr kumimoji="1" lang="ja-JP" altLang="en-US" dirty="0">
                        <a:solidFill>
                          <a:sysClr val="windowText" lastClr="000000"/>
                        </a:solidFill>
                      </a:endParaRPr>
                    </a:p>
                  </a:txBody>
                  <a:tcPr anchor="ctr"/>
                </a:tc>
                <a:tc hMerge="1">
                  <a:txBody>
                    <a:bodyPr/>
                    <a:lstStyle/>
                    <a:p>
                      <a:pPr algn="ct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平成２４年７月</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平成２４年６月</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平成２４年５月</a:t>
                      </a:r>
                      <a:endParaRPr kumimoji="1" lang="ja-JP" altLang="en-US" dirty="0">
                        <a:solidFill>
                          <a:sysClr val="windowText" lastClr="000000"/>
                        </a:solidFill>
                      </a:endParaRPr>
                    </a:p>
                  </a:txBody>
                  <a:tcPr anchor="ctr"/>
                </a:tc>
              </a:tr>
              <a:tr h="593621">
                <a:tc rowSpan="2">
                  <a:txBody>
                    <a:bodyPr/>
                    <a:lstStyle/>
                    <a:p>
                      <a:pPr algn="ctr"/>
                      <a:r>
                        <a:rPr kumimoji="1" lang="ja-JP" altLang="en-US" dirty="0" smtClean="0">
                          <a:solidFill>
                            <a:sysClr val="windowText" lastClr="000000"/>
                          </a:solidFill>
                        </a:rPr>
                        <a:t>件数</a:t>
                      </a:r>
                      <a:endParaRPr kumimoji="1" lang="ja-JP" altLang="en-US" dirty="0">
                        <a:solidFill>
                          <a:sysClr val="windowText" lastClr="000000"/>
                        </a:solidFill>
                      </a:endParaRPr>
                    </a:p>
                  </a:txBody>
                  <a:tcPr vert="eaVert" anchor="ctr"/>
                </a:tc>
                <a:tc>
                  <a:txBody>
                    <a:bodyPr/>
                    <a:lstStyle/>
                    <a:p>
                      <a:pPr algn="ctr"/>
                      <a:r>
                        <a:rPr kumimoji="1" lang="ja-JP" altLang="en-US" dirty="0" smtClean="0">
                          <a:solidFill>
                            <a:sysClr val="windowText" lastClr="000000"/>
                          </a:solidFill>
                        </a:rPr>
                        <a:t>査定</a:t>
                      </a:r>
                      <a:endParaRPr kumimoji="1" lang="en-US" altLang="ja-JP" dirty="0" smtClean="0">
                        <a:solidFill>
                          <a:sysClr val="windowText" lastClr="000000"/>
                        </a:solidFill>
                      </a:endParaRPr>
                    </a:p>
                    <a:p>
                      <a:pPr algn="ctr"/>
                      <a:r>
                        <a:rPr kumimoji="1" lang="ja-JP" altLang="en-US" dirty="0" smtClean="0">
                          <a:solidFill>
                            <a:sysClr val="windowText" lastClr="000000"/>
                          </a:solidFill>
                        </a:rPr>
                        <a:t>件数</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＋１３．２％</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＋２１．３％</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＋１８．７％</a:t>
                      </a:r>
                      <a:endParaRPr kumimoji="1" lang="ja-JP" altLang="en-US" dirty="0">
                        <a:solidFill>
                          <a:sysClr val="windowText" lastClr="000000"/>
                        </a:solidFill>
                      </a:endParaRPr>
                    </a:p>
                  </a:txBody>
                  <a:tcPr anchor="ctr"/>
                </a:tc>
              </a:tr>
              <a:tr h="593621">
                <a:tc vMerge="1">
                  <a:txBody>
                    <a:bodyPr/>
                    <a:lstStyle/>
                    <a:p>
                      <a:endParaRPr kumimoji="1" lang="ja-JP" altLang="en-US" dirty="0"/>
                    </a:p>
                  </a:txBody>
                  <a:tcPr/>
                </a:tc>
                <a:tc>
                  <a:txBody>
                    <a:bodyPr/>
                    <a:lstStyle/>
                    <a:p>
                      <a:pPr algn="ctr"/>
                      <a:r>
                        <a:rPr kumimoji="1" lang="ja-JP" altLang="en-US" dirty="0" smtClean="0">
                          <a:solidFill>
                            <a:sysClr val="windowText" lastClr="000000"/>
                          </a:solidFill>
                        </a:rPr>
                        <a:t>査定</a:t>
                      </a:r>
                      <a:endParaRPr kumimoji="1" lang="en-US" altLang="ja-JP" dirty="0" smtClean="0">
                        <a:solidFill>
                          <a:sysClr val="windowText" lastClr="000000"/>
                        </a:solidFill>
                      </a:endParaRPr>
                    </a:p>
                    <a:p>
                      <a:pPr algn="ctr"/>
                      <a:r>
                        <a:rPr kumimoji="1" lang="ja-JP" altLang="en-US" dirty="0" smtClean="0">
                          <a:solidFill>
                            <a:sysClr val="windowText" lastClr="000000"/>
                          </a:solidFill>
                        </a:rPr>
                        <a:t>件数率</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＋１０．８％</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＋１６．７％</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＋２０．７％</a:t>
                      </a:r>
                      <a:endParaRPr kumimoji="1" lang="ja-JP" altLang="en-US" dirty="0">
                        <a:solidFill>
                          <a:sysClr val="windowText" lastClr="000000"/>
                        </a:solidFill>
                      </a:endParaRPr>
                    </a:p>
                  </a:txBody>
                  <a:tcPr anchor="ctr"/>
                </a:tc>
              </a:tr>
              <a:tr h="593621">
                <a:tc rowSpan="2">
                  <a:txBody>
                    <a:bodyPr/>
                    <a:lstStyle/>
                    <a:p>
                      <a:pPr algn="ctr"/>
                      <a:r>
                        <a:rPr kumimoji="1" lang="ja-JP" altLang="en-US" dirty="0" smtClean="0">
                          <a:solidFill>
                            <a:sysClr val="windowText" lastClr="000000"/>
                          </a:solidFill>
                        </a:rPr>
                        <a:t>点数</a:t>
                      </a:r>
                      <a:endParaRPr kumimoji="1" lang="ja-JP" altLang="en-US" dirty="0">
                        <a:solidFill>
                          <a:sysClr val="windowText" lastClr="000000"/>
                        </a:solidFill>
                      </a:endParaRPr>
                    </a:p>
                  </a:txBody>
                  <a:tcPr vert="eaVert" anchor="ctr"/>
                </a:tc>
                <a:tc>
                  <a:txBody>
                    <a:bodyPr/>
                    <a:lstStyle/>
                    <a:p>
                      <a:pPr algn="ctr"/>
                      <a:r>
                        <a:rPr kumimoji="1" lang="ja-JP" altLang="en-US" dirty="0" smtClean="0">
                          <a:solidFill>
                            <a:sysClr val="windowText" lastClr="000000"/>
                          </a:solidFill>
                        </a:rPr>
                        <a:t>査定</a:t>
                      </a:r>
                      <a:endParaRPr kumimoji="1" lang="en-US" altLang="ja-JP" dirty="0" smtClean="0">
                        <a:solidFill>
                          <a:sysClr val="windowText" lastClr="000000"/>
                        </a:solidFill>
                      </a:endParaRPr>
                    </a:p>
                    <a:p>
                      <a:pPr algn="ctr"/>
                      <a:r>
                        <a:rPr kumimoji="1" lang="ja-JP" altLang="en-US" dirty="0" smtClean="0">
                          <a:solidFill>
                            <a:sysClr val="windowText" lastClr="000000"/>
                          </a:solidFill>
                        </a:rPr>
                        <a:t>点数</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＋１６．９％</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＋２．４％</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＋１．４％</a:t>
                      </a:r>
                      <a:endParaRPr kumimoji="1" lang="ja-JP" altLang="en-US" dirty="0">
                        <a:solidFill>
                          <a:sysClr val="windowText" lastClr="000000"/>
                        </a:solidFill>
                      </a:endParaRPr>
                    </a:p>
                  </a:txBody>
                  <a:tcPr anchor="ctr"/>
                </a:tc>
              </a:tr>
              <a:tr h="593621">
                <a:tc vMerge="1">
                  <a:txBody>
                    <a:bodyPr/>
                    <a:lstStyle/>
                    <a:p>
                      <a:endParaRPr kumimoji="1" lang="ja-JP" altLang="en-US" dirty="0"/>
                    </a:p>
                  </a:txBody>
                  <a:tcPr/>
                </a:tc>
                <a:tc>
                  <a:txBody>
                    <a:bodyPr/>
                    <a:lstStyle/>
                    <a:p>
                      <a:pPr algn="ctr"/>
                      <a:r>
                        <a:rPr kumimoji="1" lang="ja-JP" altLang="en-US" dirty="0" smtClean="0">
                          <a:solidFill>
                            <a:sysClr val="windowText" lastClr="000000"/>
                          </a:solidFill>
                        </a:rPr>
                        <a:t>査定</a:t>
                      </a:r>
                      <a:endParaRPr kumimoji="1" lang="en-US" altLang="ja-JP" dirty="0" smtClean="0">
                        <a:solidFill>
                          <a:sysClr val="windowText" lastClr="000000"/>
                        </a:solidFill>
                      </a:endParaRPr>
                    </a:p>
                    <a:p>
                      <a:pPr algn="ctr"/>
                      <a:r>
                        <a:rPr kumimoji="1" lang="ja-JP" altLang="en-US" dirty="0" smtClean="0">
                          <a:solidFill>
                            <a:sysClr val="windowText" lastClr="000000"/>
                          </a:solidFill>
                        </a:rPr>
                        <a:t>点数率</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＋１５．２％</a:t>
                      </a:r>
                      <a:endParaRPr kumimoji="1" lang="ja-JP" altLang="en-US" dirty="0">
                        <a:solidFill>
                          <a:sysClr val="windowText" lastClr="000000"/>
                        </a:solidFill>
                      </a:endParaRPr>
                    </a:p>
                  </a:txBody>
                  <a:tcPr anchor="ctr"/>
                </a:tc>
                <a:tc>
                  <a:txBody>
                    <a:bodyPr/>
                    <a:lstStyle/>
                    <a:p>
                      <a:pPr algn="ctr"/>
                      <a:r>
                        <a:rPr kumimoji="1" lang="ja-JP" altLang="en-US" dirty="0" err="1" smtClean="0">
                          <a:solidFill>
                            <a:sysClr val="windowText" lastClr="000000"/>
                          </a:solidFill>
                        </a:rPr>
                        <a:t>ー</a:t>
                      </a:r>
                      <a:r>
                        <a:rPr kumimoji="1" lang="ja-JP" altLang="en-US" dirty="0" smtClean="0">
                          <a:solidFill>
                            <a:sysClr val="windowText" lastClr="000000"/>
                          </a:solidFill>
                        </a:rPr>
                        <a:t>２．５％</a:t>
                      </a:r>
                      <a:endParaRPr kumimoji="1" lang="ja-JP" altLang="en-US" dirty="0">
                        <a:solidFill>
                          <a:sysClr val="windowText" lastClr="000000"/>
                        </a:solidFill>
                      </a:endParaRPr>
                    </a:p>
                  </a:txBody>
                  <a:tcPr anchor="ctr"/>
                </a:tc>
                <a:tc>
                  <a:txBody>
                    <a:bodyPr/>
                    <a:lstStyle/>
                    <a:p>
                      <a:pPr algn="ctr"/>
                      <a:r>
                        <a:rPr kumimoji="1" lang="ja-JP" altLang="en-US" dirty="0" smtClean="0">
                          <a:solidFill>
                            <a:sysClr val="windowText" lastClr="000000"/>
                          </a:solidFill>
                        </a:rPr>
                        <a:t>＋１．６％</a:t>
                      </a:r>
                      <a:endParaRPr kumimoji="1" lang="ja-JP" altLang="en-US" dirty="0">
                        <a:solidFill>
                          <a:sysClr val="windowText" lastClr="000000"/>
                        </a:solidFill>
                      </a:endParaRPr>
                    </a:p>
                  </a:txBody>
                  <a:tcPr anchor="ctr"/>
                </a:tc>
              </a:tr>
            </a:tbl>
          </a:graphicData>
        </a:graphic>
      </p:graphicFrame>
    </p:spTree>
    <p:extLst>
      <p:ext uri="{BB962C8B-B14F-4D97-AF65-F5344CB8AC3E}">
        <p14:creationId xmlns:p14="http://schemas.microsoft.com/office/powerpoint/2010/main" val="15164094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スライド番号プレースホルダー 3"/>
          <p:cNvSpPr>
            <a:spLocks noGrp="1"/>
          </p:cNvSpPr>
          <p:nvPr>
            <p:ph type="sldNum" sz="quarter" idx="12"/>
          </p:nvPr>
        </p:nvSpPr>
        <p:spPr>
          <a:xfrm>
            <a:off x="30473" y="0"/>
            <a:ext cx="1905000" cy="457200"/>
          </a:xfrm>
          <a:noFill/>
        </p:spPr>
        <p:txBody>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fld id="{81F7EEE3-1129-4303-98DD-DBB82ADA2302}" type="slidenum">
              <a:rPr kumimoji="0" lang="ja-JP" altLang="en-US" sz="2000" i="0" smtClean="0"/>
              <a:pPr algn="l" eaLnBrk="1" hangingPunct="1"/>
              <a:t>11</a:t>
            </a:fld>
            <a:endParaRPr kumimoji="0" lang="en-US" altLang="ja-JP" sz="2000" i="0" dirty="0" smtClean="0"/>
          </a:p>
        </p:txBody>
      </p:sp>
      <p:sp>
        <p:nvSpPr>
          <p:cNvPr id="141315" name="Rectangle 2"/>
          <p:cNvSpPr>
            <a:spLocks noGrp="1" noChangeArrowheads="1"/>
          </p:cNvSpPr>
          <p:nvPr>
            <p:ph type="body" idx="4294967295"/>
          </p:nvPr>
        </p:nvSpPr>
        <p:spPr>
          <a:xfrm>
            <a:off x="684213" y="836712"/>
            <a:ext cx="8459787" cy="5862538"/>
          </a:xfrm>
        </p:spPr>
        <p:txBody>
          <a:bodyPr/>
          <a:lstStyle/>
          <a:p>
            <a:pPr algn="just" eaLnBrk="1" hangingPunct="1">
              <a:lnSpc>
                <a:spcPct val="90000"/>
              </a:lnSpc>
            </a:pPr>
            <a:r>
              <a:rPr lang="ja-JP" altLang="en-US" dirty="0" smtClean="0">
                <a:latin typeface="ＭＳ Ｐゴシック" pitchFamily="50" charset="-128"/>
              </a:rPr>
              <a:t>突合・縦覧審査状況</a:t>
            </a:r>
            <a:r>
              <a:rPr lang="ja-JP" altLang="en-US" sz="2000" dirty="0" smtClean="0">
                <a:latin typeface="ＭＳ Ｐゴシック" pitchFamily="50" charset="-128"/>
              </a:rPr>
              <a:t>（医科：支払基金定例記者会見資料より）</a:t>
            </a:r>
            <a:endParaRPr lang="ja-JP" altLang="en-US" sz="2000" dirty="0">
              <a:latin typeface="ＭＳ Ｐゴシック" pitchFamily="50" charset="-128"/>
            </a:endParaRPr>
          </a:p>
        </p:txBody>
      </p:sp>
      <p:sp>
        <p:nvSpPr>
          <p:cNvPr id="14131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4131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r>
              <a:rPr lang="ja-JP" altLang="en-US" sz="3600" i="0" dirty="0">
                <a:solidFill>
                  <a:srgbClr val="FFFF66"/>
                </a:solidFill>
              </a:rPr>
              <a:t>審査の</a:t>
            </a:r>
            <a:r>
              <a:rPr lang="ja-JP" altLang="en-US" sz="3600" i="0" dirty="0" smtClean="0">
                <a:solidFill>
                  <a:srgbClr val="FFFF66"/>
                </a:solidFill>
              </a:rPr>
              <a:t>体制見直しの効果２</a:t>
            </a:r>
            <a:endParaRPr lang="ja-JP" altLang="en-US" sz="3600" i="0" dirty="0">
              <a:solidFill>
                <a:srgbClr val="FFFF66"/>
              </a:solidFill>
            </a:endParaRPr>
          </a:p>
        </p:txBody>
      </p:sp>
      <p:grpSp>
        <p:nvGrpSpPr>
          <p:cNvPr id="141318" name="Group 5"/>
          <p:cNvGrpSpPr>
            <a:grpSpLocks/>
          </p:cNvGrpSpPr>
          <p:nvPr/>
        </p:nvGrpSpPr>
        <p:grpSpPr bwMode="auto">
          <a:xfrm>
            <a:off x="609600" y="400050"/>
            <a:ext cx="8567738" cy="6457950"/>
            <a:chOff x="384" y="252"/>
            <a:chExt cx="5397" cy="4068"/>
          </a:xfrm>
        </p:grpSpPr>
        <p:sp>
          <p:nvSpPr>
            <p:cNvPr id="141319"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1320"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aphicFrame>
        <p:nvGraphicFramePr>
          <p:cNvPr id="2" name="表 1"/>
          <p:cNvGraphicFramePr>
            <a:graphicFrameLocks noGrp="1"/>
          </p:cNvGraphicFramePr>
          <p:nvPr>
            <p:extLst>
              <p:ext uri="{D42A27DB-BD31-4B8C-83A1-F6EECF244321}">
                <p14:modId xmlns:p14="http://schemas.microsoft.com/office/powerpoint/2010/main" val="3436333818"/>
              </p:ext>
            </p:extLst>
          </p:nvPr>
        </p:nvGraphicFramePr>
        <p:xfrm>
          <a:off x="666750" y="1412776"/>
          <a:ext cx="8477249" cy="5400600"/>
        </p:xfrm>
        <a:graphic>
          <a:graphicData uri="http://schemas.openxmlformats.org/drawingml/2006/table">
            <a:tbl>
              <a:tblPr firstRow="1" bandRow="1">
                <a:tableStyleId>{5C22544A-7EE6-4342-B048-85BDC9FD1C3A}</a:tableStyleId>
              </a:tblPr>
              <a:tblGrid>
                <a:gridCol w="825218"/>
                <a:gridCol w="1567864"/>
                <a:gridCol w="1512168"/>
                <a:gridCol w="1512168"/>
                <a:gridCol w="1584176"/>
                <a:gridCol w="1475655"/>
              </a:tblGrid>
              <a:tr h="1080120">
                <a:tc>
                  <a:txBody>
                    <a:bodyPr/>
                    <a:lstStyle/>
                    <a:p>
                      <a:pPr algn="ctr"/>
                      <a:r>
                        <a:rPr kumimoji="1" lang="ja-JP" altLang="en-US" dirty="0" smtClean="0">
                          <a:solidFill>
                            <a:schemeClr val="bg1"/>
                          </a:solidFill>
                        </a:rPr>
                        <a:t>審査月</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平成２４年</a:t>
                      </a:r>
                      <a:endParaRPr kumimoji="1" lang="en-US" altLang="ja-JP" dirty="0" smtClean="0">
                        <a:solidFill>
                          <a:schemeClr val="bg1"/>
                        </a:solidFill>
                      </a:endParaRPr>
                    </a:p>
                    <a:p>
                      <a:pPr algn="ctr"/>
                      <a:r>
                        <a:rPr kumimoji="1" lang="ja-JP" altLang="en-US" dirty="0" smtClean="0">
                          <a:solidFill>
                            <a:schemeClr val="bg1"/>
                          </a:solidFill>
                        </a:rPr>
                        <a:t>７月</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平成２４年</a:t>
                      </a:r>
                      <a:endParaRPr kumimoji="1" lang="en-US" altLang="ja-JP" dirty="0" smtClean="0">
                        <a:solidFill>
                          <a:schemeClr val="bg1"/>
                        </a:solidFill>
                      </a:endParaRPr>
                    </a:p>
                    <a:p>
                      <a:pPr algn="ctr"/>
                      <a:r>
                        <a:rPr kumimoji="1" lang="ja-JP" altLang="en-US" dirty="0" smtClean="0">
                          <a:solidFill>
                            <a:schemeClr val="bg1"/>
                          </a:solidFill>
                        </a:rPr>
                        <a:t>６月</a:t>
                      </a:r>
                    </a:p>
                  </a:txBody>
                  <a:tcPr anchor="ctr"/>
                </a:tc>
                <a:tc>
                  <a:txBody>
                    <a:bodyPr/>
                    <a:lstStyle/>
                    <a:p>
                      <a:pPr algn="ctr"/>
                      <a:r>
                        <a:rPr kumimoji="1" lang="ja-JP" altLang="en-US" dirty="0" smtClean="0">
                          <a:solidFill>
                            <a:schemeClr val="bg1"/>
                          </a:solidFill>
                        </a:rPr>
                        <a:t>平成２４年</a:t>
                      </a:r>
                      <a:endParaRPr kumimoji="1" lang="en-US" altLang="ja-JP" dirty="0" smtClean="0">
                        <a:solidFill>
                          <a:schemeClr val="bg1"/>
                        </a:solidFill>
                      </a:endParaRPr>
                    </a:p>
                    <a:p>
                      <a:pPr algn="ctr"/>
                      <a:r>
                        <a:rPr kumimoji="1" lang="ja-JP" altLang="en-US" dirty="0" smtClean="0">
                          <a:solidFill>
                            <a:schemeClr val="bg1"/>
                          </a:solidFill>
                        </a:rPr>
                        <a:t>５月</a:t>
                      </a:r>
                    </a:p>
                  </a:txBody>
                  <a:tcPr anchor="ctr"/>
                </a:tc>
                <a:tc>
                  <a:txBody>
                    <a:bodyPr/>
                    <a:lstStyle/>
                    <a:p>
                      <a:pPr algn="ctr"/>
                      <a:r>
                        <a:rPr kumimoji="1" lang="ja-JP" altLang="en-US" dirty="0" smtClean="0">
                          <a:solidFill>
                            <a:schemeClr val="bg1"/>
                          </a:solidFill>
                        </a:rPr>
                        <a:t>平成２４年</a:t>
                      </a:r>
                      <a:endParaRPr kumimoji="1" lang="en-US" altLang="ja-JP" dirty="0" smtClean="0">
                        <a:solidFill>
                          <a:schemeClr val="bg1"/>
                        </a:solidFill>
                      </a:endParaRPr>
                    </a:p>
                    <a:p>
                      <a:pPr algn="ctr"/>
                      <a:r>
                        <a:rPr kumimoji="1" lang="ja-JP" altLang="en-US" dirty="0" smtClean="0">
                          <a:solidFill>
                            <a:schemeClr val="bg1"/>
                          </a:solidFill>
                        </a:rPr>
                        <a:t>４月</a:t>
                      </a:r>
                    </a:p>
                  </a:txBody>
                  <a:tcPr anchor="ctr"/>
                </a:tc>
                <a:tc>
                  <a:txBody>
                    <a:bodyPr/>
                    <a:lstStyle/>
                    <a:p>
                      <a:pPr algn="ctr"/>
                      <a:r>
                        <a:rPr kumimoji="1" lang="ja-JP" altLang="en-US" dirty="0" smtClean="0">
                          <a:solidFill>
                            <a:schemeClr val="bg1"/>
                          </a:solidFill>
                        </a:rPr>
                        <a:t>平成２４年</a:t>
                      </a:r>
                      <a:endParaRPr kumimoji="1" lang="en-US" altLang="ja-JP" dirty="0" smtClean="0">
                        <a:solidFill>
                          <a:schemeClr val="bg1"/>
                        </a:solidFill>
                      </a:endParaRPr>
                    </a:p>
                    <a:p>
                      <a:pPr algn="ctr"/>
                      <a:r>
                        <a:rPr kumimoji="1" lang="ja-JP" altLang="en-US" dirty="0" smtClean="0">
                          <a:solidFill>
                            <a:schemeClr val="bg1"/>
                          </a:solidFill>
                        </a:rPr>
                        <a:t>３月</a:t>
                      </a:r>
                      <a:endParaRPr kumimoji="1" lang="ja-JP" altLang="en-US" dirty="0">
                        <a:solidFill>
                          <a:schemeClr val="bg1"/>
                        </a:solidFill>
                      </a:endParaRPr>
                    </a:p>
                  </a:txBody>
                  <a:tcPr anchor="ctr"/>
                </a:tc>
              </a:tr>
              <a:tr h="540060">
                <a:tc rowSpan="2">
                  <a:txBody>
                    <a:bodyPr/>
                    <a:lstStyle/>
                    <a:p>
                      <a:pPr algn="ctr"/>
                      <a:r>
                        <a:rPr kumimoji="1" lang="ja-JP" altLang="en-US" b="1" dirty="0" smtClean="0">
                          <a:solidFill>
                            <a:schemeClr val="bg1"/>
                          </a:solidFill>
                        </a:rPr>
                        <a:t>単月</a:t>
                      </a:r>
                      <a:endParaRPr kumimoji="1" lang="en-US" altLang="ja-JP" b="1" dirty="0" smtClean="0">
                        <a:solidFill>
                          <a:schemeClr val="bg1"/>
                        </a:solidFill>
                      </a:endParaRPr>
                    </a:p>
                    <a:p>
                      <a:pPr algn="ctr"/>
                      <a:r>
                        <a:rPr kumimoji="1" lang="ja-JP" altLang="en-US" b="1" dirty="0" smtClean="0">
                          <a:solidFill>
                            <a:schemeClr val="bg1"/>
                          </a:solidFill>
                        </a:rPr>
                        <a:t>点検分</a:t>
                      </a:r>
                      <a:endParaRPr kumimoji="1" lang="ja-JP" altLang="en-US" b="1" dirty="0">
                        <a:solidFill>
                          <a:schemeClr val="bg1"/>
                        </a:solidFill>
                      </a:endParaRPr>
                    </a:p>
                  </a:txBody>
                  <a:tcPr anchor="ctr"/>
                </a:tc>
                <a:tc>
                  <a:txBody>
                    <a:bodyPr/>
                    <a:lstStyle/>
                    <a:p>
                      <a:pPr algn="ctr"/>
                      <a:r>
                        <a:rPr kumimoji="1" lang="ja-JP" altLang="en-US" dirty="0" smtClean="0">
                          <a:solidFill>
                            <a:schemeClr val="bg1"/>
                          </a:solidFill>
                        </a:rPr>
                        <a:t>４６．９万件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５４．５万件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５５．１万件</a:t>
                      </a:r>
                      <a:endParaRPr kumimoji="1" lang="ja-JP" altLang="en-US" dirty="0">
                        <a:solidFill>
                          <a:schemeClr val="bg1"/>
                        </a:solidFill>
                      </a:endParaRPr>
                    </a:p>
                  </a:txBody>
                  <a:tcPr anchor="ctr"/>
                </a:tc>
                <a:tc>
                  <a:txBody>
                    <a:bodyPr/>
                    <a:lstStyle/>
                    <a:p>
                      <a:pPr algn="ctr"/>
                      <a:r>
                        <a:rPr kumimoji="1" lang="ja-JP" altLang="en-US" dirty="0" err="1" smtClean="0">
                          <a:solidFill>
                            <a:schemeClr val="bg1"/>
                          </a:solidFill>
                        </a:rPr>
                        <a:t>ー</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４５．８万件</a:t>
                      </a:r>
                      <a:endParaRPr kumimoji="1" lang="ja-JP" altLang="en-US" dirty="0">
                        <a:solidFill>
                          <a:schemeClr val="bg1"/>
                        </a:solidFill>
                      </a:endParaRPr>
                    </a:p>
                  </a:txBody>
                  <a:tcPr anchor="ctr"/>
                </a:tc>
              </a:tr>
              <a:tr h="540060">
                <a:tc vMerge="1">
                  <a:txBody>
                    <a:bodyPr/>
                    <a:lstStyle/>
                    <a:p>
                      <a:endParaRPr kumimoji="1" lang="ja-JP" altLang="en-US"/>
                    </a:p>
                  </a:txBody>
                  <a:tcP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2133</a:t>
                      </a:r>
                      <a:r>
                        <a:rPr kumimoji="1" lang="ja-JP" altLang="en-US" dirty="0" smtClean="0">
                          <a:solidFill>
                            <a:schemeClr val="bg1"/>
                          </a:solidFill>
                        </a:rPr>
                        <a:t>万点</a:t>
                      </a:r>
                      <a:endParaRPr kumimoji="1" lang="ja-JP" altLang="en-US" dirty="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1772</a:t>
                      </a:r>
                      <a:r>
                        <a:rPr kumimoji="1" lang="ja-JP" altLang="en-US" dirty="0" smtClean="0">
                          <a:solidFill>
                            <a:schemeClr val="bg1"/>
                          </a:solidFill>
                        </a:rPr>
                        <a:t>万点</a:t>
                      </a:r>
                    </a:p>
                  </a:txBody>
                  <a:tcPr anchor="ct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326</a:t>
                      </a:r>
                      <a:r>
                        <a:rPr kumimoji="1" lang="ja-JP" altLang="en-US" dirty="0" smtClean="0">
                          <a:solidFill>
                            <a:schemeClr val="bg1"/>
                          </a:solidFill>
                        </a:rPr>
                        <a:t>万点</a:t>
                      </a:r>
                      <a:endParaRPr kumimoji="1" lang="ja-JP" altLang="en-US" dirty="0">
                        <a:solidFill>
                          <a:schemeClr val="bg1"/>
                        </a:solidFill>
                      </a:endParaRPr>
                    </a:p>
                  </a:txBody>
                  <a:tcPr anchor="ctr"/>
                </a:tc>
                <a:tc>
                  <a:txBody>
                    <a:bodyPr/>
                    <a:lstStyle/>
                    <a:p>
                      <a:pPr algn="ctr"/>
                      <a:r>
                        <a:rPr kumimoji="1" lang="ja-JP" altLang="en-US" dirty="0" err="1" smtClean="0">
                          <a:solidFill>
                            <a:schemeClr val="bg1"/>
                          </a:solidFill>
                        </a:rPr>
                        <a:t>ー</a:t>
                      </a:r>
                      <a:endParaRPr kumimoji="1" lang="ja-JP" altLang="en-US" dirty="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2233</a:t>
                      </a:r>
                      <a:r>
                        <a:rPr kumimoji="1" lang="ja-JP" altLang="en-US" dirty="0" smtClean="0">
                          <a:solidFill>
                            <a:schemeClr val="bg1"/>
                          </a:solidFill>
                        </a:rPr>
                        <a:t>万点</a:t>
                      </a:r>
                    </a:p>
                  </a:txBody>
                  <a:tcPr anchor="ctr"/>
                </a:tc>
              </a:tr>
              <a:tr h="540060">
                <a:tc rowSpan="2">
                  <a:txBody>
                    <a:bodyPr/>
                    <a:lstStyle/>
                    <a:p>
                      <a:pPr algn="ctr"/>
                      <a:r>
                        <a:rPr kumimoji="1" lang="ja-JP" altLang="en-US" b="1" dirty="0" smtClean="0">
                          <a:solidFill>
                            <a:schemeClr val="bg1"/>
                          </a:solidFill>
                        </a:rPr>
                        <a:t>突合</a:t>
                      </a:r>
                      <a:endParaRPr kumimoji="1" lang="en-US" altLang="ja-JP" b="1" dirty="0" smtClean="0">
                        <a:solidFill>
                          <a:schemeClr val="bg1"/>
                        </a:solidFill>
                      </a:endParaRPr>
                    </a:p>
                    <a:p>
                      <a:pPr algn="ctr"/>
                      <a:r>
                        <a:rPr kumimoji="1" lang="ja-JP" altLang="en-US" b="1" dirty="0" smtClean="0">
                          <a:solidFill>
                            <a:schemeClr val="bg1"/>
                          </a:solidFill>
                        </a:rPr>
                        <a:t>点検分</a:t>
                      </a:r>
                      <a:endParaRPr kumimoji="1" lang="ja-JP" altLang="en-US" b="1" dirty="0">
                        <a:solidFill>
                          <a:schemeClr val="bg1"/>
                        </a:solidFill>
                      </a:endParaRPr>
                    </a:p>
                  </a:txBody>
                  <a:tcPr anchor="ctr"/>
                </a:tc>
                <a:tc>
                  <a:txBody>
                    <a:bodyPr/>
                    <a:lstStyle/>
                    <a:p>
                      <a:pPr algn="ctr"/>
                      <a:r>
                        <a:rPr kumimoji="1" lang="ja-JP" altLang="en-US" dirty="0" smtClean="0">
                          <a:solidFill>
                            <a:schemeClr val="bg1"/>
                          </a:solidFill>
                        </a:rPr>
                        <a:t>５．９万件</a:t>
                      </a:r>
                      <a:endParaRPr kumimoji="1" lang="ja-JP" altLang="en-US" dirty="0">
                        <a:solidFill>
                          <a:schemeClr val="bg1"/>
                        </a:solidFill>
                      </a:endParaRPr>
                    </a:p>
                  </a:txBody>
                  <a:tcPr anchor="ctr"/>
                </a:tc>
                <a:tc>
                  <a:txBody>
                    <a:bodyPr/>
                    <a:lstStyle/>
                    <a:p>
                      <a:pPr algn="ctr"/>
                      <a:r>
                        <a:rPr lang="ja-JP" altLang="en-US" dirty="0" smtClean="0">
                          <a:solidFill>
                            <a:schemeClr val="bg1"/>
                          </a:solidFill>
                          <a:latin typeface="ＭＳ Ｐゴシック" pitchFamily="50" charset="-128"/>
                          <a:sym typeface="Wingdings" pitchFamily="2" charset="2"/>
                        </a:rPr>
                        <a:t>６．６万件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７．６万件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１０．４万件</a:t>
                      </a:r>
                      <a:endParaRPr kumimoji="1" lang="ja-JP" altLang="en-US" dirty="0">
                        <a:solidFill>
                          <a:schemeClr val="bg1"/>
                        </a:solidFill>
                      </a:endParaRPr>
                    </a:p>
                  </a:txBody>
                  <a:tcPr anchor="ctr"/>
                </a:tc>
                <a:tc>
                  <a:txBody>
                    <a:bodyPr/>
                    <a:lstStyle/>
                    <a:p>
                      <a:pPr algn="ctr"/>
                      <a:r>
                        <a:rPr lang="ja-JP" altLang="en-US" sz="1800" dirty="0" smtClean="0">
                          <a:solidFill>
                            <a:schemeClr val="bg1"/>
                          </a:solidFill>
                          <a:latin typeface="ＭＳ Ｐゴシック" pitchFamily="50" charset="-128"/>
                        </a:rPr>
                        <a:t>１０．４万件</a:t>
                      </a:r>
                      <a:endParaRPr kumimoji="1" lang="ja-JP" altLang="en-US" dirty="0">
                        <a:solidFill>
                          <a:schemeClr val="bg1"/>
                        </a:solidFill>
                      </a:endParaRPr>
                    </a:p>
                  </a:txBody>
                  <a:tcPr anchor="ctr"/>
                </a:tc>
              </a:tr>
              <a:tr h="540060">
                <a:tc vMerge="1">
                  <a:txBody>
                    <a:bodyPr/>
                    <a:lstStyle/>
                    <a:p>
                      <a:endParaRPr kumimoji="1" lang="ja-JP" altLang="en-US"/>
                    </a:p>
                  </a:txBody>
                  <a:tcPr/>
                </a:tc>
                <a:tc>
                  <a:txBody>
                    <a:bodyPr/>
                    <a:lstStyle/>
                    <a:p>
                      <a:pPr algn="ctr"/>
                      <a:r>
                        <a:rPr kumimoji="1" lang="ja-JP" altLang="en-US" dirty="0" smtClean="0">
                          <a:solidFill>
                            <a:schemeClr val="bg1"/>
                          </a:solidFill>
                        </a:rPr>
                        <a:t>１，９４９万点</a:t>
                      </a:r>
                      <a:endParaRPr kumimoji="1" lang="ja-JP" altLang="en-US" dirty="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dirty="0" smtClean="0">
                          <a:solidFill>
                            <a:schemeClr val="bg1"/>
                          </a:solidFill>
                          <a:latin typeface="ＭＳ Ｐゴシック" pitchFamily="50" charset="-128"/>
                          <a:sym typeface="Wingdings" pitchFamily="2" charset="2"/>
                        </a:rPr>
                        <a:t>２，０９７万点</a:t>
                      </a:r>
                      <a:endParaRPr kumimoji="1" lang="ja-JP" altLang="en-US" dirty="0" smtClean="0">
                        <a:solidFill>
                          <a:schemeClr val="bg1"/>
                        </a:solidFill>
                      </a:endParaRPr>
                    </a:p>
                  </a:txBody>
                  <a:tcPr anchor="ctr"/>
                </a:tc>
                <a:tc>
                  <a:txBody>
                    <a:bodyPr/>
                    <a:lstStyle/>
                    <a:p>
                      <a:pPr algn="ctr"/>
                      <a:r>
                        <a:rPr kumimoji="1" lang="ja-JP" altLang="en-US" dirty="0" smtClean="0">
                          <a:solidFill>
                            <a:schemeClr val="bg1"/>
                          </a:solidFill>
                        </a:rPr>
                        <a:t>２，２８８万点</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３，３０４万点</a:t>
                      </a:r>
                      <a:endParaRPr kumimoji="1" lang="ja-JP" altLang="en-US" dirty="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800" dirty="0" smtClean="0">
                          <a:solidFill>
                            <a:schemeClr val="bg1"/>
                          </a:solidFill>
                          <a:latin typeface="ＭＳ Ｐゴシック" pitchFamily="50" charset="-128"/>
                        </a:rPr>
                        <a:t>３，０９３万点</a:t>
                      </a:r>
                      <a:endParaRPr kumimoji="1" lang="ja-JP" altLang="en-US" dirty="0" smtClean="0">
                        <a:solidFill>
                          <a:schemeClr val="bg1"/>
                        </a:solidFill>
                      </a:endParaRPr>
                    </a:p>
                  </a:txBody>
                  <a:tcPr anchor="ctr"/>
                </a:tc>
              </a:tr>
              <a:tr h="540060">
                <a:tc rowSpan="2">
                  <a:txBody>
                    <a:bodyPr/>
                    <a:lstStyle/>
                    <a:p>
                      <a:pPr algn="ctr"/>
                      <a:r>
                        <a:rPr kumimoji="1" lang="ja-JP" altLang="en-US" b="1" dirty="0" smtClean="0">
                          <a:solidFill>
                            <a:schemeClr val="bg1"/>
                          </a:solidFill>
                        </a:rPr>
                        <a:t>縦覧</a:t>
                      </a:r>
                      <a:endParaRPr kumimoji="1" lang="en-US" altLang="ja-JP" b="1" dirty="0" smtClean="0">
                        <a:solidFill>
                          <a:schemeClr val="bg1"/>
                        </a:solidFill>
                      </a:endParaRPr>
                    </a:p>
                    <a:p>
                      <a:pPr algn="ctr"/>
                      <a:r>
                        <a:rPr kumimoji="1" lang="ja-JP" altLang="en-US" b="1" dirty="0" smtClean="0">
                          <a:solidFill>
                            <a:schemeClr val="bg1"/>
                          </a:solidFill>
                        </a:rPr>
                        <a:t>点検分</a:t>
                      </a:r>
                      <a:endParaRPr kumimoji="1" lang="en-US" altLang="ja-JP" b="1" dirty="0" smtClean="0">
                        <a:solidFill>
                          <a:schemeClr val="bg1"/>
                        </a:solidFill>
                      </a:endParaRPr>
                    </a:p>
                  </a:txBody>
                  <a:tcPr anchor="ctr"/>
                </a:tc>
                <a:tc>
                  <a:txBody>
                    <a:bodyPr/>
                    <a:lstStyle/>
                    <a:p>
                      <a:pPr algn="ctr"/>
                      <a:r>
                        <a:rPr kumimoji="1" lang="ja-JP" altLang="en-US" dirty="0" smtClean="0">
                          <a:solidFill>
                            <a:schemeClr val="bg1"/>
                          </a:solidFill>
                        </a:rPr>
                        <a:t>２．０万件</a:t>
                      </a:r>
                      <a:endParaRPr kumimoji="1" lang="ja-JP" altLang="en-US" dirty="0">
                        <a:solidFill>
                          <a:schemeClr val="bg1"/>
                        </a:solidFill>
                      </a:endParaRPr>
                    </a:p>
                  </a:txBody>
                  <a:tcPr anchor="ctr"/>
                </a:tc>
                <a:tc>
                  <a:txBody>
                    <a:bodyPr/>
                    <a:lstStyle/>
                    <a:p>
                      <a:pPr algn="ctr"/>
                      <a:r>
                        <a:rPr lang="ja-JP" altLang="en-US" sz="1800" dirty="0" smtClean="0">
                          <a:solidFill>
                            <a:schemeClr val="bg1"/>
                          </a:solidFill>
                          <a:latin typeface="ＭＳ Ｐゴシック" pitchFamily="50" charset="-128"/>
                        </a:rPr>
                        <a:t>２．０万件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１．５万件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１．６万件</a:t>
                      </a:r>
                      <a:endParaRPr kumimoji="1" lang="ja-JP" altLang="en-US" dirty="0">
                        <a:solidFill>
                          <a:schemeClr val="bg1"/>
                        </a:solidFill>
                      </a:endParaRPr>
                    </a:p>
                  </a:txBody>
                  <a:tcPr anchor="ctr"/>
                </a:tc>
                <a:tc>
                  <a:txBody>
                    <a:bodyPr/>
                    <a:lstStyle/>
                    <a:p>
                      <a:pPr algn="ctr"/>
                      <a:r>
                        <a:rPr lang="ja-JP" altLang="en-US" sz="1800" dirty="0" smtClean="0">
                          <a:solidFill>
                            <a:schemeClr val="bg1"/>
                          </a:solidFill>
                          <a:latin typeface="ＭＳ Ｐゴシック" pitchFamily="50" charset="-128"/>
                        </a:rPr>
                        <a:t>１．２万件</a:t>
                      </a:r>
                      <a:endParaRPr kumimoji="1" lang="ja-JP" altLang="en-US" dirty="0">
                        <a:solidFill>
                          <a:schemeClr val="bg1"/>
                        </a:solidFill>
                      </a:endParaRPr>
                    </a:p>
                  </a:txBody>
                  <a:tcPr anchor="ctr"/>
                </a:tc>
              </a:tr>
              <a:tr h="540060">
                <a:tc vMerge="1">
                  <a:txBody>
                    <a:bodyPr/>
                    <a:lstStyle/>
                    <a:p>
                      <a:endParaRPr kumimoji="1" lang="ja-JP" altLang="en-US"/>
                    </a:p>
                  </a:txBody>
                  <a:tcPr/>
                </a:tc>
                <a:tc>
                  <a:txBody>
                    <a:bodyPr/>
                    <a:lstStyle/>
                    <a:p>
                      <a:pPr algn="ctr"/>
                      <a:r>
                        <a:rPr kumimoji="1" lang="ja-JP" altLang="en-US" dirty="0" smtClean="0">
                          <a:solidFill>
                            <a:schemeClr val="bg1"/>
                          </a:solidFill>
                        </a:rPr>
                        <a:t>６９５万点</a:t>
                      </a:r>
                      <a:endParaRPr kumimoji="1" lang="ja-JP" altLang="en-US" dirty="0">
                        <a:solidFill>
                          <a:schemeClr val="bg1"/>
                        </a:solidFill>
                      </a:endParaRPr>
                    </a:p>
                  </a:txBody>
                  <a:tcPr anchor="ctr"/>
                </a:tc>
                <a:tc>
                  <a:txBody>
                    <a:bodyPr/>
                    <a:lstStyle/>
                    <a:p>
                      <a:pPr algn="ctr"/>
                      <a:r>
                        <a:rPr lang="ja-JP" altLang="en-US" sz="1800" dirty="0" smtClean="0">
                          <a:solidFill>
                            <a:schemeClr val="bg1"/>
                          </a:solidFill>
                          <a:latin typeface="ＭＳ Ｐゴシック" pitchFamily="50" charset="-128"/>
                        </a:rPr>
                        <a:t>６９９万点</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４６０万点</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４７９万点</a:t>
                      </a:r>
                      <a:endParaRPr kumimoji="1" lang="ja-JP" altLang="en-US" dirty="0">
                        <a:solidFill>
                          <a:schemeClr val="bg1"/>
                        </a:solidFill>
                      </a:endParaRPr>
                    </a:p>
                  </a:txBody>
                  <a:tcPr anchor="ctr"/>
                </a:tc>
                <a:tc>
                  <a:txBody>
                    <a:bodyPr/>
                    <a:lstStyle/>
                    <a:p>
                      <a:pPr algn="ctr"/>
                      <a:r>
                        <a:rPr lang="ja-JP" altLang="en-US" sz="1800" dirty="0" smtClean="0">
                          <a:solidFill>
                            <a:schemeClr val="bg1"/>
                          </a:solidFill>
                          <a:latin typeface="ＭＳ Ｐゴシック" pitchFamily="50" charset="-128"/>
                        </a:rPr>
                        <a:t>４１０万点</a:t>
                      </a:r>
                      <a:endParaRPr kumimoji="1" lang="ja-JP" altLang="en-US" dirty="0">
                        <a:solidFill>
                          <a:schemeClr val="bg1"/>
                        </a:solidFill>
                      </a:endParaRPr>
                    </a:p>
                  </a:txBody>
                  <a:tcPr anchor="ctr"/>
                </a:tc>
              </a:tr>
              <a:tr h="540060">
                <a:tc rowSpan="2">
                  <a:txBody>
                    <a:bodyPr/>
                    <a:lstStyle/>
                    <a:p>
                      <a:pPr algn="ctr"/>
                      <a:r>
                        <a:rPr kumimoji="1" lang="ja-JP" altLang="en-US" b="1" dirty="0" smtClean="0">
                          <a:solidFill>
                            <a:schemeClr val="bg1"/>
                          </a:solidFill>
                        </a:rPr>
                        <a:t>査定計</a:t>
                      </a:r>
                      <a:endParaRPr kumimoji="1" lang="ja-JP" altLang="en-US" b="1" dirty="0">
                        <a:solidFill>
                          <a:schemeClr val="bg1"/>
                        </a:solidFill>
                      </a:endParaRPr>
                    </a:p>
                  </a:txBody>
                  <a:tcPr anchor="ctr"/>
                </a:tc>
                <a:tc>
                  <a:txBody>
                    <a:bodyPr/>
                    <a:lstStyle/>
                    <a:p>
                      <a:pPr algn="ctr"/>
                      <a:r>
                        <a:rPr kumimoji="1" lang="ja-JP" altLang="en-US" dirty="0" smtClean="0">
                          <a:solidFill>
                            <a:schemeClr val="bg1"/>
                          </a:solidFill>
                        </a:rPr>
                        <a:t>５４．９万件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６３．１万件</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６４．２万件</a:t>
                      </a:r>
                      <a:endParaRPr kumimoji="1" lang="ja-JP" altLang="en-US" dirty="0">
                        <a:solidFill>
                          <a:schemeClr val="bg1"/>
                        </a:solidFill>
                      </a:endParaRPr>
                    </a:p>
                  </a:txBody>
                  <a:tcPr anchor="ctr"/>
                </a:tc>
                <a:tc>
                  <a:txBody>
                    <a:bodyPr/>
                    <a:lstStyle/>
                    <a:p>
                      <a:pPr algn="ctr"/>
                      <a:r>
                        <a:rPr kumimoji="1" lang="ja-JP" altLang="en-US" dirty="0" err="1" smtClean="0">
                          <a:solidFill>
                            <a:schemeClr val="bg1"/>
                          </a:solidFill>
                        </a:rPr>
                        <a:t>ー</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５７．４万件</a:t>
                      </a:r>
                      <a:endParaRPr kumimoji="1" lang="ja-JP" altLang="en-US" dirty="0">
                        <a:solidFill>
                          <a:schemeClr val="bg1"/>
                        </a:solidFill>
                      </a:endParaRPr>
                    </a:p>
                  </a:txBody>
                  <a:tcPr anchor="ctr"/>
                </a:tc>
              </a:tr>
              <a:tr h="540060">
                <a:tc vMerge="1">
                  <a:txBody>
                    <a:bodyPr/>
                    <a:lstStyle/>
                    <a:p>
                      <a:endParaRPr kumimoji="1" lang="ja-JP" altLang="en-US"/>
                    </a:p>
                  </a:txBody>
                  <a:tcP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4776</a:t>
                      </a:r>
                      <a:r>
                        <a:rPr kumimoji="1" lang="ja-JP" altLang="en-US" dirty="0" smtClean="0">
                          <a:solidFill>
                            <a:schemeClr val="bg1"/>
                          </a:solidFill>
                        </a:rPr>
                        <a:t>万点</a:t>
                      </a:r>
                      <a:endParaRPr kumimoji="1" lang="ja-JP" altLang="en-US" dirty="0">
                        <a:solidFill>
                          <a:schemeClr val="bg1"/>
                        </a:solidFill>
                      </a:endParaRPr>
                    </a:p>
                  </a:txBody>
                  <a:tcPr anchor="ct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4568</a:t>
                      </a:r>
                      <a:r>
                        <a:rPr kumimoji="1" lang="ja-JP" altLang="en-US" dirty="0" smtClean="0">
                          <a:solidFill>
                            <a:schemeClr val="bg1"/>
                          </a:solidFill>
                        </a:rPr>
                        <a:t>万点</a:t>
                      </a:r>
                      <a:endParaRPr kumimoji="1" lang="ja-JP" altLang="en-US" dirty="0">
                        <a:solidFill>
                          <a:schemeClr val="bg1"/>
                        </a:solidFill>
                      </a:endParaRPr>
                    </a:p>
                  </a:txBody>
                  <a:tcPr anchor="ct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3074</a:t>
                      </a:r>
                      <a:r>
                        <a:rPr kumimoji="1" lang="ja-JP" altLang="en-US" dirty="0" smtClean="0">
                          <a:solidFill>
                            <a:schemeClr val="bg1"/>
                          </a:solidFill>
                        </a:rPr>
                        <a:t>万点</a:t>
                      </a:r>
                      <a:endParaRPr kumimoji="1" lang="ja-JP" altLang="en-US" dirty="0">
                        <a:solidFill>
                          <a:schemeClr val="bg1"/>
                        </a:solidFill>
                      </a:endParaRPr>
                    </a:p>
                  </a:txBody>
                  <a:tcPr anchor="ctr"/>
                </a:tc>
                <a:tc>
                  <a:txBody>
                    <a:bodyPr/>
                    <a:lstStyle/>
                    <a:p>
                      <a:pPr algn="ctr"/>
                      <a:r>
                        <a:rPr kumimoji="1" lang="ja-JP" altLang="en-US" dirty="0" err="1" smtClean="0">
                          <a:solidFill>
                            <a:schemeClr val="bg1"/>
                          </a:solidFill>
                        </a:rPr>
                        <a:t>ー</a:t>
                      </a:r>
                      <a:endParaRPr kumimoji="1" lang="ja-JP" altLang="en-US" dirty="0">
                        <a:solidFill>
                          <a:schemeClr val="bg1"/>
                        </a:solidFill>
                      </a:endParaRPr>
                    </a:p>
                  </a:txBody>
                  <a:tcPr anchor="ctr"/>
                </a:tc>
                <a:tc>
                  <a:txBody>
                    <a:bodyPr/>
                    <a:lstStyle/>
                    <a:p>
                      <a:pPr algn="ctr"/>
                      <a:r>
                        <a:rPr kumimoji="1" lang="en-US" altLang="ja-JP" dirty="0" smtClean="0">
                          <a:solidFill>
                            <a:schemeClr val="bg1"/>
                          </a:solidFill>
                        </a:rPr>
                        <a:t>2</a:t>
                      </a:r>
                      <a:r>
                        <a:rPr kumimoji="1" lang="ja-JP" altLang="en-US" dirty="0" smtClean="0">
                          <a:solidFill>
                            <a:schemeClr val="bg1"/>
                          </a:solidFill>
                        </a:rPr>
                        <a:t>億</a:t>
                      </a:r>
                      <a:r>
                        <a:rPr kumimoji="1" lang="en-US" altLang="ja-JP" dirty="0" smtClean="0">
                          <a:solidFill>
                            <a:schemeClr val="bg1"/>
                          </a:solidFill>
                        </a:rPr>
                        <a:t>5736</a:t>
                      </a:r>
                      <a:r>
                        <a:rPr kumimoji="1" lang="ja-JP" altLang="en-US" dirty="0" smtClean="0">
                          <a:solidFill>
                            <a:schemeClr val="bg1"/>
                          </a:solidFill>
                        </a:rPr>
                        <a:t>万点</a:t>
                      </a:r>
                      <a:endParaRPr kumimoji="1" lang="ja-JP" altLang="en-US" dirty="0">
                        <a:solidFill>
                          <a:schemeClr val="bg1"/>
                        </a:solidFill>
                      </a:endParaRPr>
                    </a:p>
                  </a:txBody>
                  <a:tcPr anchor="ctr"/>
                </a:tc>
              </a:tr>
            </a:tbl>
          </a:graphicData>
        </a:graphic>
      </p:graphicFrame>
    </p:spTree>
    <p:extLst>
      <p:ext uri="{BB962C8B-B14F-4D97-AF65-F5344CB8AC3E}">
        <p14:creationId xmlns:p14="http://schemas.microsoft.com/office/powerpoint/2010/main" val="727821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orient="vert" idx="1"/>
          </p:nvPr>
        </p:nvSpPr>
        <p:spPr>
          <a:xfrm>
            <a:off x="323528" y="3048000"/>
            <a:ext cx="8497887" cy="1066800"/>
          </a:xfrm>
        </p:spPr>
        <p:txBody>
          <a:bodyPr vert="horz"/>
          <a:lstStyle/>
          <a:p>
            <a:pPr algn="ctr" eaLnBrk="1" hangingPunct="1">
              <a:buFont typeface="Wingdings" pitchFamily="2" charset="2"/>
              <a:buNone/>
            </a:pPr>
            <a:r>
              <a:rPr lang="ja-JP" altLang="en-US" sz="4000" dirty="0" smtClean="0"/>
              <a:t>突合点検の流れ</a:t>
            </a:r>
            <a:endParaRPr lang="en-US" altLang="ja-JP" sz="4000" dirty="0" smtClean="0"/>
          </a:p>
        </p:txBody>
      </p:sp>
    </p:spTree>
    <p:extLst>
      <p:ext uri="{BB962C8B-B14F-4D97-AF65-F5344CB8AC3E}">
        <p14:creationId xmlns:p14="http://schemas.microsoft.com/office/powerpoint/2010/main" val="1593788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番号プレースホルダー 5"/>
          <p:cNvSpPr>
            <a:spLocks noGrp="1"/>
          </p:cNvSpPr>
          <p:nvPr>
            <p:ph type="sldNum" sz="quarter" idx="12"/>
          </p:nvPr>
        </p:nvSpPr>
        <p:spPr>
          <a:xfrm>
            <a:off x="3175" y="30163"/>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A7AE4542-132E-477F-82E2-5CB84CE12E54}" type="slidenum">
              <a:rPr lang="en-US" altLang="ja-JP" sz="1800" smtClean="0"/>
              <a:pPr algn="l" eaLnBrk="1" hangingPunct="1"/>
              <a:t>13</a:t>
            </a:fld>
            <a:endParaRPr lang="en-US" altLang="ja-JP" sz="1800" smtClean="0"/>
          </a:p>
        </p:txBody>
      </p:sp>
      <p:sp>
        <p:nvSpPr>
          <p:cNvPr id="15363" name="Rectangle 2"/>
          <p:cNvSpPr>
            <a:spLocks noGrp="1" noChangeArrowheads="1"/>
          </p:cNvSpPr>
          <p:nvPr>
            <p:ph type="title" orient="vert"/>
          </p:nvPr>
        </p:nvSpPr>
        <p:spPr>
          <a:xfrm>
            <a:off x="47625" y="796925"/>
            <a:ext cx="533400" cy="5451475"/>
          </a:xfrm>
        </p:spPr>
        <p:txBody>
          <a:bodyPr/>
          <a:lstStyle/>
          <a:p>
            <a:pPr eaLnBrk="1" hangingPunct="1"/>
            <a:r>
              <a:rPr lang="ja-JP" altLang="en-US" sz="2800" dirty="0" smtClean="0"/>
              <a:t>突合点検の流れ</a:t>
            </a:r>
          </a:p>
        </p:txBody>
      </p:sp>
      <p:sp>
        <p:nvSpPr>
          <p:cNvPr id="15364" name="Rectangle 3"/>
          <p:cNvSpPr>
            <a:spLocks noGrp="1" noChangeArrowheads="1"/>
          </p:cNvSpPr>
          <p:nvPr>
            <p:ph type="body" orient="vert" idx="1"/>
          </p:nvPr>
        </p:nvSpPr>
        <p:spPr>
          <a:xfrm>
            <a:off x="609600" y="4652963"/>
            <a:ext cx="8534400" cy="1628775"/>
          </a:xfrm>
        </p:spPr>
        <p:txBody>
          <a:bodyPr vert="horz"/>
          <a:lstStyle/>
          <a:p>
            <a:pPr eaLnBrk="1" hangingPunct="1"/>
            <a:r>
              <a:rPr lang="ja-JP" altLang="en-US" sz="2800" dirty="0" smtClean="0"/>
              <a:t>医科レセプトと調剤レセプトの突合審査</a:t>
            </a:r>
          </a:p>
          <a:p>
            <a:pPr lvl="1" eaLnBrk="1" hangingPunct="1"/>
            <a:r>
              <a:rPr lang="ja-JP" altLang="en-US" sz="2400" dirty="0" smtClean="0"/>
              <a:t>全件突合対象に（平成</a:t>
            </a:r>
            <a:r>
              <a:rPr lang="en-US" altLang="ja-JP" sz="2400" dirty="0" smtClean="0"/>
              <a:t>24</a:t>
            </a:r>
            <a:r>
              <a:rPr lang="ja-JP" altLang="en-US" sz="2400" dirty="0" smtClean="0"/>
              <a:t>年</a:t>
            </a:r>
            <a:r>
              <a:rPr lang="en-US" altLang="ja-JP" sz="2400" dirty="0" smtClean="0"/>
              <a:t>2</a:t>
            </a:r>
            <a:r>
              <a:rPr lang="ja-JP" altLang="en-US" sz="2400" dirty="0" smtClean="0"/>
              <a:t>月</a:t>
            </a:r>
            <a:r>
              <a:rPr lang="en-US" altLang="ja-JP" sz="2400" dirty="0" smtClean="0"/>
              <a:t>1</a:t>
            </a:r>
            <a:r>
              <a:rPr lang="ja-JP" altLang="en-US" sz="2400" dirty="0" smtClean="0"/>
              <a:t>日付保発</a:t>
            </a:r>
            <a:r>
              <a:rPr lang="en-US" altLang="ja-JP" sz="2400" dirty="0" smtClean="0"/>
              <a:t>0201</a:t>
            </a:r>
            <a:r>
              <a:rPr lang="ja-JP" altLang="en-US" sz="2400" dirty="0" smtClean="0"/>
              <a:t>第</a:t>
            </a:r>
            <a:r>
              <a:rPr lang="en-US" altLang="ja-JP" sz="2400" dirty="0" smtClean="0"/>
              <a:t>6</a:t>
            </a:r>
            <a:r>
              <a:rPr lang="ja-JP" altLang="en-US" sz="2400" dirty="0" smtClean="0"/>
              <a:t>号）</a:t>
            </a:r>
            <a:endParaRPr lang="en-US" altLang="ja-JP" sz="2400" dirty="0" smtClean="0"/>
          </a:p>
          <a:p>
            <a:pPr lvl="2" eaLnBrk="1" hangingPunct="1"/>
            <a:r>
              <a:rPr lang="ja-JP" altLang="en-US" sz="2000" dirty="0" smtClean="0"/>
              <a:t>以前は調剤レセプトが１５００点を超えた場合に突合対象だった</a:t>
            </a:r>
          </a:p>
          <a:p>
            <a:pPr lvl="1" eaLnBrk="1" hangingPunct="1"/>
            <a:r>
              <a:rPr lang="ja-JP" altLang="en-US" sz="2400" dirty="0" smtClean="0"/>
              <a:t>２月診療分から責別確認によって査定元が特定される</a:t>
            </a:r>
          </a:p>
          <a:p>
            <a:pPr lvl="1" eaLnBrk="1" hangingPunct="1"/>
            <a:r>
              <a:rPr lang="ja-JP" altLang="en-US" sz="2400" dirty="0" smtClean="0"/>
              <a:t>薬剤師も審査委員に名を連ねる（</a:t>
            </a:r>
            <a:r>
              <a:rPr lang="en-US" altLang="ja-JP" sz="2400" dirty="0" smtClean="0"/>
              <a:t>H23.6</a:t>
            </a:r>
            <a:r>
              <a:rPr lang="ja-JP" altLang="en-US" sz="2400" dirty="0" smtClean="0"/>
              <a:t>～）</a:t>
            </a:r>
          </a:p>
        </p:txBody>
      </p:sp>
      <p:sp>
        <p:nvSpPr>
          <p:cNvPr id="15365" name="Text Box 4"/>
          <p:cNvSpPr txBox="1">
            <a:spLocks noChangeArrowheads="1"/>
          </p:cNvSpPr>
          <p:nvPr/>
        </p:nvSpPr>
        <p:spPr bwMode="auto">
          <a:xfrm>
            <a:off x="685800" y="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00"/>
                </a:solidFill>
              </a:rPr>
              <a:t>突合点検の</a:t>
            </a:r>
            <a:r>
              <a:rPr lang="ja-JP" altLang="en-US" sz="3600" dirty="0">
                <a:solidFill>
                  <a:srgbClr val="FFFF00"/>
                </a:solidFill>
              </a:rPr>
              <a:t>流れ</a:t>
            </a:r>
          </a:p>
        </p:txBody>
      </p:sp>
      <p:grpSp>
        <p:nvGrpSpPr>
          <p:cNvPr id="15366" name="Group 5"/>
          <p:cNvGrpSpPr>
            <a:grpSpLocks/>
          </p:cNvGrpSpPr>
          <p:nvPr/>
        </p:nvGrpSpPr>
        <p:grpSpPr bwMode="auto">
          <a:xfrm>
            <a:off x="609600" y="400050"/>
            <a:ext cx="8567738" cy="6457950"/>
            <a:chOff x="384" y="252"/>
            <a:chExt cx="5397" cy="4068"/>
          </a:xfrm>
        </p:grpSpPr>
        <p:sp>
          <p:nvSpPr>
            <p:cNvPr id="15376"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7"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5367" name="Documents"/>
          <p:cNvSpPr>
            <a:spLocks noEditPoints="1" noChangeArrowheads="1"/>
          </p:cNvSpPr>
          <p:nvPr/>
        </p:nvSpPr>
        <p:spPr bwMode="auto">
          <a:xfrm>
            <a:off x="1042988" y="2808288"/>
            <a:ext cx="1703387" cy="1809750"/>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pPr algn="ctr">
              <a:spcBef>
                <a:spcPct val="50000"/>
              </a:spcBef>
            </a:pPr>
            <a:endParaRPr lang="en-US" altLang="ja-JP" sz="2000" i="1">
              <a:solidFill>
                <a:schemeClr val="bg1"/>
              </a:solidFill>
            </a:endParaRPr>
          </a:p>
          <a:p>
            <a:pPr algn="ctr">
              <a:spcBef>
                <a:spcPct val="50000"/>
              </a:spcBef>
            </a:pPr>
            <a:r>
              <a:rPr lang="ja-JP" altLang="en-US" sz="2000" i="1">
                <a:solidFill>
                  <a:schemeClr val="bg1"/>
                </a:solidFill>
              </a:rPr>
              <a:t>医科レセ</a:t>
            </a:r>
          </a:p>
        </p:txBody>
      </p:sp>
      <p:sp>
        <p:nvSpPr>
          <p:cNvPr id="15368" name="Documents"/>
          <p:cNvSpPr>
            <a:spLocks noEditPoints="1" noChangeArrowheads="1"/>
          </p:cNvSpPr>
          <p:nvPr/>
        </p:nvSpPr>
        <p:spPr bwMode="auto">
          <a:xfrm>
            <a:off x="6443663" y="2808288"/>
            <a:ext cx="2700337" cy="1809750"/>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pPr algn="ctr">
              <a:spcBef>
                <a:spcPct val="50000"/>
              </a:spcBef>
            </a:pPr>
            <a:r>
              <a:rPr lang="ja-JP" altLang="en-US" sz="2000" i="1">
                <a:solidFill>
                  <a:schemeClr val="bg1"/>
                </a:solidFill>
              </a:rPr>
              <a:t>調剤レセ</a:t>
            </a:r>
          </a:p>
          <a:p>
            <a:pPr algn="ctr">
              <a:spcBef>
                <a:spcPct val="50000"/>
              </a:spcBef>
            </a:pPr>
            <a:r>
              <a:rPr lang="en-US" altLang="ja-JP" sz="2000" i="1">
                <a:solidFill>
                  <a:schemeClr val="bg1"/>
                </a:solidFill>
              </a:rPr>
              <a:t>1500</a:t>
            </a:r>
            <a:r>
              <a:rPr lang="ja-JP" altLang="en-US" sz="2000" i="1">
                <a:solidFill>
                  <a:schemeClr val="bg1"/>
                </a:solidFill>
              </a:rPr>
              <a:t>点超</a:t>
            </a:r>
          </a:p>
          <a:p>
            <a:pPr algn="ctr">
              <a:spcBef>
                <a:spcPct val="50000"/>
              </a:spcBef>
            </a:pPr>
            <a:r>
              <a:rPr lang="ja-JP" altLang="en-US" sz="2000" i="1">
                <a:solidFill>
                  <a:schemeClr val="bg1"/>
                </a:solidFill>
              </a:rPr>
              <a:t>１月診療分まで</a:t>
            </a:r>
          </a:p>
        </p:txBody>
      </p:sp>
      <p:pic>
        <p:nvPicPr>
          <p:cNvPr id="15369" name="Picture 10" descr="MCj044551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6013" y="908050"/>
            <a:ext cx="1584325"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1" descr="MCj0355291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588" y="692150"/>
            <a:ext cx="1744662"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1" name="AutoShape 12"/>
          <p:cNvSpPr>
            <a:spLocks noChangeArrowheads="1"/>
          </p:cNvSpPr>
          <p:nvPr/>
        </p:nvSpPr>
        <p:spPr bwMode="auto">
          <a:xfrm>
            <a:off x="2987675" y="1122363"/>
            <a:ext cx="3600450" cy="796925"/>
          </a:xfrm>
          <a:prstGeom prst="rightArrow">
            <a:avLst>
              <a:gd name="adj1" fmla="val 53204"/>
              <a:gd name="adj2" fmla="val 91028"/>
            </a:avLst>
          </a:prstGeom>
          <a:solidFill>
            <a:schemeClr val="tx1"/>
          </a:solidFill>
          <a:ln w="190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spcBef>
                <a:spcPct val="50000"/>
              </a:spcBef>
            </a:pPr>
            <a:r>
              <a:rPr lang="ja-JP" altLang="en-US" i="1">
                <a:solidFill>
                  <a:schemeClr val="bg1"/>
                </a:solidFill>
              </a:rPr>
              <a:t>処方せん</a:t>
            </a:r>
          </a:p>
        </p:txBody>
      </p:sp>
      <p:sp>
        <p:nvSpPr>
          <p:cNvPr id="15372" name="AutoShape 13"/>
          <p:cNvSpPr>
            <a:spLocks noChangeArrowheads="1"/>
          </p:cNvSpPr>
          <p:nvPr/>
        </p:nvSpPr>
        <p:spPr bwMode="auto">
          <a:xfrm>
            <a:off x="2778125" y="3595688"/>
            <a:ext cx="3836988" cy="841375"/>
          </a:xfrm>
          <a:prstGeom prst="leftRightArrow">
            <a:avLst>
              <a:gd name="adj1" fmla="val 50000"/>
              <a:gd name="adj2" fmla="val 91208"/>
            </a:avLst>
          </a:prstGeom>
          <a:solidFill>
            <a:schemeClr val="tx1"/>
          </a:solidFill>
          <a:ln w="190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ja-JP" altLang="en-US" i="1">
                <a:solidFill>
                  <a:schemeClr val="bg1"/>
                </a:solidFill>
              </a:rPr>
              <a:t>医科と調剤レセの突合</a:t>
            </a:r>
          </a:p>
        </p:txBody>
      </p:sp>
      <p:pic>
        <p:nvPicPr>
          <p:cNvPr id="15373" name="Picture 14" descr="j020546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6325" y="1989138"/>
            <a:ext cx="181927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4" name="Text Box 15"/>
          <p:cNvSpPr txBox="1">
            <a:spLocks noChangeArrowheads="1"/>
          </p:cNvSpPr>
          <p:nvPr/>
        </p:nvSpPr>
        <p:spPr bwMode="auto">
          <a:xfrm>
            <a:off x="3159125" y="2060575"/>
            <a:ext cx="549275"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ja-JP" altLang="en-US" b="1"/>
              <a:t>支払基金</a:t>
            </a:r>
          </a:p>
        </p:txBody>
      </p:sp>
      <p:sp>
        <p:nvSpPr>
          <p:cNvPr id="15375" name="Text Box 16"/>
          <p:cNvSpPr txBox="1">
            <a:spLocks noChangeArrowheads="1"/>
          </p:cNvSpPr>
          <p:nvPr/>
        </p:nvSpPr>
        <p:spPr bwMode="auto">
          <a:xfrm>
            <a:off x="5391150" y="2046288"/>
            <a:ext cx="549275"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ja-JP" altLang="en-US" b="1"/>
              <a:t>国保連</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C2AB6CB4-162C-4EAA-B6AA-D9FB0A125994}" type="slidenum">
              <a:rPr lang="en-US" altLang="ja-JP" sz="1800" smtClean="0"/>
              <a:pPr eaLnBrk="1" hangingPunct="1"/>
              <a:t>14</a:t>
            </a:fld>
            <a:endParaRPr lang="en-US" altLang="ja-JP" sz="1800" smtClean="0"/>
          </a:p>
        </p:txBody>
      </p:sp>
      <p:sp>
        <p:nvSpPr>
          <p:cNvPr id="16387"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latin typeface="ＭＳ Ｐゴシック" pitchFamily="50" charset="-128"/>
              </a:rPr>
              <a:t>査定内容が処方内容と異なっていないか</a:t>
            </a:r>
            <a:endParaRPr lang="en-US" altLang="ja-JP" sz="2800" dirty="0">
              <a:latin typeface="ＭＳ Ｐゴシック" pitchFamily="50" charset="-128"/>
            </a:endParaRPr>
          </a:p>
          <a:p>
            <a:pPr algn="just" eaLnBrk="1" hangingPunct="1">
              <a:lnSpc>
                <a:spcPct val="90000"/>
              </a:lnSpc>
            </a:pPr>
            <a:r>
              <a:rPr lang="ja-JP" altLang="en-US" sz="2800" dirty="0" smtClean="0">
                <a:latin typeface="ＭＳ Ｐゴシック" pitchFamily="50" charset="-128"/>
              </a:rPr>
              <a:t>処方内容と異なる場合には異議申し立てをする</a:t>
            </a:r>
            <a:endParaRPr lang="en-US" altLang="ja-JP" sz="28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責別確認が実施される</a:t>
            </a:r>
          </a:p>
          <a:p>
            <a:pPr algn="just" eaLnBrk="1" hangingPunct="1">
              <a:lnSpc>
                <a:spcPct val="90000"/>
              </a:lnSpc>
            </a:pPr>
            <a:r>
              <a:rPr lang="ja-JP" altLang="en-US" sz="2800" dirty="0" smtClean="0">
                <a:latin typeface="ＭＳ Ｐゴシック" pitchFamily="50" charset="-128"/>
              </a:rPr>
              <a:t>帳票の名称に注意</a:t>
            </a:r>
          </a:p>
          <a:p>
            <a:pPr lvl="1" algn="just" eaLnBrk="1" hangingPunct="1">
              <a:lnSpc>
                <a:spcPct val="90000"/>
              </a:lnSpc>
            </a:pPr>
            <a:r>
              <a:rPr lang="ja-JP" altLang="en-US" sz="2400" dirty="0" smtClean="0">
                <a:latin typeface="ＭＳ Ｐゴシック" pitchFamily="50" charset="-128"/>
              </a:rPr>
              <a:t>突合点検調整額通知票 ＝ 医療機関から減額</a:t>
            </a:r>
            <a:endParaRPr lang="en-US" altLang="ja-JP" sz="2400" dirty="0" smtClean="0">
              <a:latin typeface="ＭＳ Ｐゴシック" pitchFamily="50" charset="-128"/>
            </a:endParaRPr>
          </a:p>
          <a:p>
            <a:pPr lvl="1" algn="just" eaLnBrk="1" hangingPunct="1">
              <a:lnSpc>
                <a:spcPct val="90000"/>
              </a:lnSpc>
            </a:pPr>
            <a:r>
              <a:rPr lang="ja-JP" altLang="en-US" sz="2400" dirty="0">
                <a:latin typeface="ＭＳ Ｐゴシック" pitchFamily="50" charset="-128"/>
              </a:rPr>
              <a:t>突合</a:t>
            </a:r>
            <a:r>
              <a:rPr lang="ja-JP" altLang="en-US" sz="2400" dirty="0" smtClean="0">
                <a:latin typeface="ＭＳ Ｐゴシック" pitchFamily="50" charset="-128"/>
              </a:rPr>
              <a:t>点検調整額連絡票 ＝ 調剤薬局から減額</a:t>
            </a:r>
          </a:p>
          <a:p>
            <a:pPr algn="just" eaLnBrk="1" hangingPunct="1">
              <a:lnSpc>
                <a:spcPct val="90000"/>
              </a:lnSpc>
            </a:pPr>
            <a:r>
              <a:rPr lang="ja-JP" altLang="en-US" sz="2800" dirty="0" smtClean="0">
                <a:latin typeface="ＭＳ Ｐゴシック" pitchFamily="50" charset="-128"/>
              </a:rPr>
              <a:t>減額内容を確認</a:t>
            </a:r>
            <a:endParaRPr lang="en-US" altLang="ja-JP" sz="28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薬剤料以外に処方せん料等も減額対象となる場合あり</a:t>
            </a:r>
            <a:endParaRPr lang="en-US" altLang="ja-JP" sz="24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査定事由を確認し、次月の対策を取る</a:t>
            </a:r>
            <a:endParaRPr lang="en-US" altLang="ja-JP" dirty="0">
              <a:latin typeface="ＭＳ Ｐゴシック" pitchFamily="50" charset="-128"/>
            </a:endParaRPr>
          </a:p>
          <a:p>
            <a:pPr algn="just" eaLnBrk="1" hangingPunct="1">
              <a:lnSpc>
                <a:spcPct val="90000"/>
              </a:lnSpc>
            </a:pPr>
            <a:r>
              <a:rPr lang="ja-JP" altLang="en-US" sz="2800" dirty="0" smtClean="0">
                <a:latin typeface="ＭＳ Ｐゴシック" pitchFamily="50" charset="-128"/>
              </a:rPr>
              <a:t>投薬内容に要注意</a:t>
            </a:r>
            <a:endParaRPr lang="en-US" altLang="ja-JP" sz="2800" dirty="0" smtClean="0">
              <a:latin typeface="ＭＳ Ｐゴシック" pitchFamily="50" charset="-128"/>
            </a:endParaRPr>
          </a:p>
          <a:p>
            <a:pPr lvl="1" algn="just" eaLnBrk="1" hangingPunct="1">
              <a:lnSpc>
                <a:spcPct val="90000"/>
              </a:lnSpc>
            </a:pPr>
            <a:r>
              <a:rPr lang="ja-JP" altLang="en-US" sz="2400" dirty="0">
                <a:latin typeface="ＭＳ Ｐゴシック" pitchFamily="50" charset="-128"/>
              </a:rPr>
              <a:t>病名</a:t>
            </a:r>
            <a:r>
              <a:rPr lang="ja-JP" altLang="en-US" sz="2400" dirty="0" smtClean="0">
                <a:latin typeface="ＭＳ Ｐゴシック" pitchFamily="50" charset="-128"/>
              </a:rPr>
              <a:t>漏れ</a:t>
            </a:r>
            <a:endParaRPr lang="en-US" altLang="ja-JP" sz="24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高薬価薬剤</a:t>
            </a:r>
            <a:endParaRPr lang="en-US" altLang="ja-JP" sz="2400" dirty="0" smtClean="0">
              <a:latin typeface="ＭＳ Ｐゴシック" pitchFamily="50" charset="-128"/>
            </a:endParaRPr>
          </a:p>
          <a:p>
            <a:pPr lvl="1" algn="just" eaLnBrk="1" hangingPunct="1">
              <a:lnSpc>
                <a:spcPct val="90000"/>
              </a:lnSpc>
            </a:pPr>
            <a:r>
              <a:rPr lang="ja-JP" altLang="en-US" sz="2400" dirty="0">
                <a:latin typeface="ＭＳ Ｐゴシック" pitchFamily="50" charset="-128"/>
              </a:rPr>
              <a:t>診療日</a:t>
            </a:r>
            <a:r>
              <a:rPr lang="ja-JP" altLang="en-US" sz="2400" dirty="0" smtClean="0">
                <a:latin typeface="ＭＳ Ｐゴシック" pitchFamily="50" charset="-128"/>
              </a:rPr>
              <a:t>の記録（</a:t>
            </a:r>
            <a:r>
              <a:rPr lang="en-US" altLang="ja-JP" sz="2400" dirty="0" smtClean="0">
                <a:latin typeface="ＭＳ Ｐゴシック" pitchFamily="50" charset="-128"/>
              </a:rPr>
              <a:t>14</a:t>
            </a:r>
            <a:r>
              <a:rPr lang="ja-JP" altLang="en-US" sz="2400" dirty="0" smtClean="0">
                <a:latin typeface="ＭＳ Ｐゴシック" pitchFamily="50" charset="-128"/>
              </a:rPr>
              <a:t>日分限度の薬剤など）</a:t>
            </a:r>
            <a:endParaRPr lang="en-US" altLang="ja-JP" sz="2400" dirty="0" smtClean="0">
              <a:latin typeface="ＭＳ Ｐゴシック" pitchFamily="50" charset="-128"/>
            </a:endParaRPr>
          </a:p>
        </p:txBody>
      </p:sp>
      <p:sp>
        <p:nvSpPr>
          <p:cNvPr id="163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突合点検の流れ</a:t>
            </a:r>
          </a:p>
        </p:txBody>
      </p:sp>
      <p:sp>
        <p:nvSpPr>
          <p:cNvPr id="163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a:solidFill>
                  <a:srgbClr val="FFFF66"/>
                </a:solidFill>
              </a:rPr>
              <a:t>突合点検対応</a:t>
            </a:r>
            <a:r>
              <a:rPr lang="ja-JP" altLang="en-US" sz="3600" dirty="0" smtClean="0">
                <a:solidFill>
                  <a:srgbClr val="FFFF66"/>
                </a:solidFill>
              </a:rPr>
              <a:t>のポイント</a:t>
            </a:r>
            <a:endParaRPr lang="ja-JP" altLang="en-US" sz="3600" dirty="0">
              <a:solidFill>
                <a:srgbClr val="FFFF66"/>
              </a:solidFill>
            </a:endParaRPr>
          </a:p>
        </p:txBody>
      </p:sp>
      <p:grpSp>
        <p:nvGrpSpPr>
          <p:cNvPr id="16390" name="Group 5"/>
          <p:cNvGrpSpPr>
            <a:grpSpLocks/>
          </p:cNvGrpSpPr>
          <p:nvPr/>
        </p:nvGrpSpPr>
        <p:grpSpPr bwMode="auto">
          <a:xfrm>
            <a:off x="609600" y="400050"/>
            <a:ext cx="8567738" cy="6457950"/>
            <a:chOff x="384" y="252"/>
            <a:chExt cx="5397" cy="4068"/>
          </a:xfrm>
        </p:grpSpPr>
        <p:sp>
          <p:nvSpPr>
            <p:cNvPr id="163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C2AB6CB4-162C-4EAA-B6AA-D9FB0A125994}" type="slidenum">
              <a:rPr lang="en-US" altLang="ja-JP" sz="1800" smtClean="0"/>
              <a:pPr eaLnBrk="1" hangingPunct="1"/>
              <a:t>15</a:t>
            </a:fld>
            <a:endParaRPr lang="en-US" altLang="ja-JP" sz="1800" smtClean="0"/>
          </a:p>
        </p:txBody>
      </p:sp>
      <p:sp>
        <p:nvSpPr>
          <p:cNvPr id="16387"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smtClean="0">
                <a:latin typeface="ＭＳ Ｐゴシック" pitchFamily="50" charset="-128"/>
              </a:rPr>
              <a:t>突合点検の結果、査定の有無に関わらず請求通り支払われる</a:t>
            </a:r>
          </a:p>
          <a:p>
            <a:pPr algn="just" eaLnBrk="1" hangingPunct="1">
              <a:lnSpc>
                <a:spcPct val="90000"/>
              </a:lnSpc>
            </a:pPr>
            <a:r>
              <a:rPr lang="ja-JP" altLang="en-US" sz="2800" smtClean="0">
                <a:latin typeface="ＭＳ Ｐゴシック" pitchFamily="50" charset="-128"/>
              </a:rPr>
              <a:t>返戻等と一緒に</a:t>
            </a:r>
            <a:r>
              <a:rPr lang="en-US" altLang="ja-JP" sz="2800" smtClean="0">
                <a:latin typeface="ＭＳ Ｐゴシック" pitchFamily="50" charset="-128"/>
              </a:rPr>
              <a:t>『</a:t>
            </a:r>
            <a:r>
              <a:rPr lang="ja-JP" altLang="en-US" sz="2800" smtClean="0">
                <a:latin typeface="ＭＳ Ｐゴシック" pitchFamily="50" charset="-128"/>
              </a:rPr>
              <a:t>突合点検結果連絡書</a:t>
            </a:r>
            <a:r>
              <a:rPr lang="en-US" altLang="ja-JP" sz="2800" smtClean="0">
                <a:latin typeface="ＭＳ Ｐゴシック" pitchFamily="50" charset="-128"/>
              </a:rPr>
              <a:t>』</a:t>
            </a:r>
            <a:r>
              <a:rPr lang="ja-JP" altLang="en-US" sz="2800" smtClean="0">
                <a:latin typeface="ＭＳ Ｐゴシック" pitchFamily="50" charset="-128"/>
              </a:rPr>
              <a:t>が送付</a:t>
            </a:r>
          </a:p>
          <a:p>
            <a:pPr lvl="1" algn="just" eaLnBrk="1" hangingPunct="1">
              <a:lnSpc>
                <a:spcPct val="90000"/>
              </a:lnSpc>
            </a:pPr>
            <a:r>
              <a:rPr lang="ja-JP" altLang="en-US" sz="2400" smtClean="0">
                <a:latin typeface="ＭＳ Ｐゴシック" pitchFamily="50" charset="-128"/>
              </a:rPr>
              <a:t>請求翌月初め（診察の翌々月）に送付される</a:t>
            </a:r>
          </a:p>
          <a:p>
            <a:pPr lvl="1" algn="just" eaLnBrk="1" hangingPunct="1">
              <a:lnSpc>
                <a:spcPct val="90000"/>
              </a:lnSpc>
            </a:pPr>
            <a:r>
              <a:rPr lang="ja-JP" altLang="en-US" sz="2400" smtClean="0">
                <a:latin typeface="ＭＳ Ｐゴシック" pitchFamily="50" charset="-128"/>
              </a:rPr>
              <a:t>院外処方に関する査定内容が記される</a:t>
            </a:r>
          </a:p>
          <a:p>
            <a:pPr lvl="1" algn="just" eaLnBrk="1" hangingPunct="1">
              <a:lnSpc>
                <a:spcPct val="90000"/>
              </a:lnSpc>
            </a:pPr>
            <a:r>
              <a:rPr lang="ja-JP" altLang="en-US" sz="2400" smtClean="0">
                <a:latin typeface="ＭＳ Ｐゴシック" pitchFamily="50" charset="-128"/>
              </a:rPr>
              <a:t>処方せんの内容と異なる査定内容の場合には異議申し立てをする</a:t>
            </a:r>
          </a:p>
          <a:p>
            <a:pPr algn="just" eaLnBrk="1" hangingPunct="1">
              <a:lnSpc>
                <a:spcPct val="90000"/>
              </a:lnSpc>
            </a:pPr>
            <a:r>
              <a:rPr lang="en-US" altLang="ja-JP" sz="2800" smtClean="0">
                <a:latin typeface="ＭＳ Ｐゴシック" pitchFamily="50" charset="-128"/>
              </a:rPr>
              <a:t>『</a:t>
            </a:r>
            <a:r>
              <a:rPr lang="ja-JP" altLang="en-US" sz="2800" smtClean="0">
                <a:latin typeface="ＭＳ Ｐゴシック" pitchFamily="50" charset="-128"/>
              </a:rPr>
              <a:t>処方せん内容不一致連絡書</a:t>
            </a:r>
            <a:r>
              <a:rPr lang="en-US" altLang="ja-JP" sz="2800" smtClean="0">
                <a:latin typeface="ＭＳ Ｐゴシック" pitchFamily="50" charset="-128"/>
              </a:rPr>
              <a:t>』</a:t>
            </a:r>
            <a:r>
              <a:rPr lang="ja-JP" altLang="en-US" sz="2800" smtClean="0">
                <a:latin typeface="ＭＳ Ｐゴシック" pitchFamily="50" charset="-128"/>
              </a:rPr>
              <a:t>を送付</a:t>
            </a:r>
          </a:p>
          <a:p>
            <a:pPr lvl="1" algn="just" eaLnBrk="1" hangingPunct="1">
              <a:lnSpc>
                <a:spcPct val="90000"/>
              </a:lnSpc>
            </a:pPr>
            <a:r>
              <a:rPr lang="en-US" altLang="ja-JP" sz="2400" smtClean="0">
                <a:latin typeface="ＭＳ Ｐゴシック" pitchFamily="50" charset="-128"/>
              </a:rPr>
              <a:t>『</a:t>
            </a:r>
            <a:r>
              <a:rPr lang="ja-JP" altLang="en-US" sz="2400" smtClean="0">
                <a:latin typeface="ＭＳ Ｐゴシック" pitchFamily="50" charset="-128"/>
              </a:rPr>
              <a:t>突合点検結果連絡書</a:t>
            </a:r>
            <a:r>
              <a:rPr lang="en-US" altLang="ja-JP" sz="2400" smtClean="0">
                <a:latin typeface="ＭＳ Ｐゴシック" pitchFamily="50" charset="-128"/>
              </a:rPr>
              <a:t>』</a:t>
            </a:r>
            <a:r>
              <a:rPr lang="ja-JP" altLang="en-US" sz="2400" smtClean="0">
                <a:latin typeface="ＭＳ Ｐゴシック" pitchFamily="50" charset="-128"/>
              </a:rPr>
              <a:t>と同じ用紙</a:t>
            </a:r>
          </a:p>
          <a:p>
            <a:pPr lvl="1" algn="just" eaLnBrk="1" hangingPunct="1">
              <a:lnSpc>
                <a:spcPct val="90000"/>
              </a:lnSpc>
            </a:pPr>
            <a:r>
              <a:rPr lang="ja-JP" altLang="en-US" sz="2400" smtClean="0">
                <a:latin typeface="ＭＳ Ｐゴシック" pitchFamily="50" charset="-128"/>
              </a:rPr>
              <a:t>処方内容等が異なるものに○をつけ支払基金に送付</a:t>
            </a:r>
          </a:p>
          <a:p>
            <a:pPr lvl="1" algn="just" eaLnBrk="1" hangingPunct="1">
              <a:lnSpc>
                <a:spcPct val="90000"/>
              </a:lnSpc>
            </a:pPr>
            <a:r>
              <a:rPr lang="ja-JP" altLang="en-US" sz="2400" smtClean="0">
                <a:latin typeface="ＭＳ Ｐゴシック" pitchFamily="50" charset="-128"/>
              </a:rPr>
              <a:t>連絡書が送付された月の</a:t>
            </a:r>
            <a:r>
              <a:rPr lang="ja-JP" altLang="en-US" sz="2400" b="1" i="1" u="sng" smtClean="0">
                <a:latin typeface="ＭＳ Ｐゴシック" pitchFamily="50" charset="-128"/>
              </a:rPr>
              <a:t>１８日までに送付</a:t>
            </a:r>
            <a:r>
              <a:rPr lang="ja-JP" altLang="en-US" sz="2400" smtClean="0">
                <a:latin typeface="ＭＳ Ｐゴシック" pitchFamily="50" charset="-128"/>
              </a:rPr>
              <a:t>する</a:t>
            </a:r>
          </a:p>
          <a:p>
            <a:pPr lvl="2" algn="just" eaLnBrk="1" hangingPunct="1">
              <a:lnSpc>
                <a:spcPct val="90000"/>
              </a:lnSpc>
            </a:pPr>
            <a:r>
              <a:rPr lang="ja-JP" altLang="en-US" sz="2000" smtClean="0">
                <a:latin typeface="ＭＳ Ｐゴシック" pitchFamily="50" charset="-128"/>
              </a:rPr>
              <a:t>請求月の翌月＝診療月の翌々月１８日まで</a:t>
            </a:r>
          </a:p>
          <a:p>
            <a:pPr lvl="2" algn="just" eaLnBrk="1" hangingPunct="1">
              <a:lnSpc>
                <a:spcPct val="90000"/>
              </a:lnSpc>
            </a:pPr>
            <a:r>
              <a:rPr lang="ja-JP" altLang="en-US" sz="2000" smtClean="0">
                <a:latin typeface="ＭＳ Ｐゴシック" pitchFamily="50" charset="-128"/>
              </a:rPr>
              <a:t>土・日・祝日の場合は翌営業日</a:t>
            </a:r>
          </a:p>
          <a:p>
            <a:pPr lvl="1" algn="just" eaLnBrk="1" hangingPunct="1">
              <a:lnSpc>
                <a:spcPct val="90000"/>
              </a:lnSpc>
            </a:pPr>
            <a:r>
              <a:rPr lang="ja-JP" altLang="en-US" sz="2400" smtClean="0">
                <a:latin typeface="ＭＳ Ｐゴシック" pitchFamily="50" charset="-128"/>
              </a:rPr>
              <a:t>１８日を過ぎた場合には再審査請求の手続きで行う</a:t>
            </a:r>
          </a:p>
        </p:txBody>
      </p:sp>
      <p:sp>
        <p:nvSpPr>
          <p:cNvPr id="163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突合点検の流れ</a:t>
            </a:r>
          </a:p>
        </p:txBody>
      </p:sp>
      <p:sp>
        <p:nvSpPr>
          <p:cNvPr id="163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突合点検対応の流れ（医療機関側）</a:t>
            </a:r>
          </a:p>
        </p:txBody>
      </p:sp>
      <p:grpSp>
        <p:nvGrpSpPr>
          <p:cNvPr id="16390" name="Group 5"/>
          <p:cNvGrpSpPr>
            <a:grpSpLocks/>
          </p:cNvGrpSpPr>
          <p:nvPr/>
        </p:nvGrpSpPr>
        <p:grpSpPr bwMode="auto">
          <a:xfrm>
            <a:off x="609600" y="400050"/>
            <a:ext cx="8567738" cy="6457950"/>
            <a:chOff x="384" y="252"/>
            <a:chExt cx="5397" cy="4068"/>
          </a:xfrm>
        </p:grpSpPr>
        <p:sp>
          <p:nvSpPr>
            <p:cNvPr id="163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8339621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008" y="748705"/>
            <a:ext cx="8266196" cy="5760640"/>
          </a:xfrm>
          <a:prstGeom prst="rect">
            <a:avLst/>
          </a:prstGeom>
        </p:spPr>
      </p:pic>
      <p:sp>
        <p:nvSpPr>
          <p:cNvPr id="1741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0A0F2A8B-FFC5-4FB0-A06F-CE6B480023BB}" type="slidenum">
              <a:rPr lang="en-US" altLang="ja-JP" sz="1800" smtClean="0"/>
              <a:pPr eaLnBrk="1" hangingPunct="1"/>
              <a:t>16</a:t>
            </a:fld>
            <a:endParaRPr lang="en-US" altLang="ja-JP" sz="1800" smtClean="0"/>
          </a:p>
        </p:txBody>
      </p:sp>
      <p:sp>
        <p:nvSpPr>
          <p:cNvPr id="17411"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600">
                <a:solidFill>
                  <a:srgbClr val="FFFF00"/>
                </a:solidFill>
              </a:rPr>
              <a:t>電子化時代のレセプト審査</a:t>
            </a:r>
          </a:p>
        </p:txBody>
      </p:sp>
      <p:sp>
        <p:nvSpPr>
          <p:cNvPr id="17412"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突合点検対応の流れ（医療機関側）</a:t>
            </a:r>
          </a:p>
        </p:txBody>
      </p:sp>
      <p:grpSp>
        <p:nvGrpSpPr>
          <p:cNvPr id="17413" name="Group 5"/>
          <p:cNvGrpSpPr>
            <a:grpSpLocks/>
          </p:cNvGrpSpPr>
          <p:nvPr/>
        </p:nvGrpSpPr>
        <p:grpSpPr bwMode="auto">
          <a:xfrm>
            <a:off x="609600" y="400050"/>
            <a:ext cx="8567738" cy="6457950"/>
            <a:chOff x="384" y="252"/>
            <a:chExt cx="5397" cy="4068"/>
          </a:xfrm>
        </p:grpSpPr>
        <p:sp>
          <p:nvSpPr>
            <p:cNvPr id="17416"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17"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2" name="角丸四角形 1"/>
          <p:cNvSpPr/>
          <p:nvPr/>
        </p:nvSpPr>
        <p:spPr>
          <a:xfrm>
            <a:off x="4716016" y="2062749"/>
            <a:ext cx="2087563" cy="215900"/>
          </a:xfrm>
          <a:prstGeom prst="roundRect">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A58B55F-9A8F-4177-8054-15EDD233FBC5}" type="slidenum">
              <a:rPr lang="en-US" altLang="ja-JP" sz="1800" smtClean="0"/>
              <a:pPr eaLnBrk="1" hangingPunct="1"/>
              <a:t>17</a:t>
            </a:fld>
            <a:endParaRPr lang="en-US" altLang="ja-JP" sz="1800" smtClean="0"/>
          </a:p>
        </p:txBody>
      </p:sp>
      <p:sp>
        <p:nvSpPr>
          <p:cNvPr id="18435" name="Rectangle 2"/>
          <p:cNvSpPr>
            <a:spLocks noGrp="1" noChangeArrowheads="1"/>
          </p:cNvSpPr>
          <p:nvPr>
            <p:ph type="body" idx="1"/>
          </p:nvPr>
        </p:nvSpPr>
        <p:spPr>
          <a:xfrm>
            <a:off x="827088" y="764704"/>
            <a:ext cx="8316912" cy="5934546"/>
          </a:xfrm>
        </p:spPr>
        <p:txBody>
          <a:bodyPr/>
          <a:lstStyle/>
          <a:p>
            <a:pPr algn="just" eaLnBrk="1" hangingPunct="1"/>
            <a:r>
              <a:rPr lang="ja-JP" altLang="en-US" sz="2800" dirty="0" smtClean="0">
                <a:latin typeface="ＭＳ Ｐゴシック" pitchFamily="50" charset="-128"/>
              </a:rPr>
              <a:t>責別確認</a:t>
            </a:r>
          </a:p>
          <a:p>
            <a:pPr lvl="1" algn="just" eaLnBrk="1" hangingPunct="1"/>
            <a:r>
              <a:rPr lang="ja-JP" altLang="en-US" sz="2400" dirty="0" smtClean="0">
                <a:latin typeface="ＭＳ Ｐゴシック" pitchFamily="50" charset="-128"/>
              </a:rPr>
              <a:t>異議申し立てのあったレセプトについて、調剤薬局より処方せんを取り寄せる</a:t>
            </a:r>
          </a:p>
          <a:p>
            <a:pPr lvl="1" algn="just" eaLnBrk="1" hangingPunct="1"/>
            <a:r>
              <a:rPr lang="ja-JP" altLang="en-US" sz="2400" dirty="0" smtClean="0">
                <a:latin typeface="ＭＳ Ｐゴシック" pitchFamily="50" charset="-128"/>
              </a:rPr>
              <a:t>内容を確認し、医療機関と薬局とどちらが原因かを明らかにした上で減点する</a:t>
            </a:r>
          </a:p>
          <a:p>
            <a:pPr lvl="1" algn="just" eaLnBrk="1" hangingPunct="1"/>
            <a:r>
              <a:rPr lang="ja-JP" altLang="en-US" sz="2400" dirty="0" smtClean="0">
                <a:latin typeface="ＭＳ Ｐゴシック" pitchFamily="50" charset="-128"/>
              </a:rPr>
              <a:t>平成２４年３月審査分では、薬局が原因の査定は０．３％</a:t>
            </a:r>
            <a:endParaRPr lang="en-US" altLang="ja-JP" sz="2400" dirty="0" smtClean="0">
              <a:latin typeface="ＭＳ Ｐゴシック" pitchFamily="50" charset="-128"/>
            </a:endParaRPr>
          </a:p>
          <a:p>
            <a:pPr lvl="2" algn="just" eaLnBrk="1" hangingPunct="1"/>
            <a:r>
              <a:rPr lang="ja-JP" altLang="en-US" sz="2000" dirty="0">
                <a:latin typeface="ＭＳ Ｐゴシック" pitchFamily="50" charset="-128"/>
              </a:rPr>
              <a:t>似たよう</a:t>
            </a:r>
            <a:r>
              <a:rPr lang="ja-JP" altLang="en-US" sz="2000" dirty="0" smtClean="0">
                <a:latin typeface="ＭＳ Ｐゴシック" pitchFamily="50" charset="-128"/>
              </a:rPr>
              <a:t>な名前の薬剤に注意</a:t>
            </a:r>
            <a:endParaRPr lang="en-US" altLang="ja-JP" sz="2000" dirty="0" smtClean="0">
              <a:latin typeface="ＭＳ Ｐゴシック" pitchFamily="50" charset="-128"/>
            </a:endParaRPr>
          </a:p>
          <a:p>
            <a:pPr lvl="3" algn="just" eaLnBrk="1" hangingPunct="1"/>
            <a:r>
              <a:rPr lang="ja-JP" altLang="en-US" dirty="0" smtClean="0">
                <a:latin typeface="ＭＳ Ｐゴシック" pitchFamily="50" charset="-128"/>
              </a:rPr>
              <a:t>ノルバスク　</a:t>
            </a:r>
            <a:r>
              <a:rPr lang="en-US" altLang="ja-JP" dirty="0" smtClean="0">
                <a:latin typeface="ＭＳ Ｐゴシック" pitchFamily="50" charset="-128"/>
                <a:sym typeface="Wingdings" pitchFamily="2" charset="2"/>
              </a:rPr>
              <a:t></a:t>
            </a:r>
            <a:r>
              <a:rPr lang="ja-JP" altLang="en-US" dirty="0" smtClean="0">
                <a:latin typeface="ＭＳ Ｐゴシック" pitchFamily="50" charset="-128"/>
                <a:sym typeface="Wingdings" pitchFamily="2" charset="2"/>
              </a:rPr>
              <a:t>　</a:t>
            </a:r>
            <a:r>
              <a:rPr lang="ja-JP" altLang="en-US" dirty="0" smtClean="0">
                <a:latin typeface="ＭＳ Ｐゴシック" pitchFamily="50" charset="-128"/>
              </a:rPr>
              <a:t>ノルバデックス</a:t>
            </a:r>
            <a:endParaRPr lang="ja-JP" altLang="en-US" dirty="0">
              <a:latin typeface="ＭＳ Ｐゴシック" pitchFamily="50" charset="-128"/>
            </a:endParaRPr>
          </a:p>
          <a:p>
            <a:pPr lvl="3" algn="just" eaLnBrk="1" hangingPunct="1"/>
            <a:r>
              <a:rPr lang="ja-JP" altLang="en-US" dirty="0" smtClean="0">
                <a:latin typeface="ＭＳ Ｐゴシック" pitchFamily="50" charset="-128"/>
              </a:rPr>
              <a:t>アテロック</a:t>
            </a:r>
            <a:r>
              <a:rPr lang="ja-JP" altLang="en-US" dirty="0">
                <a:latin typeface="ＭＳ Ｐゴシック" pitchFamily="50" charset="-128"/>
              </a:rPr>
              <a:t>　</a:t>
            </a:r>
            <a:r>
              <a:rPr lang="en-US" altLang="ja-JP" dirty="0">
                <a:latin typeface="ＭＳ Ｐゴシック" pitchFamily="50" charset="-128"/>
                <a:sym typeface="Wingdings" pitchFamily="2" charset="2"/>
              </a:rPr>
              <a:t></a:t>
            </a:r>
            <a:r>
              <a:rPr lang="ja-JP" altLang="en-US" dirty="0">
                <a:latin typeface="ＭＳ Ｐゴシック" pitchFamily="50" charset="-128"/>
                <a:sym typeface="Wingdings" pitchFamily="2" charset="2"/>
              </a:rPr>
              <a:t>　</a:t>
            </a:r>
            <a:r>
              <a:rPr lang="ja-JP" altLang="en-US" dirty="0" smtClean="0">
                <a:latin typeface="ＭＳ Ｐゴシック" pitchFamily="50" charset="-128"/>
              </a:rPr>
              <a:t>アレロック</a:t>
            </a:r>
            <a:endParaRPr lang="ja-JP" altLang="en-US" dirty="0">
              <a:latin typeface="ＭＳ Ｐゴシック" pitchFamily="50" charset="-128"/>
            </a:endParaRPr>
          </a:p>
          <a:p>
            <a:pPr lvl="3" algn="just" eaLnBrk="1" hangingPunct="1"/>
            <a:r>
              <a:rPr lang="ja-JP" altLang="en-US" dirty="0" smtClean="0">
                <a:latin typeface="ＭＳ Ｐゴシック" pitchFamily="50" charset="-128"/>
              </a:rPr>
              <a:t>セロクラール</a:t>
            </a:r>
            <a:r>
              <a:rPr lang="ja-JP" altLang="en-US" dirty="0">
                <a:latin typeface="ＭＳ Ｐゴシック" pitchFamily="50" charset="-128"/>
              </a:rPr>
              <a:t>　</a:t>
            </a:r>
            <a:r>
              <a:rPr lang="en-US" altLang="ja-JP" dirty="0">
                <a:latin typeface="ＭＳ Ｐゴシック" pitchFamily="50" charset="-128"/>
                <a:sym typeface="Wingdings" pitchFamily="2" charset="2"/>
              </a:rPr>
              <a:t></a:t>
            </a:r>
            <a:r>
              <a:rPr lang="ja-JP" altLang="en-US" dirty="0">
                <a:latin typeface="ＭＳ Ｐゴシック" pitchFamily="50" charset="-128"/>
                <a:sym typeface="Wingdings" pitchFamily="2" charset="2"/>
              </a:rPr>
              <a:t>　</a:t>
            </a:r>
            <a:r>
              <a:rPr lang="ja-JP" altLang="en-US" dirty="0" smtClean="0">
                <a:latin typeface="ＭＳ Ｐゴシック" pitchFamily="50" charset="-128"/>
              </a:rPr>
              <a:t>セロクエル　　　等</a:t>
            </a:r>
            <a:endParaRPr lang="en-US" altLang="ja-JP" dirty="0" smtClean="0">
              <a:latin typeface="ＭＳ Ｐゴシック" pitchFamily="50" charset="-128"/>
            </a:endParaRPr>
          </a:p>
          <a:p>
            <a:pPr lvl="3" algn="just" eaLnBrk="1" hangingPunct="1"/>
            <a:endParaRPr lang="ja-JP" altLang="en-US" sz="900" dirty="0" smtClean="0">
              <a:latin typeface="ＭＳ Ｐゴシック" pitchFamily="50" charset="-128"/>
            </a:endParaRPr>
          </a:p>
          <a:p>
            <a:pPr algn="just" eaLnBrk="1" hangingPunct="1"/>
            <a:r>
              <a:rPr lang="ja-JP" altLang="en-US" sz="2800" dirty="0" smtClean="0">
                <a:latin typeface="ＭＳ Ｐゴシック" pitchFamily="50" charset="-128"/>
              </a:rPr>
              <a:t>注意が必要なケース</a:t>
            </a:r>
          </a:p>
          <a:p>
            <a:pPr lvl="1" algn="just" eaLnBrk="1" hangingPunct="1"/>
            <a:r>
              <a:rPr lang="ja-JP" altLang="en-US" sz="2400" dirty="0" smtClean="0">
                <a:latin typeface="ＭＳ Ｐゴシック" pitchFamily="50" charset="-128"/>
              </a:rPr>
              <a:t>薬剤の査定や薬剤指導の指示など（一包化、分割調剤、嚥下困難者への指導等）で処方せんに不備がある場合には医療機関から調剤報酬が減点されることもある</a:t>
            </a:r>
          </a:p>
        </p:txBody>
      </p:sp>
      <p:sp>
        <p:nvSpPr>
          <p:cNvPr id="1843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突合点検の流れ</a:t>
            </a:r>
          </a:p>
        </p:txBody>
      </p:sp>
      <p:sp>
        <p:nvSpPr>
          <p:cNvPr id="1843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支払基金側の新たな対応</a:t>
            </a:r>
            <a:endParaRPr lang="ja-JP" altLang="en-US" sz="3600" dirty="0">
              <a:solidFill>
                <a:srgbClr val="FFFF66"/>
              </a:solidFill>
            </a:endParaRPr>
          </a:p>
        </p:txBody>
      </p:sp>
      <p:grpSp>
        <p:nvGrpSpPr>
          <p:cNvPr id="18438" name="Group 5"/>
          <p:cNvGrpSpPr>
            <a:grpSpLocks/>
          </p:cNvGrpSpPr>
          <p:nvPr/>
        </p:nvGrpSpPr>
        <p:grpSpPr bwMode="auto">
          <a:xfrm>
            <a:off x="609600" y="400050"/>
            <a:ext cx="8567738" cy="6457950"/>
            <a:chOff x="384" y="252"/>
            <a:chExt cx="5397" cy="4068"/>
          </a:xfrm>
        </p:grpSpPr>
        <p:sp>
          <p:nvSpPr>
            <p:cNvPr id="18439"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0"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fld id="{BA47F113-10BF-42FF-898A-AEB5FBA351D8}" type="slidenum">
              <a:rPr lang="en-US" altLang="ja-JP" sz="1800" smtClean="0"/>
              <a:pPr eaLnBrk="1" hangingPunct="1"/>
              <a:t>18</a:t>
            </a:fld>
            <a:endParaRPr lang="en-US" altLang="ja-JP" sz="1800" smtClean="0"/>
          </a:p>
        </p:txBody>
      </p:sp>
      <p:sp>
        <p:nvSpPr>
          <p:cNvPr id="3075" name="Rectangle 2"/>
          <p:cNvSpPr>
            <a:spLocks noGrp="1" noChangeArrowheads="1"/>
          </p:cNvSpPr>
          <p:nvPr>
            <p:ph type="body" idx="1"/>
          </p:nvPr>
        </p:nvSpPr>
        <p:spPr>
          <a:xfrm>
            <a:off x="611188" y="935038"/>
            <a:ext cx="4465637" cy="6013450"/>
          </a:xfrm>
        </p:spPr>
        <p:txBody>
          <a:bodyPr/>
          <a:lstStyle/>
          <a:p>
            <a:pPr algn="just" eaLnBrk="1" hangingPunct="1">
              <a:lnSpc>
                <a:spcPct val="90000"/>
              </a:lnSpc>
            </a:pPr>
            <a:r>
              <a:rPr lang="ja-JP" altLang="en-US" sz="2800" dirty="0" smtClean="0">
                <a:solidFill>
                  <a:srgbClr val="FFFF66"/>
                </a:solidFill>
                <a:latin typeface="ＭＳ Ｐゴシック" charset="-128"/>
              </a:rPr>
              <a:t>請求内容</a:t>
            </a:r>
          </a:p>
          <a:p>
            <a:pPr lvl="1" algn="just" eaLnBrk="1" hangingPunct="1">
              <a:lnSpc>
                <a:spcPct val="90000"/>
              </a:lnSpc>
            </a:pPr>
            <a:r>
              <a:rPr lang="ja-JP" altLang="en-US" sz="2400" dirty="0" smtClean="0">
                <a:latin typeface="ＭＳ Ｐゴシック" charset="-128"/>
              </a:rPr>
              <a:t>２／８</a:t>
            </a:r>
          </a:p>
          <a:p>
            <a:pPr lvl="1" algn="just" eaLnBrk="1" hangingPunct="1">
              <a:lnSpc>
                <a:spcPct val="90000"/>
              </a:lnSpc>
            </a:pPr>
            <a:r>
              <a:rPr lang="ja-JP" altLang="en-US" sz="2400" dirty="0" smtClean="0">
                <a:latin typeface="ＭＳ Ｐゴシック" charset="-128"/>
              </a:rPr>
              <a:t>処方月日２／８</a:t>
            </a:r>
          </a:p>
          <a:p>
            <a:pPr lvl="1" algn="just" eaLnBrk="1" hangingPunct="1">
              <a:lnSpc>
                <a:spcPct val="90000"/>
              </a:lnSpc>
            </a:pPr>
            <a:r>
              <a:rPr lang="ja-JP" altLang="en-US" sz="2400" dirty="0" smtClean="0">
                <a:latin typeface="ＭＳ Ｐゴシック" charset="-128"/>
              </a:rPr>
              <a:t>調剤月日２／８</a:t>
            </a:r>
          </a:p>
          <a:p>
            <a:pPr lvl="1" algn="just" eaLnBrk="1" hangingPunct="1">
              <a:lnSpc>
                <a:spcPct val="90000"/>
              </a:lnSpc>
            </a:pPr>
            <a:r>
              <a:rPr lang="ja-JP" altLang="en-US" sz="2400" dirty="0" smtClean="0">
                <a:latin typeface="ＭＳ Ｐゴシック" charset="-128"/>
              </a:rPr>
              <a:t>（内服）１日２回朝夕食後</a:t>
            </a:r>
          </a:p>
          <a:p>
            <a:pPr lvl="1" algn="just" eaLnBrk="1" hangingPunct="1">
              <a:lnSpc>
                <a:spcPct val="90000"/>
              </a:lnSpc>
            </a:pPr>
            <a:r>
              <a:rPr lang="ja-JP" altLang="en-US" sz="2400" dirty="0" smtClean="0">
                <a:latin typeface="ＭＳ Ｐゴシック" charset="-128"/>
              </a:rPr>
              <a:t>セレコックス錠１００ｍｇ２錠</a:t>
            </a:r>
          </a:p>
          <a:p>
            <a:pPr lvl="1" algn="just" eaLnBrk="1" hangingPunct="1">
              <a:lnSpc>
                <a:spcPct val="90000"/>
              </a:lnSpc>
            </a:pPr>
            <a:r>
              <a:rPr lang="ja-JP" altLang="en-US" sz="2400" dirty="0" smtClean="0">
                <a:latin typeface="ＭＳ Ｐゴシック" charset="-128"/>
              </a:rPr>
              <a:t>レパミド錠１００ｍｇ「</a:t>
            </a:r>
            <a:r>
              <a:rPr lang="en-US" altLang="ja-JP" sz="2400" dirty="0" smtClean="0">
                <a:latin typeface="ＭＳ Ｐゴシック" charset="-128"/>
              </a:rPr>
              <a:t>EMEC</a:t>
            </a:r>
            <a:r>
              <a:rPr lang="ja-JP" altLang="en-US" sz="2400" dirty="0" smtClean="0">
                <a:latin typeface="ＭＳ Ｐゴシック" charset="-128"/>
              </a:rPr>
              <a:t>」２錠</a:t>
            </a:r>
          </a:p>
          <a:p>
            <a:pPr lvl="1" algn="just" eaLnBrk="1" hangingPunct="1">
              <a:lnSpc>
                <a:spcPct val="90000"/>
              </a:lnSpc>
            </a:pPr>
            <a:r>
              <a:rPr lang="ja-JP" altLang="en-US" sz="2400" dirty="0" smtClean="0">
                <a:latin typeface="ＭＳ Ｐゴシック" charset="-128"/>
              </a:rPr>
              <a:t>単位薬剤料点１８</a:t>
            </a:r>
          </a:p>
          <a:p>
            <a:pPr lvl="1" algn="just" eaLnBrk="1" hangingPunct="1">
              <a:lnSpc>
                <a:spcPct val="90000"/>
              </a:lnSpc>
            </a:pPr>
            <a:r>
              <a:rPr lang="ja-JP" altLang="en-US" sz="2400" dirty="0" smtClean="0">
                <a:latin typeface="ＭＳ Ｐゴシック" charset="-128"/>
              </a:rPr>
              <a:t>調剤数量１４</a:t>
            </a:r>
          </a:p>
          <a:p>
            <a:pPr lvl="1" algn="just" eaLnBrk="1" hangingPunct="1">
              <a:lnSpc>
                <a:spcPct val="90000"/>
              </a:lnSpc>
            </a:pPr>
            <a:r>
              <a:rPr lang="ja-JP" altLang="en-US" sz="2400" dirty="0" smtClean="0">
                <a:latin typeface="ＭＳ Ｐゴシック" charset="-128"/>
              </a:rPr>
              <a:t>調剤料６３</a:t>
            </a:r>
          </a:p>
          <a:p>
            <a:pPr algn="just" eaLnBrk="1" hangingPunct="1">
              <a:lnSpc>
                <a:spcPct val="90000"/>
              </a:lnSpc>
            </a:pPr>
            <a:endParaRPr lang="ja-JP" altLang="en-US" sz="2800" dirty="0" smtClean="0">
              <a:latin typeface="ＭＳ Ｐゴシック" charset="-128"/>
            </a:endParaRPr>
          </a:p>
        </p:txBody>
      </p:sp>
      <p:sp>
        <p:nvSpPr>
          <p:cNvPr id="307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i="0" dirty="0" smtClean="0">
                <a:solidFill>
                  <a:srgbClr val="FFFF00"/>
                </a:solidFill>
              </a:rPr>
              <a:t>突合点検の流れ</a:t>
            </a:r>
            <a:endParaRPr lang="ja-JP" altLang="en-US" sz="2800" i="0" dirty="0">
              <a:solidFill>
                <a:srgbClr val="FFFF00"/>
              </a:solidFill>
            </a:endParaRPr>
          </a:p>
        </p:txBody>
      </p:sp>
      <p:sp>
        <p:nvSpPr>
          <p:cNvPr id="307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l" eaLnBrk="1" hangingPunct="1">
              <a:spcBef>
                <a:spcPct val="50000"/>
              </a:spcBef>
            </a:pPr>
            <a:r>
              <a:rPr lang="ja-JP" altLang="en-US" sz="3600" i="0" dirty="0">
                <a:solidFill>
                  <a:srgbClr val="FFFF66"/>
                </a:solidFill>
              </a:rPr>
              <a:t>突合点検結果連絡書の</a:t>
            </a:r>
            <a:r>
              <a:rPr lang="ja-JP" altLang="en-US" sz="3600" i="0" dirty="0" smtClean="0">
                <a:solidFill>
                  <a:srgbClr val="FFFF66"/>
                </a:solidFill>
              </a:rPr>
              <a:t>記載例１</a:t>
            </a:r>
            <a:endParaRPr lang="ja-JP" altLang="en-US" sz="3600" i="0" dirty="0">
              <a:solidFill>
                <a:srgbClr val="FFFF66"/>
              </a:solidFill>
            </a:endParaRPr>
          </a:p>
        </p:txBody>
      </p:sp>
      <p:grpSp>
        <p:nvGrpSpPr>
          <p:cNvPr id="3078" name="Group 5"/>
          <p:cNvGrpSpPr>
            <a:grpSpLocks/>
          </p:cNvGrpSpPr>
          <p:nvPr/>
        </p:nvGrpSpPr>
        <p:grpSpPr bwMode="auto">
          <a:xfrm>
            <a:off x="609600" y="400050"/>
            <a:ext cx="8567738" cy="6457950"/>
            <a:chOff x="384" y="252"/>
            <a:chExt cx="5397" cy="4068"/>
          </a:xfrm>
        </p:grpSpPr>
        <p:sp>
          <p:nvSpPr>
            <p:cNvPr id="3080"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081"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3079" name="Rectangle 2"/>
          <p:cNvSpPr txBox="1">
            <a:spLocks noChangeArrowheads="1"/>
          </p:cNvSpPr>
          <p:nvPr/>
        </p:nvSpPr>
        <p:spPr bwMode="auto">
          <a:xfrm>
            <a:off x="4572000" y="935038"/>
            <a:ext cx="4579938" cy="616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just" eaLnBrk="1" hangingPunct="1">
              <a:lnSpc>
                <a:spcPct val="90000"/>
              </a:lnSpc>
              <a:spcBef>
                <a:spcPct val="20000"/>
              </a:spcBef>
              <a:buClr>
                <a:srgbClr val="FFFF00"/>
              </a:buClr>
              <a:buSzPct val="70000"/>
              <a:buFont typeface="Wingdings" pitchFamily="2" charset="2"/>
              <a:buChar char="u"/>
            </a:pPr>
            <a:r>
              <a:rPr lang="ja-JP" altLang="en-US" sz="2800" dirty="0">
                <a:solidFill>
                  <a:srgbClr val="FFFF00"/>
                </a:solidFill>
                <a:latin typeface="ＭＳ Ｐゴシック" charset="-128"/>
              </a:rPr>
              <a:t>補正・査定後内容</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２／８</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処方月日２／８</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調剤月日２／８</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（内服）１日２回朝夕食後</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セレコックス錠１００ｍｇ２錠</a:t>
            </a:r>
          </a:p>
          <a:p>
            <a:pPr marL="457200" lvl="1" indent="0" algn="just" eaLnBrk="1" hangingPunct="1">
              <a:lnSpc>
                <a:spcPct val="90000"/>
              </a:lnSpc>
              <a:spcBef>
                <a:spcPct val="20000"/>
              </a:spcBef>
              <a:buSzPct val="70000"/>
            </a:pPr>
            <a:r>
              <a:rPr lang="ja-JP" altLang="en-US" dirty="0" smtClean="0">
                <a:latin typeface="ＭＳ Ｐゴシック" charset="-128"/>
              </a:rPr>
              <a:t>　←</a:t>
            </a:r>
            <a:r>
              <a:rPr lang="en-US" altLang="ja-JP" i="1" u="sng" dirty="0" smtClean="0">
                <a:solidFill>
                  <a:srgbClr val="FFC000"/>
                </a:solidFill>
                <a:latin typeface="ＭＳ Ｐゴシック" charset="-128"/>
              </a:rPr>
              <a:t>※</a:t>
            </a:r>
            <a:r>
              <a:rPr lang="ja-JP" altLang="en-US" i="1" u="sng" dirty="0" smtClean="0">
                <a:solidFill>
                  <a:srgbClr val="FFC000"/>
                </a:solidFill>
                <a:latin typeface="ＭＳ Ｐゴシック" charset="-128"/>
              </a:rPr>
              <a:t>この部分が査定対象</a:t>
            </a:r>
            <a:r>
              <a:rPr lang="en-US" altLang="ja-JP" i="1" u="sng" dirty="0" smtClean="0">
                <a:solidFill>
                  <a:srgbClr val="FFC000"/>
                </a:solidFill>
                <a:latin typeface="ＭＳ Ｐゴシック" charset="-128"/>
              </a:rPr>
              <a:t>※</a:t>
            </a:r>
            <a:endParaRPr lang="en-US" altLang="ja-JP" i="1" u="sng" dirty="0">
              <a:solidFill>
                <a:srgbClr val="FFC000"/>
              </a:solidFill>
              <a:latin typeface="ＭＳ Ｐゴシック" charset="-128"/>
            </a:endParaRPr>
          </a:p>
          <a:p>
            <a:pPr lvl="1" algn="just" eaLnBrk="1" hangingPunct="1">
              <a:lnSpc>
                <a:spcPct val="90000"/>
              </a:lnSpc>
              <a:spcBef>
                <a:spcPct val="20000"/>
              </a:spcBef>
              <a:buSzPct val="70000"/>
              <a:buFont typeface="Wingdings 3" pitchFamily="18" charset="2"/>
              <a:buChar char="u"/>
            </a:pPr>
            <a:endParaRPr lang="en-US" altLang="ja-JP" dirty="0">
              <a:latin typeface="ＭＳ Ｐゴシック" charset="-128"/>
            </a:endParaRP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単位薬剤料点１６</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調剤数量１４</a:t>
            </a:r>
          </a:p>
          <a:p>
            <a:pPr lvl="1" algn="just" eaLnBrk="1" hangingPunct="1">
              <a:lnSpc>
                <a:spcPct val="90000"/>
              </a:lnSpc>
              <a:spcBef>
                <a:spcPct val="20000"/>
              </a:spcBef>
              <a:buSzPct val="70000"/>
              <a:buFont typeface="Wingdings 3" pitchFamily="18" charset="2"/>
              <a:buChar char="u"/>
            </a:pPr>
            <a:r>
              <a:rPr lang="ja-JP" altLang="en-US" dirty="0">
                <a:latin typeface="ＭＳ Ｐゴシック" charset="-128"/>
              </a:rPr>
              <a:t>調剤料６３</a:t>
            </a:r>
            <a:endParaRPr lang="ja-JP" altLang="en-US" sz="2000" dirty="0">
              <a:latin typeface="ＭＳ Ｐゴシック" charset="-128"/>
            </a:endParaRPr>
          </a:p>
        </p:txBody>
      </p:sp>
    </p:spTree>
    <p:extLst>
      <p:ext uri="{BB962C8B-B14F-4D97-AF65-F5344CB8AC3E}">
        <p14:creationId xmlns:p14="http://schemas.microsoft.com/office/powerpoint/2010/main" val="16382853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fld id="{AF9FF60E-6AAA-4614-BF07-294BF0B438D6}" type="slidenum">
              <a:rPr lang="en-US" altLang="ja-JP" sz="1800" smtClean="0"/>
              <a:pPr eaLnBrk="1" hangingPunct="1"/>
              <a:t>19</a:t>
            </a:fld>
            <a:endParaRPr lang="en-US" altLang="ja-JP" sz="1800" smtClean="0"/>
          </a:p>
        </p:txBody>
      </p:sp>
      <p:sp>
        <p:nvSpPr>
          <p:cNvPr id="4099"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solidFill>
                  <a:srgbClr val="FFFF66"/>
                </a:solidFill>
                <a:latin typeface="ＭＳ Ｐゴシック" charset="-128"/>
              </a:rPr>
              <a:t>補正・査定後内容</a:t>
            </a:r>
          </a:p>
          <a:p>
            <a:pPr lvl="1" algn="just" eaLnBrk="1" hangingPunct="1">
              <a:lnSpc>
                <a:spcPct val="90000"/>
              </a:lnSpc>
            </a:pPr>
            <a:r>
              <a:rPr lang="ja-JP" altLang="en-US" sz="2400" dirty="0" smtClean="0">
                <a:latin typeface="ＭＳ Ｐゴシック" charset="-128"/>
              </a:rPr>
              <a:t>２／１</a:t>
            </a:r>
          </a:p>
          <a:p>
            <a:pPr lvl="1" algn="just" eaLnBrk="1" hangingPunct="1">
              <a:lnSpc>
                <a:spcPct val="90000"/>
              </a:lnSpc>
            </a:pPr>
            <a:r>
              <a:rPr lang="ja-JP" altLang="en-US" sz="2400" dirty="0" smtClean="0">
                <a:latin typeface="ＭＳ Ｐゴシック" charset="-128"/>
              </a:rPr>
              <a:t>処方月日２／１</a:t>
            </a:r>
          </a:p>
          <a:p>
            <a:pPr lvl="1" algn="just" eaLnBrk="1" hangingPunct="1">
              <a:lnSpc>
                <a:spcPct val="90000"/>
              </a:lnSpc>
            </a:pPr>
            <a:r>
              <a:rPr lang="ja-JP" altLang="en-US" sz="2400" dirty="0" smtClean="0">
                <a:latin typeface="ＭＳ Ｐゴシック" charset="-128"/>
              </a:rPr>
              <a:t>調剤月日２／１</a:t>
            </a:r>
          </a:p>
          <a:p>
            <a:pPr lvl="1" algn="just" eaLnBrk="1" hangingPunct="1">
              <a:lnSpc>
                <a:spcPct val="90000"/>
              </a:lnSpc>
            </a:pPr>
            <a:r>
              <a:rPr lang="ja-JP" altLang="en-US" sz="2400" dirty="0" smtClean="0">
                <a:latin typeface="ＭＳ Ｐゴシック" charset="-128"/>
              </a:rPr>
              <a:t>（内服）１日１回夕食後</a:t>
            </a:r>
          </a:p>
          <a:p>
            <a:pPr lvl="1" algn="just" eaLnBrk="1" hangingPunct="1">
              <a:lnSpc>
                <a:spcPct val="90000"/>
              </a:lnSpc>
            </a:pPr>
            <a:r>
              <a:rPr lang="ja-JP" altLang="en-US" sz="2400" dirty="0" smtClean="0">
                <a:latin typeface="ＭＳ Ｐゴシック" charset="-128"/>
              </a:rPr>
              <a:t>タケプロン</a:t>
            </a:r>
            <a:r>
              <a:rPr lang="en-US" altLang="ja-JP" sz="2400" dirty="0" smtClean="0">
                <a:latin typeface="ＭＳ Ｐゴシック" charset="-128"/>
              </a:rPr>
              <a:t>OD</a:t>
            </a:r>
            <a:r>
              <a:rPr lang="ja-JP" altLang="en-US" sz="2400" dirty="0" smtClean="0">
                <a:latin typeface="ＭＳ Ｐゴシック" charset="-128"/>
              </a:rPr>
              <a:t>錠３０　１錠</a:t>
            </a:r>
          </a:p>
          <a:p>
            <a:pPr lvl="1" algn="just" eaLnBrk="1" hangingPunct="1">
              <a:lnSpc>
                <a:spcPct val="90000"/>
              </a:lnSpc>
            </a:pPr>
            <a:r>
              <a:rPr lang="ja-JP" altLang="en-US" sz="2400" dirty="0" smtClean="0">
                <a:latin typeface="ＭＳ Ｐゴシック" charset="-128"/>
              </a:rPr>
              <a:t>単位薬剤料点１８</a:t>
            </a:r>
          </a:p>
          <a:p>
            <a:pPr lvl="1" algn="just" eaLnBrk="1" hangingPunct="1">
              <a:lnSpc>
                <a:spcPct val="90000"/>
              </a:lnSpc>
            </a:pPr>
            <a:r>
              <a:rPr lang="ja-JP" altLang="en-US" sz="2400" dirty="0" smtClean="0">
                <a:latin typeface="ＭＳ Ｐゴシック" charset="-128"/>
              </a:rPr>
              <a:t>調剤数量３</a:t>
            </a:r>
          </a:p>
          <a:p>
            <a:pPr lvl="1" algn="just" eaLnBrk="1" hangingPunct="1">
              <a:lnSpc>
                <a:spcPct val="90000"/>
              </a:lnSpc>
            </a:pPr>
            <a:r>
              <a:rPr lang="ja-JP" altLang="en-US" sz="2400" dirty="0" smtClean="0">
                <a:latin typeface="ＭＳ Ｐゴシック" charset="-128"/>
              </a:rPr>
              <a:t>調剤料１５　　　　</a:t>
            </a:r>
            <a:r>
              <a:rPr lang="ja-JP" altLang="en-US" sz="2400" u="sng" dirty="0" smtClean="0">
                <a:solidFill>
                  <a:srgbClr val="FFC000"/>
                </a:solidFill>
                <a:latin typeface="ＭＳ Ｐゴシック" charset="-128"/>
              </a:rPr>
              <a:t>６８</a:t>
            </a:r>
            <a:r>
              <a:rPr lang="en-US" altLang="ja-JP" sz="2400" u="sng" dirty="0" smtClean="0">
                <a:solidFill>
                  <a:srgbClr val="FFC000"/>
                </a:solidFill>
                <a:latin typeface="ＭＳ Ｐゴシック" charset="-128"/>
              </a:rPr>
              <a:t>×</a:t>
            </a:r>
            <a:r>
              <a:rPr lang="ja-JP" altLang="en-US" sz="2400" u="sng" dirty="0" smtClean="0">
                <a:solidFill>
                  <a:srgbClr val="FFC000"/>
                </a:solidFill>
                <a:latin typeface="ＭＳ Ｐゴシック" charset="-128"/>
              </a:rPr>
              <a:t>１→０</a:t>
            </a:r>
          </a:p>
          <a:p>
            <a:pPr lvl="1" algn="just" eaLnBrk="1" hangingPunct="1">
              <a:lnSpc>
                <a:spcPct val="90000"/>
              </a:lnSpc>
            </a:pPr>
            <a:endParaRPr lang="ja-JP" altLang="en-US" sz="2400" dirty="0" smtClean="0">
              <a:solidFill>
                <a:srgbClr val="FFC000"/>
              </a:solidFill>
              <a:latin typeface="ＭＳ Ｐゴシック" charset="-128"/>
            </a:endParaRPr>
          </a:p>
          <a:p>
            <a:pPr lvl="1" algn="just" eaLnBrk="1" hangingPunct="1">
              <a:lnSpc>
                <a:spcPct val="90000"/>
              </a:lnSpc>
            </a:pPr>
            <a:r>
              <a:rPr lang="ja-JP" altLang="en-US" sz="2400" u="sng" dirty="0" smtClean="0">
                <a:solidFill>
                  <a:srgbClr val="FFC000"/>
                </a:solidFill>
                <a:latin typeface="ＭＳ Ｐゴシック" charset="-128"/>
              </a:rPr>
              <a:t>調剤基本料　４０　　　４０</a:t>
            </a:r>
            <a:r>
              <a:rPr lang="en-US" altLang="ja-JP" sz="2400" u="sng" dirty="0" smtClean="0">
                <a:solidFill>
                  <a:srgbClr val="FFC000"/>
                </a:solidFill>
                <a:latin typeface="ＭＳ Ｐゴシック" charset="-128"/>
              </a:rPr>
              <a:t>×</a:t>
            </a:r>
            <a:r>
              <a:rPr lang="ja-JP" altLang="en-US" sz="2400" u="sng" dirty="0" smtClean="0">
                <a:solidFill>
                  <a:srgbClr val="FFC000"/>
                </a:solidFill>
                <a:latin typeface="ＭＳ Ｐゴシック" charset="-128"/>
              </a:rPr>
              <a:t>１→０</a:t>
            </a:r>
          </a:p>
          <a:p>
            <a:pPr lvl="1" algn="just" eaLnBrk="1" hangingPunct="1">
              <a:lnSpc>
                <a:spcPct val="90000"/>
              </a:lnSpc>
            </a:pPr>
            <a:r>
              <a:rPr lang="ja-JP" altLang="en-US" sz="2400" u="sng" dirty="0" smtClean="0">
                <a:solidFill>
                  <a:srgbClr val="FFC000"/>
                </a:solidFill>
                <a:latin typeface="ＭＳ Ｐゴシック" charset="-128"/>
              </a:rPr>
              <a:t>薬剤服用歴管理指導料（処方せんの受付１回につき）１回３０　３０</a:t>
            </a:r>
            <a:r>
              <a:rPr lang="en-US" altLang="ja-JP" sz="2400" u="sng" dirty="0" smtClean="0">
                <a:solidFill>
                  <a:srgbClr val="FFC000"/>
                </a:solidFill>
                <a:latin typeface="ＭＳ Ｐゴシック" charset="-128"/>
              </a:rPr>
              <a:t>×</a:t>
            </a:r>
            <a:r>
              <a:rPr lang="ja-JP" altLang="en-US" sz="2400" u="sng" dirty="0" smtClean="0">
                <a:solidFill>
                  <a:srgbClr val="FFC000"/>
                </a:solidFill>
                <a:latin typeface="ＭＳ Ｐゴシック" charset="-128"/>
              </a:rPr>
              <a:t>１→０</a:t>
            </a:r>
          </a:p>
          <a:p>
            <a:pPr lvl="1" algn="just" eaLnBrk="1" hangingPunct="1">
              <a:lnSpc>
                <a:spcPct val="90000"/>
              </a:lnSpc>
            </a:pPr>
            <a:endParaRPr lang="ja-JP" altLang="en-US" sz="2400" dirty="0" smtClean="0">
              <a:latin typeface="ＭＳ Ｐゴシック" charset="-128"/>
            </a:endParaRPr>
          </a:p>
        </p:txBody>
      </p:sp>
      <p:sp>
        <p:nvSpPr>
          <p:cNvPr id="4100"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突合点検の流れ</a:t>
            </a:r>
          </a:p>
        </p:txBody>
      </p:sp>
      <p:sp>
        <p:nvSpPr>
          <p:cNvPr id="4101"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l" eaLnBrk="1" hangingPunct="1">
              <a:spcBef>
                <a:spcPct val="50000"/>
              </a:spcBef>
            </a:pPr>
            <a:r>
              <a:rPr lang="ja-JP" altLang="en-US" sz="3600" i="0" dirty="0">
                <a:solidFill>
                  <a:srgbClr val="FFFF66"/>
                </a:solidFill>
              </a:rPr>
              <a:t>突合点検結果連絡書の</a:t>
            </a:r>
            <a:r>
              <a:rPr lang="ja-JP" altLang="en-US" sz="3600" i="0" dirty="0" smtClean="0">
                <a:solidFill>
                  <a:srgbClr val="FFFF66"/>
                </a:solidFill>
              </a:rPr>
              <a:t>記載例２</a:t>
            </a:r>
            <a:endParaRPr lang="ja-JP" altLang="en-US" sz="3600" i="0" dirty="0">
              <a:solidFill>
                <a:srgbClr val="FFFF66"/>
              </a:solidFill>
            </a:endParaRPr>
          </a:p>
        </p:txBody>
      </p:sp>
      <p:grpSp>
        <p:nvGrpSpPr>
          <p:cNvPr id="4102" name="Group 5"/>
          <p:cNvGrpSpPr>
            <a:grpSpLocks/>
          </p:cNvGrpSpPr>
          <p:nvPr/>
        </p:nvGrpSpPr>
        <p:grpSpPr bwMode="auto">
          <a:xfrm>
            <a:off x="609600" y="400050"/>
            <a:ext cx="8567738" cy="6457950"/>
            <a:chOff x="384" y="252"/>
            <a:chExt cx="5397" cy="4068"/>
          </a:xfrm>
        </p:grpSpPr>
        <p:sp>
          <p:nvSpPr>
            <p:cNvPr id="4103"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04"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711431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orient="vert" idx="1"/>
          </p:nvPr>
        </p:nvSpPr>
        <p:spPr>
          <a:xfrm>
            <a:off x="395288" y="3048000"/>
            <a:ext cx="8497887" cy="1066800"/>
          </a:xfrm>
        </p:spPr>
        <p:txBody>
          <a:bodyPr vert="horz"/>
          <a:lstStyle/>
          <a:p>
            <a:pPr algn="ctr" eaLnBrk="1" hangingPunct="1">
              <a:buFont typeface="Wingdings" pitchFamily="2" charset="2"/>
              <a:buNone/>
            </a:pPr>
            <a:r>
              <a:rPr lang="ja-JP" altLang="en-US" sz="4000" dirty="0" smtClean="0"/>
              <a:t>レセプトにまつわるトピック</a:t>
            </a:r>
            <a:endParaRPr lang="en-US" altLang="ja-JP" sz="4000" dirty="0" smtClean="0"/>
          </a:p>
        </p:txBody>
      </p:sp>
    </p:spTree>
    <p:extLst>
      <p:ext uri="{BB962C8B-B14F-4D97-AF65-F5344CB8AC3E}">
        <p14:creationId xmlns:p14="http://schemas.microsoft.com/office/powerpoint/2010/main" val="4144239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F2F28168-3F6B-43DC-AF87-F9ACD32FA818}" type="slidenum">
              <a:rPr lang="en-US" altLang="ja-JP" sz="1800" smtClean="0"/>
              <a:pPr eaLnBrk="1" hangingPunct="1"/>
              <a:t>20</a:t>
            </a:fld>
            <a:endParaRPr lang="en-US" altLang="ja-JP" sz="1800" smtClean="0"/>
          </a:p>
        </p:txBody>
      </p:sp>
      <p:sp>
        <p:nvSpPr>
          <p:cNvPr id="2720770" name="Rectangle 2"/>
          <p:cNvSpPr>
            <a:spLocks noGrp="1" noChangeArrowheads="1"/>
          </p:cNvSpPr>
          <p:nvPr>
            <p:ph type="body" idx="1"/>
          </p:nvPr>
        </p:nvSpPr>
        <p:spPr>
          <a:xfrm>
            <a:off x="827088" y="908050"/>
            <a:ext cx="8316912" cy="5791200"/>
          </a:xfrm>
        </p:spPr>
        <p:txBody>
          <a:bodyPr/>
          <a:lstStyle/>
          <a:p>
            <a:pPr algn="just" eaLnBrk="1" hangingPunct="1">
              <a:defRPr/>
            </a:pPr>
            <a:r>
              <a:rPr lang="ja-JP" altLang="en-US" sz="2800" dirty="0" smtClean="0">
                <a:latin typeface="ＭＳ Ｐゴシック" pitchFamily="50" charset="-128"/>
              </a:rPr>
              <a:t>効能違いの場合の取り扱いについて疑義照会</a:t>
            </a:r>
          </a:p>
          <a:p>
            <a:pPr lvl="1" algn="just" eaLnBrk="1" hangingPunct="1">
              <a:defRPr/>
            </a:pPr>
            <a:r>
              <a:rPr lang="ja-JP" altLang="en-US" sz="2400" dirty="0" smtClean="0">
                <a:latin typeface="ＭＳ Ｐゴシック" pitchFamily="50" charset="-128"/>
              </a:rPr>
              <a:t>先発医薬品と効能効果に違いがある後発医薬品について、一律に査定を行うことは、後発医薬品への変更調剤が進まなくなること、また、それに伴い、医療費が増える可能性があること等を保険者に説明し、影響を理解してもらうよう努めていただきたい。</a:t>
            </a:r>
            <a:endParaRPr lang="en-US" altLang="ja-JP" sz="2400" dirty="0" smtClean="0">
              <a:latin typeface="ＭＳ Ｐゴシック" pitchFamily="50" charset="-128"/>
            </a:endParaRPr>
          </a:p>
          <a:p>
            <a:pPr marL="457200" lvl="1" indent="0" algn="just" eaLnBrk="1" hangingPunct="1">
              <a:buFont typeface="Wingdings 3" pitchFamily="18" charset="2"/>
              <a:buNone/>
              <a:defRPr/>
            </a:pPr>
            <a:r>
              <a:rPr lang="ja-JP" altLang="en-US" sz="1800" dirty="0" smtClean="0">
                <a:latin typeface="ＭＳ Ｐゴシック" pitchFamily="50" charset="-128"/>
              </a:rPr>
              <a:t>　「厚生労働省保険局長から支払基金理事長あて（平成</a:t>
            </a:r>
            <a:r>
              <a:rPr lang="en-US" altLang="ja-JP" sz="1800" dirty="0" smtClean="0">
                <a:latin typeface="ＭＳ Ｐゴシック" pitchFamily="50" charset="-128"/>
              </a:rPr>
              <a:t>24</a:t>
            </a:r>
            <a:r>
              <a:rPr lang="ja-JP" altLang="en-US" sz="1800" dirty="0" smtClean="0">
                <a:latin typeface="ＭＳ Ｐゴシック" pitchFamily="50" charset="-128"/>
              </a:rPr>
              <a:t>年</a:t>
            </a:r>
            <a:r>
              <a:rPr lang="en-US" altLang="ja-JP" sz="1800" dirty="0" smtClean="0">
                <a:latin typeface="ＭＳ Ｐゴシック" pitchFamily="50" charset="-128"/>
              </a:rPr>
              <a:t>1</a:t>
            </a:r>
            <a:r>
              <a:rPr lang="ja-JP" altLang="en-US" sz="1800" dirty="0" smtClean="0">
                <a:latin typeface="ＭＳ Ｐゴシック" pitchFamily="50" charset="-128"/>
              </a:rPr>
              <a:t>月</a:t>
            </a:r>
            <a:r>
              <a:rPr lang="en-US" altLang="ja-JP" sz="1800" dirty="0" smtClean="0">
                <a:latin typeface="ＭＳ Ｐゴシック" pitchFamily="50" charset="-128"/>
              </a:rPr>
              <a:t>17</a:t>
            </a:r>
            <a:r>
              <a:rPr lang="ja-JP" altLang="en-US" sz="1800" dirty="0" smtClean="0">
                <a:latin typeface="ＭＳ Ｐゴシック" pitchFamily="50" charset="-128"/>
              </a:rPr>
              <a:t>日・保発</a:t>
            </a:r>
            <a:r>
              <a:rPr lang="en-US" altLang="ja-JP" sz="1800" dirty="0" smtClean="0">
                <a:latin typeface="ＭＳ Ｐゴシック" pitchFamily="50" charset="-128"/>
              </a:rPr>
              <a:t>0117</a:t>
            </a:r>
            <a:r>
              <a:rPr lang="ja-JP" altLang="en-US" sz="1800" dirty="0" smtClean="0">
                <a:latin typeface="ＭＳ Ｐゴシック" pitchFamily="50" charset="-128"/>
              </a:rPr>
              <a:t>第</a:t>
            </a:r>
            <a:r>
              <a:rPr lang="en-US" altLang="ja-JP" sz="1800" dirty="0" smtClean="0">
                <a:latin typeface="ＭＳ Ｐゴシック" pitchFamily="50" charset="-128"/>
              </a:rPr>
              <a:t>1</a:t>
            </a:r>
            <a:r>
              <a:rPr lang="ja-JP" altLang="en-US" sz="1800" dirty="0" smtClean="0">
                <a:latin typeface="ＭＳ Ｐゴシック" pitchFamily="50" charset="-128"/>
              </a:rPr>
              <a:t>号）」</a:t>
            </a:r>
          </a:p>
          <a:p>
            <a:pPr lvl="1" algn="just" eaLnBrk="1" hangingPunct="1">
              <a:defRPr/>
            </a:pPr>
            <a:endParaRPr lang="ja-JP" altLang="en-US" sz="2400" dirty="0" smtClean="0">
              <a:latin typeface="ＭＳ Ｐゴシック" pitchFamily="50" charset="-128"/>
            </a:endParaRPr>
          </a:p>
          <a:p>
            <a:pPr algn="just" eaLnBrk="1" hangingPunct="1">
              <a:defRPr/>
            </a:pPr>
            <a:r>
              <a:rPr lang="ja-JP" altLang="en-US" sz="2800" dirty="0" smtClean="0">
                <a:latin typeface="ＭＳ Ｐゴシック" pitchFamily="50" charset="-128"/>
              </a:rPr>
              <a:t>先発医薬品と効能効果に違いがある後発医薬品</a:t>
            </a:r>
            <a:endParaRPr lang="en-US" altLang="ja-JP" sz="2800" dirty="0" smtClean="0">
              <a:latin typeface="ＭＳ Ｐゴシック" pitchFamily="50" charset="-128"/>
            </a:endParaRPr>
          </a:p>
          <a:p>
            <a:pPr lvl="1" algn="just" eaLnBrk="1" hangingPunct="1">
              <a:defRPr/>
            </a:pPr>
            <a:r>
              <a:rPr lang="ja-JP" altLang="en-US" sz="2400" dirty="0" smtClean="0">
                <a:latin typeface="ＭＳ Ｐゴシック" pitchFamily="50" charset="-128"/>
              </a:rPr>
              <a:t>内服薬</a:t>
            </a:r>
            <a:r>
              <a:rPr lang="en-US" altLang="ja-JP" sz="2400" dirty="0" smtClean="0">
                <a:latin typeface="ＭＳ Ｐゴシック" pitchFamily="50" charset="-128"/>
              </a:rPr>
              <a:t>23</a:t>
            </a:r>
            <a:r>
              <a:rPr lang="ja-JP" altLang="en-US" sz="2400" dirty="0" smtClean="0">
                <a:latin typeface="ＭＳ Ｐゴシック" pitchFamily="50" charset="-128"/>
              </a:rPr>
              <a:t>製剤・</a:t>
            </a:r>
            <a:r>
              <a:rPr lang="en-US" altLang="ja-JP" sz="2400" dirty="0" smtClean="0">
                <a:latin typeface="ＭＳ Ｐゴシック" pitchFamily="50" charset="-128"/>
              </a:rPr>
              <a:t>406</a:t>
            </a:r>
            <a:r>
              <a:rPr lang="ja-JP" altLang="en-US" sz="2400" dirty="0" smtClean="0">
                <a:latin typeface="ＭＳ Ｐゴシック" pitchFamily="50" charset="-128"/>
              </a:rPr>
              <a:t>品目</a:t>
            </a:r>
            <a:endParaRPr lang="en-US" altLang="ja-JP" sz="2400" dirty="0" smtClean="0">
              <a:latin typeface="ＭＳ Ｐゴシック" pitchFamily="50" charset="-128"/>
            </a:endParaRPr>
          </a:p>
          <a:p>
            <a:pPr lvl="1" algn="just" eaLnBrk="1" hangingPunct="1">
              <a:defRPr/>
            </a:pPr>
            <a:r>
              <a:rPr lang="ja-JP" altLang="en-US" sz="2400" dirty="0" smtClean="0">
                <a:latin typeface="ＭＳ Ｐゴシック" pitchFamily="50" charset="-128"/>
              </a:rPr>
              <a:t>外用薬</a:t>
            </a:r>
            <a:r>
              <a:rPr lang="en-US" altLang="ja-JP" sz="2400" dirty="0" smtClean="0">
                <a:latin typeface="ＭＳ Ｐゴシック" pitchFamily="50" charset="-128"/>
              </a:rPr>
              <a:t>1</a:t>
            </a:r>
            <a:r>
              <a:rPr lang="ja-JP" altLang="en-US" sz="2400" dirty="0" smtClean="0">
                <a:latin typeface="ＭＳ Ｐゴシック" pitchFamily="50" charset="-128"/>
              </a:rPr>
              <a:t>製剤・</a:t>
            </a:r>
            <a:r>
              <a:rPr lang="en-US" altLang="ja-JP" sz="2400" dirty="0" smtClean="0">
                <a:latin typeface="ＭＳ Ｐゴシック" pitchFamily="50" charset="-128"/>
              </a:rPr>
              <a:t>18</a:t>
            </a:r>
            <a:r>
              <a:rPr lang="ja-JP" altLang="en-US" sz="2400" dirty="0" smtClean="0">
                <a:latin typeface="ＭＳ Ｐゴシック" pitchFamily="50" charset="-128"/>
              </a:rPr>
              <a:t>品目</a:t>
            </a:r>
            <a:endParaRPr lang="en-US" altLang="ja-JP" sz="2400" dirty="0" smtClean="0">
              <a:latin typeface="ＭＳ Ｐゴシック" pitchFamily="50" charset="-128"/>
            </a:endParaRPr>
          </a:p>
          <a:p>
            <a:pPr lvl="1" algn="just" eaLnBrk="1" hangingPunct="1">
              <a:defRPr/>
            </a:pPr>
            <a:r>
              <a:rPr lang="ja-JP" altLang="en-US" sz="2400" dirty="0" smtClean="0">
                <a:latin typeface="ＭＳ Ｐゴシック" pitchFamily="50" charset="-128"/>
              </a:rPr>
              <a:t>注射薬</a:t>
            </a:r>
            <a:r>
              <a:rPr lang="en-US" altLang="ja-JP" sz="2400" dirty="0" smtClean="0">
                <a:latin typeface="ＭＳ Ｐゴシック" pitchFamily="50" charset="-128"/>
              </a:rPr>
              <a:t>9</a:t>
            </a:r>
            <a:r>
              <a:rPr lang="ja-JP" altLang="en-US" sz="2400" dirty="0" smtClean="0">
                <a:latin typeface="ＭＳ Ｐゴシック" pitchFamily="50" charset="-128"/>
              </a:rPr>
              <a:t>製剤・</a:t>
            </a:r>
            <a:r>
              <a:rPr lang="en-US" altLang="ja-JP" sz="2400" dirty="0" smtClean="0">
                <a:latin typeface="ＭＳ Ｐゴシック" pitchFamily="50" charset="-128"/>
              </a:rPr>
              <a:t>158</a:t>
            </a:r>
            <a:r>
              <a:rPr lang="ja-JP" altLang="en-US" sz="2400" dirty="0" smtClean="0">
                <a:latin typeface="ＭＳ Ｐゴシック" pitchFamily="50" charset="-128"/>
              </a:rPr>
              <a:t>品目</a:t>
            </a:r>
            <a:endParaRPr lang="en-US" altLang="ja-JP" sz="2400" dirty="0" smtClean="0">
              <a:latin typeface="ＭＳ Ｐゴシック" pitchFamily="50" charset="-128"/>
            </a:endParaRPr>
          </a:p>
          <a:p>
            <a:pPr lvl="2" algn="just" eaLnBrk="1" hangingPunct="1">
              <a:defRPr/>
            </a:pPr>
            <a:r>
              <a:rPr lang="ja-JP" altLang="en-US" sz="2000" dirty="0" smtClean="0">
                <a:latin typeface="ＭＳ Ｐゴシック" pitchFamily="50" charset="-128"/>
              </a:rPr>
              <a:t>日本ｼﾞｪﾈﾘｯｸ製薬協会調べ（平成</a:t>
            </a:r>
            <a:r>
              <a:rPr lang="en-US" altLang="ja-JP" sz="2000" dirty="0" smtClean="0">
                <a:latin typeface="ＭＳ Ｐゴシック" pitchFamily="50" charset="-128"/>
              </a:rPr>
              <a:t>24</a:t>
            </a:r>
            <a:r>
              <a:rPr lang="ja-JP" altLang="en-US" sz="2000" dirty="0" smtClean="0">
                <a:latin typeface="ＭＳ Ｐゴシック" pitchFamily="50" charset="-128"/>
              </a:rPr>
              <a:t>年</a:t>
            </a:r>
            <a:r>
              <a:rPr lang="en-US" altLang="ja-JP" sz="2000" dirty="0" smtClean="0">
                <a:latin typeface="ＭＳ Ｐゴシック" pitchFamily="50" charset="-128"/>
              </a:rPr>
              <a:t>1</a:t>
            </a:r>
            <a:r>
              <a:rPr lang="ja-JP" altLang="en-US" sz="2000" dirty="0" smtClean="0">
                <a:latin typeface="ＭＳ Ｐゴシック" pitchFamily="50" charset="-128"/>
              </a:rPr>
              <a:t>月</a:t>
            </a:r>
            <a:r>
              <a:rPr lang="en-US" altLang="ja-JP" sz="2000" dirty="0" smtClean="0">
                <a:latin typeface="ＭＳ Ｐゴシック" pitchFamily="50" charset="-128"/>
              </a:rPr>
              <a:t>19</a:t>
            </a:r>
            <a:r>
              <a:rPr lang="ja-JP" altLang="en-US" sz="2000" dirty="0" smtClean="0">
                <a:latin typeface="ＭＳ Ｐゴシック" pitchFamily="50" charset="-128"/>
              </a:rPr>
              <a:t>日現在）</a:t>
            </a:r>
            <a:endParaRPr lang="ja-JP" altLang="en-US" sz="1600" dirty="0" smtClean="0">
              <a:latin typeface="ＭＳ Ｐゴシック" pitchFamily="50" charset="-128"/>
            </a:endParaRPr>
          </a:p>
        </p:txBody>
      </p:sp>
      <p:sp>
        <p:nvSpPr>
          <p:cNvPr id="19460"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突合点検の流れ</a:t>
            </a:r>
          </a:p>
        </p:txBody>
      </p:sp>
      <p:sp>
        <p:nvSpPr>
          <p:cNvPr id="19461"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en-US" altLang="ja-JP" sz="3600">
                <a:solidFill>
                  <a:srgbClr val="FFFF66"/>
                </a:solidFill>
              </a:rPr>
              <a:t>【</a:t>
            </a:r>
            <a:r>
              <a:rPr lang="ja-JP" altLang="en-US" sz="3600">
                <a:solidFill>
                  <a:srgbClr val="FFFF66"/>
                </a:solidFill>
              </a:rPr>
              <a:t>参考</a:t>
            </a:r>
            <a:r>
              <a:rPr lang="en-US" altLang="ja-JP" sz="3600">
                <a:solidFill>
                  <a:srgbClr val="FFFF66"/>
                </a:solidFill>
              </a:rPr>
              <a:t>】</a:t>
            </a:r>
            <a:r>
              <a:rPr lang="ja-JP" altLang="en-US" sz="3600">
                <a:solidFill>
                  <a:srgbClr val="FFFF66"/>
                </a:solidFill>
              </a:rPr>
              <a:t>後発医薬品について</a:t>
            </a:r>
          </a:p>
        </p:txBody>
      </p:sp>
      <p:grpSp>
        <p:nvGrpSpPr>
          <p:cNvPr id="19462" name="Group 5"/>
          <p:cNvGrpSpPr>
            <a:grpSpLocks/>
          </p:cNvGrpSpPr>
          <p:nvPr/>
        </p:nvGrpSpPr>
        <p:grpSpPr bwMode="auto">
          <a:xfrm>
            <a:off x="609600" y="400050"/>
            <a:ext cx="8567738" cy="6457950"/>
            <a:chOff x="384" y="252"/>
            <a:chExt cx="5397" cy="4068"/>
          </a:xfrm>
        </p:grpSpPr>
        <p:sp>
          <p:nvSpPr>
            <p:cNvPr id="19463"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4"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orient="vert" idx="1"/>
          </p:nvPr>
        </p:nvSpPr>
        <p:spPr>
          <a:xfrm>
            <a:off x="323528" y="3048000"/>
            <a:ext cx="8497887" cy="1066800"/>
          </a:xfrm>
        </p:spPr>
        <p:txBody>
          <a:bodyPr vert="horz"/>
          <a:lstStyle/>
          <a:p>
            <a:pPr algn="ctr" eaLnBrk="1" hangingPunct="1">
              <a:buFont typeface="Wingdings" pitchFamily="2" charset="2"/>
              <a:buNone/>
            </a:pPr>
            <a:r>
              <a:rPr lang="ja-JP" altLang="en-US" sz="4000" dirty="0"/>
              <a:t>縦覧</a:t>
            </a:r>
            <a:r>
              <a:rPr lang="ja-JP" altLang="en-US" sz="4000" dirty="0" smtClean="0"/>
              <a:t>点検の流れ</a:t>
            </a:r>
            <a:endParaRPr lang="en-US" altLang="ja-JP" sz="4000" dirty="0" smtClean="0"/>
          </a:p>
        </p:txBody>
      </p:sp>
    </p:spTree>
    <p:extLst>
      <p:ext uri="{BB962C8B-B14F-4D97-AF65-F5344CB8AC3E}">
        <p14:creationId xmlns:p14="http://schemas.microsoft.com/office/powerpoint/2010/main" val="21701495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CA4AE5BE-D82E-4A49-8756-A61857B1DC41}" type="slidenum">
              <a:rPr lang="en-US" altLang="ja-JP" sz="1800" smtClean="0"/>
              <a:pPr eaLnBrk="1" hangingPunct="1"/>
              <a:t>22</a:t>
            </a:fld>
            <a:endParaRPr lang="en-US" altLang="ja-JP" sz="1800" smtClean="0"/>
          </a:p>
        </p:txBody>
      </p:sp>
      <p:sp>
        <p:nvSpPr>
          <p:cNvPr id="23555" name="Rectangle 2"/>
          <p:cNvSpPr>
            <a:spLocks noGrp="1" noChangeArrowheads="1"/>
          </p:cNvSpPr>
          <p:nvPr>
            <p:ph type="body" idx="1"/>
          </p:nvPr>
        </p:nvSpPr>
        <p:spPr>
          <a:xfrm>
            <a:off x="827088" y="692150"/>
            <a:ext cx="8316912" cy="5934075"/>
          </a:xfrm>
        </p:spPr>
        <p:txBody>
          <a:bodyPr/>
          <a:lstStyle/>
          <a:p>
            <a:pPr algn="just" eaLnBrk="1" hangingPunct="1"/>
            <a:r>
              <a:rPr lang="ja-JP" altLang="en-US" sz="2800" dirty="0" smtClean="0">
                <a:latin typeface="ＭＳ Ｐゴシック" pitchFamily="50" charset="-128"/>
              </a:rPr>
              <a:t>原則として６ヶ月分のレセプトを縦覧</a:t>
            </a:r>
          </a:p>
          <a:p>
            <a:pPr lvl="1" algn="just" eaLnBrk="1" hangingPunct="1"/>
            <a:r>
              <a:rPr lang="ja-JP" altLang="en-US" sz="2400" dirty="0" smtClean="0">
                <a:latin typeface="ＭＳ Ｐゴシック" pitchFamily="50" charset="-128"/>
              </a:rPr>
              <a:t>査定対象とするのはあくまでも請求当月分</a:t>
            </a:r>
          </a:p>
          <a:p>
            <a:pPr lvl="2" algn="just" eaLnBrk="1" hangingPunct="1"/>
            <a:r>
              <a:rPr lang="ja-JP" altLang="en-US" sz="2000" dirty="0" smtClean="0">
                <a:latin typeface="ＭＳ Ｐゴシック" pitchFamily="50" charset="-128"/>
              </a:rPr>
              <a:t>過去に遡っての減点はしない</a:t>
            </a:r>
          </a:p>
          <a:p>
            <a:pPr lvl="2" algn="just" eaLnBrk="1" hangingPunct="1"/>
            <a:r>
              <a:rPr lang="ja-JP" altLang="en-US" sz="2000" dirty="0" smtClean="0">
                <a:latin typeface="ＭＳ Ｐゴシック" pitchFamily="50" charset="-128"/>
              </a:rPr>
              <a:t>保険者は過去に遡って査定することもあり得る</a:t>
            </a:r>
          </a:p>
          <a:p>
            <a:pPr lvl="1" algn="just" eaLnBrk="1" hangingPunct="1"/>
            <a:r>
              <a:rPr lang="ja-JP" altLang="en-US" sz="2400" dirty="0" smtClean="0">
                <a:latin typeface="ＭＳ Ｐゴシック" pitchFamily="50" charset="-128"/>
              </a:rPr>
              <a:t>いきなり６ヶ月分ではなく、３月から順次増やしていく</a:t>
            </a:r>
          </a:p>
          <a:p>
            <a:pPr lvl="1" algn="just" eaLnBrk="1" hangingPunct="1"/>
            <a:r>
              <a:rPr lang="ja-JP" altLang="en-US" sz="2400" dirty="0" smtClean="0">
                <a:latin typeface="ＭＳ Ｐゴシック" pitchFamily="50" charset="-128"/>
              </a:rPr>
              <a:t>過去の傷病開始日を加筆・修正してもいいのか？</a:t>
            </a:r>
            <a:endParaRPr lang="ja-JP" altLang="en-US" sz="800" dirty="0" smtClean="0">
              <a:latin typeface="ＭＳ Ｐゴシック" pitchFamily="50" charset="-128"/>
            </a:endParaRPr>
          </a:p>
          <a:p>
            <a:pPr algn="just" eaLnBrk="1" hangingPunct="1"/>
            <a:endParaRPr lang="en-US" altLang="ja-JP" sz="2800" dirty="0" smtClean="0">
              <a:latin typeface="ＭＳ Ｐゴシック" pitchFamily="50" charset="-128"/>
            </a:endParaRPr>
          </a:p>
          <a:p>
            <a:pPr algn="just" eaLnBrk="1" hangingPunct="1"/>
            <a:r>
              <a:rPr lang="ja-JP" altLang="en-US" sz="2800" dirty="0" smtClean="0">
                <a:latin typeface="ＭＳ Ｐゴシック" pitchFamily="50" charset="-128"/>
              </a:rPr>
              <a:t>注意が必要なケース</a:t>
            </a:r>
          </a:p>
          <a:p>
            <a:pPr lvl="1" algn="just" eaLnBrk="1" hangingPunct="1"/>
            <a:r>
              <a:rPr lang="ja-JP" altLang="en-US" sz="2400" dirty="0" smtClean="0">
                <a:latin typeface="ＭＳ Ｐゴシック" pitchFamily="50" charset="-128"/>
              </a:rPr>
              <a:t>複数月に１回とされるもの</a:t>
            </a:r>
          </a:p>
          <a:p>
            <a:pPr lvl="2" algn="just" eaLnBrk="1" hangingPunct="1"/>
            <a:r>
              <a:rPr lang="ja-JP" altLang="en-US" sz="2000" dirty="0" smtClean="0">
                <a:latin typeface="ＭＳ Ｐゴシック" pitchFamily="50" charset="-128"/>
              </a:rPr>
              <a:t>骨塩定量検査、尿中アルブミン、尿中</a:t>
            </a:r>
            <a:r>
              <a:rPr lang="en-US" altLang="ja-JP" sz="2000" dirty="0" smtClean="0">
                <a:latin typeface="ＭＳ Ｐゴシック" pitchFamily="50" charset="-128"/>
              </a:rPr>
              <a:t>Ⅳ</a:t>
            </a:r>
            <a:r>
              <a:rPr lang="ja-JP" altLang="en-US" sz="2000" dirty="0" smtClean="0">
                <a:latin typeface="ＭＳ Ｐゴシック" pitchFamily="50" charset="-128"/>
              </a:rPr>
              <a:t>型コラーゲン、リポ蛋白（</a:t>
            </a:r>
            <a:r>
              <a:rPr lang="en-US" altLang="ja-JP" sz="2000" dirty="0" smtClean="0">
                <a:latin typeface="ＭＳ Ｐゴシック" pitchFamily="50" charset="-128"/>
              </a:rPr>
              <a:t>a</a:t>
            </a:r>
            <a:r>
              <a:rPr lang="ja-JP" altLang="en-US" sz="2000" dirty="0" smtClean="0">
                <a:latin typeface="ＭＳ Ｐゴシック" pitchFamily="50" charset="-128"/>
              </a:rPr>
              <a:t>）、シスタチン</a:t>
            </a:r>
            <a:r>
              <a:rPr lang="en-US" altLang="ja-JP" sz="2000" dirty="0" smtClean="0">
                <a:latin typeface="ＭＳ Ｐゴシック" pitchFamily="50" charset="-128"/>
              </a:rPr>
              <a:t>C</a:t>
            </a:r>
            <a:r>
              <a:rPr lang="ja-JP" altLang="en-US" sz="2000" dirty="0" err="1" smtClean="0">
                <a:latin typeface="ＭＳ Ｐゴシック" pitchFamily="50" charset="-128"/>
              </a:rPr>
              <a:t>、</a:t>
            </a:r>
            <a:r>
              <a:rPr lang="en-US" altLang="ja-JP" sz="2000" dirty="0" smtClean="0">
                <a:latin typeface="ＭＳ Ｐゴシック" pitchFamily="50" charset="-128"/>
              </a:rPr>
              <a:t>PSA</a:t>
            </a:r>
            <a:r>
              <a:rPr lang="ja-JP" altLang="en-US" sz="2000" dirty="0" smtClean="0">
                <a:latin typeface="ＭＳ Ｐゴシック" pitchFamily="50" charset="-128"/>
              </a:rPr>
              <a:t>　等</a:t>
            </a:r>
          </a:p>
          <a:p>
            <a:pPr lvl="1" algn="just" eaLnBrk="1" hangingPunct="1"/>
            <a:r>
              <a:rPr lang="ja-JP" altLang="en-US" sz="2400" dirty="0" smtClean="0">
                <a:latin typeface="ＭＳ Ｐゴシック" pitchFamily="50" charset="-128"/>
              </a:rPr>
              <a:t>患者１人につき１回とされるもの</a:t>
            </a:r>
          </a:p>
          <a:p>
            <a:pPr lvl="2" algn="just" eaLnBrk="1" hangingPunct="1"/>
            <a:r>
              <a:rPr lang="ja-JP" altLang="en-US" sz="2000" dirty="0" smtClean="0">
                <a:latin typeface="ＭＳ Ｐゴシック" pitchFamily="50" charset="-128"/>
              </a:rPr>
              <a:t>ウイルス疾患指導料、死亡診断加算、がん患者カウンセリング料、</a:t>
            </a:r>
            <a:r>
              <a:rPr lang="zh-TW" altLang="en-US" sz="2000" dirty="0" smtClean="0"/>
              <a:t>ＨＣＶ特異抗体価測定</a:t>
            </a:r>
            <a:endParaRPr lang="ja-JP" altLang="en-US" sz="2000" dirty="0" smtClean="0"/>
          </a:p>
        </p:txBody>
      </p:sp>
      <p:sp>
        <p:nvSpPr>
          <p:cNvPr id="2355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00"/>
                </a:solidFill>
              </a:rPr>
              <a:t>縦覧</a:t>
            </a:r>
            <a:r>
              <a:rPr lang="ja-JP" altLang="en-US" sz="2800" dirty="0" smtClean="0">
                <a:solidFill>
                  <a:srgbClr val="FFFF00"/>
                </a:solidFill>
              </a:rPr>
              <a:t>点検</a:t>
            </a:r>
            <a:r>
              <a:rPr lang="ja-JP" altLang="en-US" sz="2800" dirty="0">
                <a:solidFill>
                  <a:srgbClr val="FFFF00"/>
                </a:solidFill>
              </a:rPr>
              <a:t>の流れ</a:t>
            </a:r>
          </a:p>
        </p:txBody>
      </p:sp>
      <p:sp>
        <p:nvSpPr>
          <p:cNvPr id="2355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縦覧点検対応の流れ（支払基金側）</a:t>
            </a:r>
          </a:p>
        </p:txBody>
      </p:sp>
      <p:grpSp>
        <p:nvGrpSpPr>
          <p:cNvPr id="23558" name="Group 5"/>
          <p:cNvGrpSpPr>
            <a:grpSpLocks/>
          </p:cNvGrpSpPr>
          <p:nvPr/>
        </p:nvGrpSpPr>
        <p:grpSpPr bwMode="auto">
          <a:xfrm>
            <a:off x="609600" y="400050"/>
            <a:ext cx="8567738" cy="6457950"/>
            <a:chOff x="384" y="252"/>
            <a:chExt cx="5397" cy="4068"/>
          </a:xfrm>
        </p:grpSpPr>
        <p:sp>
          <p:nvSpPr>
            <p:cNvPr id="23559"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3560"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AC8CB494-AE6D-4E1A-B679-8E5A2AF03C4E}" type="slidenum">
              <a:rPr lang="en-US" altLang="ja-JP" sz="1800" smtClean="0"/>
              <a:pPr eaLnBrk="1" hangingPunct="1"/>
              <a:t>23</a:t>
            </a:fld>
            <a:endParaRPr lang="en-US" altLang="ja-JP" sz="1800" smtClean="0"/>
          </a:p>
        </p:txBody>
      </p:sp>
      <p:sp>
        <p:nvSpPr>
          <p:cNvPr id="24579"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600">
                <a:solidFill>
                  <a:srgbClr val="FFFF00"/>
                </a:solidFill>
              </a:rPr>
              <a:t>電子化時代のレセプト審査</a:t>
            </a:r>
          </a:p>
        </p:txBody>
      </p:sp>
      <p:sp>
        <p:nvSpPr>
          <p:cNvPr id="24580"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縦覧点検対応の流れ（支払基金側）</a:t>
            </a:r>
          </a:p>
        </p:txBody>
      </p:sp>
      <p:grpSp>
        <p:nvGrpSpPr>
          <p:cNvPr id="24581" name="Group 5"/>
          <p:cNvGrpSpPr>
            <a:grpSpLocks/>
          </p:cNvGrpSpPr>
          <p:nvPr/>
        </p:nvGrpSpPr>
        <p:grpSpPr bwMode="auto">
          <a:xfrm>
            <a:off x="609600" y="400050"/>
            <a:ext cx="8567738" cy="6457950"/>
            <a:chOff x="384" y="252"/>
            <a:chExt cx="5397" cy="4068"/>
          </a:xfrm>
        </p:grpSpPr>
        <p:sp>
          <p:nvSpPr>
            <p:cNvPr id="24584"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4585"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pic>
        <p:nvPicPr>
          <p:cNvPr id="24582" name="図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836613"/>
            <a:ext cx="9144000"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角丸四角形 3"/>
          <p:cNvSpPr/>
          <p:nvPr/>
        </p:nvSpPr>
        <p:spPr>
          <a:xfrm>
            <a:off x="7308850" y="1700213"/>
            <a:ext cx="1727200" cy="504825"/>
          </a:xfrm>
          <a:prstGeom prst="roundRect">
            <a:avLst/>
          </a:prstGeom>
          <a:noFill/>
          <a:ln w="34925">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683568" y="2286000"/>
            <a:ext cx="7772400" cy="1143000"/>
          </a:xfrm>
        </p:spPr>
        <p:txBody>
          <a:bodyPr/>
          <a:lstStyle/>
          <a:p>
            <a:pPr eaLnBrk="1" hangingPunct="1"/>
            <a:r>
              <a:rPr lang="ja-JP" altLang="en-US" dirty="0" smtClean="0"/>
              <a:t>レセプトの審査</a:t>
            </a:r>
          </a:p>
        </p:txBody>
      </p:sp>
      <p:sp>
        <p:nvSpPr>
          <p:cNvPr id="28675" name="Rectangle 3"/>
          <p:cNvSpPr>
            <a:spLocks noGrp="1" noChangeArrowheads="1"/>
          </p:cNvSpPr>
          <p:nvPr>
            <p:ph type="subTitle" idx="1"/>
          </p:nvPr>
        </p:nvSpPr>
        <p:spPr>
          <a:xfrm>
            <a:off x="759768" y="3886200"/>
            <a:ext cx="7620000" cy="1752600"/>
          </a:xfrm>
        </p:spPr>
        <p:txBody>
          <a:bodyPr/>
          <a:lstStyle/>
          <a:p>
            <a:pPr eaLnBrk="1" hangingPunct="1"/>
            <a:r>
              <a:rPr lang="ja-JP" altLang="en-US" dirty="0" smtClean="0"/>
              <a:t>（まずは冷静にレセプトを見つめ直す）</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25</a:t>
            </a:fld>
            <a:endParaRPr lang="en-US" altLang="ja-JP" sz="1800" smtClean="0"/>
          </a:p>
        </p:txBody>
      </p:sp>
      <p:sp>
        <p:nvSpPr>
          <p:cNvPr id="41987" name="Rectangle 2"/>
          <p:cNvSpPr>
            <a:spLocks noGrp="1" noChangeArrowheads="1"/>
          </p:cNvSpPr>
          <p:nvPr>
            <p:ph type="body" idx="1"/>
          </p:nvPr>
        </p:nvSpPr>
        <p:spPr>
          <a:xfrm>
            <a:off x="684213" y="764704"/>
            <a:ext cx="8459787" cy="5934546"/>
          </a:xfrm>
        </p:spPr>
        <p:txBody>
          <a:bodyPr/>
          <a:lstStyle/>
          <a:p>
            <a:pPr eaLnBrk="1" hangingPunct="1"/>
            <a:r>
              <a:rPr lang="ja-JP" altLang="en-US" sz="2800" dirty="0" smtClean="0"/>
              <a:t>算定ルールの勘違い・ケアレスミス</a:t>
            </a:r>
            <a:endParaRPr lang="en-US" altLang="ja-JP" sz="2800" dirty="0" smtClean="0"/>
          </a:p>
          <a:p>
            <a:pPr lvl="1" eaLnBrk="1" hangingPunct="1"/>
            <a:r>
              <a:rPr lang="ja-JP" altLang="en-US" sz="2400" dirty="0" smtClean="0"/>
              <a:t>対象疾患があっても特定疾患療養管理料を算定してない</a:t>
            </a:r>
            <a:endParaRPr lang="en-US" altLang="ja-JP" sz="2400" dirty="0" smtClean="0"/>
          </a:p>
          <a:p>
            <a:pPr lvl="2" eaLnBrk="1" hangingPunct="1"/>
            <a:r>
              <a:rPr lang="ja-JP" altLang="en-US" dirty="0" smtClean="0"/>
              <a:t>指導を実施していないケースも考えられる</a:t>
            </a:r>
            <a:endParaRPr lang="en-US" altLang="ja-JP" dirty="0" smtClean="0"/>
          </a:p>
          <a:p>
            <a:pPr lvl="2" eaLnBrk="1" hangingPunct="1"/>
            <a:r>
              <a:rPr lang="ja-JP" altLang="en-US" dirty="0" smtClean="0"/>
              <a:t>初診から１ヶ月算定出来ないルールの落とし穴</a:t>
            </a:r>
            <a:endParaRPr lang="en-US" altLang="ja-JP" dirty="0" smtClean="0"/>
          </a:p>
          <a:p>
            <a:pPr lvl="1" eaLnBrk="1" hangingPunct="1"/>
            <a:r>
              <a:rPr lang="ja-JP" altLang="en-US" sz="2400" dirty="0" smtClean="0"/>
              <a:t>特定疾患処方管理加算（１８点と６５点）の算定ルール</a:t>
            </a:r>
            <a:endParaRPr lang="en-US" altLang="ja-JP" sz="2400" dirty="0" smtClean="0"/>
          </a:p>
          <a:p>
            <a:pPr lvl="2" eaLnBrk="1" hangingPunct="1"/>
            <a:r>
              <a:rPr lang="ja-JP" altLang="en-US" dirty="0" smtClean="0"/>
              <a:t>薬局での勝手な処方日数変更に注意</a:t>
            </a:r>
            <a:endParaRPr lang="en-US" altLang="ja-JP" dirty="0" smtClean="0"/>
          </a:p>
          <a:p>
            <a:pPr lvl="1" eaLnBrk="1" hangingPunct="1"/>
            <a:endParaRPr lang="ja-JP" altLang="en-US" sz="800" dirty="0" smtClean="0"/>
          </a:p>
          <a:p>
            <a:pPr eaLnBrk="1" hangingPunct="1"/>
            <a:r>
              <a:rPr lang="ja-JP" altLang="en-US" sz="2800" dirty="0" smtClean="0"/>
              <a:t>適応外</a:t>
            </a:r>
            <a:endParaRPr lang="ja-JP" altLang="en-US" sz="2800" dirty="0"/>
          </a:p>
          <a:p>
            <a:pPr lvl="1" eaLnBrk="1" hangingPunct="1"/>
            <a:r>
              <a:rPr lang="ja-JP" altLang="en-US" sz="2400" dirty="0" smtClean="0"/>
              <a:t>いわゆる病名漏れが多い（Ａ査定）</a:t>
            </a:r>
            <a:endParaRPr lang="ja-JP" altLang="en-US" sz="2400" dirty="0"/>
          </a:p>
          <a:p>
            <a:pPr lvl="2" eaLnBrk="1" hangingPunct="1"/>
            <a:r>
              <a:rPr lang="ja-JP" altLang="en-US" dirty="0" smtClean="0"/>
              <a:t>血液検査</a:t>
            </a:r>
            <a:endParaRPr lang="en-US" altLang="ja-JP" dirty="0" smtClean="0"/>
          </a:p>
          <a:p>
            <a:pPr lvl="3" eaLnBrk="1" hangingPunct="1"/>
            <a:r>
              <a:rPr lang="ja-JP" altLang="en-US" sz="2400" dirty="0" smtClean="0"/>
              <a:t>ＣＲＰの適応</a:t>
            </a:r>
            <a:endParaRPr lang="en-US" altLang="ja-JP" sz="2400" dirty="0" smtClean="0"/>
          </a:p>
          <a:p>
            <a:pPr lvl="2" eaLnBrk="1" hangingPunct="1"/>
            <a:r>
              <a:rPr lang="ja-JP" altLang="en-US" dirty="0" smtClean="0"/>
              <a:t>投薬・注射（次ページ）</a:t>
            </a:r>
            <a:endParaRPr lang="ja-JP" altLang="en-US" dirty="0"/>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よくある算定漏れ・算定間違い</a:t>
            </a:r>
            <a:r>
              <a:rPr lang="ja-JP" altLang="en-US" sz="3600" dirty="0" smtClean="0">
                <a:solidFill>
                  <a:srgbClr val="FFFF66"/>
                </a:solidFill>
              </a:rPr>
              <a:t>事例１</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7585507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26</a:t>
            </a:fld>
            <a:endParaRPr lang="en-US" altLang="ja-JP" sz="1800" smtClean="0"/>
          </a:p>
        </p:txBody>
      </p:sp>
      <p:sp>
        <p:nvSpPr>
          <p:cNvPr id="41987" name="Rectangle 2"/>
          <p:cNvSpPr>
            <a:spLocks noGrp="1" noChangeArrowheads="1"/>
          </p:cNvSpPr>
          <p:nvPr>
            <p:ph type="body" idx="1"/>
          </p:nvPr>
        </p:nvSpPr>
        <p:spPr>
          <a:xfrm>
            <a:off x="684213" y="764704"/>
            <a:ext cx="8459787" cy="5934546"/>
          </a:xfrm>
        </p:spPr>
        <p:txBody>
          <a:bodyPr/>
          <a:lstStyle/>
          <a:p>
            <a:pPr eaLnBrk="1" hangingPunct="1"/>
            <a:r>
              <a:rPr lang="ja-JP" altLang="en-US" sz="2800" dirty="0" smtClean="0"/>
              <a:t>適応外（薬剤に対する思い込みに注意）</a:t>
            </a:r>
            <a:endParaRPr lang="ja-JP" altLang="en-US" sz="2800" dirty="0"/>
          </a:p>
          <a:p>
            <a:pPr lvl="1" eaLnBrk="1" hangingPunct="1"/>
            <a:r>
              <a:rPr lang="ja-JP" altLang="en-US" sz="2400" dirty="0" smtClean="0"/>
              <a:t>腰痛症の適応がない湿布薬（モーラスパップなど）</a:t>
            </a:r>
            <a:endParaRPr lang="en-US" altLang="ja-JP" sz="2400" dirty="0" smtClean="0"/>
          </a:p>
          <a:p>
            <a:pPr lvl="1" eaLnBrk="1" hangingPunct="1"/>
            <a:r>
              <a:rPr lang="ja-JP" altLang="en-US" sz="2400" dirty="0" smtClean="0">
                <a:latin typeface="ＭＳ Ｐゴシック" pitchFamily="50" charset="-128"/>
              </a:rPr>
              <a:t>ビオフェルミンとビオフェルミンＲの適応疾患</a:t>
            </a:r>
            <a:endParaRPr lang="en-US" altLang="ja-JP" sz="2400" dirty="0" smtClean="0">
              <a:latin typeface="ＭＳ Ｐゴシック" pitchFamily="50" charset="-128"/>
            </a:endParaRPr>
          </a:p>
          <a:p>
            <a:pPr lvl="2" eaLnBrk="1" hangingPunct="1"/>
            <a:r>
              <a:rPr lang="ja-JP" altLang="en-US" sz="2000" dirty="0"/>
              <a:t>ペニシリン系、セファロスポリン系</a:t>
            </a:r>
            <a:r>
              <a:rPr lang="ja-JP" altLang="en-US" sz="2000" dirty="0" smtClean="0"/>
              <a:t>、アミノグリコシド</a:t>
            </a:r>
            <a:r>
              <a:rPr lang="ja-JP" altLang="en-US" sz="2000" dirty="0"/>
              <a:t>系、マクロライド系</a:t>
            </a:r>
            <a:r>
              <a:rPr lang="ja-JP" altLang="en-US" sz="2000" dirty="0" smtClean="0"/>
              <a:t>、テトラサイクリン</a:t>
            </a:r>
            <a:r>
              <a:rPr lang="ja-JP" altLang="en-US" sz="2000" dirty="0"/>
              <a:t>系、ナリジクス酸</a:t>
            </a:r>
            <a:endParaRPr lang="en-US" altLang="ja-JP" sz="2000" dirty="0" smtClean="0"/>
          </a:p>
          <a:p>
            <a:pPr lvl="1" eaLnBrk="1" hangingPunct="1"/>
            <a:r>
              <a:rPr lang="ja-JP" altLang="en-US" sz="2400" dirty="0" smtClean="0"/>
              <a:t>アーチストの適応</a:t>
            </a:r>
            <a:endParaRPr lang="en-US" altLang="ja-JP" sz="2400" dirty="0" smtClean="0"/>
          </a:p>
          <a:p>
            <a:pPr lvl="1" eaLnBrk="1" hangingPunct="1"/>
            <a:endParaRPr lang="en-US" altLang="ja-JP" sz="2400" dirty="0" smtClean="0"/>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よくある算定漏れ・算定間違い事例２</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aphicFrame>
        <p:nvGraphicFramePr>
          <p:cNvPr id="2" name="表 1"/>
          <p:cNvGraphicFramePr>
            <a:graphicFrameLocks noGrp="1"/>
          </p:cNvGraphicFramePr>
          <p:nvPr>
            <p:extLst>
              <p:ext uri="{D42A27DB-BD31-4B8C-83A1-F6EECF244321}">
                <p14:modId xmlns:p14="http://schemas.microsoft.com/office/powerpoint/2010/main" val="1176915108"/>
              </p:ext>
            </p:extLst>
          </p:nvPr>
        </p:nvGraphicFramePr>
        <p:xfrm>
          <a:off x="899590" y="3429000"/>
          <a:ext cx="7992890" cy="3301643"/>
        </p:xfrm>
        <a:graphic>
          <a:graphicData uri="http://schemas.openxmlformats.org/drawingml/2006/table">
            <a:tbl>
              <a:tblPr/>
              <a:tblGrid>
                <a:gridCol w="3096346"/>
                <a:gridCol w="1368152"/>
                <a:gridCol w="1224136"/>
                <a:gridCol w="1152128"/>
                <a:gridCol w="1152128"/>
              </a:tblGrid>
              <a:tr h="482607">
                <a:tc>
                  <a:txBody>
                    <a:bodyPr/>
                    <a:lstStyle/>
                    <a:p>
                      <a:pPr algn="ctr"/>
                      <a:r>
                        <a:rPr lang="ja-JP" altLang="en-US" dirty="0"/>
                        <a:t>効能又は効果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錠</a:t>
                      </a:r>
                      <a:r>
                        <a:rPr lang="en-US" altLang="ja-JP" dirty="0"/>
                        <a:t>1.25</a:t>
                      </a:r>
                      <a:r>
                        <a:rPr lang="en-US" dirty="0"/>
                        <a:t>mg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錠</a:t>
                      </a:r>
                      <a:r>
                        <a:rPr lang="en-US" altLang="ja-JP" dirty="0"/>
                        <a:t>2.5</a:t>
                      </a:r>
                      <a:r>
                        <a:rPr lang="en-US" dirty="0"/>
                        <a:t>mg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錠</a:t>
                      </a:r>
                      <a:r>
                        <a:rPr lang="en-US" altLang="ja-JP" dirty="0"/>
                        <a:t>10</a:t>
                      </a:r>
                      <a:r>
                        <a:rPr lang="en-US" dirty="0"/>
                        <a:t>mg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錠</a:t>
                      </a:r>
                      <a:r>
                        <a:rPr lang="en-US" altLang="ja-JP" dirty="0"/>
                        <a:t>20</a:t>
                      </a:r>
                      <a:r>
                        <a:rPr lang="en-US" dirty="0"/>
                        <a:t>mg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41529">
                <a:tc>
                  <a:txBody>
                    <a:bodyPr/>
                    <a:lstStyle/>
                    <a:p>
                      <a:r>
                        <a:rPr lang="zh-TW" altLang="en-US" dirty="0"/>
                        <a:t>本態性高血圧症</a:t>
                      </a:r>
                      <a:br>
                        <a:rPr lang="zh-TW" altLang="en-US" dirty="0"/>
                      </a:br>
                      <a:r>
                        <a:rPr lang="en-US" altLang="zh-TW" dirty="0"/>
                        <a:t>(</a:t>
                      </a:r>
                      <a:r>
                        <a:rPr lang="zh-TW" altLang="en-US" dirty="0"/>
                        <a:t>軽症～中等症</a:t>
                      </a:r>
                      <a:r>
                        <a:rPr lang="en-US" altLang="zh-TW"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7347">
                <a:tc>
                  <a:txBody>
                    <a:bodyPr/>
                    <a:lstStyle/>
                    <a:p>
                      <a:r>
                        <a:rPr lang="zh-TW" altLang="en-US"/>
                        <a:t>腎実質性高血圧症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4780">
                <a:tc>
                  <a:txBody>
                    <a:bodyPr/>
                    <a:lstStyle/>
                    <a:p>
                      <a:r>
                        <a:rPr lang="ja-JP" altLang="en-US"/>
                        <a:t>狭心症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5380">
                <a:tc>
                  <a:txBody>
                    <a:bodyPr/>
                    <a:lstStyle/>
                    <a:p>
                      <a:r>
                        <a:rPr lang="ja-JP" altLang="en-US" dirty="0"/>
                        <a:t>虚血性心疾患又は拡張型心筋症に基づく慢性心不全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440583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27</a:t>
            </a:fld>
            <a:endParaRPr lang="en-US" altLang="ja-JP" sz="1800" smtClean="0"/>
          </a:p>
        </p:txBody>
      </p:sp>
      <p:sp>
        <p:nvSpPr>
          <p:cNvPr id="41987" name="Rectangle 2"/>
          <p:cNvSpPr>
            <a:spLocks noGrp="1" noChangeArrowheads="1"/>
          </p:cNvSpPr>
          <p:nvPr>
            <p:ph type="body" idx="1"/>
          </p:nvPr>
        </p:nvSpPr>
        <p:spPr>
          <a:xfrm>
            <a:off x="684213" y="764704"/>
            <a:ext cx="8459787" cy="5934546"/>
          </a:xfrm>
        </p:spPr>
        <p:txBody>
          <a:bodyPr/>
          <a:lstStyle/>
          <a:p>
            <a:pPr eaLnBrk="1" hangingPunct="1"/>
            <a:r>
              <a:rPr lang="ja-JP" altLang="en-US" sz="2800" dirty="0" smtClean="0"/>
              <a:t>適応外（薬剤に対する思い込みに注意）</a:t>
            </a:r>
            <a:endParaRPr lang="ja-JP" altLang="en-US" sz="2800" dirty="0"/>
          </a:p>
          <a:p>
            <a:pPr lvl="1" eaLnBrk="1" hangingPunct="1"/>
            <a:r>
              <a:rPr lang="ja-JP" altLang="en-US" sz="2400" dirty="0" smtClean="0"/>
              <a:t>ウルソの注意書き</a:t>
            </a:r>
            <a:endParaRPr lang="en-US" altLang="ja-JP" sz="2400" dirty="0" smtClean="0"/>
          </a:p>
          <a:p>
            <a:pPr lvl="2" eaLnBrk="1" hangingPunct="1"/>
            <a:r>
              <a:rPr lang="ja-JP" altLang="en-US" dirty="0"/>
              <a:t>原発性胆汁性肝硬変における肝機能の改善</a:t>
            </a:r>
          </a:p>
          <a:p>
            <a:pPr lvl="3" eaLnBrk="1" hangingPunct="1"/>
            <a:r>
              <a:rPr lang="ja-JP" altLang="en-US" dirty="0" smtClean="0"/>
              <a:t>硬変期</a:t>
            </a:r>
            <a:r>
              <a:rPr lang="ja-JP" altLang="en-US" dirty="0"/>
              <a:t>で高度の黄疸のある患者に投与する場合は，症状が悪化するおそれがあるので慎重に投与すること．血清ビリルビン値の上昇等がみられた場合には，投与を中止するなど適切な処置を行うこと．</a:t>
            </a:r>
          </a:p>
          <a:p>
            <a:pPr lvl="2" eaLnBrk="1" hangingPunct="1"/>
            <a:r>
              <a:rPr lang="en-US" altLang="ja-JP" dirty="0" smtClean="0"/>
              <a:t>C</a:t>
            </a:r>
            <a:r>
              <a:rPr lang="ja-JP" altLang="en-US" dirty="0"/>
              <a:t>型慢性肝疾患における肝機能の改善</a:t>
            </a:r>
          </a:p>
          <a:p>
            <a:pPr lvl="3" eaLnBrk="1" hangingPunct="1"/>
            <a:r>
              <a:rPr lang="en-US" altLang="ja-JP" dirty="0" smtClean="0"/>
              <a:t>C</a:t>
            </a:r>
            <a:r>
              <a:rPr lang="ja-JP" altLang="en-US" dirty="0"/>
              <a:t>型慢性肝疾患においては，まずウイルス排除療法を考慮することが望ましい．本薬にはウイルス排除作用はなく，現時点では</a:t>
            </a:r>
            <a:r>
              <a:rPr lang="en-US" altLang="ja-JP" dirty="0"/>
              <a:t>C</a:t>
            </a:r>
            <a:r>
              <a:rPr lang="ja-JP" altLang="en-US" dirty="0"/>
              <a:t>型慢性肝疾患の長期予後に対する肝機能改善の影響は明らかではないため，ウイルス排除のためのインターフェロン治療無効例若しくはインターフェロン治療が適用できない患者に対して本薬の投与を考慮すること</a:t>
            </a:r>
            <a:r>
              <a:rPr lang="ja-JP" altLang="en-US" dirty="0" smtClean="0"/>
              <a:t>．</a:t>
            </a:r>
            <a:endParaRPr lang="en-US" altLang="ja-JP" sz="2000" dirty="0" smtClean="0"/>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よくある算定漏れ・算定間違い事例２</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8486016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28</a:t>
            </a:fld>
            <a:endParaRPr lang="en-US" altLang="ja-JP" sz="1800" smtClean="0"/>
          </a:p>
        </p:txBody>
      </p:sp>
      <p:sp>
        <p:nvSpPr>
          <p:cNvPr id="41987" name="Rectangle 2"/>
          <p:cNvSpPr>
            <a:spLocks noGrp="1" noChangeArrowheads="1"/>
          </p:cNvSpPr>
          <p:nvPr>
            <p:ph type="body" idx="1"/>
          </p:nvPr>
        </p:nvSpPr>
        <p:spPr>
          <a:xfrm>
            <a:off x="684213" y="764704"/>
            <a:ext cx="8459787" cy="5934546"/>
          </a:xfrm>
        </p:spPr>
        <p:txBody>
          <a:bodyPr/>
          <a:lstStyle/>
          <a:p>
            <a:pPr eaLnBrk="1" hangingPunct="1"/>
            <a:r>
              <a:rPr lang="ja-JP" altLang="en-US" sz="2800" dirty="0" smtClean="0"/>
              <a:t>適応外（薬剤に対する思い込みに注意）</a:t>
            </a:r>
            <a:endParaRPr lang="ja-JP" altLang="en-US" sz="2800" dirty="0"/>
          </a:p>
          <a:p>
            <a:pPr lvl="1" eaLnBrk="1" hangingPunct="1"/>
            <a:r>
              <a:rPr lang="ja-JP" altLang="en-US" sz="2400" dirty="0" smtClean="0"/>
              <a:t>ホスミシン内服とホスミシン注射</a:t>
            </a:r>
            <a:endParaRPr lang="en-US" altLang="ja-JP" sz="2400" dirty="0" smtClean="0"/>
          </a:p>
          <a:p>
            <a:pPr lvl="2" eaLnBrk="1" hangingPunct="1"/>
            <a:r>
              <a:rPr lang="ja-JP" altLang="en-US" dirty="0"/>
              <a:t>内服と注射で適応が</a:t>
            </a:r>
            <a:r>
              <a:rPr lang="ja-JP" altLang="en-US" dirty="0" smtClean="0"/>
              <a:t>異なる</a:t>
            </a:r>
            <a:endParaRPr lang="ja-JP" altLang="en-US" dirty="0"/>
          </a:p>
          <a:p>
            <a:pPr lvl="1" eaLnBrk="1" hangingPunct="1"/>
            <a:r>
              <a:rPr lang="ja-JP" altLang="en-US" sz="2400" dirty="0" smtClean="0"/>
              <a:t>パルミコートの重要な基本的注意</a:t>
            </a:r>
            <a:endParaRPr lang="en-US" altLang="ja-JP" sz="2400" dirty="0" smtClean="0"/>
          </a:p>
          <a:p>
            <a:pPr lvl="2" eaLnBrk="1" hangingPunct="1"/>
            <a:r>
              <a:rPr lang="en-US" altLang="ja-JP" sz="2000" dirty="0"/>
              <a:t>1.</a:t>
            </a:r>
            <a:r>
              <a:rPr lang="ja-JP" altLang="en-US" sz="2000" dirty="0"/>
              <a:t>本剤は気管支拡張剤並びに全身性ステロイド剤のように既に起きている</a:t>
            </a:r>
            <a:r>
              <a:rPr lang="ja-JP" altLang="en-US" sz="2000" b="1" u="sng" dirty="0"/>
              <a:t>発作を速やかに軽減する薬剤ではない</a:t>
            </a:r>
            <a:r>
              <a:rPr lang="ja-JP" altLang="en-US" sz="2000" dirty="0"/>
              <a:t>ので、毎日規則正しく使用すること。なお、本剤による著明な改善効果は通常</a:t>
            </a:r>
            <a:r>
              <a:rPr lang="en-US" altLang="ja-JP" sz="2000" dirty="0"/>
              <a:t>1</a:t>
            </a:r>
            <a:r>
              <a:rPr lang="ja-JP" altLang="en-US" sz="2000" dirty="0"/>
              <a:t>～</a:t>
            </a:r>
            <a:r>
              <a:rPr lang="en-US" altLang="ja-JP" sz="2000" dirty="0"/>
              <a:t>2</a:t>
            </a:r>
            <a:r>
              <a:rPr lang="ja-JP" altLang="en-US" sz="2000" dirty="0"/>
              <a:t>週間以上の継続投与で得られる</a:t>
            </a:r>
            <a:r>
              <a:rPr lang="ja-JP" altLang="en-US" sz="2000" dirty="0" smtClean="0"/>
              <a:t>。</a:t>
            </a:r>
            <a:endParaRPr lang="ja-JP" altLang="en-US" sz="2000" dirty="0"/>
          </a:p>
          <a:p>
            <a:pPr lvl="2" eaLnBrk="1" hangingPunct="1"/>
            <a:r>
              <a:rPr lang="en-US" altLang="ja-JP" sz="2000" dirty="0"/>
              <a:t>2.</a:t>
            </a:r>
            <a:r>
              <a:rPr lang="ja-JP" altLang="en-US" sz="2000" dirty="0"/>
              <a:t>本剤の投与開始前には、患者の喘息症状を比較的安定な状態にしておくこと。特に、</a:t>
            </a:r>
            <a:r>
              <a:rPr lang="ja-JP" altLang="en-US" sz="2000" b="1" u="sng" dirty="0"/>
              <a:t>喘息発作重積状態又は喘息の急激な悪化状態のときには原則として本剤は使用しない</a:t>
            </a:r>
            <a:r>
              <a:rPr lang="ja-JP" altLang="en-US" sz="2000" dirty="0"/>
              <a:t>こと</a:t>
            </a:r>
            <a:r>
              <a:rPr lang="ja-JP" altLang="en-US" sz="2000" dirty="0" smtClean="0"/>
              <a:t>。</a:t>
            </a:r>
            <a:endParaRPr lang="en-US" altLang="ja-JP" sz="2000" dirty="0" smtClean="0"/>
          </a:p>
          <a:p>
            <a:pPr lvl="2" eaLnBrk="1" hangingPunct="1"/>
            <a:endParaRPr lang="en-US" altLang="ja-JP" sz="800" dirty="0"/>
          </a:p>
          <a:p>
            <a:pPr lvl="1" eaLnBrk="1" hangingPunct="1"/>
            <a:r>
              <a:rPr lang="ja-JP" altLang="en-US" dirty="0" smtClean="0"/>
              <a:t>添付文書の再確認を！</a:t>
            </a:r>
            <a:endParaRPr lang="en-US" altLang="ja-JP" dirty="0" smtClean="0"/>
          </a:p>
          <a:p>
            <a:pPr lvl="2" eaLnBrk="1" hangingPunct="1"/>
            <a:r>
              <a:rPr lang="ja-JP" altLang="en-US" dirty="0" smtClean="0"/>
              <a:t>添付文書情報メニュー（ＰＭＤＡ：</a:t>
            </a:r>
            <a:r>
              <a:rPr lang="zh-TW" altLang="en-US" dirty="0"/>
              <a:t>独立行政法人 医薬品医療機器総合機構</a:t>
            </a:r>
            <a:r>
              <a:rPr lang="ja-JP" altLang="en-US" dirty="0" smtClean="0"/>
              <a:t>）</a:t>
            </a:r>
            <a:endParaRPr lang="en-US" altLang="ja-JP" dirty="0" smtClean="0"/>
          </a:p>
          <a:p>
            <a:pPr lvl="2" eaLnBrk="1" hangingPunct="1"/>
            <a:r>
              <a:rPr lang="ja-JP" altLang="en-US" dirty="0" smtClean="0"/>
              <a:t>ノバルティスファーマ株式会社（添付文書の読み方）</a:t>
            </a:r>
            <a:endParaRPr lang="ja-JP" altLang="en-US" dirty="0"/>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よくある算定漏れ・算定間違い事例２</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1265179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29</a:t>
            </a:fld>
            <a:endParaRPr lang="en-US" altLang="ja-JP" sz="1800" smtClean="0"/>
          </a:p>
        </p:txBody>
      </p:sp>
      <p:sp>
        <p:nvSpPr>
          <p:cNvPr id="41987" name="Rectangle 2"/>
          <p:cNvSpPr>
            <a:spLocks noGrp="1" noChangeArrowheads="1"/>
          </p:cNvSpPr>
          <p:nvPr>
            <p:ph type="body" idx="1"/>
          </p:nvPr>
        </p:nvSpPr>
        <p:spPr>
          <a:xfrm>
            <a:off x="684213" y="764704"/>
            <a:ext cx="8459787" cy="5934546"/>
          </a:xfrm>
        </p:spPr>
        <p:txBody>
          <a:bodyPr/>
          <a:lstStyle/>
          <a:p>
            <a:pPr eaLnBrk="1" hangingPunct="1"/>
            <a:r>
              <a:rPr lang="ja-JP" altLang="en-US" sz="2800" dirty="0" smtClean="0"/>
              <a:t>病名関連</a:t>
            </a:r>
            <a:endParaRPr lang="ja-JP" altLang="en-US" sz="2800" dirty="0"/>
          </a:p>
          <a:p>
            <a:pPr lvl="1"/>
            <a:r>
              <a:rPr lang="ja-JP" altLang="en-US" sz="2400" dirty="0"/>
              <a:t>古い</a:t>
            </a:r>
            <a:r>
              <a:rPr lang="ja-JP" altLang="en-US" sz="2400" dirty="0" smtClean="0"/>
              <a:t>病名、急性疾患、重複病名、同意病名</a:t>
            </a:r>
            <a:endParaRPr lang="en-US" altLang="ja-JP" sz="2400" dirty="0"/>
          </a:p>
          <a:p>
            <a:pPr lvl="1"/>
            <a:r>
              <a:rPr lang="ja-JP" altLang="en-US" sz="2400" dirty="0" smtClean="0"/>
              <a:t>未コード化傷病名</a:t>
            </a:r>
            <a:endParaRPr lang="en-US" altLang="ja-JP" sz="2400" dirty="0" smtClean="0"/>
          </a:p>
          <a:p>
            <a:pPr lvl="2"/>
            <a:r>
              <a:rPr lang="ja-JP" altLang="en-US" dirty="0" smtClean="0"/>
              <a:t>慢性</a:t>
            </a:r>
            <a:r>
              <a:rPr lang="ja-JP" altLang="en-US" dirty="0"/>
              <a:t>蕁麻疹と慢性</a:t>
            </a:r>
            <a:r>
              <a:rPr lang="ja-JP" altLang="en-US" dirty="0" err="1"/>
              <a:t>じんま</a:t>
            </a:r>
            <a:r>
              <a:rPr lang="ja-JP" altLang="en-US" dirty="0" err="1" smtClean="0"/>
              <a:t>疹</a:t>
            </a:r>
            <a:r>
              <a:rPr lang="ja-JP" altLang="en-US" dirty="0" smtClean="0"/>
              <a:t>　等</a:t>
            </a:r>
            <a:endParaRPr lang="en-US" altLang="ja-JP" dirty="0" smtClean="0"/>
          </a:p>
          <a:p>
            <a:pPr lvl="2"/>
            <a:r>
              <a:rPr lang="ja-JP" altLang="en-US" dirty="0" smtClean="0"/>
              <a:t>レセ電</a:t>
            </a:r>
            <a:r>
              <a:rPr lang="ja-JP" altLang="en-US" dirty="0"/>
              <a:t>で</a:t>
            </a:r>
            <a:r>
              <a:rPr lang="ja-JP" altLang="en-US" dirty="0" smtClean="0"/>
              <a:t>は</a:t>
            </a:r>
            <a:r>
              <a:rPr lang="ja-JP" altLang="en-US" dirty="0"/>
              <a:t>病名</a:t>
            </a:r>
            <a:r>
              <a:rPr lang="ja-JP" altLang="en-US" dirty="0" smtClean="0"/>
              <a:t>登録</a:t>
            </a:r>
            <a:r>
              <a:rPr lang="ja-JP" altLang="en-US" dirty="0"/>
              <a:t>方法をしっかり理解する必要</a:t>
            </a:r>
            <a:r>
              <a:rPr lang="ja-JP" altLang="en-US" dirty="0" smtClean="0"/>
              <a:t>あり</a:t>
            </a:r>
          </a:p>
          <a:p>
            <a:pPr eaLnBrk="1" hangingPunct="1"/>
            <a:r>
              <a:rPr lang="ja-JP" altLang="en-US" sz="2800" dirty="0" smtClean="0"/>
              <a:t>禁忌投薬</a:t>
            </a:r>
          </a:p>
          <a:p>
            <a:pPr lvl="1"/>
            <a:r>
              <a:rPr lang="ja-JP" altLang="en-US" sz="2400" dirty="0" smtClean="0"/>
              <a:t>ボルタレンと消化性潰瘍　等</a:t>
            </a:r>
            <a:endParaRPr lang="en-US" altLang="ja-JP" sz="2400" dirty="0" smtClean="0"/>
          </a:p>
          <a:p>
            <a:pPr lvl="1"/>
            <a:r>
              <a:rPr lang="ja-JP" altLang="en-US" sz="2400" dirty="0" smtClean="0"/>
              <a:t>健胃消化剤など何の気なしに出すものは要注意</a:t>
            </a:r>
            <a:endParaRPr lang="en-US" altLang="ja-JP" sz="2400" dirty="0" smtClean="0"/>
          </a:p>
          <a:p>
            <a:pPr lvl="2"/>
            <a:r>
              <a:rPr lang="ja-JP" altLang="en-US" dirty="0" smtClean="0"/>
              <a:t>ＳＭ散、ＡＭ散は甲状腺機能障害が禁忌</a:t>
            </a:r>
            <a:endParaRPr lang="en-US" altLang="ja-JP" dirty="0" smtClean="0"/>
          </a:p>
          <a:p>
            <a:r>
              <a:rPr lang="ja-JP" altLang="en-US" sz="2800" dirty="0" smtClean="0"/>
              <a:t>包括項目・併算定不可</a:t>
            </a:r>
            <a:endParaRPr lang="en-US" altLang="ja-JP" sz="2800" dirty="0" smtClean="0"/>
          </a:p>
          <a:p>
            <a:pPr lvl="1"/>
            <a:r>
              <a:rPr lang="ja-JP" altLang="en-US" sz="2400" dirty="0"/>
              <a:t>慢性維持透析患者外来医学管理料と末梢血液一般など</a:t>
            </a:r>
          </a:p>
          <a:p>
            <a:pPr lvl="1"/>
            <a:r>
              <a:rPr lang="ja-JP" altLang="en-US" sz="2400" dirty="0"/>
              <a:t>１．５ＡＧと</a:t>
            </a:r>
            <a:r>
              <a:rPr lang="ja-JP" altLang="en-US" sz="2400" dirty="0" smtClean="0"/>
              <a:t>ＨｂＡ１ｃ</a:t>
            </a:r>
            <a:endParaRPr lang="en-US" altLang="ja-JP" sz="2400" dirty="0" smtClean="0"/>
          </a:p>
          <a:p>
            <a:pPr lvl="1"/>
            <a:r>
              <a:rPr lang="ja-JP" altLang="en-US" sz="2400" dirty="0" smtClean="0"/>
              <a:t>口腔</a:t>
            </a:r>
            <a:r>
              <a:rPr lang="ja-JP" altLang="en-US" sz="2400" dirty="0"/>
              <a:t>・咽頭処置と鼻処置など</a:t>
            </a:r>
            <a:br>
              <a:rPr lang="ja-JP" altLang="en-US" sz="2400" dirty="0"/>
            </a:br>
            <a:endParaRPr lang="ja-JP" altLang="en-US" sz="2400" dirty="0"/>
          </a:p>
          <a:p>
            <a:pPr lvl="1"/>
            <a:endParaRPr lang="ja-JP" altLang="en-US" sz="2400" dirty="0"/>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よくある算定漏れ・算定間違い事例３</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39730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sz="2800" dirty="0" smtClean="0">
                <a:latin typeface="ＭＳ Ｐゴシック" pitchFamily="50" charset="-128"/>
              </a:rPr>
              <a:t>労災レセプト</a:t>
            </a:r>
          </a:p>
          <a:p>
            <a:pPr lvl="1" algn="just" eaLnBrk="1" hangingPunct="1">
              <a:lnSpc>
                <a:spcPct val="90000"/>
              </a:lnSpc>
            </a:pPr>
            <a:r>
              <a:rPr lang="ja-JP" altLang="en-US" sz="2400" dirty="0" smtClean="0">
                <a:latin typeface="ＭＳ Ｐゴシック" pitchFamily="50" charset="-128"/>
              </a:rPr>
              <a:t>平成</a:t>
            </a:r>
            <a:r>
              <a:rPr lang="en-US" altLang="ja-JP" sz="2400" dirty="0" smtClean="0">
                <a:latin typeface="ＭＳ Ｐゴシック" pitchFamily="50" charset="-128"/>
              </a:rPr>
              <a:t>25</a:t>
            </a:r>
            <a:r>
              <a:rPr lang="ja-JP" altLang="en-US" sz="2400" dirty="0" smtClean="0">
                <a:latin typeface="ＭＳ Ｐゴシック" pitchFamily="50" charset="-128"/>
              </a:rPr>
              <a:t>年から電子化へ移行開始</a:t>
            </a:r>
            <a:endParaRPr lang="en-US" altLang="ja-JP" sz="24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労災は健康保険が使えない</a:t>
            </a:r>
          </a:p>
          <a:p>
            <a:pPr lvl="2" eaLnBrk="1" hangingPunct="1"/>
            <a:r>
              <a:rPr lang="ja-JP" altLang="en-US" dirty="0" smtClean="0"/>
              <a:t>常識が覆る可能性大</a:t>
            </a:r>
            <a:endParaRPr lang="en-US" altLang="ja-JP" dirty="0" smtClean="0"/>
          </a:p>
          <a:p>
            <a:pPr lvl="2" eaLnBrk="1" hangingPunct="1"/>
            <a:endParaRPr lang="ja-JP" altLang="en-US" sz="900" dirty="0" smtClean="0"/>
          </a:p>
          <a:p>
            <a:pPr algn="just" eaLnBrk="1" hangingPunct="1">
              <a:lnSpc>
                <a:spcPct val="90000"/>
              </a:lnSpc>
            </a:pPr>
            <a:r>
              <a:rPr lang="ja-JP" altLang="en-US" sz="2800" dirty="0" smtClean="0">
                <a:latin typeface="ＭＳ Ｐゴシック" pitchFamily="50" charset="-128"/>
              </a:rPr>
              <a:t>「支払基金サービス向上計画」の第</a:t>
            </a:r>
            <a:r>
              <a:rPr lang="en-US" altLang="ja-JP" sz="2800" dirty="0" smtClean="0">
                <a:latin typeface="ＭＳ Ｐゴシック" pitchFamily="50" charset="-128"/>
              </a:rPr>
              <a:t>2</a:t>
            </a:r>
            <a:r>
              <a:rPr lang="ja-JP" altLang="en-US" sz="2800" dirty="0" smtClean="0">
                <a:latin typeface="ＭＳ Ｐゴシック" pitchFamily="50" charset="-128"/>
              </a:rPr>
              <a:t>次フォローアップ（平成</a:t>
            </a:r>
            <a:r>
              <a:rPr lang="en-US" altLang="ja-JP" sz="2800" dirty="0" smtClean="0">
                <a:latin typeface="ＭＳ Ｐゴシック" pitchFamily="50" charset="-128"/>
              </a:rPr>
              <a:t>24</a:t>
            </a:r>
            <a:r>
              <a:rPr lang="ja-JP" altLang="en-US" sz="2800" dirty="0" smtClean="0">
                <a:latin typeface="ＭＳ Ｐゴシック" pitchFamily="50" charset="-128"/>
              </a:rPr>
              <a:t>年度）（抜粋）</a:t>
            </a:r>
          </a:p>
          <a:p>
            <a:pPr lvl="1" algn="just" eaLnBrk="1" hangingPunct="1">
              <a:lnSpc>
                <a:spcPct val="90000"/>
              </a:lnSpc>
            </a:pPr>
            <a:r>
              <a:rPr lang="ja-JP" altLang="en-US" sz="2400" dirty="0" smtClean="0">
                <a:latin typeface="ＭＳ Ｐゴシック" pitchFamily="50" charset="-128"/>
              </a:rPr>
              <a:t>チェックマスタ</a:t>
            </a:r>
            <a:r>
              <a:rPr lang="ja-JP" altLang="en-US" sz="2400" dirty="0">
                <a:latin typeface="ＭＳ Ｐゴシック" pitchFamily="50" charset="-128"/>
              </a:rPr>
              <a:t>を活用したコンピュータチェックの対象品目・項目の拡充</a:t>
            </a:r>
          </a:p>
          <a:p>
            <a:pPr lvl="2" algn="just" eaLnBrk="1" hangingPunct="1">
              <a:lnSpc>
                <a:spcPct val="90000"/>
              </a:lnSpc>
            </a:pPr>
            <a:r>
              <a:rPr lang="en-US" altLang="ja-JP" dirty="0">
                <a:latin typeface="ＭＳ Ｐゴシック" pitchFamily="50" charset="-128"/>
              </a:rPr>
              <a:t>【</a:t>
            </a:r>
            <a:r>
              <a:rPr lang="ja-JP" altLang="en-US" dirty="0">
                <a:latin typeface="ＭＳ Ｐゴシック" pitchFamily="50" charset="-128"/>
              </a:rPr>
              <a:t>例</a:t>
            </a:r>
            <a:r>
              <a:rPr lang="en-US" altLang="ja-JP" dirty="0">
                <a:latin typeface="ＭＳ Ｐゴシック" pitchFamily="50" charset="-128"/>
              </a:rPr>
              <a:t>】</a:t>
            </a:r>
            <a:r>
              <a:rPr lang="ja-JP" altLang="en-US" dirty="0">
                <a:latin typeface="ＭＳ Ｐゴシック" pitchFamily="50" charset="-128"/>
              </a:rPr>
              <a:t>傷病名と医薬品の適応との対応の適否</a:t>
            </a:r>
          </a:p>
          <a:p>
            <a:pPr lvl="2" algn="just" eaLnBrk="1" hangingPunct="1">
              <a:lnSpc>
                <a:spcPct val="90000"/>
              </a:lnSpc>
            </a:pPr>
            <a:r>
              <a:rPr lang="ja-JP" altLang="en-US" dirty="0">
                <a:latin typeface="ＭＳ Ｐゴシック" pitchFamily="50" charset="-128"/>
              </a:rPr>
              <a:t>９２６品目（平成２２年３月審査分）→５，２６２品目（平成２４年９月審査分）</a:t>
            </a:r>
          </a:p>
          <a:p>
            <a:pPr lvl="1" algn="just" eaLnBrk="1" hangingPunct="1">
              <a:lnSpc>
                <a:spcPct val="90000"/>
              </a:lnSpc>
            </a:pPr>
            <a:r>
              <a:rPr lang="ja-JP" altLang="en-US" sz="2400" dirty="0" smtClean="0">
                <a:latin typeface="ＭＳ Ｐゴシック" pitchFamily="50" charset="-128"/>
              </a:rPr>
              <a:t>突合点検・縦覧点検の実施</a:t>
            </a:r>
            <a:endParaRPr lang="en-US" altLang="ja-JP" sz="2400" dirty="0" smtClean="0">
              <a:latin typeface="ＭＳ Ｐゴシック" pitchFamily="50" charset="-128"/>
            </a:endParaRPr>
          </a:p>
          <a:p>
            <a:pPr lvl="1" algn="just" eaLnBrk="1" hangingPunct="1">
              <a:lnSpc>
                <a:spcPct val="90000"/>
              </a:lnSpc>
            </a:pPr>
            <a:r>
              <a:rPr lang="ja-JP" altLang="en-US" sz="2400" dirty="0">
                <a:latin typeface="ＭＳ Ｐゴシック" pitchFamily="50" charset="-128"/>
              </a:rPr>
              <a:t>職員</a:t>
            </a:r>
            <a:r>
              <a:rPr lang="ja-JP" altLang="en-US" sz="2400" dirty="0" smtClean="0">
                <a:latin typeface="ＭＳ Ｐゴシック" pitchFamily="50" charset="-128"/>
              </a:rPr>
              <a:t>の審査事務能力の向上</a:t>
            </a:r>
            <a:endParaRPr lang="en-US" altLang="ja-JP" sz="2400" dirty="0" smtClean="0">
              <a:latin typeface="ＭＳ Ｐゴシック" pitchFamily="50" charset="-128"/>
            </a:endParaRPr>
          </a:p>
          <a:p>
            <a:pPr lvl="1" algn="just" eaLnBrk="1" hangingPunct="1">
              <a:lnSpc>
                <a:spcPct val="90000"/>
              </a:lnSpc>
            </a:pPr>
            <a:endParaRPr lang="en-US" altLang="ja-JP" sz="900" dirty="0" smtClean="0">
              <a:latin typeface="ＭＳ Ｐゴシック" pitchFamily="50" charset="-128"/>
            </a:endParaRPr>
          </a:p>
          <a:p>
            <a:pPr algn="just" eaLnBrk="1" hangingPunct="1">
              <a:lnSpc>
                <a:spcPct val="90000"/>
              </a:lnSpc>
            </a:pPr>
            <a:r>
              <a:rPr lang="ja-JP" altLang="en-US" sz="2800" dirty="0" smtClean="0">
                <a:latin typeface="ＭＳ Ｐゴシック" pitchFamily="50" charset="-128"/>
              </a:rPr>
              <a:t>高齢者の一部負担金問題</a:t>
            </a: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3182444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30</a:t>
            </a:fld>
            <a:endParaRPr lang="en-US" altLang="ja-JP" sz="1800" smtClean="0"/>
          </a:p>
        </p:txBody>
      </p:sp>
      <p:sp>
        <p:nvSpPr>
          <p:cNvPr id="41987" name="Rectangle 2"/>
          <p:cNvSpPr>
            <a:spLocks noGrp="1" noChangeArrowheads="1"/>
          </p:cNvSpPr>
          <p:nvPr>
            <p:ph type="body" idx="1"/>
          </p:nvPr>
        </p:nvSpPr>
        <p:spPr>
          <a:xfrm>
            <a:off x="684213" y="908720"/>
            <a:ext cx="8459787" cy="5790530"/>
          </a:xfrm>
        </p:spPr>
        <p:txBody>
          <a:bodyPr/>
          <a:lstStyle/>
          <a:p>
            <a:pPr eaLnBrk="1" hangingPunct="1"/>
            <a:r>
              <a:rPr lang="ja-JP" altLang="en-US" sz="2800" dirty="0"/>
              <a:t>査定は単なる減額ではない</a:t>
            </a:r>
          </a:p>
          <a:p>
            <a:pPr lvl="1" eaLnBrk="1" hangingPunct="1"/>
            <a:r>
              <a:rPr lang="ja-JP" altLang="en-US" dirty="0"/>
              <a:t>審査録の存在</a:t>
            </a:r>
          </a:p>
          <a:p>
            <a:pPr lvl="1" eaLnBrk="1" hangingPunct="1"/>
            <a:r>
              <a:rPr lang="ja-JP" altLang="en-US" dirty="0"/>
              <a:t>状況によっては不正請求とみなされる</a:t>
            </a:r>
          </a:p>
          <a:p>
            <a:pPr eaLnBrk="1" hangingPunct="1"/>
            <a:endParaRPr lang="ja-JP" altLang="en-US" sz="2800" dirty="0"/>
          </a:p>
          <a:p>
            <a:pPr eaLnBrk="1" hangingPunct="1"/>
            <a:r>
              <a:rPr lang="ja-JP" altLang="en-US" sz="2800" dirty="0"/>
              <a:t>指導・監査へ繋がる危険を孕む</a:t>
            </a:r>
          </a:p>
          <a:p>
            <a:pPr eaLnBrk="1" hangingPunct="1"/>
            <a:r>
              <a:rPr lang="ja-JP" altLang="en-US" sz="2800" dirty="0"/>
              <a:t>最悪のケースでは過去５年に遡って自主返還</a:t>
            </a:r>
          </a:p>
          <a:p>
            <a:pPr eaLnBrk="1" hangingPunct="1"/>
            <a:endParaRPr lang="ja-JP" altLang="en-US" sz="2800" dirty="0"/>
          </a:p>
          <a:p>
            <a:pPr eaLnBrk="1" hangingPunct="1"/>
            <a:r>
              <a:rPr lang="ja-JP" altLang="en-US" sz="2800" dirty="0"/>
              <a:t>不服の場合は必ず再審査請求を！！</a:t>
            </a:r>
          </a:p>
          <a:p>
            <a:pPr lvl="1" eaLnBrk="1" hangingPunct="1"/>
            <a:r>
              <a:rPr lang="ja-JP" altLang="en-US" dirty="0"/>
              <a:t>減額されたものが復活　⇒　増収</a:t>
            </a:r>
          </a:p>
          <a:p>
            <a:pPr lvl="1" eaLnBrk="1" hangingPunct="1"/>
            <a:r>
              <a:rPr lang="ja-JP" altLang="en-US" dirty="0"/>
              <a:t>審査員へのアピール</a:t>
            </a:r>
          </a:p>
          <a:p>
            <a:pPr lvl="2" eaLnBrk="1" hangingPunct="1">
              <a:buNone/>
            </a:pPr>
            <a:r>
              <a:rPr lang="ja-JP" altLang="en-US" sz="2800" dirty="0"/>
              <a:t>⇒再審査請求書を書く</a:t>
            </a:r>
            <a:r>
              <a:rPr lang="ja-JP" altLang="en-US" sz="2800" dirty="0" smtClean="0"/>
              <a:t>こと</a:t>
            </a:r>
            <a:r>
              <a:rPr lang="ja-JP" altLang="en-US" sz="2800" dirty="0"/>
              <a:t>で</a:t>
            </a:r>
            <a:r>
              <a:rPr lang="ja-JP" altLang="en-US" sz="2800" dirty="0" smtClean="0"/>
              <a:t>事務員</a:t>
            </a:r>
            <a:r>
              <a:rPr lang="ja-JP" altLang="en-US" sz="2800" dirty="0"/>
              <a:t>も勉強になる</a:t>
            </a:r>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査定の真の恐ろしさとは</a:t>
            </a:r>
            <a:endParaRPr lang="ja-JP" altLang="en-US" sz="3600" dirty="0">
              <a:solidFill>
                <a:srgbClr val="FFFF66"/>
              </a:solidFill>
            </a:endParaRP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9" name="AutoShape 8"/>
          <p:cNvSpPr>
            <a:spLocks noChangeArrowheads="1"/>
          </p:cNvSpPr>
          <p:nvPr/>
        </p:nvSpPr>
        <p:spPr bwMode="auto">
          <a:xfrm>
            <a:off x="3581400" y="2438400"/>
            <a:ext cx="1066800" cy="457200"/>
          </a:xfrm>
          <a:prstGeom prst="downArrow">
            <a:avLst>
              <a:gd name="adj1" fmla="val 39880"/>
              <a:gd name="adj2" fmla="val 62847"/>
            </a:avLst>
          </a:prstGeom>
          <a:solidFill>
            <a:srgbClr val="FF9900"/>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Tree>
    <p:extLst>
      <p:ext uri="{BB962C8B-B14F-4D97-AF65-F5344CB8AC3E}">
        <p14:creationId xmlns:p14="http://schemas.microsoft.com/office/powerpoint/2010/main" val="33344363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4E3B72-0A84-4219-9B66-85961E0D2E80}" type="slidenum">
              <a:rPr lang="en-US" altLang="ja-JP" sz="1800" smtClean="0"/>
              <a:pPr eaLnBrk="1" hangingPunct="1"/>
              <a:t>31</a:t>
            </a:fld>
            <a:endParaRPr lang="en-US" altLang="ja-JP" sz="1800" smtClean="0"/>
          </a:p>
        </p:txBody>
      </p:sp>
      <p:sp>
        <p:nvSpPr>
          <p:cNvPr id="41987" name="Rectangle 2"/>
          <p:cNvSpPr>
            <a:spLocks noGrp="1" noChangeArrowheads="1"/>
          </p:cNvSpPr>
          <p:nvPr>
            <p:ph type="body" idx="1"/>
          </p:nvPr>
        </p:nvSpPr>
        <p:spPr>
          <a:xfrm>
            <a:off x="827088" y="908050"/>
            <a:ext cx="8316912" cy="5791200"/>
          </a:xfrm>
        </p:spPr>
        <p:txBody>
          <a:bodyPr/>
          <a:lstStyle/>
          <a:p>
            <a:pPr eaLnBrk="1" hangingPunct="1">
              <a:lnSpc>
                <a:spcPct val="90000"/>
              </a:lnSpc>
            </a:pPr>
            <a:r>
              <a:rPr lang="ja-JP" altLang="en-US" sz="2800" dirty="0" smtClean="0"/>
              <a:t>平成２２年度の保険医療機関等からの返還額</a:t>
            </a:r>
          </a:p>
          <a:p>
            <a:pPr lvl="1" eaLnBrk="1" hangingPunct="1">
              <a:lnSpc>
                <a:spcPct val="90000"/>
              </a:lnSpc>
            </a:pPr>
            <a:r>
              <a:rPr lang="ja-JP" altLang="en-US" sz="2400" dirty="0" smtClean="0"/>
              <a:t>約４３億４千万円（対前年度１３億１千万円減）</a:t>
            </a:r>
          </a:p>
          <a:p>
            <a:pPr lvl="1" eaLnBrk="1" hangingPunct="1">
              <a:lnSpc>
                <a:spcPct val="90000"/>
              </a:lnSpc>
            </a:pPr>
            <a:r>
              <a:rPr lang="ja-JP" altLang="en-US" sz="2400" dirty="0" smtClean="0"/>
              <a:t>内訳：指導による返還分：約２７億３千万円</a:t>
            </a:r>
          </a:p>
          <a:p>
            <a:pPr lvl="1" eaLnBrk="1" hangingPunct="1">
              <a:lnSpc>
                <a:spcPct val="90000"/>
              </a:lnSpc>
              <a:buFont typeface="Wingdings 3" pitchFamily="18" charset="2"/>
              <a:buNone/>
            </a:pPr>
            <a:r>
              <a:rPr lang="ja-JP" altLang="en-US" sz="2400" dirty="0" smtClean="0"/>
              <a:t>　　　　　監査による返還分：約１６億１千万円</a:t>
            </a:r>
          </a:p>
          <a:p>
            <a:pPr eaLnBrk="1" hangingPunct="1">
              <a:lnSpc>
                <a:spcPct val="90000"/>
              </a:lnSpc>
            </a:pPr>
            <a:r>
              <a:rPr lang="ja-JP" altLang="en-US" sz="2800" dirty="0" smtClean="0"/>
              <a:t>指定・登録取消の状況</a:t>
            </a:r>
          </a:p>
          <a:p>
            <a:pPr lvl="1" eaLnBrk="1" hangingPunct="1">
              <a:lnSpc>
                <a:spcPct val="90000"/>
              </a:lnSpc>
            </a:pPr>
            <a:r>
              <a:rPr lang="ja-JP" altLang="en-US" sz="2400" dirty="0" smtClean="0"/>
              <a:t>保険医療機関等：１１機関（対前年度同件数）</a:t>
            </a:r>
          </a:p>
          <a:p>
            <a:pPr lvl="1" eaLnBrk="1" hangingPunct="1">
              <a:lnSpc>
                <a:spcPct val="90000"/>
              </a:lnSpc>
            </a:pPr>
            <a:r>
              <a:rPr lang="ja-JP" altLang="en-US" sz="2400" dirty="0" smtClean="0"/>
              <a:t>保　険　医　等　：１３名（対前年度２名減）</a:t>
            </a:r>
          </a:p>
          <a:p>
            <a:pPr eaLnBrk="1" hangingPunct="1">
              <a:lnSpc>
                <a:spcPct val="90000"/>
              </a:lnSpc>
            </a:pPr>
            <a:r>
              <a:rPr lang="ja-JP" altLang="en-US" sz="2800" dirty="0" smtClean="0"/>
              <a:t>特徴</a:t>
            </a:r>
          </a:p>
          <a:p>
            <a:pPr lvl="1" eaLnBrk="1" hangingPunct="1"/>
            <a:r>
              <a:rPr lang="ja-JP" altLang="en-US" sz="2400" dirty="0" smtClean="0"/>
              <a:t>架空請求、付増請求、振替請求、二重請求がほとんど</a:t>
            </a:r>
          </a:p>
          <a:p>
            <a:pPr eaLnBrk="1" hangingPunct="1">
              <a:lnSpc>
                <a:spcPct val="90000"/>
              </a:lnSpc>
            </a:pPr>
            <a:r>
              <a:rPr lang="ja-JP" altLang="en-US" sz="2800" dirty="0" smtClean="0"/>
              <a:t>取消の発端</a:t>
            </a:r>
          </a:p>
          <a:p>
            <a:pPr lvl="1" eaLnBrk="1" hangingPunct="1">
              <a:lnSpc>
                <a:spcPct val="90000"/>
              </a:lnSpc>
            </a:pPr>
            <a:r>
              <a:rPr lang="ja-JP" altLang="en-US" sz="2400" dirty="0" smtClean="0"/>
              <a:t>保険者・医療機関従事者・</a:t>
            </a:r>
            <a:r>
              <a:rPr lang="ja-JP" altLang="en-US" sz="2400" u="sng" dirty="0" smtClean="0">
                <a:solidFill>
                  <a:srgbClr val="FFC000"/>
                </a:solidFill>
              </a:rPr>
              <a:t>医療費通知に基づく被保険者からの通報</a:t>
            </a:r>
            <a:r>
              <a:rPr lang="ja-JP" altLang="en-US" sz="2400" dirty="0" smtClean="0"/>
              <a:t>が１２件と大部分を占める</a:t>
            </a:r>
          </a:p>
        </p:txBody>
      </p:sp>
      <p:sp>
        <p:nvSpPr>
          <p:cNvPr id="41988"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1989"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返還の状況</a:t>
            </a:r>
          </a:p>
        </p:txBody>
      </p:sp>
      <p:grpSp>
        <p:nvGrpSpPr>
          <p:cNvPr id="41990" name="Group 5"/>
          <p:cNvGrpSpPr>
            <a:grpSpLocks/>
          </p:cNvGrpSpPr>
          <p:nvPr/>
        </p:nvGrpSpPr>
        <p:grpSpPr bwMode="auto">
          <a:xfrm>
            <a:off x="609600" y="400050"/>
            <a:ext cx="8567738" cy="6457950"/>
            <a:chOff x="384" y="252"/>
            <a:chExt cx="5397" cy="4068"/>
          </a:xfrm>
        </p:grpSpPr>
        <p:sp>
          <p:nvSpPr>
            <p:cNvPr id="41991"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992"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4427831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番号プレースホルダー 5"/>
          <p:cNvSpPr>
            <a:spLocks noGrp="1"/>
          </p:cNvSpPr>
          <p:nvPr>
            <p:ph type="sldNum" sz="quarter" idx="12"/>
          </p:nvPr>
        </p:nvSpPr>
        <p:spPr>
          <a:xfrm>
            <a:off x="-4763" y="0"/>
            <a:ext cx="1905001"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06626EC0-37BB-4F0F-B98E-631C3D3554DC}" type="slidenum">
              <a:rPr lang="en-US" altLang="ja-JP" sz="1800" smtClean="0"/>
              <a:pPr algn="l" eaLnBrk="1" hangingPunct="1"/>
              <a:t>32</a:t>
            </a:fld>
            <a:endParaRPr lang="en-US" altLang="ja-JP" sz="1800" smtClean="0"/>
          </a:p>
        </p:txBody>
      </p:sp>
      <p:sp>
        <p:nvSpPr>
          <p:cNvPr id="44035" name="Rectangle 2"/>
          <p:cNvSpPr>
            <a:spLocks noGrp="1" noChangeArrowheads="1"/>
          </p:cNvSpPr>
          <p:nvPr>
            <p:ph type="body" orient="vert" idx="1"/>
          </p:nvPr>
        </p:nvSpPr>
        <p:spPr>
          <a:xfrm>
            <a:off x="827088" y="765175"/>
            <a:ext cx="8316912" cy="6092825"/>
          </a:xfrm>
        </p:spPr>
        <p:txBody>
          <a:bodyPr vert="horz"/>
          <a:lstStyle/>
          <a:p>
            <a:pPr eaLnBrk="1" hangingPunct="1">
              <a:lnSpc>
                <a:spcPct val="90000"/>
              </a:lnSpc>
            </a:pPr>
            <a:r>
              <a:rPr lang="ja-JP" altLang="en-US" dirty="0" smtClean="0"/>
              <a:t>トリプタノール・ノーマルン錠、アミプリンなど</a:t>
            </a:r>
          </a:p>
          <a:p>
            <a:pPr lvl="1" eaLnBrk="1" hangingPunct="1">
              <a:lnSpc>
                <a:spcPct val="90000"/>
              </a:lnSpc>
            </a:pPr>
            <a:r>
              <a:rPr lang="ja-JP" altLang="en-US" dirty="0" smtClean="0"/>
              <a:t>片頭痛・緊張型頭痛に対する処方を認める</a:t>
            </a:r>
          </a:p>
          <a:p>
            <a:pPr lvl="2" eaLnBrk="1" hangingPunct="1">
              <a:lnSpc>
                <a:spcPct val="90000"/>
              </a:lnSpc>
            </a:pPr>
            <a:r>
              <a:rPr lang="ja-JP" altLang="en-US" dirty="0" smtClean="0"/>
              <a:t>薬理作用が同様</a:t>
            </a:r>
          </a:p>
          <a:p>
            <a:pPr lvl="1" eaLnBrk="1" hangingPunct="1">
              <a:lnSpc>
                <a:spcPct val="90000"/>
              </a:lnSpc>
            </a:pPr>
            <a:endParaRPr lang="ja-JP" altLang="en-US" sz="1200" dirty="0" smtClean="0"/>
          </a:p>
          <a:p>
            <a:pPr eaLnBrk="1" hangingPunct="1">
              <a:lnSpc>
                <a:spcPct val="90000"/>
              </a:lnSpc>
            </a:pPr>
            <a:r>
              <a:rPr lang="ja-JP" altLang="en-US" dirty="0" smtClean="0"/>
              <a:t>カルグート錠・カルグート細粒など</a:t>
            </a:r>
          </a:p>
          <a:p>
            <a:pPr lvl="1" eaLnBrk="1" hangingPunct="1">
              <a:lnSpc>
                <a:spcPct val="90000"/>
              </a:lnSpc>
            </a:pPr>
            <a:r>
              <a:rPr lang="ja-JP" altLang="en-US" dirty="0"/>
              <a:t>「現行の適応症について小児」に対して「１～</a:t>
            </a:r>
            <a:r>
              <a:rPr lang="en-US" altLang="ja-JP" dirty="0"/>
              <a:t>1.5</a:t>
            </a:r>
            <a:r>
              <a:rPr lang="ja-JP" altLang="en-US" dirty="0"/>
              <a:t>（最大</a:t>
            </a:r>
            <a:r>
              <a:rPr lang="en-US" altLang="ja-JP" dirty="0"/>
              <a:t>3</a:t>
            </a:r>
            <a:r>
              <a:rPr lang="ja-JP" altLang="en-US" dirty="0"/>
              <a:t>）</a:t>
            </a:r>
            <a:r>
              <a:rPr lang="en-US" altLang="ja-JP" dirty="0"/>
              <a:t>mg/kg/</a:t>
            </a:r>
            <a:r>
              <a:rPr lang="ja-JP" altLang="en-US" dirty="0"/>
              <a:t>日を</a:t>
            </a:r>
            <a:r>
              <a:rPr lang="en-US" altLang="ja-JP" dirty="0"/>
              <a:t>1 </a:t>
            </a:r>
            <a:r>
              <a:rPr lang="ja-JP" altLang="en-US" dirty="0"/>
              <a:t>日</a:t>
            </a:r>
            <a:r>
              <a:rPr lang="en-US" altLang="ja-JP" dirty="0"/>
              <a:t>3 </a:t>
            </a:r>
            <a:r>
              <a:rPr lang="ja-JP" altLang="en-US" dirty="0"/>
              <a:t>回に分けて（成人量を超えない）</a:t>
            </a:r>
            <a:r>
              <a:rPr lang="ja-JP" altLang="en-US" dirty="0" smtClean="0"/>
              <a:t>」処方を認める</a:t>
            </a:r>
            <a:endParaRPr lang="ja-JP" altLang="en-US" sz="1200" dirty="0" smtClean="0"/>
          </a:p>
          <a:p>
            <a:pPr eaLnBrk="1" hangingPunct="1">
              <a:lnSpc>
                <a:spcPct val="90000"/>
              </a:lnSpc>
            </a:pPr>
            <a:endParaRPr lang="ja-JP" altLang="en-US" sz="1400" dirty="0" smtClean="0"/>
          </a:p>
          <a:p>
            <a:pPr eaLnBrk="1" hangingPunct="1">
              <a:lnSpc>
                <a:spcPct val="90000"/>
              </a:lnSpc>
              <a:buFont typeface="Wingdings" pitchFamily="2" charset="2"/>
              <a:buNone/>
            </a:pPr>
            <a:r>
              <a:rPr lang="ja-JP" altLang="en-US" sz="2800" dirty="0" smtClean="0">
                <a:solidFill>
                  <a:schemeClr val="tx1"/>
                </a:solidFill>
              </a:rPr>
              <a:t>　　　　　　　　　　　　　　　　など</a:t>
            </a:r>
            <a:r>
              <a:rPr lang="ja-JP" altLang="en-US" sz="2800" dirty="0">
                <a:solidFill>
                  <a:schemeClr val="tx1"/>
                </a:solidFill>
              </a:rPr>
              <a:t>１４</a:t>
            </a:r>
            <a:r>
              <a:rPr lang="ja-JP" altLang="en-US" sz="2800" dirty="0" smtClean="0">
                <a:solidFill>
                  <a:schemeClr val="tx1"/>
                </a:solidFill>
              </a:rPr>
              <a:t>例が紹介されている</a:t>
            </a:r>
          </a:p>
        </p:txBody>
      </p:sp>
      <p:sp>
        <p:nvSpPr>
          <p:cNvPr id="4403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403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a:solidFill>
                  <a:srgbClr val="FFFF66"/>
                </a:solidFill>
              </a:rPr>
              <a:t>支払基金の審査情報</a:t>
            </a:r>
            <a:r>
              <a:rPr lang="ja-JP" altLang="en-US" sz="2800" dirty="0">
                <a:solidFill>
                  <a:srgbClr val="FFFF66"/>
                </a:solidFill>
              </a:rPr>
              <a:t>（</a:t>
            </a:r>
            <a:r>
              <a:rPr lang="en-US" altLang="ja-JP" sz="2800" dirty="0" smtClean="0">
                <a:solidFill>
                  <a:srgbClr val="FFFF66"/>
                </a:solidFill>
              </a:rPr>
              <a:t>H24.9.24</a:t>
            </a:r>
            <a:r>
              <a:rPr lang="ja-JP" altLang="en-US" sz="2800" dirty="0" smtClean="0">
                <a:solidFill>
                  <a:srgbClr val="FFFF66"/>
                </a:solidFill>
              </a:rPr>
              <a:t>）</a:t>
            </a:r>
            <a:endParaRPr lang="ja-JP" altLang="en-US" sz="2800" dirty="0">
              <a:solidFill>
                <a:srgbClr val="FFFF66"/>
              </a:solidFill>
            </a:endParaRPr>
          </a:p>
        </p:txBody>
      </p:sp>
      <p:grpSp>
        <p:nvGrpSpPr>
          <p:cNvPr id="44038" name="Group 5"/>
          <p:cNvGrpSpPr>
            <a:grpSpLocks/>
          </p:cNvGrpSpPr>
          <p:nvPr/>
        </p:nvGrpSpPr>
        <p:grpSpPr bwMode="auto">
          <a:xfrm>
            <a:off x="609600" y="400050"/>
            <a:ext cx="8567738" cy="6457950"/>
            <a:chOff x="384" y="252"/>
            <a:chExt cx="5397" cy="4068"/>
          </a:xfrm>
        </p:grpSpPr>
        <p:sp>
          <p:nvSpPr>
            <p:cNvPr id="44039"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4040"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番号プレースホルダー 5"/>
          <p:cNvSpPr>
            <a:spLocks noGrp="1"/>
          </p:cNvSpPr>
          <p:nvPr>
            <p:ph type="sldNum" sz="quarter" idx="12"/>
          </p:nvPr>
        </p:nvSpPr>
        <p:spPr>
          <a:xfrm>
            <a:off x="-4763" y="0"/>
            <a:ext cx="1905001"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06626EC0-37BB-4F0F-B98E-631C3D3554DC}" type="slidenum">
              <a:rPr lang="en-US" altLang="ja-JP" sz="1800" smtClean="0"/>
              <a:pPr algn="l" eaLnBrk="1" hangingPunct="1"/>
              <a:t>33</a:t>
            </a:fld>
            <a:endParaRPr lang="en-US" altLang="ja-JP" sz="1800" smtClean="0"/>
          </a:p>
        </p:txBody>
      </p:sp>
      <p:sp>
        <p:nvSpPr>
          <p:cNvPr id="44035" name="Rectangle 2"/>
          <p:cNvSpPr>
            <a:spLocks noGrp="1" noChangeArrowheads="1"/>
          </p:cNvSpPr>
          <p:nvPr>
            <p:ph type="body" orient="vert" idx="1"/>
          </p:nvPr>
        </p:nvSpPr>
        <p:spPr>
          <a:xfrm>
            <a:off x="827088" y="765175"/>
            <a:ext cx="8316912" cy="6092825"/>
          </a:xfrm>
        </p:spPr>
        <p:txBody>
          <a:bodyPr vert="horz"/>
          <a:lstStyle/>
          <a:p>
            <a:pPr eaLnBrk="1" hangingPunct="1">
              <a:lnSpc>
                <a:spcPct val="90000"/>
              </a:lnSpc>
            </a:pPr>
            <a:r>
              <a:rPr lang="ja-JP" altLang="en-US" smtClean="0"/>
              <a:t>インテバンＳＰ・インフリー</a:t>
            </a:r>
            <a:r>
              <a:rPr lang="en-US" altLang="ja-JP" smtClean="0"/>
              <a:t>(</a:t>
            </a:r>
            <a:r>
              <a:rPr lang="ja-JP" altLang="en-US" smtClean="0"/>
              <a:t>Ｓ</a:t>
            </a:r>
            <a:r>
              <a:rPr lang="en-US" altLang="ja-JP" smtClean="0"/>
              <a:t>)</a:t>
            </a:r>
            <a:r>
              <a:rPr lang="ja-JP" altLang="en-US" smtClean="0"/>
              <a:t>カプセル・ボルタレンＳＲカプセル（錠）など</a:t>
            </a:r>
          </a:p>
          <a:p>
            <a:pPr lvl="1" eaLnBrk="1" hangingPunct="1">
              <a:lnSpc>
                <a:spcPct val="90000"/>
              </a:lnSpc>
            </a:pPr>
            <a:r>
              <a:rPr lang="ja-JP" altLang="en-US" smtClean="0"/>
              <a:t>偏頭痛・筋収縮性頭痛に対する処方を認める</a:t>
            </a:r>
          </a:p>
          <a:p>
            <a:pPr lvl="2" eaLnBrk="1" hangingPunct="1">
              <a:lnSpc>
                <a:spcPct val="90000"/>
              </a:lnSpc>
            </a:pPr>
            <a:r>
              <a:rPr lang="ja-JP" altLang="en-US" smtClean="0"/>
              <a:t>薬理作用が同様</a:t>
            </a:r>
          </a:p>
          <a:p>
            <a:pPr lvl="1" eaLnBrk="1" hangingPunct="1">
              <a:lnSpc>
                <a:spcPct val="90000"/>
              </a:lnSpc>
            </a:pPr>
            <a:endParaRPr lang="ja-JP" altLang="en-US" sz="1200" smtClean="0"/>
          </a:p>
          <a:p>
            <a:pPr eaLnBrk="1" hangingPunct="1">
              <a:lnSpc>
                <a:spcPct val="90000"/>
              </a:lnSpc>
            </a:pPr>
            <a:r>
              <a:rPr lang="ja-JP" altLang="en-US" smtClean="0"/>
              <a:t>セロクエル錠（細粒）・セレネース錠（細粒・注）・ルーラン錠など</a:t>
            </a:r>
          </a:p>
          <a:p>
            <a:pPr lvl="1" eaLnBrk="1" hangingPunct="1">
              <a:lnSpc>
                <a:spcPct val="90000"/>
              </a:lnSpc>
            </a:pPr>
            <a:r>
              <a:rPr lang="ja-JP" altLang="en-US" smtClean="0"/>
              <a:t>器質的疾患に伴うせん妄・精神運動興奮状態・易怒性に対する処方を認める</a:t>
            </a:r>
          </a:p>
          <a:p>
            <a:pPr lvl="1" eaLnBrk="1" hangingPunct="1">
              <a:lnSpc>
                <a:spcPct val="90000"/>
              </a:lnSpc>
            </a:pPr>
            <a:endParaRPr lang="ja-JP" altLang="en-US" sz="1200" smtClean="0"/>
          </a:p>
          <a:p>
            <a:pPr eaLnBrk="1" hangingPunct="1">
              <a:lnSpc>
                <a:spcPct val="90000"/>
              </a:lnSpc>
            </a:pPr>
            <a:r>
              <a:rPr lang="ja-JP" altLang="en-US" smtClean="0"/>
              <a:t>バルトレックス錠（顆粒）</a:t>
            </a:r>
          </a:p>
          <a:p>
            <a:pPr lvl="1" eaLnBrk="1" hangingPunct="1">
              <a:lnSpc>
                <a:spcPct val="90000"/>
              </a:lnSpc>
            </a:pPr>
            <a:r>
              <a:rPr lang="ja-JP" altLang="en-US" smtClean="0"/>
              <a:t>特発性末梢性顔面神経麻痺（ベル麻痺）に対する処方を認める</a:t>
            </a:r>
          </a:p>
          <a:p>
            <a:pPr eaLnBrk="1" hangingPunct="1">
              <a:lnSpc>
                <a:spcPct val="90000"/>
              </a:lnSpc>
            </a:pPr>
            <a:endParaRPr lang="ja-JP" altLang="en-US" sz="1400" smtClean="0"/>
          </a:p>
          <a:p>
            <a:pPr eaLnBrk="1" hangingPunct="1">
              <a:lnSpc>
                <a:spcPct val="90000"/>
              </a:lnSpc>
              <a:buFont typeface="Wingdings" pitchFamily="2" charset="2"/>
              <a:buNone/>
            </a:pPr>
            <a:r>
              <a:rPr lang="ja-JP" altLang="en-US" sz="2800" smtClean="0">
                <a:solidFill>
                  <a:schemeClr val="tx1"/>
                </a:solidFill>
              </a:rPr>
              <a:t>　　　　　　　　　　　　　　　　など８０例が紹介されている</a:t>
            </a:r>
          </a:p>
        </p:txBody>
      </p:sp>
      <p:sp>
        <p:nvSpPr>
          <p:cNvPr id="4403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dirty="0">
                <a:solidFill>
                  <a:srgbClr val="FFFF00"/>
                </a:solidFill>
              </a:rPr>
              <a:t>レセプトの審査</a:t>
            </a:r>
          </a:p>
        </p:txBody>
      </p:sp>
      <p:sp>
        <p:nvSpPr>
          <p:cNvPr id="4403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支払基金の審査情報</a:t>
            </a:r>
            <a:r>
              <a:rPr lang="ja-JP" altLang="en-US" sz="2800">
                <a:solidFill>
                  <a:srgbClr val="FFFF66"/>
                </a:solidFill>
              </a:rPr>
              <a:t>（</a:t>
            </a:r>
            <a:r>
              <a:rPr lang="en-US" altLang="ja-JP" sz="2800">
                <a:solidFill>
                  <a:srgbClr val="FFFF66"/>
                </a:solidFill>
              </a:rPr>
              <a:t>H23.9.26</a:t>
            </a:r>
            <a:r>
              <a:rPr lang="ja-JP" altLang="en-US" sz="2800">
                <a:solidFill>
                  <a:srgbClr val="FFFF66"/>
                </a:solidFill>
              </a:rPr>
              <a:t>）</a:t>
            </a:r>
          </a:p>
        </p:txBody>
      </p:sp>
      <p:grpSp>
        <p:nvGrpSpPr>
          <p:cNvPr id="44038" name="Group 5"/>
          <p:cNvGrpSpPr>
            <a:grpSpLocks/>
          </p:cNvGrpSpPr>
          <p:nvPr/>
        </p:nvGrpSpPr>
        <p:grpSpPr bwMode="auto">
          <a:xfrm>
            <a:off x="609600" y="400050"/>
            <a:ext cx="8567738" cy="6457950"/>
            <a:chOff x="384" y="252"/>
            <a:chExt cx="5397" cy="4068"/>
          </a:xfrm>
        </p:grpSpPr>
        <p:sp>
          <p:nvSpPr>
            <p:cNvPr id="44039"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4040"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1944219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番号プレースホルダー 5"/>
          <p:cNvSpPr>
            <a:spLocks noGrp="1"/>
          </p:cNvSpPr>
          <p:nvPr>
            <p:ph type="sldNum" sz="quarter" idx="12"/>
          </p:nvPr>
        </p:nvSpPr>
        <p:spPr>
          <a:xfrm>
            <a:off x="28575"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5AB375FF-66AE-45D5-91F4-CDB1C9B07FAB}" type="slidenum">
              <a:rPr lang="en-US" altLang="ja-JP" sz="1800" smtClean="0"/>
              <a:pPr algn="l" eaLnBrk="1" hangingPunct="1"/>
              <a:t>34</a:t>
            </a:fld>
            <a:endParaRPr lang="en-US" altLang="ja-JP" sz="1800" smtClean="0"/>
          </a:p>
        </p:txBody>
      </p:sp>
      <p:sp>
        <p:nvSpPr>
          <p:cNvPr id="45059" name="Rectangle 2"/>
          <p:cNvSpPr>
            <a:spLocks noGrp="1" noChangeArrowheads="1"/>
          </p:cNvSpPr>
          <p:nvPr>
            <p:ph type="body" orient="vert" idx="1"/>
          </p:nvPr>
        </p:nvSpPr>
        <p:spPr>
          <a:xfrm>
            <a:off x="827088" y="663575"/>
            <a:ext cx="8316912" cy="5861050"/>
          </a:xfrm>
        </p:spPr>
        <p:txBody>
          <a:bodyPr vert="horz"/>
          <a:lstStyle/>
          <a:p>
            <a:pPr eaLnBrk="1" hangingPunct="1"/>
            <a:r>
              <a:rPr lang="ja-JP" altLang="en-US" smtClean="0"/>
              <a:t>ロキソニン錠・ロキソニン細粒・そのＧＥ</a:t>
            </a:r>
          </a:p>
          <a:p>
            <a:pPr lvl="1" eaLnBrk="1" hangingPunct="1"/>
            <a:r>
              <a:rPr lang="ja-JP" altLang="en-US" smtClean="0"/>
              <a:t>偏頭痛・緊張型頭痛に対しての処方は認められる</a:t>
            </a:r>
          </a:p>
          <a:p>
            <a:pPr lvl="2" eaLnBrk="1" hangingPunct="1"/>
            <a:r>
              <a:rPr lang="ja-JP" altLang="en-US" smtClean="0"/>
              <a:t>薬理作用が同様</a:t>
            </a:r>
          </a:p>
          <a:p>
            <a:pPr eaLnBrk="1" hangingPunct="1"/>
            <a:endParaRPr lang="ja-JP" altLang="en-US" sz="1200" smtClean="0"/>
          </a:p>
          <a:p>
            <a:pPr eaLnBrk="1" hangingPunct="1"/>
            <a:r>
              <a:rPr lang="ja-JP" altLang="en-US" smtClean="0"/>
              <a:t>ヒアルロン酸</a:t>
            </a:r>
          </a:p>
          <a:p>
            <a:pPr lvl="1" eaLnBrk="1" hangingPunct="1"/>
            <a:r>
              <a:rPr lang="ja-JP" altLang="en-US" sz="2400" smtClean="0"/>
              <a:t>肝機能障害・肝細胞癌疑い・肝硬変では認められない</a:t>
            </a:r>
          </a:p>
          <a:p>
            <a:pPr lvl="2" eaLnBrk="1" hangingPunct="1"/>
            <a:r>
              <a:rPr lang="ja-JP" altLang="en-US" sz="2000" smtClean="0"/>
              <a:t>肝機能障害では慢性肝炎かどうか明確でない</a:t>
            </a:r>
          </a:p>
          <a:p>
            <a:pPr lvl="2" eaLnBrk="1" hangingPunct="1"/>
            <a:r>
              <a:rPr lang="ja-JP" altLang="en-US" sz="2000" smtClean="0"/>
              <a:t>肝細胞癌は診断の参考にならない</a:t>
            </a:r>
          </a:p>
          <a:p>
            <a:pPr lvl="2" eaLnBrk="1" hangingPunct="1"/>
            <a:r>
              <a:rPr lang="ja-JP" altLang="en-US" sz="2000" smtClean="0"/>
              <a:t>肝硬変の経過観察の参考とならない</a:t>
            </a:r>
          </a:p>
          <a:p>
            <a:pPr lvl="1" eaLnBrk="1" hangingPunct="1"/>
            <a:r>
              <a:rPr lang="ja-JP" altLang="en-US" sz="2400" smtClean="0"/>
              <a:t>慢性肝炎の病名がない肝細胞癌に対する測定は不可</a:t>
            </a:r>
          </a:p>
          <a:p>
            <a:pPr lvl="2" eaLnBrk="1" hangingPunct="1"/>
            <a:r>
              <a:rPr lang="ja-JP" altLang="en-US" sz="2000" smtClean="0"/>
              <a:t>経過観察や治療方針の決定には参考にならない</a:t>
            </a:r>
          </a:p>
          <a:p>
            <a:pPr lvl="1" eaLnBrk="1" hangingPunct="1"/>
            <a:r>
              <a:rPr lang="ja-JP" altLang="en-US" sz="2400" smtClean="0"/>
              <a:t>慢性肝炎の病名が無くても原発性胆汁性肝硬変に対する測定は可</a:t>
            </a:r>
          </a:p>
          <a:p>
            <a:pPr lvl="2" eaLnBrk="1" hangingPunct="1"/>
            <a:r>
              <a:rPr lang="ja-JP" altLang="en-US" sz="2000" smtClean="0"/>
              <a:t>原発性胆汁性肝硬変は診断時には必ずしも肝硬変とは言えず、ステージングの参考となる</a:t>
            </a:r>
            <a:endParaRPr lang="ja-JP" altLang="en-US" sz="900" smtClean="0"/>
          </a:p>
        </p:txBody>
      </p:sp>
      <p:sp>
        <p:nvSpPr>
          <p:cNvPr id="45060"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200">
                <a:solidFill>
                  <a:srgbClr val="FFFF00"/>
                </a:solidFill>
              </a:rPr>
              <a:t>レセプトの審査</a:t>
            </a:r>
          </a:p>
        </p:txBody>
      </p:sp>
      <p:sp>
        <p:nvSpPr>
          <p:cNvPr id="45061"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支払基金の審査情報</a:t>
            </a:r>
            <a:r>
              <a:rPr lang="ja-JP" altLang="en-US" sz="2800">
                <a:solidFill>
                  <a:srgbClr val="FFFF66"/>
                </a:solidFill>
              </a:rPr>
              <a:t>（</a:t>
            </a:r>
            <a:r>
              <a:rPr lang="en-US" altLang="ja-JP" sz="2800">
                <a:solidFill>
                  <a:srgbClr val="FFFF66"/>
                </a:solidFill>
              </a:rPr>
              <a:t>H22.6.21</a:t>
            </a:r>
            <a:r>
              <a:rPr lang="ja-JP" altLang="en-US" sz="2800">
                <a:solidFill>
                  <a:srgbClr val="FFFF66"/>
                </a:solidFill>
              </a:rPr>
              <a:t>）</a:t>
            </a:r>
          </a:p>
        </p:txBody>
      </p:sp>
      <p:grpSp>
        <p:nvGrpSpPr>
          <p:cNvPr id="45062" name="Group 5"/>
          <p:cNvGrpSpPr>
            <a:grpSpLocks/>
          </p:cNvGrpSpPr>
          <p:nvPr/>
        </p:nvGrpSpPr>
        <p:grpSpPr bwMode="auto">
          <a:xfrm>
            <a:off x="609600" y="400050"/>
            <a:ext cx="8567738" cy="6457950"/>
            <a:chOff x="384" y="252"/>
            <a:chExt cx="5397" cy="4068"/>
          </a:xfrm>
        </p:grpSpPr>
        <p:sp>
          <p:nvSpPr>
            <p:cNvPr id="45063"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5064"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838200" y="2286000"/>
            <a:ext cx="7772400" cy="1143000"/>
          </a:xfrm>
        </p:spPr>
        <p:txBody>
          <a:bodyPr/>
          <a:lstStyle/>
          <a:p>
            <a:pPr eaLnBrk="1" hangingPunct="1"/>
            <a:r>
              <a:rPr lang="ja-JP" altLang="en-US" smtClean="0"/>
              <a:t>返戻・査定の対策</a:t>
            </a:r>
          </a:p>
        </p:txBody>
      </p:sp>
      <p:sp>
        <p:nvSpPr>
          <p:cNvPr id="46083" name="Rectangle 4"/>
          <p:cNvSpPr>
            <a:spLocks noGrp="1" noChangeArrowheads="1"/>
          </p:cNvSpPr>
          <p:nvPr>
            <p:ph type="subTitle" idx="1"/>
          </p:nvPr>
        </p:nvSpPr>
        <p:spPr/>
        <p:txBody>
          <a:bodyPr/>
          <a:lstStyle/>
          <a:p>
            <a:pPr eaLnBrk="1" hangingPunct="1"/>
            <a:endParaRPr lang="ja-JP" altLang="ja-JP"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番号プレースホルダー 5"/>
          <p:cNvSpPr>
            <a:spLocks noGrp="1"/>
          </p:cNvSpPr>
          <p:nvPr>
            <p:ph type="sldNum" sz="quarter" idx="12"/>
          </p:nvPr>
        </p:nvSpPr>
        <p:spPr>
          <a:xfrm>
            <a:off x="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F8CAC7CE-B956-4E63-B580-20ED940EEB90}" type="slidenum">
              <a:rPr lang="en-US" altLang="ja-JP" sz="1800" smtClean="0"/>
              <a:pPr algn="l" eaLnBrk="1" hangingPunct="1"/>
              <a:t>36</a:t>
            </a:fld>
            <a:endParaRPr lang="en-US" altLang="ja-JP" sz="1800" smtClean="0"/>
          </a:p>
        </p:txBody>
      </p:sp>
      <p:sp>
        <p:nvSpPr>
          <p:cNvPr id="50179" name="Rectangle 2"/>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0180" name="Text Box 4"/>
          <p:cNvSpPr txBox="1">
            <a:spLocks noChangeArrowheads="1"/>
          </p:cNvSpPr>
          <p:nvPr/>
        </p:nvSpPr>
        <p:spPr bwMode="auto">
          <a:xfrm>
            <a:off x="914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返戻・査定を受けたら</a:t>
            </a:r>
          </a:p>
        </p:txBody>
      </p:sp>
      <p:grpSp>
        <p:nvGrpSpPr>
          <p:cNvPr id="50181" name="Group 5"/>
          <p:cNvGrpSpPr>
            <a:grpSpLocks/>
          </p:cNvGrpSpPr>
          <p:nvPr/>
        </p:nvGrpSpPr>
        <p:grpSpPr bwMode="auto">
          <a:xfrm>
            <a:off x="790575" y="400050"/>
            <a:ext cx="8353425" cy="6457950"/>
            <a:chOff x="528" y="288"/>
            <a:chExt cx="5262" cy="4068"/>
          </a:xfrm>
        </p:grpSpPr>
        <p:sp>
          <p:nvSpPr>
            <p:cNvPr id="50215"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0216"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aphicFrame>
        <p:nvGraphicFramePr>
          <p:cNvPr id="2495560" name="Group 72"/>
          <p:cNvGraphicFramePr>
            <a:graphicFrameLocks noGrp="1"/>
          </p:cNvGraphicFramePr>
          <p:nvPr/>
        </p:nvGraphicFramePr>
        <p:xfrm>
          <a:off x="862013" y="838200"/>
          <a:ext cx="8281987" cy="6019801"/>
        </p:xfrm>
        <a:graphic>
          <a:graphicData uri="http://schemas.openxmlformats.org/drawingml/2006/table">
            <a:tbl>
              <a:tblPr/>
              <a:tblGrid>
                <a:gridCol w="433387"/>
                <a:gridCol w="1066800"/>
                <a:gridCol w="2514600"/>
                <a:gridCol w="4267200"/>
              </a:tblGrid>
              <a:tr h="644525">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1600" b="0" i="0" u="none" strike="noStrike" cap="none" normalizeH="0" baseline="0" smtClean="0">
                          <a:ln>
                            <a:noFill/>
                          </a:ln>
                          <a:solidFill>
                            <a:schemeClr val="tx1"/>
                          </a:solidFill>
                          <a:effectLst/>
                          <a:latin typeface="Times New Roman" pitchFamily="18" charset="0"/>
                          <a:ea typeface="ＭＳ Ｐゴシック" pitchFamily="50" charset="-128"/>
                        </a:rPr>
                        <a:t>記号</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区分</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文　言</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主な概念</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4613">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Ａ</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審査委員会の決定による医学的な理由に基づく査定</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療養担当規則等に照らし、医学的に適応と認められないもの</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療養担当規則等に照らし、傷病名等から判断して、使用薬剤の効能、効果、もしくは診療行為に医学的有用性が認められないもの</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4613">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Ｂ</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療養担当規則等に照らし、医学的に過剰・重複と認められるもの</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療養担当規則等に照らし、診療内容を通覧して、薬剤の投与量、投与日数が医学的に過量であるもの、もしくは診療行為が医学的に過剰であるもの</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3025">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Ｃ</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療養担当規則等に照らし、Ａ・Ｂ以外の医学的理由により適当と認められないもの</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診療内容を通覧して、Ａ、Ｂに該当するもの以外で告示・通知等に照らし、医学的に不適当と認められるもの</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3025">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Ｄ</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告示、通知に基づく査定</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告示・通知の算定要件に合致していないと認められるもの</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000" b="0" i="0" u="none" strike="noStrike" cap="none" normalizeH="0" baseline="0" smtClean="0">
                          <a:ln>
                            <a:noFill/>
                          </a:ln>
                          <a:solidFill>
                            <a:schemeClr val="tx1"/>
                          </a:solidFill>
                          <a:effectLst/>
                          <a:latin typeface="Times New Roman" pitchFamily="18" charset="0"/>
                          <a:ea typeface="ＭＳ Ｐゴシック" pitchFamily="50" charset="-128"/>
                        </a:rPr>
                        <a:t>告示、通知に示された算定要件に、診療行為が合致しないもの</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0214" name="Text Box 73"/>
          <p:cNvSpPr txBox="1">
            <a:spLocks noChangeArrowheads="1"/>
          </p:cNvSpPr>
          <p:nvPr/>
        </p:nvSpPr>
        <p:spPr bwMode="auto">
          <a:xfrm>
            <a:off x="5867400" y="304800"/>
            <a:ext cx="3505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1600">
                <a:latin typeface="MS-PMincho" charset="-128"/>
              </a:rPr>
              <a:t>（平成</a:t>
            </a:r>
            <a:r>
              <a:rPr lang="en-US" altLang="ja-JP" sz="1600">
                <a:latin typeface="MS-PMincho" charset="-128"/>
              </a:rPr>
              <a:t>18</a:t>
            </a:r>
            <a:r>
              <a:rPr lang="ja-JP" altLang="en-US" sz="1600">
                <a:latin typeface="MS-PMincho" charset="-128"/>
              </a:rPr>
              <a:t>年</a:t>
            </a:r>
            <a:r>
              <a:rPr lang="en-US" altLang="ja-JP" sz="1600">
                <a:latin typeface="MS-PMincho" charset="-128"/>
              </a:rPr>
              <a:t>11</a:t>
            </a:r>
            <a:r>
              <a:rPr lang="ja-JP" altLang="en-US" sz="1600">
                <a:latin typeface="MS-PMincho" charset="-128"/>
              </a:rPr>
              <a:t>月</a:t>
            </a:r>
            <a:r>
              <a:rPr lang="en-US" altLang="ja-JP" sz="1600">
                <a:latin typeface="MS-PMincho" charset="-128"/>
              </a:rPr>
              <a:t>21</a:t>
            </a:r>
            <a:r>
              <a:rPr lang="ja-JP" altLang="en-US" sz="1600">
                <a:latin typeface="MS-PMincho" charset="-128"/>
              </a:rPr>
              <a:t>日 基審発第</a:t>
            </a:r>
            <a:r>
              <a:rPr lang="en-US" altLang="ja-JP" sz="1600">
                <a:latin typeface="MS-PMincho" charset="-128"/>
              </a:rPr>
              <a:t>136</a:t>
            </a:r>
            <a:r>
              <a:rPr lang="ja-JP" altLang="en-US" sz="1600">
                <a:latin typeface="MS-PMincho" charset="-128"/>
              </a:rPr>
              <a:t>号）</a:t>
            </a:r>
            <a:endParaRPr lang="ja-JP" altLang="en-US" sz="16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番号プレースホルダー 5"/>
          <p:cNvSpPr>
            <a:spLocks noGrp="1"/>
          </p:cNvSpPr>
          <p:nvPr>
            <p:ph type="sldNum" sz="quarter" idx="12"/>
          </p:nvPr>
        </p:nvSpPr>
        <p:spPr>
          <a:xfrm>
            <a:off x="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403C4FCD-2E8D-416F-A8F9-391BCEC5ADC9}" type="slidenum">
              <a:rPr lang="en-US" altLang="ja-JP" sz="1800" smtClean="0"/>
              <a:pPr algn="l" eaLnBrk="1" hangingPunct="1"/>
              <a:t>37</a:t>
            </a:fld>
            <a:endParaRPr lang="en-US" altLang="ja-JP" sz="1800" smtClean="0"/>
          </a:p>
        </p:txBody>
      </p:sp>
      <p:sp>
        <p:nvSpPr>
          <p:cNvPr id="51203" name="Rectangle 2"/>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1204" name="Rectangle 3"/>
          <p:cNvSpPr>
            <a:spLocks noGrp="1" noChangeArrowheads="1"/>
          </p:cNvSpPr>
          <p:nvPr>
            <p:ph type="body" orient="vert" idx="1"/>
          </p:nvPr>
        </p:nvSpPr>
        <p:spPr>
          <a:xfrm>
            <a:off x="971550" y="1066800"/>
            <a:ext cx="8020050" cy="5791200"/>
          </a:xfrm>
        </p:spPr>
        <p:txBody>
          <a:bodyPr vert="horz"/>
          <a:lstStyle/>
          <a:p>
            <a:pPr eaLnBrk="1" hangingPunct="1"/>
            <a:r>
              <a:rPr lang="ja-JP" altLang="en-US" sz="2800" dirty="0" smtClean="0">
                <a:solidFill>
                  <a:schemeClr val="tx1"/>
                </a:solidFill>
              </a:rPr>
              <a:t>病名は漏れていなかったか</a:t>
            </a:r>
          </a:p>
          <a:p>
            <a:pPr eaLnBrk="1" hangingPunct="1"/>
            <a:r>
              <a:rPr lang="ja-JP" altLang="en-US" sz="2800" dirty="0" smtClean="0">
                <a:solidFill>
                  <a:schemeClr val="tx1"/>
                </a:solidFill>
              </a:rPr>
              <a:t>入力項目は正しかったか</a:t>
            </a:r>
          </a:p>
          <a:p>
            <a:pPr eaLnBrk="1" hangingPunct="1"/>
            <a:r>
              <a:rPr lang="ja-JP" altLang="en-US" sz="2800" dirty="0" smtClean="0">
                <a:solidFill>
                  <a:schemeClr val="tx1"/>
                </a:solidFill>
              </a:rPr>
              <a:t>点数表上の回数制限等に抵触していないか</a:t>
            </a:r>
          </a:p>
          <a:p>
            <a:pPr eaLnBrk="1" hangingPunct="1"/>
            <a:r>
              <a:rPr lang="ja-JP" altLang="en-US" sz="2800" dirty="0" smtClean="0">
                <a:solidFill>
                  <a:schemeClr val="tx1"/>
                </a:solidFill>
              </a:rPr>
              <a:t>縦覧点検にかかるような内容ではないか</a:t>
            </a:r>
          </a:p>
          <a:p>
            <a:pPr eaLnBrk="1" hangingPunct="1"/>
            <a:r>
              <a:rPr lang="ja-JP" altLang="en-US" sz="2800" dirty="0" smtClean="0">
                <a:solidFill>
                  <a:schemeClr val="tx1"/>
                </a:solidFill>
              </a:rPr>
              <a:t>薬剤の添付文書に記載されている使用方法・適応はどうか</a:t>
            </a:r>
          </a:p>
          <a:p>
            <a:pPr eaLnBrk="1" hangingPunct="1"/>
            <a:r>
              <a:rPr lang="ja-JP" altLang="en-US" sz="2800" dirty="0" smtClean="0">
                <a:solidFill>
                  <a:schemeClr val="tx1"/>
                </a:solidFill>
              </a:rPr>
              <a:t>療養担当規則に抵触していないか</a:t>
            </a:r>
          </a:p>
          <a:p>
            <a:pPr lvl="1" eaLnBrk="1" hangingPunct="1"/>
            <a:r>
              <a:rPr lang="ja-JP" altLang="en-US" sz="2400" dirty="0" smtClean="0"/>
              <a:t>「保険医療費は，医療保険の加入者からの保険料や国庫補助等によりまかなわれているため，必要性が認められない診療，また妥当適切でない診療には支払われるべきではない」</a:t>
            </a:r>
          </a:p>
          <a:p>
            <a:pPr eaLnBrk="1" hangingPunct="1"/>
            <a:r>
              <a:rPr lang="ja-JP" altLang="en-US" dirty="0" smtClean="0">
                <a:solidFill>
                  <a:srgbClr val="FF99FF"/>
                </a:solidFill>
              </a:rPr>
              <a:t>納得のいかない査定には再審査請求を！</a:t>
            </a:r>
          </a:p>
        </p:txBody>
      </p:sp>
      <p:sp>
        <p:nvSpPr>
          <p:cNvPr id="51205" name="Text Box 5"/>
          <p:cNvSpPr txBox="1">
            <a:spLocks noChangeArrowheads="1"/>
          </p:cNvSpPr>
          <p:nvPr/>
        </p:nvSpPr>
        <p:spPr bwMode="auto">
          <a:xfrm>
            <a:off x="9906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返戻・査定を受けたら２</a:t>
            </a:r>
          </a:p>
        </p:txBody>
      </p:sp>
      <p:grpSp>
        <p:nvGrpSpPr>
          <p:cNvPr id="51206" name="Group 6"/>
          <p:cNvGrpSpPr>
            <a:grpSpLocks/>
          </p:cNvGrpSpPr>
          <p:nvPr/>
        </p:nvGrpSpPr>
        <p:grpSpPr bwMode="auto">
          <a:xfrm>
            <a:off x="790575" y="400050"/>
            <a:ext cx="8353425" cy="6457950"/>
            <a:chOff x="528" y="288"/>
            <a:chExt cx="5262" cy="4068"/>
          </a:xfrm>
        </p:grpSpPr>
        <p:sp>
          <p:nvSpPr>
            <p:cNvPr id="51207" name="Line 7"/>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1208" name="Line 8"/>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番号プレースホルダー 5"/>
          <p:cNvSpPr>
            <a:spLocks noGrp="1"/>
          </p:cNvSpPr>
          <p:nvPr>
            <p:ph type="sldNum" sz="quarter" idx="12"/>
          </p:nvPr>
        </p:nvSpPr>
        <p:spPr>
          <a:xfrm>
            <a:off x="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18429991-DD98-44AB-85E4-1330C51A71BE}" type="slidenum">
              <a:rPr lang="en-US" altLang="ja-JP" sz="1800" smtClean="0"/>
              <a:pPr algn="l" eaLnBrk="1" hangingPunct="1"/>
              <a:t>38</a:t>
            </a:fld>
            <a:endParaRPr lang="en-US" altLang="ja-JP" sz="1800" smtClean="0"/>
          </a:p>
        </p:txBody>
      </p:sp>
      <p:sp>
        <p:nvSpPr>
          <p:cNvPr id="52227" name="Rectangle 2"/>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2228" name="Rectangle 3"/>
          <p:cNvSpPr>
            <a:spLocks noGrp="1" noChangeArrowheads="1"/>
          </p:cNvSpPr>
          <p:nvPr>
            <p:ph type="body" orient="vert" idx="1"/>
          </p:nvPr>
        </p:nvSpPr>
        <p:spPr>
          <a:xfrm>
            <a:off x="1371600" y="1447800"/>
            <a:ext cx="7620000" cy="5410200"/>
          </a:xfrm>
        </p:spPr>
        <p:txBody>
          <a:bodyPr vert="horz"/>
          <a:lstStyle/>
          <a:p>
            <a:pPr algn="just" eaLnBrk="1" hangingPunct="1"/>
            <a:r>
              <a:rPr lang="ja-JP" altLang="en-US" smtClean="0">
                <a:solidFill>
                  <a:schemeClr val="tx1"/>
                </a:solidFill>
                <a:latin typeface="ＭＳ Ｐゴシック" pitchFamily="50" charset="-128"/>
              </a:rPr>
              <a:t>再審査請求の手続き</a:t>
            </a:r>
          </a:p>
          <a:p>
            <a:pPr lvl="1" algn="just" eaLnBrk="1" hangingPunct="1"/>
            <a:r>
              <a:rPr lang="ja-JP" altLang="en-US" smtClean="0">
                <a:latin typeface="ＭＳ Ｐゴシック" pitchFamily="50" charset="-128"/>
              </a:rPr>
              <a:t>再審査請求書に必要事項を記載する</a:t>
            </a:r>
          </a:p>
          <a:p>
            <a:pPr lvl="2" algn="just" eaLnBrk="1" hangingPunct="1"/>
            <a:r>
              <a:rPr lang="ja-JP" altLang="en-US" smtClean="0">
                <a:latin typeface="ＭＳ Ｐゴシック" pitchFamily="50" charset="-128"/>
              </a:rPr>
              <a:t>国保・社保で用紙が違う</a:t>
            </a:r>
          </a:p>
          <a:p>
            <a:pPr lvl="2" algn="just" eaLnBrk="1" hangingPunct="1"/>
            <a:r>
              <a:rPr lang="ja-JP" altLang="en-US" smtClean="0">
                <a:latin typeface="ＭＳ Ｐゴシック" pitchFamily="50" charset="-128"/>
              </a:rPr>
              <a:t>国保は</a:t>
            </a:r>
            <a:r>
              <a:rPr lang="en-US" altLang="ja-JP" smtClean="0">
                <a:latin typeface="ＭＳ Ｐゴシック" pitchFamily="50" charset="-128"/>
              </a:rPr>
              <a:t>HP</a:t>
            </a:r>
            <a:r>
              <a:rPr lang="ja-JP" altLang="en-US" smtClean="0">
                <a:latin typeface="ＭＳ Ｐゴシック" pitchFamily="50" charset="-128"/>
              </a:rPr>
              <a:t>からダウンロード可</a:t>
            </a:r>
          </a:p>
          <a:p>
            <a:pPr lvl="2" algn="just" eaLnBrk="1" hangingPunct="1"/>
            <a:r>
              <a:rPr lang="ja-JP" altLang="en-US" smtClean="0">
                <a:latin typeface="ＭＳ Ｐゴシック" pitchFamily="50" charset="-128"/>
              </a:rPr>
              <a:t>社保は</a:t>
            </a:r>
            <a:r>
              <a:rPr lang="en-US" altLang="ja-JP" smtClean="0">
                <a:latin typeface="ＭＳ Ｐゴシック" pitchFamily="50" charset="-128"/>
              </a:rPr>
              <a:t>OCR</a:t>
            </a:r>
            <a:r>
              <a:rPr lang="ja-JP" altLang="en-US" smtClean="0">
                <a:latin typeface="ＭＳ Ｐゴシック" pitchFamily="50" charset="-128"/>
              </a:rPr>
              <a:t>用紙なので取り寄せる</a:t>
            </a:r>
          </a:p>
          <a:p>
            <a:pPr lvl="2" algn="just" eaLnBrk="1" hangingPunct="1"/>
            <a:r>
              <a:rPr lang="ja-JP" altLang="en-US" smtClean="0">
                <a:latin typeface="ＭＳ Ｐゴシック" pitchFamily="50" charset="-128"/>
              </a:rPr>
              <a:t>医師会によっては複写レセを付けて医師会に提出する場合も</a:t>
            </a:r>
          </a:p>
          <a:p>
            <a:pPr lvl="2" algn="just" eaLnBrk="1" hangingPunct="1"/>
            <a:endParaRPr lang="ja-JP" altLang="en-US" smtClean="0">
              <a:latin typeface="ＭＳ Ｐゴシック" pitchFamily="50" charset="-128"/>
            </a:endParaRPr>
          </a:p>
          <a:p>
            <a:pPr lvl="1" algn="just" eaLnBrk="1" hangingPunct="1"/>
            <a:r>
              <a:rPr lang="ja-JP" altLang="en-US" smtClean="0">
                <a:latin typeface="ＭＳ Ｐゴシック" pitchFamily="50" charset="-128"/>
              </a:rPr>
              <a:t>取り下げ請求</a:t>
            </a:r>
          </a:p>
          <a:p>
            <a:pPr lvl="2" algn="just" eaLnBrk="1" hangingPunct="1"/>
            <a:r>
              <a:rPr lang="ja-JP" altLang="en-US" smtClean="0">
                <a:latin typeface="ＭＳ Ｐゴシック" pitchFamily="50" charset="-128"/>
              </a:rPr>
              <a:t>レセプトを一度戻して貰い、修正の後再請求する手続き</a:t>
            </a:r>
          </a:p>
          <a:p>
            <a:pPr lvl="1" algn="just" eaLnBrk="1" hangingPunct="1"/>
            <a:endParaRPr lang="en-US" altLang="ja-JP" sz="1000" smtClean="0">
              <a:latin typeface="ＭＳ Ｐゴシック" pitchFamily="50" charset="-128"/>
            </a:endParaRPr>
          </a:p>
        </p:txBody>
      </p:sp>
      <p:sp>
        <p:nvSpPr>
          <p:cNvPr id="52229" name="Text Box 4"/>
          <p:cNvSpPr txBox="1">
            <a:spLocks noChangeArrowheads="1"/>
          </p:cNvSpPr>
          <p:nvPr/>
        </p:nvSpPr>
        <p:spPr bwMode="auto">
          <a:xfrm>
            <a:off x="9906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返戻・査定を受けたら３</a:t>
            </a:r>
          </a:p>
        </p:txBody>
      </p:sp>
      <p:grpSp>
        <p:nvGrpSpPr>
          <p:cNvPr id="52230" name="Group 5"/>
          <p:cNvGrpSpPr>
            <a:grpSpLocks/>
          </p:cNvGrpSpPr>
          <p:nvPr/>
        </p:nvGrpSpPr>
        <p:grpSpPr bwMode="auto">
          <a:xfrm>
            <a:off x="790575" y="400050"/>
            <a:ext cx="8353425" cy="6457950"/>
            <a:chOff x="528" y="288"/>
            <a:chExt cx="5262" cy="4068"/>
          </a:xfrm>
        </p:grpSpPr>
        <p:sp>
          <p:nvSpPr>
            <p:cNvPr id="52231"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32"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番号プレースホルダー 5"/>
          <p:cNvSpPr>
            <a:spLocks noGrp="1"/>
          </p:cNvSpPr>
          <p:nvPr>
            <p:ph type="sldNum" sz="quarter" idx="12"/>
          </p:nvPr>
        </p:nvSpPr>
        <p:spPr>
          <a:xfrm>
            <a:off x="635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92299804-7EF0-4B9D-BAC8-75273524DACE}" type="slidenum">
              <a:rPr lang="en-US" altLang="ja-JP" sz="1800" smtClean="0"/>
              <a:pPr algn="l" eaLnBrk="1" hangingPunct="1"/>
              <a:t>39</a:t>
            </a:fld>
            <a:endParaRPr lang="en-US" altLang="ja-JP" sz="1800" smtClean="0"/>
          </a:p>
        </p:txBody>
      </p:sp>
      <p:sp>
        <p:nvSpPr>
          <p:cNvPr id="53251" name="Rectangle 11266"/>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3252" name="Rectangle 11267"/>
          <p:cNvSpPr>
            <a:spLocks noGrp="1" noChangeArrowheads="1"/>
          </p:cNvSpPr>
          <p:nvPr>
            <p:ph type="body" orient="vert" idx="1"/>
          </p:nvPr>
        </p:nvSpPr>
        <p:spPr>
          <a:xfrm>
            <a:off x="1371600" y="1447800"/>
            <a:ext cx="7620000" cy="5410200"/>
          </a:xfrm>
        </p:spPr>
        <p:txBody>
          <a:bodyPr vert="horz"/>
          <a:lstStyle/>
          <a:p>
            <a:pPr algn="just" eaLnBrk="1" hangingPunct="1"/>
            <a:r>
              <a:rPr lang="ja-JP" altLang="en-US" smtClean="0">
                <a:solidFill>
                  <a:schemeClr val="tx1"/>
                </a:solidFill>
                <a:latin typeface="ＭＳ Ｐゴシック" pitchFamily="50" charset="-128"/>
              </a:rPr>
              <a:t>診療報酬の算定ルールによるもの</a:t>
            </a:r>
          </a:p>
          <a:p>
            <a:pPr algn="just" eaLnBrk="1" hangingPunct="1"/>
            <a:endParaRPr lang="ja-JP" altLang="en-US" sz="1200" smtClean="0">
              <a:solidFill>
                <a:schemeClr val="tx1"/>
              </a:solidFill>
              <a:latin typeface="ＭＳ Ｐゴシック" pitchFamily="50" charset="-128"/>
            </a:endParaRPr>
          </a:p>
          <a:p>
            <a:pPr algn="just" eaLnBrk="1" hangingPunct="1"/>
            <a:r>
              <a:rPr lang="ja-JP" altLang="en-US" smtClean="0">
                <a:solidFill>
                  <a:schemeClr val="tx1"/>
                </a:solidFill>
                <a:latin typeface="ＭＳ Ｐゴシック" pitchFamily="50" charset="-128"/>
              </a:rPr>
              <a:t>レセプトの記載ルールによるもの</a:t>
            </a:r>
          </a:p>
          <a:p>
            <a:pPr algn="just" eaLnBrk="1" hangingPunct="1"/>
            <a:endParaRPr lang="ja-JP" altLang="en-US" sz="1200" smtClean="0">
              <a:solidFill>
                <a:schemeClr val="tx1"/>
              </a:solidFill>
              <a:latin typeface="ＭＳ Ｐゴシック" pitchFamily="50" charset="-128"/>
            </a:endParaRPr>
          </a:p>
          <a:p>
            <a:pPr algn="just" eaLnBrk="1" hangingPunct="1"/>
            <a:r>
              <a:rPr lang="ja-JP" altLang="en-US" smtClean="0">
                <a:solidFill>
                  <a:schemeClr val="tx1"/>
                </a:solidFill>
                <a:latin typeface="ＭＳ Ｐゴシック" pitchFamily="50" charset="-128"/>
              </a:rPr>
              <a:t>健康保険制度によるもの</a:t>
            </a:r>
          </a:p>
          <a:p>
            <a:pPr algn="just" eaLnBrk="1" hangingPunct="1"/>
            <a:endParaRPr lang="ja-JP" altLang="en-US" sz="1200" smtClean="0">
              <a:solidFill>
                <a:schemeClr val="tx1"/>
              </a:solidFill>
              <a:latin typeface="ＭＳ Ｐゴシック" pitchFamily="50" charset="-128"/>
            </a:endParaRPr>
          </a:p>
          <a:p>
            <a:pPr eaLnBrk="1" hangingPunct="1"/>
            <a:r>
              <a:rPr lang="ja-JP" altLang="en-US" smtClean="0">
                <a:solidFill>
                  <a:schemeClr val="tx1"/>
                </a:solidFill>
                <a:latin typeface="ＭＳ Ｐゴシック" pitchFamily="50" charset="-128"/>
              </a:rPr>
              <a:t>臨床的な理由によるもの </a:t>
            </a:r>
          </a:p>
        </p:txBody>
      </p:sp>
      <p:sp>
        <p:nvSpPr>
          <p:cNvPr id="53253" name="Text Box 11268"/>
          <p:cNvSpPr txBox="1">
            <a:spLocks noChangeArrowheads="1"/>
          </p:cNvSpPr>
          <p:nvPr/>
        </p:nvSpPr>
        <p:spPr bwMode="auto">
          <a:xfrm>
            <a:off x="9906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返戻・査定の原因別対策１</a:t>
            </a:r>
          </a:p>
        </p:txBody>
      </p:sp>
      <p:grpSp>
        <p:nvGrpSpPr>
          <p:cNvPr id="53254" name="Group 11269"/>
          <p:cNvGrpSpPr>
            <a:grpSpLocks/>
          </p:cNvGrpSpPr>
          <p:nvPr/>
        </p:nvGrpSpPr>
        <p:grpSpPr bwMode="auto">
          <a:xfrm>
            <a:off x="790575" y="400050"/>
            <a:ext cx="8353425" cy="6457950"/>
            <a:chOff x="528" y="288"/>
            <a:chExt cx="5262" cy="4068"/>
          </a:xfrm>
        </p:grpSpPr>
        <p:sp>
          <p:nvSpPr>
            <p:cNvPr id="53255" name="Line 11270"/>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3256" name="Line 11271"/>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orient="vert" idx="1"/>
          </p:nvPr>
        </p:nvSpPr>
        <p:spPr>
          <a:xfrm>
            <a:off x="395288" y="3048000"/>
            <a:ext cx="8497887" cy="1066800"/>
          </a:xfrm>
        </p:spPr>
        <p:txBody>
          <a:bodyPr vert="horz"/>
          <a:lstStyle/>
          <a:p>
            <a:pPr algn="ctr" eaLnBrk="1" hangingPunct="1">
              <a:buFont typeface="Wingdings" pitchFamily="2" charset="2"/>
              <a:buNone/>
            </a:pPr>
            <a:r>
              <a:rPr lang="ja-JP" altLang="en-US" sz="4000" dirty="0" smtClean="0"/>
              <a:t>電子レセプト審査の現状</a:t>
            </a:r>
            <a:endParaRPr lang="en-US" altLang="ja-JP" sz="4000" dirty="0" smtClean="0"/>
          </a:p>
          <a:p>
            <a:pPr algn="ctr" eaLnBrk="1" hangingPunct="1">
              <a:buFont typeface="Wingdings" pitchFamily="2" charset="2"/>
              <a:buNone/>
            </a:pPr>
            <a:r>
              <a:rPr lang="ja-JP" altLang="en-US" sz="2800" dirty="0" smtClean="0"/>
              <a:t>（支払基金プレスリリースより）</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番号プレースホルダー 5"/>
          <p:cNvSpPr>
            <a:spLocks noGrp="1"/>
          </p:cNvSpPr>
          <p:nvPr>
            <p:ph type="sldNum" sz="quarter" idx="12"/>
          </p:nvPr>
        </p:nvSpPr>
        <p:spPr>
          <a:xfrm>
            <a:off x="-11113" y="30163"/>
            <a:ext cx="1905001"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BB111E68-543F-448E-80BB-7A67FE4BCCE6}" type="slidenum">
              <a:rPr lang="en-US" altLang="ja-JP" sz="1800" smtClean="0"/>
              <a:pPr algn="l" eaLnBrk="1" hangingPunct="1"/>
              <a:t>40</a:t>
            </a:fld>
            <a:endParaRPr lang="en-US" altLang="ja-JP" sz="1800" smtClean="0"/>
          </a:p>
        </p:txBody>
      </p:sp>
      <p:sp>
        <p:nvSpPr>
          <p:cNvPr id="54275" name="Rectangle 2"/>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4276" name="Rectangle 3"/>
          <p:cNvSpPr>
            <a:spLocks noGrp="1" noChangeArrowheads="1"/>
          </p:cNvSpPr>
          <p:nvPr>
            <p:ph type="body" orient="vert" idx="1"/>
          </p:nvPr>
        </p:nvSpPr>
        <p:spPr>
          <a:xfrm>
            <a:off x="838200" y="765175"/>
            <a:ext cx="8153400" cy="6335713"/>
          </a:xfrm>
        </p:spPr>
        <p:txBody>
          <a:bodyPr vert="horz"/>
          <a:lstStyle/>
          <a:p>
            <a:pPr algn="just" eaLnBrk="1" hangingPunct="1"/>
            <a:r>
              <a:rPr lang="ja-JP" altLang="en-US" dirty="0" smtClean="0">
                <a:solidFill>
                  <a:schemeClr val="tx1"/>
                </a:solidFill>
                <a:latin typeface="ＭＳ Ｐゴシック" pitchFamily="50" charset="-128"/>
              </a:rPr>
              <a:t>診療報酬の算定ルールによるもの</a:t>
            </a:r>
          </a:p>
          <a:p>
            <a:pPr lvl="1" algn="just" eaLnBrk="1" hangingPunct="1"/>
            <a:r>
              <a:rPr lang="ja-JP" altLang="en-US" dirty="0" smtClean="0">
                <a:latin typeface="ＭＳ Ｐゴシック" pitchFamily="50" charset="-128"/>
              </a:rPr>
              <a:t>用語の理解</a:t>
            </a:r>
          </a:p>
          <a:p>
            <a:pPr lvl="1" algn="just" eaLnBrk="1" hangingPunct="1"/>
            <a:r>
              <a:rPr lang="ja-JP" altLang="en-US" dirty="0" smtClean="0">
                <a:latin typeface="ＭＳ Ｐゴシック" pitchFamily="50" charset="-128"/>
              </a:rPr>
              <a:t>算定要件の再確認</a:t>
            </a:r>
          </a:p>
          <a:p>
            <a:pPr lvl="2" algn="just" eaLnBrk="1" hangingPunct="1"/>
            <a:r>
              <a:rPr lang="ja-JP" altLang="en-US" dirty="0" smtClean="0">
                <a:latin typeface="ＭＳ Ｐゴシック" pitchFamily="50" charset="-128"/>
              </a:rPr>
              <a:t>初診と再診</a:t>
            </a:r>
          </a:p>
          <a:p>
            <a:pPr lvl="2" algn="just" eaLnBrk="1" hangingPunct="1"/>
            <a:r>
              <a:rPr lang="ja-JP" altLang="en-US" dirty="0" smtClean="0">
                <a:latin typeface="ＭＳ Ｐゴシック" pitchFamily="50" charset="-128"/>
              </a:rPr>
              <a:t>処置の左右</a:t>
            </a:r>
          </a:p>
          <a:p>
            <a:pPr lvl="2" algn="just" eaLnBrk="1" hangingPunct="1"/>
            <a:r>
              <a:rPr lang="ja-JP" altLang="en-US" dirty="0" smtClean="0">
                <a:latin typeface="ＭＳ Ｐゴシック" pitchFamily="50" charset="-128"/>
              </a:rPr>
              <a:t>病態が定められているもの　　等</a:t>
            </a:r>
          </a:p>
          <a:p>
            <a:pPr lvl="2" algn="just" eaLnBrk="1" hangingPunct="1"/>
            <a:endParaRPr lang="ja-JP" altLang="en-US" dirty="0" smtClean="0">
              <a:latin typeface="ＭＳ Ｐゴシック" pitchFamily="50" charset="-128"/>
            </a:endParaRPr>
          </a:p>
          <a:p>
            <a:pPr lvl="1" algn="just" eaLnBrk="1" hangingPunct="1"/>
            <a:r>
              <a:rPr lang="ja-JP" altLang="en-US" dirty="0" smtClean="0">
                <a:latin typeface="ＭＳ Ｐゴシック" pitchFamily="50" charset="-128"/>
              </a:rPr>
              <a:t>病名との整合性＝レセプト作成の基本</a:t>
            </a:r>
          </a:p>
          <a:p>
            <a:pPr lvl="2" algn="just" eaLnBrk="1" hangingPunct="1"/>
            <a:r>
              <a:rPr lang="ja-JP" altLang="en-US" dirty="0" smtClean="0">
                <a:latin typeface="ＭＳ Ｐゴシック" pitchFamily="50" charset="-128"/>
              </a:rPr>
              <a:t>疑い病名での投薬に注意</a:t>
            </a:r>
          </a:p>
          <a:p>
            <a:pPr lvl="2" algn="just" eaLnBrk="1" hangingPunct="1"/>
            <a:r>
              <a:rPr lang="ja-JP" altLang="en-US" dirty="0" smtClean="0">
                <a:latin typeface="ＭＳ Ｐゴシック" pitchFamily="50" charset="-128"/>
              </a:rPr>
              <a:t>ロキソニンの投与方法の再確認</a:t>
            </a:r>
          </a:p>
          <a:p>
            <a:pPr lvl="2" algn="just" eaLnBrk="1" hangingPunct="1"/>
            <a:r>
              <a:rPr lang="ja-JP" altLang="en-US" dirty="0" smtClean="0">
                <a:latin typeface="ＭＳ Ｐゴシック" pitchFamily="50" charset="-128"/>
              </a:rPr>
              <a:t>同じ薬剤でも規格の違いで適応が違うものがある</a:t>
            </a:r>
          </a:p>
          <a:p>
            <a:pPr lvl="2" algn="just" eaLnBrk="1" hangingPunct="1"/>
            <a:r>
              <a:rPr lang="ja-JP" altLang="en-US" dirty="0" smtClean="0">
                <a:latin typeface="ＭＳ Ｐゴシック" pitchFamily="50" charset="-128"/>
              </a:rPr>
              <a:t>電子カルテ・レセコンの機能活用を！</a:t>
            </a:r>
          </a:p>
        </p:txBody>
      </p:sp>
      <p:sp>
        <p:nvSpPr>
          <p:cNvPr id="54277" name="Text Box 4"/>
          <p:cNvSpPr txBox="1">
            <a:spLocks noChangeArrowheads="1"/>
          </p:cNvSpPr>
          <p:nvPr/>
        </p:nvSpPr>
        <p:spPr bwMode="auto">
          <a:xfrm>
            <a:off x="9906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返戻・査定の原因別対策２</a:t>
            </a:r>
          </a:p>
        </p:txBody>
      </p:sp>
      <p:grpSp>
        <p:nvGrpSpPr>
          <p:cNvPr id="54278" name="Group 5"/>
          <p:cNvGrpSpPr>
            <a:grpSpLocks/>
          </p:cNvGrpSpPr>
          <p:nvPr/>
        </p:nvGrpSpPr>
        <p:grpSpPr bwMode="auto">
          <a:xfrm>
            <a:off x="790575" y="400050"/>
            <a:ext cx="8353425" cy="6457950"/>
            <a:chOff x="528" y="288"/>
            <a:chExt cx="5262" cy="4068"/>
          </a:xfrm>
        </p:grpSpPr>
        <p:sp>
          <p:nvSpPr>
            <p:cNvPr id="54279"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280"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番号プレースホルダー 5"/>
          <p:cNvSpPr>
            <a:spLocks noGrp="1"/>
          </p:cNvSpPr>
          <p:nvPr>
            <p:ph type="sldNum" sz="quarter" idx="12"/>
          </p:nvPr>
        </p:nvSpPr>
        <p:spPr>
          <a:xfrm>
            <a:off x="3810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B3A7EF95-C1F7-4204-A479-F1E9FE5ACCB2}" type="slidenum">
              <a:rPr lang="en-US" altLang="ja-JP" sz="1800" smtClean="0"/>
              <a:pPr algn="l" eaLnBrk="1" hangingPunct="1"/>
              <a:t>41</a:t>
            </a:fld>
            <a:endParaRPr lang="en-US" altLang="ja-JP" sz="1800" smtClean="0"/>
          </a:p>
        </p:txBody>
      </p:sp>
      <p:sp>
        <p:nvSpPr>
          <p:cNvPr id="55299" name="Rectangle 2"/>
          <p:cNvSpPr>
            <a:spLocks noGrp="1" noChangeArrowheads="1"/>
          </p:cNvSpPr>
          <p:nvPr>
            <p:ph type="title" orient="vert"/>
          </p:nvPr>
        </p:nvSpPr>
        <p:spPr>
          <a:xfrm>
            <a:off x="0" y="796925"/>
            <a:ext cx="762000" cy="5451475"/>
          </a:xfrm>
        </p:spPr>
        <p:txBody>
          <a:bodyPr/>
          <a:lstStyle/>
          <a:p>
            <a:pPr eaLnBrk="1" hangingPunct="1"/>
            <a:r>
              <a:rPr lang="ja-JP" altLang="en-US" smtClean="0">
                <a:solidFill>
                  <a:srgbClr val="FFFF66"/>
                </a:solidFill>
              </a:rPr>
              <a:t>返戻・査定対策</a:t>
            </a:r>
          </a:p>
        </p:txBody>
      </p:sp>
      <p:sp>
        <p:nvSpPr>
          <p:cNvPr id="55300" name="Rectangle 3"/>
          <p:cNvSpPr>
            <a:spLocks noGrp="1" noChangeArrowheads="1"/>
          </p:cNvSpPr>
          <p:nvPr>
            <p:ph type="body" orient="vert" idx="1"/>
          </p:nvPr>
        </p:nvSpPr>
        <p:spPr>
          <a:xfrm>
            <a:off x="838200" y="980728"/>
            <a:ext cx="8153400" cy="5724872"/>
          </a:xfrm>
        </p:spPr>
        <p:txBody>
          <a:bodyPr vert="horz"/>
          <a:lstStyle/>
          <a:p>
            <a:pPr algn="just" eaLnBrk="1" hangingPunct="1"/>
            <a:r>
              <a:rPr lang="ja-JP" altLang="en-US" dirty="0" smtClean="0">
                <a:solidFill>
                  <a:schemeClr val="tx1"/>
                </a:solidFill>
                <a:latin typeface="ＭＳ Ｐゴシック" pitchFamily="50" charset="-128"/>
              </a:rPr>
              <a:t>レセプトの記載ルールによるもの</a:t>
            </a:r>
          </a:p>
          <a:p>
            <a:pPr lvl="1" algn="just" eaLnBrk="1" hangingPunct="1"/>
            <a:r>
              <a:rPr lang="ja-JP" altLang="en-US" dirty="0" smtClean="0">
                <a:latin typeface="ＭＳ Ｐゴシック" pitchFamily="50" charset="-128"/>
              </a:rPr>
              <a:t>病名漏れ</a:t>
            </a:r>
          </a:p>
          <a:p>
            <a:pPr lvl="1" algn="just" eaLnBrk="1" hangingPunct="1"/>
            <a:r>
              <a:rPr lang="ja-JP" altLang="en-US" dirty="0" smtClean="0">
                <a:latin typeface="ＭＳ Ｐゴシック" pitchFamily="50" charset="-128"/>
              </a:rPr>
              <a:t>検査の前回実施日</a:t>
            </a:r>
          </a:p>
          <a:p>
            <a:pPr algn="just" eaLnBrk="1" hangingPunct="1"/>
            <a:endParaRPr lang="ja-JP" altLang="en-US" sz="1000" dirty="0" smtClean="0">
              <a:solidFill>
                <a:schemeClr val="tx1"/>
              </a:solidFill>
              <a:latin typeface="ＭＳ Ｐゴシック" pitchFamily="50" charset="-128"/>
            </a:endParaRPr>
          </a:p>
          <a:p>
            <a:pPr algn="just" eaLnBrk="1" hangingPunct="1"/>
            <a:r>
              <a:rPr lang="ja-JP" altLang="en-US" dirty="0" smtClean="0">
                <a:solidFill>
                  <a:schemeClr val="tx1"/>
                </a:solidFill>
                <a:latin typeface="ＭＳ Ｐゴシック" pitchFamily="50" charset="-128"/>
              </a:rPr>
              <a:t>健康保険制度によるもの</a:t>
            </a:r>
          </a:p>
          <a:p>
            <a:pPr lvl="1" algn="just" eaLnBrk="1" hangingPunct="1"/>
            <a:r>
              <a:rPr lang="ja-JP" altLang="en-US" dirty="0" smtClean="0">
                <a:latin typeface="ＭＳ Ｐゴシック" pitchFamily="50" charset="-128"/>
              </a:rPr>
              <a:t>レセプト種別</a:t>
            </a:r>
          </a:p>
          <a:p>
            <a:pPr lvl="1" algn="just" eaLnBrk="1" hangingPunct="1"/>
            <a:r>
              <a:rPr lang="ja-JP" altLang="en-US" dirty="0" smtClean="0">
                <a:latin typeface="ＭＳ Ｐゴシック" pitchFamily="50" charset="-128"/>
              </a:rPr>
              <a:t>療養担当規則</a:t>
            </a:r>
          </a:p>
          <a:p>
            <a:pPr lvl="1" algn="just" eaLnBrk="1" hangingPunct="1"/>
            <a:r>
              <a:rPr lang="ja-JP" altLang="en-US" dirty="0" smtClean="0">
                <a:latin typeface="ＭＳ Ｐゴシック" pitchFamily="50" charset="-128"/>
              </a:rPr>
              <a:t>労災</a:t>
            </a:r>
          </a:p>
          <a:p>
            <a:pPr algn="just" eaLnBrk="1" hangingPunct="1"/>
            <a:endParaRPr lang="ja-JP" altLang="en-US" sz="1000" dirty="0" smtClean="0">
              <a:solidFill>
                <a:schemeClr val="tx1"/>
              </a:solidFill>
              <a:latin typeface="ＭＳ Ｐゴシック" pitchFamily="50" charset="-128"/>
            </a:endParaRPr>
          </a:p>
          <a:p>
            <a:pPr algn="just" eaLnBrk="1" hangingPunct="1"/>
            <a:r>
              <a:rPr lang="ja-JP" altLang="en-US" dirty="0" smtClean="0">
                <a:solidFill>
                  <a:schemeClr val="tx1"/>
                </a:solidFill>
                <a:latin typeface="ＭＳ Ｐゴシック" pitchFamily="50" charset="-128"/>
              </a:rPr>
              <a:t>臨床的な理由によるもの</a:t>
            </a:r>
          </a:p>
          <a:p>
            <a:pPr lvl="1" algn="just" eaLnBrk="1" hangingPunct="1"/>
            <a:r>
              <a:rPr lang="ja-JP" altLang="en-US" dirty="0" smtClean="0">
                <a:latin typeface="ＭＳ Ｐゴシック" pitchFamily="50" charset="-128"/>
              </a:rPr>
              <a:t>検査・投薬等と病態との整合性</a:t>
            </a:r>
          </a:p>
          <a:p>
            <a:pPr lvl="1" algn="just" eaLnBrk="1" hangingPunct="1"/>
            <a:r>
              <a:rPr lang="ja-JP" altLang="en-US" dirty="0" smtClean="0">
                <a:latin typeface="ＭＳ Ｐゴシック" pitchFamily="50" charset="-128"/>
              </a:rPr>
              <a:t>病気の事を知ろう</a:t>
            </a:r>
          </a:p>
        </p:txBody>
      </p:sp>
      <p:sp>
        <p:nvSpPr>
          <p:cNvPr id="55301" name="Text Box 4"/>
          <p:cNvSpPr txBox="1">
            <a:spLocks noChangeArrowheads="1"/>
          </p:cNvSpPr>
          <p:nvPr/>
        </p:nvSpPr>
        <p:spPr bwMode="auto">
          <a:xfrm>
            <a:off x="9906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返戻・査定の原因別対策３</a:t>
            </a:r>
          </a:p>
        </p:txBody>
      </p:sp>
      <p:grpSp>
        <p:nvGrpSpPr>
          <p:cNvPr id="55302" name="Group 5"/>
          <p:cNvGrpSpPr>
            <a:grpSpLocks/>
          </p:cNvGrpSpPr>
          <p:nvPr/>
        </p:nvGrpSpPr>
        <p:grpSpPr bwMode="auto">
          <a:xfrm>
            <a:off x="790575" y="400050"/>
            <a:ext cx="8353425" cy="6457950"/>
            <a:chOff x="528" y="288"/>
            <a:chExt cx="5262" cy="4068"/>
          </a:xfrm>
        </p:grpSpPr>
        <p:sp>
          <p:nvSpPr>
            <p:cNvPr id="55303"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04"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82EE0F03-18DC-4FBA-A1F3-CC4A9F70BDFD}" type="slidenum">
              <a:rPr lang="en-US" altLang="ja-JP" sz="1800" smtClean="0"/>
              <a:pPr eaLnBrk="1" hangingPunct="1"/>
              <a:t>42</a:t>
            </a:fld>
            <a:endParaRPr lang="en-US" altLang="ja-JP" sz="1800" smtClean="0"/>
          </a:p>
        </p:txBody>
      </p:sp>
      <p:sp>
        <p:nvSpPr>
          <p:cNvPr id="56323" name="Rectangle 2"/>
          <p:cNvSpPr>
            <a:spLocks noGrp="1" noChangeArrowheads="1"/>
          </p:cNvSpPr>
          <p:nvPr>
            <p:ph type="title"/>
          </p:nvPr>
        </p:nvSpPr>
        <p:spPr>
          <a:xfrm>
            <a:off x="1143000" y="0"/>
            <a:ext cx="7467600" cy="838200"/>
          </a:xfrm>
        </p:spPr>
        <p:txBody>
          <a:bodyPr/>
          <a:lstStyle/>
          <a:p>
            <a:pPr algn="l" eaLnBrk="1" hangingPunct="1"/>
            <a:r>
              <a:rPr lang="ja-JP" altLang="en-US" sz="3600" smtClean="0">
                <a:solidFill>
                  <a:srgbClr val="FFFF66"/>
                </a:solidFill>
              </a:rPr>
              <a:t>レセプト作成上の留意事項</a:t>
            </a:r>
          </a:p>
        </p:txBody>
      </p:sp>
      <p:sp>
        <p:nvSpPr>
          <p:cNvPr id="56324" name="Rectangle 3"/>
          <p:cNvSpPr>
            <a:spLocks noGrp="1" noChangeArrowheads="1"/>
          </p:cNvSpPr>
          <p:nvPr>
            <p:ph type="body" idx="1"/>
          </p:nvPr>
        </p:nvSpPr>
        <p:spPr>
          <a:xfrm>
            <a:off x="1219200" y="1412875"/>
            <a:ext cx="7924800" cy="4267200"/>
          </a:xfrm>
        </p:spPr>
        <p:txBody>
          <a:bodyPr/>
          <a:lstStyle/>
          <a:p>
            <a:pPr eaLnBrk="1" hangingPunct="1"/>
            <a:r>
              <a:rPr lang="ja-JP" altLang="en-US" smtClean="0"/>
              <a:t>保険診療・診療報酬の算定ルールについて正しく理解すること</a:t>
            </a:r>
          </a:p>
          <a:p>
            <a:pPr eaLnBrk="1" hangingPunct="1"/>
            <a:endParaRPr lang="ja-JP" altLang="en-US" smtClean="0"/>
          </a:p>
          <a:p>
            <a:pPr eaLnBrk="1" hangingPunct="1"/>
            <a:r>
              <a:rPr lang="ja-JP" altLang="en-US" smtClean="0"/>
              <a:t>レセプトとカルテはイコールではない</a:t>
            </a:r>
          </a:p>
          <a:p>
            <a:pPr lvl="1" eaLnBrk="1" hangingPunct="1"/>
            <a:r>
              <a:rPr lang="ja-JP" altLang="en-US" smtClean="0"/>
              <a:t>傷病名と診療行為でしか表現できない</a:t>
            </a:r>
          </a:p>
          <a:p>
            <a:pPr lvl="1" eaLnBrk="1" hangingPunct="1"/>
            <a:endParaRPr lang="ja-JP" altLang="en-US" smtClean="0"/>
          </a:p>
          <a:p>
            <a:pPr eaLnBrk="1" hangingPunct="1"/>
            <a:r>
              <a:rPr lang="ja-JP" altLang="en-US" smtClean="0"/>
              <a:t>「説明不足」であることが多い</a:t>
            </a:r>
          </a:p>
          <a:p>
            <a:pPr lvl="1" eaLnBrk="1" hangingPunct="1"/>
            <a:r>
              <a:rPr lang="ja-JP" altLang="en-US" smtClean="0"/>
              <a:t>臨床の常識とレセプトの常識の乖離・思いこみ</a:t>
            </a:r>
          </a:p>
          <a:p>
            <a:pPr lvl="1" eaLnBrk="1" hangingPunct="1"/>
            <a:r>
              <a:rPr lang="ja-JP" altLang="en-US" smtClean="0"/>
              <a:t>自分が審査員であったらそのレセプトをどう見るか？</a:t>
            </a:r>
          </a:p>
        </p:txBody>
      </p:sp>
      <p:sp>
        <p:nvSpPr>
          <p:cNvPr id="56325" name="Rectangle 4"/>
          <p:cNvSpPr>
            <a:spLocks noChangeArrowheads="1"/>
          </p:cNvSpPr>
          <p:nvPr/>
        </p:nvSpPr>
        <p:spPr bwMode="auto">
          <a:xfrm>
            <a:off x="0" y="0"/>
            <a:ext cx="76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92075" tIns="46038" rIns="92075" bIns="46038" anchor="ctr"/>
          <a:lstStyle/>
          <a:p>
            <a:pPr algn="ctr"/>
            <a:r>
              <a:rPr lang="ja-JP" altLang="en-US" sz="3200">
                <a:solidFill>
                  <a:srgbClr val="FFFF66"/>
                </a:solidFill>
              </a:rPr>
              <a:t>レセプト作成上のポイント</a:t>
            </a:r>
          </a:p>
        </p:txBody>
      </p:sp>
      <p:grpSp>
        <p:nvGrpSpPr>
          <p:cNvPr id="56326" name="Group 5"/>
          <p:cNvGrpSpPr>
            <a:grpSpLocks/>
          </p:cNvGrpSpPr>
          <p:nvPr/>
        </p:nvGrpSpPr>
        <p:grpSpPr bwMode="auto">
          <a:xfrm>
            <a:off x="790575" y="400050"/>
            <a:ext cx="8353425" cy="6457950"/>
            <a:chOff x="528" y="288"/>
            <a:chExt cx="5262" cy="4068"/>
          </a:xfrm>
        </p:grpSpPr>
        <p:sp>
          <p:nvSpPr>
            <p:cNvPr id="56327"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6328"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D28668BE-5FD4-4EA3-8206-967C1A74B1E7}" type="slidenum">
              <a:rPr lang="en-US" altLang="ja-JP" sz="1800" smtClean="0"/>
              <a:pPr eaLnBrk="1" hangingPunct="1"/>
              <a:t>43</a:t>
            </a:fld>
            <a:endParaRPr lang="en-US" altLang="ja-JP" sz="1800" smtClean="0"/>
          </a:p>
        </p:txBody>
      </p:sp>
      <p:sp>
        <p:nvSpPr>
          <p:cNvPr id="57347" name="Rectangle 2"/>
          <p:cNvSpPr>
            <a:spLocks noGrp="1" noChangeArrowheads="1"/>
          </p:cNvSpPr>
          <p:nvPr>
            <p:ph type="title"/>
          </p:nvPr>
        </p:nvSpPr>
        <p:spPr>
          <a:xfrm>
            <a:off x="1143000" y="0"/>
            <a:ext cx="7467600" cy="838200"/>
          </a:xfrm>
        </p:spPr>
        <p:txBody>
          <a:bodyPr/>
          <a:lstStyle/>
          <a:p>
            <a:pPr algn="l" eaLnBrk="1" hangingPunct="1"/>
            <a:r>
              <a:rPr lang="ja-JP" altLang="en-US" sz="3600" smtClean="0">
                <a:solidFill>
                  <a:srgbClr val="FFFF66"/>
                </a:solidFill>
              </a:rPr>
              <a:t>症状詳記について</a:t>
            </a:r>
          </a:p>
        </p:txBody>
      </p:sp>
      <p:sp>
        <p:nvSpPr>
          <p:cNvPr id="57348" name="Rectangle 3"/>
          <p:cNvSpPr>
            <a:spLocks noGrp="1" noChangeArrowheads="1"/>
          </p:cNvSpPr>
          <p:nvPr>
            <p:ph type="body" idx="1"/>
          </p:nvPr>
        </p:nvSpPr>
        <p:spPr>
          <a:xfrm>
            <a:off x="1219200" y="1676400"/>
            <a:ext cx="7772400" cy="4267200"/>
          </a:xfrm>
        </p:spPr>
        <p:txBody>
          <a:bodyPr/>
          <a:lstStyle/>
          <a:p>
            <a:pPr eaLnBrk="1" hangingPunct="1"/>
            <a:r>
              <a:rPr lang="ja-JP" altLang="en-US" sz="2800" dirty="0" smtClean="0">
                <a:solidFill>
                  <a:schemeClr val="tx1"/>
                </a:solidFill>
              </a:rPr>
              <a:t>読みやすさを意識して書く</a:t>
            </a:r>
          </a:p>
          <a:p>
            <a:pPr eaLnBrk="1" hangingPunct="1"/>
            <a:r>
              <a:rPr lang="ja-JP" altLang="en-US" sz="2800" dirty="0" smtClean="0">
                <a:solidFill>
                  <a:schemeClr val="tx1"/>
                </a:solidFill>
              </a:rPr>
              <a:t>サマリーではないということ</a:t>
            </a:r>
          </a:p>
          <a:p>
            <a:pPr lvl="1" eaLnBrk="1" hangingPunct="1"/>
            <a:r>
              <a:rPr lang="ja-JP" altLang="en-US" sz="2400" dirty="0" smtClean="0"/>
              <a:t>何故その診療行為が必要であったのかその理由を簡潔に記載する</a:t>
            </a:r>
          </a:p>
          <a:p>
            <a:pPr lvl="1" eaLnBrk="1" hangingPunct="1"/>
            <a:r>
              <a:rPr lang="ja-JP" altLang="en-US" sz="2400" dirty="0" smtClean="0">
                <a:solidFill>
                  <a:schemeClr val="tx1"/>
                </a:solidFill>
              </a:rPr>
              <a:t>簡単すぎる場合は返戻され詳細を求められる場合もある</a:t>
            </a:r>
          </a:p>
          <a:p>
            <a:pPr eaLnBrk="1" hangingPunct="1"/>
            <a:r>
              <a:rPr lang="ja-JP" altLang="en-US" sz="2800" dirty="0" smtClean="0">
                <a:solidFill>
                  <a:schemeClr val="tx1"/>
                </a:solidFill>
              </a:rPr>
              <a:t>症状詳記とレセプトの内容が一致するか注意</a:t>
            </a:r>
          </a:p>
          <a:p>
            <a:pPr eaLnBrk="1" hangingPunct="1"/>
            <a:r>
              <a:rPr lang="ja-JP" altLang="en-US" sz="2800" dirty="0" smtClean="0">
                <a:solidFill>
                  <a:schemeClr val="tx1"/>
                </a:solidFill>
              </a:rPr>
              <a:t>「患者の希望」、「予防のため」は論外</a:t>
            </a:r>
          </a:p>
          <a:p>
            <a:pPr lvl="1" eaLnBrk="1" hangingPunct="1"/>
            <a:r>
              <a:rPr lang="ja-JP" altLang="en-US" sz="2400" dirty="0" smtClean="0"/>
              <a:t>保険診療をよく理解する</a:t>
            </a:r>
          </a:p>
        </p:txBody>
      </p:sp>
      <p:sp>
        <p:nvSpPr>
          <p:cNvPr id="57349" name="Rectangle 5"/>
          <p:cNvSpPr>
            <a:spLocks noChangeArrowheads="1"/>
          </p:cNvSpPr>
          <p:nvPr/>
        </p:nvSpPr>
        <p:spPr bwMode="auto">
          <a:xfrm>
            <a:off x="0" y="0"/>
            <a:ext cx="76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92075" tIns="46038" rIns="92075" bIns="46038" anchor="ctr"/>
          <a:lstStyle/>
          <a:p>
            <a:pPr algn="ctr"/>
            <a:r>
              <a:rPr lang="ja-JP" altLang="en-US" sz="3200">
                <a:solidFill>
                  <a:srgbClr val="FFFF66"/>
                </a:solidFill>
              </a:rPr>
              <a:t>レセプト作成上のポイント</a:t>
            </a:r>
          </a:p>
        </p:txBody>
      </p:sp>
      <p:grpSp>
        <p:nvGrpSpPr>
          <p:cNvPr id="57350" name="Group 6"/>
          <p:cNvGrpSpPr>
            <a:grpSpLocks/>
          </p:cNvGrpSpPr>
          <p:nvPr/>
        </p:nvGrpSpPr>
        <p:grpSpPr bwMode="auto">
          <a:xfrm>
            <a:off x="790575" y="400050"/>
            <a:ext cx="8353425" cy="6457950"/>
            <a:chOff x="528" y="288"/>
            <a:chExt cx="5262" cy="4068"/>
          </a:xfrm>
        </p:grpSpPr>
        <p:sp>
          <p:nvSpPr>
            <p:cNvPr id="57351" name="Line 7"/>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7352" name="Line 8"/>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12"/>
          </p:nvPr>
        </p:nvSpPr>
        <p:spPr/>
        <p:txBody>
          <a:bodyPr/>
          <a:lstStyle/>
          <a:p>
            <a:fld id="{BFA90D58-2F7C-4CAC-B355-F5DC27934B9F}" type="slidenum">
              <a:rPr lang="en-US" altLang="ja-JP"/>
              <a:pPr/>
              <a:t>44</a:t>
            </a:fld>
            <a:endParaRPr lang="en-US" altLang="ja-JP"/>
          </a:p>
        </p:txBody>
      </p:sp>
      <p:sp>
        <p:nvSpPr>
          <p:cNvPr id="2727938" name="Rectangle 2"/>
          <p:cNvSpPr>
            <a:spLocks noGrp="1" noChangeArrowheads="1"/>
          </p:cNvSpPr>
          <p:nvPr>
            <p:ph type="body" orient="vert" idx="1"/>
          </p:nvPr>
        </p:nvSpPr>
        <p:spPr>
          <a:xfrm>
            <a:off x="395288" y="3048000"/>
            <a:ext cx="8497887" cy="1066800"/>
          </a:xfrm>
        </p:spPr>
        <p:txBody>
          <a:bodyPr vert="horz"/>
          <a:lstStyle/>
          <a:p>
            <a:pPr algn="ctr">
              <a:buFont typeface="Wingdings" pitchFamily="2" charset="2"/>
              <a:buNone/>
            </a:pPr>
            <a:r>
              <a:rPr lang="ja-JP" altLang="en-US" sz="4000" dirty="0" smtClean="0"/>
              <a:t>施設基準届出後の</a:t>
            </a:r>
            <a:endParaRPr lang="en-US" altLang="ja-JP" sz="4000" dirty="0" smtClean="0"/>
          </a:p>
          <a:p>
            <a:pPr algn="ctr">
              <a:buFont typeface="Wingdings" pitchFamily="2" charset="2"/>
              <a:buNone/>
            </a:pPr>
            <a:r>
              <a:rPr lang="ja-JP" altLang="en-US" sz="4000" dirty="0" smtClean="0"/>
              <a:t>日々</a:t>
            </a:r>
            <a:r>
              <a:rPr lang="ja-JP" altLang="en-US" sz="4000" dirty="0"/>
              <a:t>の業務のチェックポイント</a:t>
            </a:r>
          </a:p>
        </p:txBody>
      </p:sp>
    </p:spTree>
    <p:extLst>
      <p:ext uri="{BB962C8B-B14F-4D97-AF65-F5344CB8AC3E}">
        <p14:creationId xmlns:p14="http://schemas.microsoft.com/office/powerpoint/2010/main" val="115560797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5"/>
          <p:cNvSpPr>
            <a:spLocks noGrp="1"/>
          </p:cNvSpPr>
          <p:nvPr>
            <p:ph type="sldNum" sz="quarter" idx="12"/>
          </p:nvPr>
        </p:nvSpPr>
        <p:spPr/>
        <p:txBody>
          <a:bodyPr/>
          <a:lstStyle/>
          <a:p>
            <a:fld id="{7D18ED77-37D0-4F1D-B9E2-54656E9D57D9}" type="slidenum">
              <a:rPr lang="en-US" altLang="ja-JP"/>
              <a:pPr/>
              <a:t>45</a:t>
            </a:fld>
            <a:endParaRPr lang="en-US" altLang="ja-JP"/>
          </a:p>
        </p:txBody>
      </p:sp>
      <p:sp>
        <p:nvSpPr>
          <p:cNvPr id="2729986" name="Rectangle 2"/>
          <p:cNvSpPr>
            <a:spLocks noGrp="1" noChangeArrowheads="1"/>
          </p:cNvSpPr>
          <p:nvPr>
            <p:ph type="title" orient="vert"/>
          </p:nvPr>
        </p:nvSpPr>
        <p:spPr>
          <a:xfrm>
            <a:off x="76200" y="796925"/>
            <a:ext cx="762000" cy="5451475"/>
          </a:xfrm>
        </p:spPr>
        <p:txBody>
          <a:bodyPr/>
          <a:lstStyle/>
          <a:p>
            <a:r>
              <a:rPr lang="ja-JP" altLang="en-US">
                <a:solidFill>
                  <a:srgbClr val="FFFF66"/>
                </a:solidFill>
              </a:rPr>
              <a:t>チェックポイント</a:t>
            </a:r>
          </a:p>
        </p:txBody>
      </p:sp>
      <p:sp>
        <p:nvSpPr>
          <p:cNvPr id="2729987" name="Rectangle 3"/>
          <p:cNvSpPr>
            <a:spLocks noGrp="1" noChangeArrowheads="1"/>
          </p:cNvSpPr>
          <p:nvPr>
            <p:ph type="body" orient="vert" idx="1"/>
          </p:nvPr>
        </p:nvSpPr>
        <p:spPr>
          <a:xfrm>
            <a:off x="990600" y="836613"/>
            <a:ext cx="8153400" cy="5716587"/>
          </a:xfrm>
        </p:spPr>
        <p:txBody>
          <a:bodyPr vert="horz"/>
          <a:lstStyle/>
          <a:p>
            <a:pPr>
              <a:lnSpc>
                <a:spcPct val="90000"/>
              </a:lnSpc>
            </a:pPr>
            <a:r>
              <a:rPr lang="ja-JP" altLang="en-US"/>
              <a:t>届出にも色々ある</a:t>
            </a:r>
            <a:endParaRPr lang="ja-JP" altLang="en-US" sz="1400"/>
          </a:p>
          <a:p>
            <a:pPr lvl="1"/>
            <a:r>
              <a:rPr lang="ja-JP" altLang="en-US"/>
              <a:t>診療報酬における施設基準</a:t>
            </a:r>
          </a:p>
          <a:p>
            <a:pPr lvl="2"/>
            <a:r>
              <a:rPr lang="ja-JP" altLang="en-US"/>
              <a:t>届出要件が満たせているか常に確認</a:t>
            </a:r>
          </a:p>
          <a:p>
            <a:pPr lvl="2"/>
            <a:r>
              <a:rPr lang="ja-JP" altLang="en-US"/>
              <a:t>算定要件は満たせているか（院内掲示など）</a:t>
            </a:r>
          </a:p>
          <a:p>
            <a:pPr lvl="2"/>
            <a:r>
              <a:rPr lang="ja-JP" altLang="en-US"/>
              <a:t>既に実施していない場合は辞退届けを</a:t>
            </a:r>
          </a:p>
          <a:p>
            <a:pPr lvl="1"/>
            <a:endParaRPr lang="ja-JP" altLang="en-US"/>
          </a:p>
          <a:p>
            <a:pPr lvl="1"/>
            <a:r>
              <a:rPr lang="ja-JP" altLang="en-US"/>
              <a:t>医療法における届出</a:t>
            </a:r>
          </a:p>
          <a:p>
            <a:pPr lvl="2"/>
            <a:r>
              <a:rPr lang="ja-JP" altLang="en-US"/>
              <a:t>診療に従事する医師</a:t>
            </a:r>
          </a:p>
          <a:p>
            <a:pPr lvl="2"/>
            <a:r>
              <a:rPr lang="ja-JP" altLang="en-US"/>
              <a:t>診療科目</a:t>
            </a:r>
          </a:p>
          <a:p>
            <a:pPr lvl="2"/>
            <a:r>
              <a:rPr lang="ja-JP" altLang="en-US"/>
              <a:t>診療時間等</a:t>
            </a:r>
          </a:p>
        </p:txBody>
      </p:sp>
      <p:sp>
        <p:nvSpPr>
          <p:cNvPr id="2729988" name="Text Box 4"/>
          <p:cNvSpPr txBox="1">
            <a:spLocks noChangeArrowheads="1"/>
          </p:cNvSpPr>
          <p:nvPr/>
        </p:nvSpPr>
        <p:spPr bwMode="auto">
          <a:xfrm>
            <a:off x="1295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ja-JP" altLang="en-US" sz="4000">
                <a:solidFill>
                  <a:srgbClr val="FFFF66"/>
                </a:solidFill>
              </a:rPr>
              <a:t>医療関連法規</a:t>
            </a:r>
          </a:p>
        </p:txBody>
      </p:sp>
      <p:grpSp>
        <p:nvGrpSpPr>
          <p:cNvPr id="2729989" name="Group 5"/>
          <p:cNvGrpSpPr>
            <a:grpSpLocks/>
          </p:cNvGrpSpPr>
          <p:nvPr/>
        </p:nvGrpSpPr>
        <p:grpSpPr bwMode="auto">
          <a:xfrm>
            <a:off x="866775" y="407988"/>
            <a:ext cx="8353425" cy="6457950"/>
            <a:chOff x="528" y="288"/>
            <a:chExt cx="5262" cy="4068"/>
          </a:xfrm>
        </p:grpSpPr>
        <p:sp>
          <p:nvSpPr>
            <p:cNvPr id="2729990"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729991"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12923231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5"/>
          <p:cNvSpPr>
            <a:spLocks noGrp="1"/>
          </p:cNvSpPr>
          <p:nvPr>
            <p:ph type="sldNum" sz="quarter" idx="12"/>
          </p:nvPr>
        </p:nvSpPr>
        <p:spPr/>
        <p:txBody>
          <a:bodyPr/>
          <a:lstStyle/>
          <a:p>
            <a:fld id="{78D4EBA9-E3B4-4990-8D12-DEED3385F8FF}" type="slidenum">
              <a:rPr lang="en-US" altLang="ja-JP"/>
              <a:pPr/>
              <a:t>46</a:t>
            </a:fld>
            <a:endParaRPr lang="en-US" altLang="ja-JP"/>
          </a:p>
        </p:txBody>
      </p:sp>
      <p:sp>
        <p:nvSpPr>
          <p:cNvPr id="2734082" name="Rectangle 2"/>
          <p:cNvSpPr>
            <a:spLocks noGrp="1" noChangeArrowheads="1"/>
          </p:cNvSpPr>
          <p:nvPr>
            <p:ph type="title" orient="vert"/>
          </p:nvPr>
        </p:nvSpPr>
        <p:spPr>
          <a:xfrm>
            <a:off x="76200" y="796925"/>
            <a:ext cx="762000" cy="5451475"/>
          </a:xfrm>
        </p:spPr>
        <p:txBody>
          <a:bodyPr/>
          <a:lstStyle/>
          <a:p>
            <a:r>
              <a:rPr lang="ja-JP" altLang="en-US">
                <a:solidFill>
                  <a:srgbClr val="FFFF66"/>
                </a:solidFill>
              </a:rPr>
              <a:t>チェックポイント</a:t>
            </a:r>
          </a:p>
        </p:txBody>
      </p:sp>
      <p:sp>
        <p:nvSpPr>
          <p:cNvPr id="2734083" name="Rectangle 3"/>
          <p:cNvSpPr>
            <a:spLocks noGrp="1" noChangeArrowheads="1"/>
          </p:cNvSpPr>
          <p:nvPr>
            <p:ph type="body" orient="vert" idx="1"/>
          </p:nvPr>
        </p:nvSpPr>
        <p:spPr>
          <a:xfrm>
            <a:off x="990600" y="836613"/>
            <a:ext cx="8153400" cy="5716587"/>
          </a:xfrm>
        </p:spPr>
        <p:txBody>
          <a:bodyPr vert="horz"/>
          <a:lstStyle/>
          <a:p>
            <a:pPr>
              <a:lnSpc>
                <a:spcPct val="90000"/>
              </a:lnSpc>
            </a:pPr>
            <a:r>
              <a:rPr lang="ja-JP" altLang="en-US"/>
              <a:t>指導の際に一番チェックされること</a:t>
            </a:r>
            <a:endParaRPr lang="ja-JP" altLang="en-US" sz="1400"/>
          </a:p>
          <a:p>
            <a:pPr lvl="1"/>
            <a:r>
              <a:rPr lang="ja-JP" altLang="en-US"/>
              <a:t>カルテに書いていない　＝　やっていない</a:t>
            </a:r>
          </a:p>
          <a:p>
            <a:pPr lvl="2"/>
            <a:r>
              <a:rPr lang="ja-JP" altLang="en-US"/>
              <a:t>医学管理料等の指導内容の記載</a:t>
            </a:r>
          </a:p>
          <a:p>
            <a:pPr lvl="1"/>
            <a:endParaRPr lang="ja-JP" altLang="en-US"/>
          </a:p>
          <a:p>
            <a:pPr lvl="1"/>
            <a:r>
              <a:rPr lang="ja-JP" altLang="en-US"/>
              <a:t>適切なレセプト請求</a:t>
            </a:r>
          </a:p>
          <a:p>
            <a:pPr lvl="2"/>
            <a:r>
              <a:rPr lang="ja-JP" altLang="en-US"/>
              <a:t>算定要件の確認</a:t>
            </a:r>
          </a:p>
          <a:p>
            <a:pPr lvl="2"/>
            <a:r>
              <a:rPr lang="ja-JP" altLang="en-US"/>
              <a:t>自動算定に頼り切っていないか？</a:t>
            </a:r>
          </a:p>
          <a:p>
            <a:pPr lvl="2"/>
            <a:r>
              <a:rPr lang="ja-JP" altLang="en-US"/>
              <a:t>病名とカルテ記載の整合性</a:t>
            </a:r>
          </a:p>
          <a:p>
            <a:pPr lvl="2"/>
            <a:endParaRPr lang="ja-JP" altLang="en-US"/>
          </a:p>
          <a:p>
            <a:r>
              <a:rPr lang="ja-JP" altLang="en-US"/>
              <a:t>適正な運用はリスクマネジメントである</a:t>
            </a:r>
          </a:p>
          <a:p>
            <a:pPr lvl="2"/>
            <a:endParaRPr lang="en-US" altLang="ja-JP"/>
          </a:p>
        </p:txBody>
      </p:sp>
      <p:sp>
        <p:nvSpPr>
          <p:cNvPr id="2734084" name="Text Box 4"/>
          <p:cNvSpPr txBox="1">
            <a:spLocks noChangeArrowheads="1"/>
          </p:cNvSpPr>
          <p:nvPr/>
        </p:nvSpPr>
        <p:spPr bwMode="auto">
          <a:xfrm>
            <a:off x="1295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ja-JP" altLang="en-US" sz="4000">
                <a:solidFill>
                  <a:srgbClr val="FFFF66"/>
                </a:solidFill>
              </a:rPr>
              <a:t>レセプト請求とカルテ記載</a:t>
            </a:r>
          </a:p>
        </p:txBody>
      </p:sp>
      <p:grpSp>
        <p:nvGrpSpPr>
          <p:cNvPr id="2734085" name="Group 5"/>
          <p:cNvGrpSpPr>
            <a:grpSpLocks/>
          </p:cNvGrpSpPr>
          <p:nvPr/>
        </p:nvGrpSpPr>
        <p:grpSpPr bwMode="auto">
          <a:xfrm>
            <a:off x="866775" y="407988"/>
            <a:ext cx="8353425" cy="6457950"/>
            <a:chOff x="528" y="288"/>
            <a:chExt cx="5262" cy="4068"/>
          </a:xfrm>
        </p:grpSpPr>
        <p:sp>
          <p:nvSpPr>
            <p:cNvPr id="2734086"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734087"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8276384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5"/>
          <p:cNvSpPr>
            <a:spLocks noGrp="1"/>
          </p:cNvSpPr>
          <p:nvPr>
            <p:ph type="sldNum" sz="quarter" idx="12"/>
          </p:nvPr>
        </p:nvSpPr>
        <p:spPr/>
        <p:txBody>
          <a:bodyPr/>
          <a:lstStyle/>
          <a:p>
            <a:fld id="{3E6E70BE-BE1D-4802-B318-7C5436B378AA}" type="slidenum">
              <a:rPr lang="en-US" altLang="ja-JP"/>
              <a:pPr/>
              <a:t>47</a:t>
            </a:fld>
            <a:endParaRPr lang="en-US" altLang="ja-JP"/>
          </a:p>
        </p:txBody>
      </p:sp>
      <p:sp>
        <p:nvSpPr>
          <p:cNvPr id="2732034" name="Rectangle 2"/>
          <p:cNvSpPr>
            <a:spLocks noGrp="1" noChangeArrowheads="1"/>
          </p:cNvSpPr>
          <p:nvPr>
            <p:ph type="title" orient="vert"/>
          </p:nvPr>
        </p:nvSpPr>
        <p:spPr>
          <a:xfrm>
            <a:off x="76200" y="796925"/>
            <a:ext cx="762000" cy="5451475"/>
          </a:xfrm>
        </p:spPr>
        <p:txBody>
          <a:bodyPr/>
          <a:lstStyle/>
          <a:p>
            <a:r>
              <a:rPr lang="ja-JP" altLang="en-US">
                <a:solidFill>
                  <a:srgbClr val="FFFF66"/>
                </a:solidFill>
              </a:rPr>
              <a:t>チェックポイント</a:t>
            </a:r>
          </a:p>
        </p:txBody>
      </p:sp>
      <p:sp>
        <p:nvSpPr>
          <p:cNvPr id="2732035" name="Rectangle 3"/>
          <p:cNvSpPr>
            <a:spLocks noGrp="1" noChangeArrowheads="1"/>
          </p:cNvSpPr>
          <p:nvPr>
            <p:ph type="body" orient="vert" idx="1"/>
          </p:nvPr>
        </p:nvSpPr>
        <p:spPr>
          <a:xfrm>
            <a:off x="990600" y="836613"/>
            <a:ext cx="8153400" cy="6021387"/>
          </a:xfrm>
        </p:spPr>
        <p:txBody>
          <a:bodyPr vert="horz"/>
          <a:lstStyle/>
          <a:p>
            <a:pPr>
              <a:lnSpc>
                <a:spcPct val="90000"/>
              </a:lnSpc>
            </a:pPr>
            <a:r>
              <a:rPr lang="ja-JP" altLang="en-US"/>
              <a:t>報告事項</a:t>
            </a:r>
            <a:endParaRPr lang="ja-JP" altLang="en-US" sz="1400"/>
          </a:p>
          <a:p>
            <a:pPr lvl="1"/>
            <a:r>
              <a:rPr lang="ja-JP" altLang="en-US"/>
              <a:t>７月１日現在の定時報告</a:t>
            </a:r>
          </a:p>
          <a:p>
            <a:pPr lvl="2"/>
            <a:r>
              <a:rPr lang="ja-JP" altLang="en-US"/>
              <a:t>ニコチン依存症治療管理料＝禁煙断念者の割合</a:t>
            </a:r>
          </a:p>
          <a:p>
            <a:pPr lvl="2"/>
            <a:r>
              <a:rPr lang="ja-JP" altLang="en-US"/>
              <a:t>在宅療養支援診療所・病院＝直近１年間の在宅担当患者数、直近</a:t>
            </a:r>
            <a:r>
              <a:rPr lang="en-US" altLang="ja-JP"/>
              <a:t>3</a:t>
            </a:r>
            <a:r>
              <a:rPr lang="ja-JP" altLang="en-US"/>
              <a:t>ヶ月の訪問診療等の実施回数　　　等</a:t>
            </a:r>
          </a:p>
          <a:p>
            <a:pPr lvl="1"/>
            <a:r>
              <a:rPr lang="ja-JP" altLang="en-US"/>
              <a:t>４月１日現在の定時報告</a:t>
            </a:r>
          </a:p>
          <a:p>
            <a:pPr lvl="2"/>
            <a:r>
              <a:rPr lang="ja-JP" altLang="en-US"/>
              <a:t>病院に関連する報酬</a:t>
            </a:r>
          </a:p>
          <a:p>
            <a:pPr lvl="1"/>
            <a:r>
              <a:rPr lang="ja-JP" altLang="en-US"/>
              <a:t>酸素購入価格の報告</a:t>
            </a:r>
          </a:p>
          <a:p>
            <a:pPr lvl="2"/>
            <a:r>
              <a:rPr lang="ja-JP" altLang="en-US"/>
              <a:t>２月１５日</a:t>
            </a:r>
          </a:p>
          <a:p>
            <a:pPr lvl="2"/>
            <a:r>
              <a:rPr lang="ja-JP" altLang="en-US"/>
              <a:t>在宅酸素を実施している場合は管理体制にも注意</a:t>
            </a:r>
          </a:p>
          <a:p>
            <a:pPr lvl="2"/>
            <a:endParaRPr lang="en-US" altLang="ja-JP"/>
          </a:p>
        </p:txBody>
      </p:sp>
      <p:sp>
        <p:nvSpPr>
          <p:cNvPr id="2732036" name="Text Box 4"/>
          <p:cNvSpPr txBox="1">
            <a:spLocks noChangeArrowheads="1"/>
          </p:cNvSpPr>
          <p:nvPr/>
        </p:nvSpPr>
        <p:spPr bwMode="auto">
          <a:xfrm>
            <a:off x="1295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ja-JP" altLang="en-US" sz="4000">
                <a:solidFill>
                  <a:srgbClr val="FFFF66"/>
                </a:solidFill>
              </a:rPr>
              <a:t>忘れがちなこと</a:t>
            </a:r>
          </a:p>
        </p:txBody>
      </p:sp>
      <p:grpSp>
        <p:nvGrpSpPr>
          <p:cNvPr id="2732037" name="Group 5"/>
          <p:cNvGrpSpPr>
            <a:grpSpLocks/>
          </p:cNvGrpSpPr>
          <p:nvPr/>
        </p:nvGrpSpPr>
        <p:grpSpPr bwMode="auto">
          <a:xfrm>
            <a:off x="866775" y="407988"/>
            <a:ext cx="8353425" cy="6457950"/>
            <a:chOff x="528" y="288"/>
            <a:chExt cx="5262" cy="4068"/>
          </a:xfrm>
        </p:grpSpPr>
        <p:sp>
          <p:nvSpPr>
            <p:cNvPr id="2732038"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732039"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76875741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5"/>
          <p:cNvSpPr>
            <a:spLocks noGrp="1"/>
          </p:cNvSpPr>
          <p:nvPr>
            <p:ph type="sldNum" sz="quarter" idx="12"/>
          </p:nvPr>
        </p:nvSpPr>
        <p:spPr/>
        <p:txBody>
          <a:bodyPr/>
          <a:lstStyle/>
          <a:p>
            <a:fld id="{D4758F3D-1D0A-4CFB-AF47-3DEE82A1236D}" type="slidenum">
              <a:rPr lang="en-US" altLang="ja-JP"/>
              <a:pPr/>
              <a:t>48</a:t>
            </a:fld>
            <a:endParaRPr lang="en-US" altLang="ja-JP"/>
          </a:p>
        </p:txBody>
      </p:sp>
      <p:sp>
        <p:nvSpPr>
          <p:cNvPr id="2763778" name="Rectangle 2"/>
          <p:cNvSpPr>
            <a:spLocks noGrp="1" noChangeArrowheads="1"/>
          </p:cNvSpPr>
          <p:nvPr>
            <p:ph type="title" orient="vert"/>
          </p:nvPr>
        </p:nvSpPr>
        <p:spPr>
          <a:xfrm>
            <a:off x="76200" y="796925"/>
            <a:ext cx="762000" cy="5451475"/>
          </a:xfrm>
        </p:spPr>
        <p:txBody>
          <a:bodyPr/>
          <a:lstStyle/>
          <a:p>
            <a:r>
              <a:rPr lang="ja-JP" altLang="en-US">
                <a:solidFill>
                  <a:srgbClr val="FFFF66"/>
                </a:solidFill>
              </a:rPr>
              <a:t>チェックポイント</a:t>
            </a:r>
          </a:p>
        </p:txBody>
      </p:sp>
      <p:sp>
        <p:nvSpPr>
          <p:cNvPr id="2763779" name="Rectangle 3"/>
          <p:cNvSpPr>
            <a:spLocks noGrp="1" noChangeArrowheads="1"/>
          </p:cNvSpPr>
          <p:nvPr>
            <p:ph type="body" orient="vert" idx="1"/>
          </p:nvPr>
        </p:nvSpPr>
        <p:spPr>
          <a:xfrm>
            <a:off x="990600" y="836613"/>
            <a:ext cx="8153400" cy="6021387"/>
          </a:xfrm>
        </p:spPr>
        <p:txBody>
          <a:bodyPr vert="horz"/>
          <a:lstStyle/>
          <a:p>
            <a:r>
              <a:rPr lang="ja-JP" altLang="en-US"/>
              <a:t>電子カルテの運用規定</a:t>
            </a:r>
          </a:p>
          <a:p>
            <a:pPr lvl="1"/>
            <a:r>
              <a:rPr lang="ja-JP" altLang="en-US"/>
              <a:t>真正性、見読性、保存性の維持・向上はもとより、入力者の明確化、追加・訂正時の記録及び保存等に努める</a:t>
            </a:r>
          </a:p>
          <a:p>
            <a:pPr lvl="1"/>
            <a:endParaRPr lang="ja-JP" altLang="en-US"/>
          </a:p>
          <a:p>
            <a:r>
              <a:rPr lang="ja-JP" altLang="en-US"/>
              <a:t>院内の掲示物</a:t>
            </a:r>
          </a:p>
          <a:p>
            <a:pPr lvl="1"/>
            <a:r>
              <a:rPr lang="ja-JP" altLang="en-US"/>
              <a:t>スタッフは意外と無関心</a:t>
            </a:r>
          </a:p>
          <a:p>
            <a:pPr lvl="2"/>
            <a:r>
              <a:rPr lang="ja-JP" altLang="en-US"/>
              <a:t>医療法に関わるもの</a:t>
            </a:r>
          </a:p>
          <a:p>
            <a:pPr lvl="2"/>
            <a:r>
              <a:rPr lang="ja-JP" altLang="en-US"/>
              <a:t>診療報酬に関わるもの（施設基準・算定要件）</a:t>
            </a:r>
          </a:p>
          <a:p>
            <a:pPr lvl="2"/>
            <a:r>
              <a:rPr lang="ja-JP" altLang="en-US"/>
              <a:t>療養担当規則に関わるもの</a:t>
            </a:r>
          </a:p>
          <a:p>
            <a:pPr lvl="2"/>
            <a:r>
              <a:rPr lang="ja-JP" altLang="en-US"/>
              <a:t>個人情報保護法に関わるもの</a:t>
            </a:r>
          </a:p>
        </p:txBody>
      </p:sp>
      <p:sp>
        <p:nvSpPr>
          <p:cNvPr id="2763780" name="Text Box 4"/>
          <p:cNvSpPr txBox="1">
            <a:spLocks noChangeArrowheads="1"/>
          </p:cNvSpPr>
          <p:nvPr/>
        </p:nvSpPr>
        <p:spPr bwMode="auto">
          <a:xfrm>
            <a:off x="1295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ja-JP" altLang="en-US" sz="4000">
                <a:solidFill>
                  <a:srgbClr val="FFFF66"/>
                </a:solidFill>
              </a:rPr>
              <a:t>忘れがちなこと２</a:t>
            </a:r>
          </a:p>
        </p:txBody>
      </p:sp>
      <p:grpSp>
        <p:nvGrpSpPr>
          <p:cNvPr id="2763781" name="Group 5"/>
          <p:cNvGrpSpPr>
            <a:grpSpLocks/>
          </p:cNvGrpSpPr>
          <p:nvPr/>
        </p:nvGrpSpPr>
        <p:grpSpPr bwMode="auto">
          <a:xfrm>
            <a:off x="866775" y="407988"/>
            <a:ext cx="8353425" cy="6457950"/>
            <a:chOff x="528" y="288"/>
            <a:chExt cx="5262" cy="4068"/>
          </a:xfrm>
        </p:grpSpPr>
        <p:sp>
          <p:nvSpPr>
            <p:cNvPr id="2763782"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763783"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8457300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p:cNvSpPr>
            <a:spLocks noGrp="1"/>
          </p:cNvSpPr>
          <p:nvPr>
            <p:ph type="sldNum" sz="quarter" idx="12"/>
          </p:nvPr>
        </p:nvSpPr>
        <p:spPr/>
        <p:txBody>
          <a:bodyPr/>
          <a:lstStyle/>
          <a:p>
            <a:fld id="{4935C334-1667-4C32-AE48-371D8CA581BB}" type="slidenum">
              <a:rPr lang="ja-JP" altLang="en-US"/>
              <a:pPr/>
              <a:t>49</a:t>
            </a:fld>
            <a:endParaRPr lang="en-US" altLang="ja-JP"/>
          </a:p>
        </p:txBody>
      </p:sp>
      <p:sp>
        <p:nvSpPr>
          <p:cNvPr id="1297410" name="Rectangle 2"/>
          <p:cNvSpPr>
            <a:spLocks noChangeArrowheads="1"/>
          </p:cNvSpPr>
          <p:nvPr/>
        </p:nvSpPr>
        <p:spPr bwMode="auto">
          <a:xfrm>
            <a:off x="2616200" y="3136900"/>
            <a:ext cx="3963988" cy="64135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3600" i="0">
                <a:solidFill>
                  <a:srgbClr val="FFFF00"/>
                </a:solidFill>
              </a:rPr>
              <a:t>説 明 責 任 と 接 遇</a:t>
            </a:r>
          </a:p>
        </p:txBody>
      </p:sp>
    </p:spTree>
    <p:extLst>
      <p:ext uri="{BB962C8B-B14F-4D97-AF65-F5344CB8AC3E}">
        <p14:creationId xmlns:p14="http://schemas.microsoft.com/office/powerpoint/2010/main" val="1115806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スライド番号プレースホルダー 3"/>
          <p:cNvSpPr>
            <a:spLocks noGrp="1"/>
          </p:cNvSpPr>
          <p:nvPr>
            <p:ph type="sldNum" sz="quarter" idx="12"/>
          </p:nvPr>
        </p:nvSpPr>
        <p:spPr>
          <a:noFill/>
        </p:spPr>
        <p:txBody>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eaLnBrk="1" hangingPunct="1"/>
            <a:fld id="{3E357F58-E9F3-4A13-9746-AC4630554CEA}" type="slidenum">
              <a:rPr kumimoji="0" lang="ja-JP" altLang="en-US" sz="2000" i="0" smtClean="0"/>
              <a:pPr eaLnBrk="1" hangingPunct="1"/>
              <a:t>5</a:t>
            </a:fld>
            <a:endParaRPr kumimoji="0" lang="en-US" altLang="ja-JP" sz="2000" i="0" smtClean="0"/>
          </a:p>
        </p:txBody>
      </p:sp>
      <p:sp>
        <p:nvSpPr>
          <p:cNvPr id="139267" name="Rectangle 2"/>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spcBef>
                <a:spcPct val="0"/>
              </a:spcBef>
            </a:pPr>
            <a:r>
              <a:rPr lang="ja-JP" altLang="en-US" sz="2800" dirty="0" smtClean="0">
                <a:solidFill>
                  <a:srgbClr val="FFFF66"/>
                </a:solidFill>
              </a:rPr>
              <a:t>電子レセプト審査</a:t>
            </a:r>
            <a:r>
              <a:rPr lang="ja-JP" altLang="en-US" sz="2800" i="0" dirty="0" smtClean="0">
                <a:solidFill>
                  <a:srgbClr val="FFFF66"/>
                </a:solidFill>
              </a:rPr>
              <a:t>の現状</a:t>
            </a:r>
            <a:endParaRPr lang="ja-JP" altLang="en-US" sz="2800" i="0" dirty="0">
              <a:solidFill>
                <a:srgbClr val="FFFF66"/>
              </a:solidFill>
            </a:endParaRPr>
          </a:p>
        </p:txBody>
      </p:sp>
      <p:sp>
        <p:nvSpPr>
          <p:cNvPr id="139268" name="Text Box 3"/>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r>
              <a:rPr lang="ja-JP" altLang="en-US" sz="3600" i="0">
                <a:solidFill>
                  <a:srgbClr val="FFFF66"/>
                </a:solidFill>
              </a:rPr>
              <a:t>電子レセプトの普及率</a:t>
            </a:r>
          </a:p>
        </p:txBody>
      </p:sp>
      <p:grpSp>
        <p:nvGrpSpPr>
          <p:cNvPr id="139269" name="Group 4"/>
          <p:cNvGrpSpPr>
            <a:grpSpLocks/>
          </p:cNvGrpSpPr>
          <p:nvPr/>
        </p:nvGrpSpPr>
        <p:grpSpPr bwMode="auto">
          <a:xfrm>
            <a:off x="609600" y="400050"/>
            <a:ext cx="8567738" cy="6457950"/>
            <a:chOff x="384" y="252"/>
            <a:chExt cx="5397" cy="4068"/>
          </a:xfrm>
        </p:grpSpPr>
        <p:sp>
          <p:nvSpPr>
            <p:cNvPr id="139325" name="Line 5"/>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9326" name="Line 6"/>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aphicFrame>
        <p:nvGraphicFramePr>
          <p:cNvPr id="2699271" name="Group 7"/>
          <p:cNvGraphicFramePr>
            <a:graphicFrameLocks noGrp="1"/>
          </p:cNvGraphicFramePr>
          <p:nvPr>
            <p:extLst>
              <p:ext uri="{D42A27DB-BD31-4B8C-83A1-F6EECF244321}">
                <p14:modId xmlns:p14="http://schemas.microsoft.com/office/powerpoint/2010/main" val="754053377"/>
              </p:ext>
            </p:extLst>
          </p:nvPr>
        </p:nvGraphicFramePr>
        <p:xfrm>
          <a:off x="609599" y="1066800"/>
          <a:ext cx="8534408" cy="4419600"/>
        </p:xfrm>
        <a:graphic>
          <a:graphicData uri="http://schemas.openxmlformats.org/drawingml/2006/table">
            <a:tbl>
              <a:tblPr/>
              <a:tblGrid>
                <a:gridCol w="434009"/>
                <a:gridCol w="1224136"/>
                <a:gridCol w="1296144"/>
                <a:gridCol w="1008112"/>
                <a:gridCol w="1371607"/>
                <a:gridCol w="872836"/>
                <a:gridCol w="1260764"/>
                <a:gridCol w="1066800"/>
              </a:tblGrid>
              <a:tr h="685800">
                <a:tc rowSpan="2">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endParaRPr kumimoji="1" lang="ja-JP" altLang="ja-JP" sz="1600" b="0" i="0" u="none" strike="noStrike" cap="none" normalizeH="0" baseline="0" dirty="0" smtClean="0">
                        <a:ln>
                          <a:noFill/>
                        </a:ln>
                        <a:solidFill>
                          <a:schemeClr val="tx1"/>
                        </a:solidFill>
                        <a:effectLst/>
                        <a:latin typeface="ＭＳ ゴシック" pitchFamily="49" charset="-128"/>
                        <a:ea typeface="ＭＳ ゴシック" pitchFamily="49"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医　療</a:t>
                      </a:r>
                    </a:p>
                    <a:p>
                      <a:pPr marL="0" marR="0" lvl="0" indent="0" algn="ct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機関数</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オンライン</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フロッピー等</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電子請求計</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6858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件数</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件数</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件数</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0600">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病院</a:t>
                      </a:r>
                    </a:p>
                  </a:txBody>
                  <a:tcPr vert="eaVert"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８</a:t>
                      </a:r>
                      <a:r>
                        <a:rPr kumimoji="1" lang="en-US" altLang="ja-JP" sz="16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５９０</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８</a:t>
                      </a:r>
                      <a:r>
                        <a:rPr kumimoji="1" lang="en-US" altLang="ja-JP" sz="16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３１２</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９６．８</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１８１</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２．１</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８</a:t>
                      </a:r>
                      <a:r>
                        <a:rPr kumimoji="1" lang="en-US" altLang="ja-JP" sz="16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４９３</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９８．９</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0600">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診療所</a:t>
                      </a:r>
                    </a:p>
                  </a:txBody>
                  <a:tcPr vert="eaVert"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８７</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９２７</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４０</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４５１</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４６．０</a:t>
                      </a:r>
                      <a:endParaRPr kumimoji="1" lang="en-US" altLang="ja-JP" sz="1600" b="0" i="0" u="none" strike="noStrike" cap="none" normalizeH="0" baseline="0" dirty="0" smtClean="0">
                        <a:ln>
                          <a:noFill/>
                        </a:ln>
                        <a:solidFill>
                          <a:schemeClr val="tx1"/>
                        </a:solidFill>
                        <a:effectLst/>
                        <a:latin typeface="ＭＳ ゴシック" pitchFamily="49" charset="-128"/>
                        <a:ea typeface="ＭＳ ゴシック" pitchFamily="49" charset="-128"/>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３２</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７８５</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200" b="0" i="0" u="none" strike="noStrike" cap="none" normalizeH="0" baseline="0" dirty="0" smtClean="0">
                          <a:ln>
                            <a:noFill/>
                          </a:ln>
                          <a:solidFill>
                            <a:schemeClr val="tx1"/>
                          </a:solidFill>
                          <a:effectLst/>
                          <a:latin typeface="ＭＳ ゴシック" pitchFamily="49" charset="-128"/>
                          <a:ea typeface="ＭＳ ゴシック" pitchFamily="49" charset="-128"/>
                        </a:rPr>
                        <a:t>３７．３</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７３</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２３６</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８３．３</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計</a:t>
                      </a:r>
                    </a:p>
                  </a:txBody>
                  <a:tcPr vert="eaVert"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９６</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５１７</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４８</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７６３</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dirty="0" smtClean="0">
                          <a:ln>
                            <a:noFill/>
                          </a:ln>
                          <a:solidFill>
                            <a:schemeClr val="tx1"/>
                          </a:solidFill>
                          <a:effectLst/>
                          <a:latin typeface="ＭＳ ゴシック" pitchFamily="49" charset="-128"/>
                          <a:ea typeface="ＭＳ ゴシック" pitchFamily="49" charset="-128"/>
                        </a:rPr>
                        <a:t>５０．５</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３２</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９９６</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200" b="0" i="0" u="none" strike="noStrike" cap="none" normalizeH="0" baseline="0" dirty="0" smtClean="0">
                          <a:ln>
                            <a:noFill/>
                          </a:ln>
                          <a:solidFill>
                            <a:schemeClr val="tx1"/>
                          </a:solidFill>
                          <a:effectLst/>
                          <a:latin typeface="ＭＳ ゴシック" pitchFamily="49" charset="-128"/>
                          <a:ea typeface="ＭＳ ゴシック" pitchFamily="49" charset="-128"/>
                        </a:rPr>
                        <a:t>３４．２</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８１</a:t>
                      </a:r>
                      <a:r>
                        <a:rPr kumimoji="1" lang="en-US" altLang="ja-JP" sz="1400" b="0" i="0" u="none" strike="noStrike" cap="none" normalizeH="0" baseline="0" dirty="0" smtClean="0">
                          <a:ln>
                            <a:noFill/>
                          </a:ln>
                          <a:solidFill>
                            <a:schemeClr val="tx1"/>
                          </a:solidFill>
                          <a:effectLst/>
                          <a:latin typeface="ＭＳ ゴシック" pitchFamily="49" charset="-128"/>
                          <a:ea typeface="ＭＳ ゴシック" pitchFamily="49" charset="-128"/>
                        </a:rPr>
                        <a:t>､</a:t>
                      </a:r>
                      <a:r>
                        <a:rPr kumimoji="1" lang="ja-JP" altLang="en-US" sz="1400" b="0" i="0" u="none" strike="noStrike" cap="none" normalizeH="0" baseline="0" dirty="0" smtClean="0">
                          <a:ln>
                            <a:noFill/>
                          </a:ln>
                          <a:solidFill>
                            <a:schemeClr val="tx1"/>
                          </a:solidFill>
                          <a:effectLst/>
                          <a:latin typeface="ＭＳ ゴシック" pitchFamily="49" charset="-128"/>
                          <a:ea typeface="ＭＳ ゴシック" pitchFamily="49" charset="-128"/>
                        </a:rPr>
                        <a:t>７２９</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FFFF66"/>
                        </a:buClr>
                        <a:buSzPct val="75000"/>
                        <a:buFont typeface="Wingdings" pitchFamily="2" charset="2"/>
                        <a:buNone/>
                        <a:tabLst/>
                      </a:pPr>
                      <a:r>
                        <a:rPr kumimoji="1" lang="ja-JP" altLang="en-US" sz="1600" b="0" i="0" u="none" strike="noStrike" cap="none" normalizeH="0" baseline="0" smtClean="0">
                          <a:ln>
                            <a:noFill/>
                          </a:ln>
                          <a:solidFill>
                            <a:schemeClr val="tx1"/>
                          </a:solidFill>
                          <a:effectLst/>
                          <a:latin typeface="ＭＳ ゴシック" pitchFamily="49" charset="-128"/>
                          <a:ea typeface="ＭＳ ゴシック" pitchFamily="49" charset="-128"/>
                        </a:rPr>
                        <a:t>８４．７</a:t>
                      </a:r>
                      <a:endParaRPr kumimoji="1" lang="en-US" altLang="ja-JP" sz="1600" b="0" i="0" u="none" strike="noStrike" cap="none" normalizeH="0" baseline="0" dirty="0" smtClean="0">
                        <a:ln>
                          <a:noFill/>
                        </a:ln>
                        <a:solidFill>
                          <a:schemeClr val="tx1"/>
                        </a:solidFill>
                        <a:effectLst/>
                        <a:latin typeface="ＭＳ ゴシック" pitchFamily="49" charset="-128"/>
                        <a:ea typeface="ＭＳ ゴシック" pitchFamily="49" charset="-128"/>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9322" name="Text Box 61"/>
          <p:cNvSpPr txBox="1">
            <a:spLocks noChangeArrowheads="1"/>
          </p:cNvSpPr>
          <p:nvPr/>
        </p:nvSpPr>
        <p:spPr bwMode="auto">
          <a:xfrm>
            <a:off x="2555875" y="6491288"/>
            <a:ext cx="62912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r" eaLnBrk="1" hangingPunct="1"/>
            <a:r>
              <a:rPr lang="ja-JP" altLang="en-US" sz="1800" i="0" dirty="0"/>
              <a:t>（社会保険診療報酬支払基金資料：</a:t>
            </a:r>
            <a:r>
              <a:rPr lang="ja-JP" altLang="en-US" sz="1800" i="0" dirty="0" smtClean="0"/>
              <a:t>平成２４年</a:t>
            </a:r>
            <a:r>
              <a:rPr lang="ja-JP" altLang="en-US" sz="1800" i="0" dirty="0"/>
              <a:t>１１</a:t>
            </a:r>
            <a:r>
              <a:rPr lang="ja-JP" altLang="en-US" sz="1800" i="0" dirty="0" smtClean="0"/>
              <a:t>月３０日</a:t>
            </a:r>
            <a:r>
              <a:rPr lang="ja-JP" altLang="en-US" sz="1800" i="0" dirty="0"/>
              <a:t>現在）</a:t>
            </a:r>
          </a:p>
        </p:txBody>
      </p:sp>
      <p:sp>
        <p:nvSpPr>
          <p:cNvPr id="139323" name="Text Box 62"/>
          <p:cNvSpPr txBox="1">
            <a:spLocks noChangeArrowheads="1"/>
          </p:cNvSpPr>
          <p:nvPr/>
        </p:nvSpPr>
        <p:spPr bwMode="auto">
          <a:xfrm>
            <a:off x="885825" y="6015038"/>
            <a:ext cx="62912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r>
              <a:rPr lang="ja-JP" altLang="en-US" sz="1800" i="0" dirty="0"/>
              <a:t>歯科</a:t>
            </a:r>
            <a:r>
              <a:rPr lang="ja-JP" altLang="en-US" sz="1800" i="0" dirty="0" smtClean="0"/>
              <a:t>：４３．４％</a:t>
            </a:r>
            <a:r>
              <a:rPr lang="ja-JP" altLang="en-US" sz="1800" i="0" dirty="0"/>
              <a:t>　　調剤：</a:t>
            </a:r>
            <a:r>
              <a:rPr lang="ja-JP" altLang="en-US" sz="1800" i="0" dirty="0" smtClean="0"/>
              <a:t>９４．６％</a:t>
            </a:r>
            <a:r>
              <a:rPr lang="ja-JP" altLang="en-US" sz="1800" i="0" dirty="0"/>
              <a:t>（機関数ベース）</a:t>
            </a:r>
          </a:p>
        </p:txBody>
      </p:sp>
      <p:sp>
        <p:nvSpPr>
          <p:cNvPr id="139324" name="Text Box 63"/>
          <p:cNvSpPr txBox="1">
            <a:spLocks noChangeArrowheads="1"/>
          </p:cNvSpPr>
          <p:nvPr/>
        </p:nvSpPr>
        <p:spPr bwMode="auto">
          <a:xfrm>
            <a:off x="900113" y="5589588"/>
            <a:ext cx="6291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r>
              <a:rPr lang="ja-JP" altLang="en-US" sz="1800" i="0" dirty="0" smtClean="0"/>
              <a:t>医科レセ件数</a:t>
            </a:r>
            <a:r>
              <a:rPr lang="ja-JP" altLang="en-US" sz="1800" i="0" dirty="0"/>
              <a:t>ベース：</a:t>
            </a:r>
            <a:r>
              <a:rPr lang="ja-JP" altLang="en-US" sz="1800" i="0" dirty="0" smtClean="0"/>
              <a:t>９５．３％</a:t>
            </a:r>
            <a:r>
              <a:rPr lang="ja-JP" altLang="en-US" sz="1800" i="0" dirty="0"/>
              <a:t>　　保険者：</a:t>
            </a:r>
            <a:r>
              <a:rPr lang="ja-JP" altLang="en-US" sz="1800" i="0" dirty="0" smtClean="0"/>
              <a:t>８６．</a:t>
            </a:r>
            <a:r>
              <a:rPr lang="ja-JP" altLang="en-US" sz="1800" i="0" dirty="0"/>
              <a:t>５</a:t>
            </a:r>
            <a:r>
              <a:rPr lang="ja-JP" altLang="en-US" sz="1800" i="0" dirty="0" smtClean="0"/>
              <a:t>％</a:t>
            </a:r>
            <a:endParaRPr lang="ja-JP" altLang="en-US" sz="1800" i="0" dirty="0"/>
          </a:p>
        </p:txBody>
      </p:sp>
    </p:spTree>
    <p:extLst>
      <p:ext uri="{BB962C8B-B14F-4D97-AF65-F5344CB8AC3E}">
        <p14:creationId xmlns:p14="http://schemas.microsoft.com/office/powerpoint/2010/main" val="20640431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12"/>
          </p:nvPr>
        </p:nvSpPr>
        <p:spPr/>
        <p:txBody>
          <a:bodyPr/>
          <a:lstStyle/>
          <a:p>
            <a:fld id="{9FE0B0D5-96D5-40CA-A30C-C710F54CA3B2}" type="slidenum">
              <a:rPr lang="ja-JP" altLang="en-US"/>
              <a:pPr/>
              <a:t>50</a:t>
            </a:fld>
            <a:endParaRPr lang="en-US" altLang="ja-JP"/>
          </a:p>
        </p:txBody>
      </p:sp>
      <p:sp>
        <p:nvSpPr>
          <p:cNvPr id="1730562" name="Rectangle 1026"/>
          <p:cNvSpPr>
            <a:spLocks noGrp="1" noChangeArrowheads="1"/>
          </p:cNvSpPr>
          <p:nvPr>
            <p:ph type="title" orient="vert"/>
          </p:nvPr>
        </p:nvSpPr>
        <p:spPr>
          <a:xfrm>
            <a:off x="47625" y="796925"/>
            <a:ext cx="533400" cy="5451475"/>
          </a:xfrm>
        </p:spPr>
        <p:txBody>
          <a:bodyPr/>
          <a:lstStyle/>
          <a:p>
            <a:pPr algn="ctr"/>
            <a:r>
              <a:rPr lang="ja-JP" altLang="en-US" sz="2800">
                <a:solidFill>
                  <a:srgbClr val="FFFF66"/>
                </a:solidFill>
              </a:rPr>
              <a:t>説明責任と接遇</a:t>
            </a:r>
          </a:p>
        </p:txBody>
      </p:sp>
      <p:sp>
        <p:nvSpPr>
          <p:cNvPr id="1730563" name="Rectangle 1027"/>
          <p:cNvSpPr>
            <a:spLocks noGrp="1" noChangeArrowheads="1"/>
          </p:cNvSpPr>
          <p:nvPr>
            <p:ph type="body" orient="vert" idx="1"/>
          </p:nvPr>
        </p:nvSpPr>
        <p:spPr>
          <a:xfrm>
            <a:off x="609600" y="762000"/>
            <a:ext cx="8534400" cy="6096000"/>
          </a:xfrm>
        </p:spPr>
        <p:txBody>
          <a:bodyPr vert="horz"/>
          <a:lstStyle/>
          <a:p>
            <a:r>
              <a:rPr lang="ja-JP" altLang="en-US"/>
              <a:t>患者は様々な不安を持って来院する</a:t>
            </a:r>
          </a:p>
          <a:p>
            <a:pPr lvl="1"/>
            <a:r>
              <a:rPr lang="ja-JP" altLang="en-US" sz="2800"/>
              <a:t>言葉と態度による「サービス」</a:t>
            </a:r>
          </a:p>
          <a:p>
            <a:pPr lvl="1"/>
            <a:r>
              <a:rPr lang="ja-JP" altLang="en-US" sz="2800"/>
              <a:t>自分がされて不快なことはしないように意識する</a:t>
            </a:r>
          </a:p>
          <a:p>
            <a:pPr lvl="1"/>
            <a:endParaRPr lang="ja-JP" altLang="en-US" sz="2800"/>
          </a:p>
          <a:p>
            <a:r>
              <a:rPr lang="ja-JP" altLang="en-US"/>
              <a:t>医療事務スタッフとは</a:t>
            </a:r>
          </a:p>
          <a:p>
            <a:pPr lvl="1"/>
            <a:r>
              <a:rPr lang="ja-JP" altLang="en-US" sz="2800"/>
              <a:t>医療事務のプロフェッショナルであると同時に医療機関の顔である</a:t>
            </a:r>
          </a:p>
          <a:p>
            <a:pPr lvl="1"/>
            <a:r>
              <a:rPr lang="ja-JP" altLang="en-US" sz="2800"/>
              <a:t>医師や看護師がどんなに素晴らしい医療を実施しても医療事務スタッフが全てを台無しにすることも・・・</a:t>
            </a:r>
          </a:p>
          <a:p>
            <a:pPr lvl="1"/>
            <a:endParaRPr lang="ja-JP" altLang="en-US" sz="2800"/>
          </a:p>
        </p:txBody>
      </p:sp>
      <p:sp>
        <p:nvSpPr>
          <p:cNvPr id="1730564" name="Text Box 1028"/>
          <p:cNvSpPr txBox="1">
            <a:spLocks noChangeArrowheads="1"/>
          </p:cNvSpPr>
          <p:nvPr/>
        </p:nvSpPr>
        <p:spPr bwMode="auto">
          <a:xfrm>
            <a:off x="685800" y="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ja-JP" altLang="en-US" sz="3600" i="0">
                <a:solidFill>
                  <a:srgbClr val="FFFF00"/>
                </a:solidFill>
              </a:rPr>
              <a:t>接遇とは</a:t>
            </a:r>
          </a:p>
        </p:txBody>
      </p:sp>
      <p:grpSp>
        <p:nvGrpSpPr>
          <p:cNvPr id="1730565" name="Group 1029"/>
          <p:cNvGrpSpPr>
            <a:grpSpLocks/>
          </p:cNvGrpSpPr>
          <p:nvPr/>
        </p:nvGrpSpPr>
        <p:grpSpPr bwMode="auto">
          <a:xfrm>
            <a:off x="609600" y="400050"/>
            <a:ext cx="8567738" cy="6457950"/>
            <a:chOff x="384" y="252"/>
            <a:chExt cx="5397" cy="4068"/>
          </a:xfrm>
        </p:grpSpPr>
        <p:sp>
          <p:nvSpPr>
            <p:cNvPr id="1730566" name="Line 1030"/>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30567" name="Line 1031"/>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68974224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12"/>
          </p:nvPr>
        </p:nvSpPr>
        <p:spPr/>
        <p:txBody>
          <a:bodyPr/>
          <a:lstStyle/>
          <a:p>
            <a:fld id="{EED4ED89-EE5F-482F-8943-F339457C819C}" type="slidenum">
              <a:rPr lang="ja-JP" altLang="en-US"/>
              <a:pPr/>
              <a:t>51</a:t>
            </a:fld>
            <a:endParaRPr lang="en-US" altLang="ja-JP"/>
          </a:p>
        </p:txBody>
      </p:sp>
      <p:sp>
        <p:nvSpPr>
          <p:cNvPr id="1796098" name="Rectangle 2"/>
          <p:cNvSpPr>
            <a:spLocks noGrp="1" noChangeArrowheads="1"/>
          </p:cNvSpPr>
          <p:nvPr>
            <p:ph type="title" orient="vert"/>
          </p:nvPr>
        </p:nvSpPr>
        <p:spPr>
          <a:xfrm>
            <a:off x="47625" y="796925"/>
            <a:ext cx="533400" cy="5451475"/>
          </a:xfrm>
        </p:spPr>
        <p:txBody>
          <a:bodyPr/>
          <a:lstStyle/>
          <a:p>
            <a:pPr algn="ctr"/>
            <a:r>
              <a:rPr lang="ja-JP" altLang="en-US" sz="2800">
                <a:solidFill>
                  <a:srgbClr val="FFFF66"/>
                </a:solidFill>
              </a:rPr>
              <a:t>説明責任と接遇</a:t>
            </a:r>
          </a:p>
        </p:txBody>
      </p:sp>
      <p:sp>
        <p:nvSpPr>
          <p:cNvPr id="1796099" name="Rectangle 3"/>
          <p:cNvSpPr>
            <a:spLocks noGrp="1" noChangeArrowheads="1"/>
          </p:cNvSpPr>
          <p:nvPr>
            <p:ph type="body" orient="vert" idx="1"/>
          </p:nvPr>
        </p:nvSpPr>
        <p:spPr>
          <a:xfrm>
            <a:off x="609600" y="762000"/>
            <a:ext cx="8534400" cy="6096000"/>
          </a:xfrm>
        </p:spPr>
        <p:txBody>
          <a:bodyPr vert="horz"/>
          <a:lstStyle/>
          <a:p>
            <a:r>
              <a:rPr lang="ja-JP" altLang="en-US"/>
              <a:t>医療事務と説明責任</a:t>
            </a:r>
          </a:p>
          <a:p>
            <a:pPr lvl="1"/>
            <a:r>
              <a:rPr lang="ja-JP" altLang="en-US" sz="2800"/>
              <a:t>医療事務という仕事の中身は変質してきている</a:t>
            </a:r>
          </a:p>
          <a:p>
            <a:pPr lvl="1"/>
            <a:r>
              <a:rPr lang="ja-JP" altLang="en-US" sz="2800"/>
              <a:t>領収書・明細書の発行義務化</a:t>
            </a:r>
          </a:p>
          <a:p>
            <a:pPr lvl="1"/>
            <a:endParaRPr lang="ja-JP" altLang="en-US" sz="1000"/>
          </a:p>
          <a:p>
            <a:r>
              <a:rPr lang="ja-JP" altLang="en-US"/>
              <a:t>レセプトの請求</a:t>
            </a:r>
          </a:p>
          <a:p>
            <a:pPr lvl="1"/>
            <a:r>
              <a:rPr lang="ja-JP" altLang="en-US" sz="2800"/>
              <a:t>ただ算定漏れを無くせばいいということでは無い</a:t>
            </a:r>
          </a:p>
          <a:p>
            <a:pPr lvl="1"/>
            <a:r>
              <a:rPr lang="ja-JP" altLang="en-US" sz="2800"/>
              <a:t>誤請求は患者の不信を招く</a:t>
            </a:r>
          </a:p>
          <a:p>
            <a:pPr lvl="1"/>
            <a:endParaRPr lang="ja-JP" altLang="en-US" sz="1000"/>
          </a:p>
          <a:p>
            <a:r>
              <a:rPr lang="ja-JP" altLang="en-US"/>
              <a:t>根拠のある請求を！</a:t>
            </a:r>
          </a:p>
          <a:p>
            <a:pPr lvl="1"/>
            <a:r>
              <a:rPr lang="ja-JP" altLang="en-US" sz="2800"/>
              <a:t>患者に分かりやすい言葉で</a:t>
            </a:r>
          </a:p>
          <a:p>
            <a:pPr lvl="1"/>
            <a:r>
              <a:rPr lang="ja-JP" altLang="en-US" sz="2800"/>
              <a:t>誤請求は医療事故と心得よ</a:t>
            </a:r>
            <a:endParaRPr lang="ja-JP" altLang="en-US"/>
          </a:p>
        </p:txBody>
      </p:sp>
      <p:sp>
        <p:nvSpPr>
          <p:cNvPr id="1796100" name="Text Box 4"/>
          <p:cNvSpPr txBox="1">
            <a:spLocks noChangeArrowheads="1"/>
          </p:cNvSpPr>
          <p:nvPr/>
        </p:nvSpPr>
        <p:spPr bwMode="auto">
          <a:xfrm>
            <a:off x="685800" y="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ja-JP" altLang="en-US" sz="3600" i="0">
                <a:solidFill>
                  <a:srgbClr val="FFFF00"/>
                </a:solidFill>
              </a:rPr>
              <a:t>説明責任とは</a:t>
            </a:r>
          </a:p>
        </p:txBody>
      </p:sp>
      <p:grpSp>
        <p:nvGrpSpPr>
          <p:cNvPr id="1796101" name="Group 5"/>
          <p:cNvGrpSpPr>
            <a:grpSpLocks/>
          </p:cNvGrpSpPr>
          <p:nvPr/>
        </p:nvGrpSpPr>
        <p:grpSpPr bwMode="auto">
          <a:xfrm>
            <a:off x="609600" y="400050"/>
            <a:ext cx="8567738" cy="6457950"/>
            <a:chOff x="384" y="252"/>
            <a:chExt cx="5397" cy="4068"/>
          </a:xfrm>
        </p:grpSpPr>
        <p:sp>
          <p:nvSpPr>
            <p:cNvPr id="1796102"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96103"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7194434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12"/>
          </p:nvPr>
        </p:nvSpPr>
        <p:spPr/>
        <p:txBody>
          <a:bodyPr/>
          <a:lstStyle/>
          <a:p>
            <a:fld id="{1881022D-74A6-4AC9-AC15-DF0FE8FFEA05}" type="slidenum">
              <a:rPr lang="ja-JP" altLang="en-US"/>
              <a:pPr/>
              <a:t>52</a:t>
            </a:fld>
            <a:endParaRPr lang="en-US" altLang="ja-JP"/>
          </a:p>
        </p:txBody>
      </p:sp>
      <p:sp>
        <p:nvSpPr>
          <p:cNvPr id="1798146" name="Rectangle 2"/>
          <p:cNvSpPr>
            <a:spLocks noGrp="1" noChangeArrowheads="1"/>
          </p:cNvSpPr>
          <p:nvPr>
            <p:ph type="title" orient="vert"/>
          </p:nvPr>
        </p:nvSpPr>
        <p:spPr>
          <a:xfrm>
            <a:off x="47625" y="796925"/>
            <a:ext cx="533400" cy="5451475"/>
          </a:xfrm>
        </p:spPr>
        <p:txBody>
          <a:bodyPr/>
          <a:lstStyle/>
          <a:p>
            <a:pPr algn="ctr"/>
            <a:r>
              <a:rPr lang="ja-JP" altLang="en-US" sz="2800">
                <a:solidFill>
                  <a:srgbClr val="FFFF66"/>
                </a:solidFill>
              </a:rPr>
              <a:t>説明責任と接遇</a:t>
            </a:r>
          </a:p>
        </p:txBody>
      </p:sp>
      <p:sp>
        <p:nvSpPr>
          <p:cNvPr id="1798147" name="Rectangle 3"/>
          <p:cNvSpPr>
            <a:spLocks noGrp="1" noChangeArrowheads="1"/>
          </p:cNvSpPr>
          <p:nvPr>
            <p:ph type="body" orient="vert" idx="1"/>
          </p:nvPr>
        </p:nvSpPr>
        <p:spPr>
          <a:xfrm>
            <a:off x="609600" y="762000"/>
            <a:ext cx="8534400" cy="6096000"/>
          </a:xfrm>
        </p:spPr>
        <p:txBody>
          <a:bodyPr vert="horz"/>
          <a:lstStyle/>
          <a:p>
            <a:r>
              <a:rPr lang="ja-JP" altLang="en-US"/>
              <a:t>患者にわかり難い医療機関の言葉</a:t>
            </a:r>
          </a:p>
          <a:p>
            <a:pPr lvl="1"/>
            <a:r>
              <a:rPr lang="ja-JP" altLang="en-US"/>
              <a:t>日常語で言い換える</a:t>
            </a:r>
          </a:p>
          <a:p>
            <a:pPr lvl="2"/>
            <a:r>
              <a:rPr lang="ja-JP" altLang="en-US"/>
              <a:t>エビデンス、誤嚥、重篤、浸潤、予後、ＭＲＳＡなど</a:t>
            </a:r>
          </a:p>
          <a:p>
            <a:pPr lvl="1"/>
            <a:r>
              <a:rPr lang="ja-JP" altLang="en-US"/>
              <a:t>明確に説明する</a:t>
            </a:r>
          </a:p>
          <a:p>
            <a:pPr lvl="2"/>
            <a:r>
              <a:rPr lang="ja-JP" altLang="en-US"/>
              <a:t>正しい意味を</a:t>
            </a:r>
          </a:p>
          <a:p>
            <a:pPr lvl="3"/>
            <a:r>
              <a:rPr lang="ja-JP" altLang="en-US"/>
              <a:t>腫瘍マーカー、ステロイド、頓服、メタボリックシンドローム</a:t>
            </a:r>
          </a:p>
          <a:p>
            <a:pPr lvl="2"/>
            <a:r>
              <a:rPr lang="ja-JP" altLang="en-US"/>
              <a:t>もう一歩踏み込んで</a:t>
            </a:r>
          </a:p>
          <a:p>
            <a:pPr lvl="3"/>
            <a:r>
              <a:rPr lang="ja-JP" altLang="en-US"/>
              <a:t>うつ病、化学療法、抗体</a:t>
            </a:r>
          </a:p>
          <a:p>
            <a:pPr lvl="2"/>
            <a:r>
              <a:rPr lang="ja-JP" altLang="en-US"/>
              <a:t>混同を避けて</a:t>
            </a:r>
          </a:p>
          <a:p>
            <a:pPr lvl="3"/>
            <a:r>
              <a:rPr lang="ja-JP" altLang="en-US"/>
              <a:t>合併症、ショック、貧血 </a:t>
            </a:r>
          </a:p>
          <a:p>
            <a:pPr lvl="1"/>
            <a:r>
              <a:rPr lang="ja-JP" altLang="en-US"/>
              <a:t>重要で新しい概念の普及を図る</a:t>
            </a:r>
          </a:p>
          <a:p>
            <a:pPr lvl="2"/>
            <a:r>
              <a:rPr lang="ja-JP" altLang="en-US"/>
              <a:t>インフォームドコンセント、セカンドオピニオン、プライマリーケア、ＭＲＩ、ＰＥＴ</a:t>
            </a:r>
          </a:p>
          <a:p>
            <a:pPr lvl="1" algn="r">
              <a:buFont typeface="Wingdings 3" pitchFamily="18" charset="2"/>
              <a:buNone/>
            </a:pPr>
            <a:r>
              <a:rPr lang="ja-JP" altLang="en-US" sz="1600"/>
              <a:t>【国立国語研究所　：　「病院の言葉」を分かりやすくする提案】</a:t>
            </a:r>
          </a:p>
        </p:txBody>
      </p:sp>
      <p:sp>
        <p:nvSpPr>
          <p:cNvPr id="1798148" name="Text Box 4"/>
          <p:cNvSpPr txBox="1">
            <a:spLocks noChangeArrowheads="1"/>
          </p:cNvSpPr>
          <p:nvPr/>
        </p:nvSpPr>
        <p:spPr bwMode="auto">
          <a:xfrm>
            <a:off x="685800" y="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ja-JP" altLang="en-US" sz="3600" i="0">
                <a:solidFill>
                  <a:srgbClr val="FFFF00"/>
                </a:solidFill>
              </a:rPr>
              <a:t>分かりやすい言葉を心がける</a:t>
            </a:r>
          </a:p>
        </p:txBody>
      </p:sp>
      <p:grpSp>
        <p:nvGrpSpPr>
          <p:cNvPr id="1798149" name="Group 5"/>
          <p:cNvGrpSpPr>
            <a:grpSpLocks/>
          </p:cNvGrpSpPr>
          <p:nvPr/>
        </p:nvGrpSpPr>
        <p:grpSpPr bwMode="auto">
          <a:xfrm>
            <a:off x="609600" y="400050"/>
            <a:ext cx="8567738" cy="6457950"/>
            <a:chOff x="384" y="252"/>
            <a:chExt cx="5397" cy="4068"/>
          </a:xfrm>
        </p:grpSpPr>
        <p:sp>
          <p:nvSpPr>
            <p:cNvPr id="1798150"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98151"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9810199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p:cNvSpPr>
            <a:spLocks noGrp="1"/>
          </p:cNvSpPr>
          <p:nvPr>
            <p:ph type="sldNum" sz="quarter" idx="12"/>
          </p:nvPr>
        </p:nvSpPr>
        <p:spPr/>
        <p:txBody>
          <a:bodyPr/>
          <a:lstStyle/>
          <a:p>
            <a:fld id="{6B0BFAD6-1369-49CB-9579-A95665B4790D}" type="slidenum">
              <a:rPr lang="ja-JP" altLang="en-US"/>
              <a:pPr/>
              <a:t>53</a:t>
            </a:fld>
            <a:endParaRPr lang="en-US" altLang="ja-JP"/>
          </a:p>
        </p:txBody>
      </p:sp>
      <p:sp>
        <p:nvSpPr>
          <p:cNvPr id="1298434" name="Rectangle 2"/>
          <p:cNvSpPr>
            <a:spLocks noChangeArrowheads="1"/>
          </p:cNvSpPr>
          <p:nvPr/>
        </p:nvSpPr>
        <p:spPr bwMode="auto">
          <a:xfrm>
            <a:off x="1992313" y="3136900"/>
            <a:ext cx="5213350" cy="64135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3600" i="0">
                <a:solidFill>
                  <a:srgbClr val="FFFF00"/>
                </a:solidFill>
              </a:rPr>
              <a:t>明 細 書 説 明 の 留 意 点</a:t>
            </a:r>
          </a:p>
        </p:txBody>
      </p:sp>
    </p:spTree>
    <p:extLst>
      <p:ext uri="{BB962C8B-B14F-4D97-AF65-F5344CB8AC3E}">
        <p14:creationId xmlns:p14="http://schemas.microsoft.com/office/powerpoint/2010/main" val="29956617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12"/>
          </p:nvPr>
        </p:nvSpPr>
        <p:spPr/>
        <p:txBody>
          <a:bodyPr/>
          <a:lstStyle/>
          <a:p>
            <a:fld id="{0A497B5F-DFF2-4AD8-843F-783327684EE6}" type="slidenum">
              <a:rPr lang="ja-JP" altLang="en-US"/>
              <a:pPr/>
              <a:t>54</a:t>
            </a:fld>
            <a:endParaRPr lang="en-US" altLang="ja-JP"/>
          </a:p>
        </p:txBody>
      </p:sp>
      <p:sp>
        <p:nvSpPr>
          <p:cNvPr id="1800194" name="Rectangle 2"/>
          <p:cNvSpPr>
            <a:spLocks noGrp="1" noChangeArrowheads="1"/>
          </p:cNvSpPr>
          <p:nvPr>
            <p:ph type="title" orient="vert"/>
          </p:nvPr>
        </p:nvSpPr>
        <p:spPr>
          <a:xfrm>
            <a:off x="47625" y="796925"/>
            <a:ext cx="533400" cy="5451475"/>
          </a:xfrm>
        </p:spPr>
        <p:txBody>
          <a:bodyPr/>
          <a:lstStyle/>
          <a:p>
            <a:pPr algn="ctr"/>
            <a:r>
              <a:rPr lang="ja-JP" altLang="en-US" sz="2800">
                <a:solidFill>
                  <a:srgbClr val="FFFF66"/>
                </a:solidFill>
              </a:rPr>
              <a:t>明　細　書　の　説　明</a:t>
            </a:r>
          </a:p>
        </p:txBody>
      </p:sp>
      <p:sp>
        <p:nvSpPr>
          <p:cNvPr id="1800195" name="Rectangle 3"/>
          <p:cNvSpPr>
            <a:spLocks noGrp="1" noChangeArrowheads="1"/>
          </p:cNvSpPr>
          <p:nvPr>
            <p:ph type="body" orient="vert" idx="1"/>
          </p:nvPr>
        </p:nvSpPr>
        <p:spPr>
          <a:xfrm>
            <a:off x="609600" y="762000"/>
            <a:ext cx="8534400" cy="6096000"/>
          </a:xfrm>
        </p:spPr>
        <p:txBody>
          <a:bodyPr vert="horz"/>
          <a:lstStyle/>
          <a:p>
            <a:r>
              <a:rPr lang="ja-JP" altLang="en-US" dirty="0">
                <a:solidFill>
                  <a:schemeClr val="tx1"/>
                </a:solidFill>
              </a:rPr>
              <a:t>何故、よその医療機関と値段が違うの？</a:t>
            </a:r>
          </a:p>
          <a:p>
            <a:pPr lvl="1"/>
            <a:r>
              <a:rPr lang="ja-JP" altLang="en-US" dirty="0"/>
              <a:t>検査内容など</a:t>
            </a:r>
          </a:p>
          <a:p>
            <a:pPr lvl="1"/>
            <a:r>
              <a:rPr lang="ja-JP" altLang="en-US" dirty="0"/>
              <a:t>病院と診療所の違い</a:t>
            </a:r>
          </a:p>
          <a:p>
            <a:r>
              <a:rPr lang="ja-JP" altLang="en-US" dirty="0">
                <a:solidFill>
                  <a:schemeClr val="tx1"/>
                </a:solidFill>
              </a:rPr>
              <a:t>何で前回より高いの？</a:t>
            </a:r>
          </a:p>
          <a:p>
            <a:r>
              <a:rPr lang="ja-JP" altLang="en-US" dirty="0">
                <a:solidFill>
                  <a:schemeClr val="tx1"/>
                </a:solidFill>
              </a:rPr>
              <a:t>電話で話しただけなのに料金取られるの？</a:t>
            </a:r>
          </a:p>
          <a:p>
            <a:r>
              <a:rPr lang="ja-JP" altLang="en-US" dirty="0">
                <a:solidFill>
                  <a:schemeClr val="tx1"/>
                </a:solidFill>
              </a:rPr>
              <a:t>診察だけなのに処置をした時より高いの？</a:t>
            </a:r>
          </a:p>
          <a:p>
            <a:r>
              <a:rPr lang="ja-JP" altLang="en-US" dirty="0">
                <a:solidFill>
                  <a:schemeClr val="tx1"/>
                </a:solidFill>
              </a:rPr>
              <a:t>標榜時間内なのに割増料金？？</a:t>
            </a:r>
          </a:p>
          <a:p>
            <a:r>
              <a:rPr lang="ja-JP" altLang="en-US" dirty="0">
                <a:solidFill>
                  <a:schemeClr val="tx1"/>
                </a:solidFill>
              </a:rPr>
              <a:t>してもらった治療と領収書の項目が違う</a:t>
            </a:r>
          </a:p>
          <a:p>
            <a:pPr lvl="2"/>
            <a:endParaRPr lang="ja-JP" altLang="en-US" i="1" u="sng" dirty="0"/>
          </a:p>
        </p:txBody>
      </p:sp>
      <p:sp>
        <p:nvSpPr>
          <p:cNvPr id="1800196" name="Text Box 4"/>
          <p:cNvSpPr txBox="1">
            <a:spLocks noChangeArrowheads="1"/>
          </p:cNvSpPr>
          <p:nvPr/>
        </p:nvSpPr>
        <p:spPr bwMode="auto">
          <a:xfrm>
            <a:off x="685800" y="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ja-JP" altLang="en-US" sz="3600" i="0">
                <a:solidFill>
                  <a:srgbClr val="FFFF00"/>
                </a:solidFill>
              </a:rPr>
              <a:t>患者の素朴な疑問</a:t>
            </a:r>
          </a:p>
        </p:txBody>
      </p:sp>
      <p:grpSp>
        <p:nvGrpSpPr>
          <p:cNvPr id="1800197" name="Group 5"/>
          <p:cNvGrpSpPr>
            <a:grpSpLocks/>
          </p:cNvGrpSpPr>
          <p:nvPr/>
        </p:nvGrpSpPr>
        <p:grpSpPr bwMode="auto">
          <a:xfrm>
            <a:off x="609600" y="400050"/>
            <a:ext cx="8567738" cy="6457950"/>
            <a:chOff x="384" y="252"/>
            <a:chExt cx="5397" cy="4068"/>
          </a:xfrm>
        </p:grpSpPr>
        <p:sp>
          <p:nvSpPr>
            <p:cNvPr id="1800198"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00199"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5138075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番号プレースホルダー 5"/>
          <p:cNvSpPr>
            <a:spLocks noGrp="1"/>
          </p:cNvSpPr>
          <p:nvPr>
            <p:ph type="sldNum" sz="quarter" idx="12"/>
          </p:nvPr>
        </p:nvSpPr>
        <p:spPr>
          <a:xfrm>
            <a:off x="0" y="0"/>
            <a:ext cx="1905000" cy="457200"/>
          </a:xfrm>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fld id="{1B97223A-94D6-4638-9F34-4B719E607575}" type="slidenum">
              <a:rPr lang="en-US" altLang="ja-JP" sz="1800" smtClean="0"/>
              <a:pPr algn="l" eaLnBrk="1" hangingPunct="1"/>
              <a:t>55</a:t>
            </a:fld>
            <a:endParaRPr lang="en-US" altLang="ja-JP" sz="1800" smtClean="0"/>
          </a:p>
        </p:txBody>
      </p:sp>
      <p:sp>
        <p:nvSpPr>
          <p:cNvPr id="58371" name="Rectangle 2"/>
          <p:cNvSpPr>
            <a:spLocks noGrp="1" noChangeArrowheads="1"/>
          </p:cNvSpPr>
          <p:nvPr>
            <p:ph type="title" orient="vert"/>
          </p:nvPr>
        </p:nvSpPr>
        <p:spPr>
          <a:xfrm>
            <a:off x="76200" y="476250"/>
            <a:ext cx="762000" cy="5772150"/>
          </a:xfrm>
        </p:spPr>
        <p:txBody>
          <a:bodyPr/>
          <a:lstStyle/>
          <a:p>
            <a:pPr eaLnBrk="1" hangingPunct="1"/>
            <a:r>
              <a:rPr lang="ja-JP" altLang="en-US" sz="3200" smtClean="0">
                <a:solidFill>
                  <a:srgbClr val="FFFF66"/>
                </a:solidFill>
              </a:rPr>
              <a:t>信頼される医療機関を目指して</a:t>
            </a:r>
          </a:p>
        </p:txBody>
      </p:sp>
      <p:sp>
        <p:nvSpPr>
          <p:cNvPr id="58372" name="Rectangle 3"/>
          <p:cNvSpPr>
            <a:spLocks noGrp="1" noChangeArrowheads="1"/>
          </p:cNvSpPr>
          <p:nvPr>
            <p:ph type="body" orient="vert" idx="1"/>
          </p:nvPr>
        </p:nvSpPr>
        <p:spPr>
          <a:xfrm>
            <a:off x="990600" y="1124744"/>
            <a:ext cx="8153400" cy="5428456"/>
          </a:xfrm>
        </p:spPr>
        <p:txBody>
          <a:bodyPr vert="horz"/>
          <a:lstStyle/>
          <a:p>
            <a:pPr eaLnBrk="1" hangingPunct="1">
              <a:lnSpc>
                <a:spcPct val="90000"/>
              </a:lnSpc>
            </a:pPr>
            <a:r>
              <a:rPr lang="ja-JP" altLang="en-US" dirty="0" smtClean="0"/>
              <a:t>正しいレセプトはリスクマネジメントに繋がる</a:t>
            </a:r>
          </a:p>
          <a:p>
            <a:pPr lvl="1" eaLnBrk="1" hangingPunct="1">
              <a:lnSpc>
                <a:spcPct val="90000"/>
              </a:lnSpc>
            </a:pPr>
            <a:r>
              <a:rPr lang="ja-JP" altLang="en-US" dirty="0" smtClean="0"/>
              <a:t>医療費通知・領収書・明細書・査定・指導・監査</a:t>
            </a:r>
          </a:p>
          <a:p>
            <a:pPr eaLnBrk="1" hangingPunct="1">
              <a:lnSpc>
                <a:spcPct val="90000"/>
              </a:lnSpc>
            </a:pPr>
            <a:endParaRPr lang="ja-JP" altLang="en-US" sz="1000" dirty="0" smtClean="0"/>
          </a:p>
          <a:p>
            <a:pPr eaLnBrk="1" hangingPunct="1">
              <a:lnSpc>
                <a:spcPct val="90000"/>
              </a:lnSpc>
            </a:pPr>
            <a:r>
              <a:rPr lang="ja-JP" altLang="en-US" dirty="0"/>
              <a:t>ＩＴ</a:t>
            </a:r>
            <a:r>
              <a:rPr lang="ja-JP" altLang="en-US" dirty="0" smtClean="0"/>
              <a:t>にはＩＴで対抗を</a:t>
            </a:r>
            <a:endParaRPr lang="ja-JP" altLang="en-US" sz="1400" dirty="0" smtClean="0"/>
          </a:p>
          <a:p>
            <a:pPr lvl="1" eaLnBrk="1" hangingPunct="1">
              <a:lnSpc>
                <a:spcPct val="90000"/>
              </a:lnSpc>
            </a:pPr>
            <a:r>
              <a:rPr lang="ja-JP" altLang="en-US" dirty="0" smtClean="0"/>
              <a:t>レセプトの電子チェックの推進</a:t>
            </a:r>
          </a:p>
          <a:p>
            <a:pPr lvl="2" eaLnBrk="1" hangingPunct="1">
              <a:lnSpc>
                <a:spcPct val="90000"/>
              </a:lnSpc>
            </a:pPr>
            <a:r>
              <a:rPr lang="ja-JP" altLang="en-US" dirty="0" smtClean="0"/>
              <a:t>レセコン・電子カルテの機能活用</a:t>
            </a:r>
          </a:p>
          <a:p>
            <a:pPr lvl="1" eaLnBrk="1" hangingPunct="1">
              <a:lnSpc>
                <a:spcPct val="90000"/>
              </a:lnSpc>
            </a:pPr>
            <a:endParaRPr lang="ja-JP" altLang="en-US" sz="1000" dirty="0" smtClean="0"/>
          </a:p>
          <a:p>
            <a:pPr eaLnBrk="1" hangingPunct="1">
              <a:lnSpc>
                <a:spcPct val="90000"/>
              </a:lnSpc>
            </a:pPr>
            <a:r>
              <a:rPr lang="ja-JP" altLang="en-US" dirty="0" smtClean="0"/>
              <a:t>医療事務職の存在がより重要になる</a:t>
            </a:r>
          </a:p>
          <a:p>
            <a:pPr lvl="1" eaLnBrk="1" hangingPunct="1">
              <a:lnSpc>
                <a:spcPct val="90000"/>
              </a:lnSpc>
            </a:pPr>
            <a:r>
              <a:rPr lang="ja-JP" altLang="en-US" dirty="0" smtClean="0"/>
              <a:t>臨床現場と保険診療の橋渡し役</a:t>
            </a:r>
          </a:p>
          <a:p>
            <a:pPr lvl="2" eaLnBrk="1" hangingPunct="1">
              <a:lnSpc>
                <a:spcPct val="90000"/>
              </a:lnSpc>
            </a:pPr>
            <a:r>
              <a:rPr lang="ja-JP" altLang="en-US" dirty="0" smtClean="0"/>
              <a:t>レセプトは請求書作成という事務作業</a:t>
            </a:r>
          </a:p>
          <a:p>
            <a:pPr lvl="2" eaLnBrk="1" hangingPunct="1">
              <a:lnSpc>
                <a:spcPct val="90000"/>
              </a:lnSpc>
            </a:pPr>
            <a:r>
              <a:rPr lang="ja-JP" altLang="en-US" dirty="0" smtClean="0"/>
              <a:t>医師の診療内容と保険診療のルールのマッチングを図る</a:t>
            </a:r>
          </a:p>
          <a:p>
            <a:pPr lvl="2" eaLnBrk="1" hangingPunct="1">
              <a:lnSpc>
                <a:spcPct val="90000"/>
              </a:lnSpc>
            </a:pPr>
            <a:endParaRPr lang="en-US" altLang="ja-JP" sz="1000" dirty="0" smtClean="0"/>
          </a:p>
        </p:txBody>
      </p:sp>
      <p:sp>
        <p:nvSpPr>
          <p:cNvPr id="58373" name="Text Box 4"/>
          <p:cNvSpPr txBox="1">
            <a:spLocks noChangeArrowheads="1"/>
          </p:cNvSpPr>
          <p:nvPr/>
        </p:nvSpPr>
        <p:spPr bwMode="auto">
          <a:xfrm>
            <a:off x="1295400" y="0"/>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4000">
                <a:solidFill>
                  <a:srgbClr val="FFFF66"/>
                </a:solidFill>
              </a:rPr>
              <a:t>まとめ</a:t>
            </a:r>
          </a:p>
        </p:txBody>
      </p:sp>
      <p:grpSp>
        <p:nvGrpSpPr>
          <p:cNvPr id="58374" name="Group 5"/>
          <p:cNvGrpSpPr>
            <a:grpSpLocks/>
          </p:cNvGrpSpPr>
          <p:nvPr/>
        </p:nvGrpSpPr>
        <p:grpSpPr bwMode="auto">
          <a:xfrm>
            <a:off x="866775" y="407988"/>
            <a:ext cx="8353425" cy="6457950"/>
            <a:chOff x="528" y="288"/>
            <a:chExt cx="5262" cy="4068"/>
          </a:xfrm>
        </p:grpSpPr>
        <p:sp>
          <p:nvSpPr>
            <p:cNvPr id="58375" name="Line 6"/>
            <p:cNvSpPr>
              <a:spLocks noChangeShapeType="1"/>
            </p:cNvSpPr>
            <p:nvPr/>
          </p:nvSpPr>
          <p:spPr bwMode="auto">
            <a:xfrm>
              <a:off x="558" y="528"/>
              <a:ext cx="5232"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376" name="Line 7"/>
            <p:cNvSpPr>
              <a:spLocks noChangeShapeType="1"/>
            </p:cNvSpPr>
            <p:nvPr/>
          </p:nvSpPr>
          <p:spPr bwMode="auto">
            <a:xfrm rot="5400000">
              <a:off x="-1506" y="2322"/>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3"/>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2E6D940-0085-40C5-AA80-57F80FB2FC1D}" type="slidenum">
              <a:rPr lang="en-US" altLang="ja-JP" sz="1800" smtClean="0"/>
              <a:pPr eaLnBrk="1" hangingPunct="1"/>
              <a:t>56</a:t>
            </a:fld>
            <a:endParaRPr lang="en-US" altLang="ja-JP" sz="1800" smtClean="0"/>
          </a:p>
        </p:txBody>
      </p:sp>
      <p:sp>
        <p:nvSpPr>
          <p:cNvPr id="59395" name="Text Box 1026"/>
          <p:cNvSpPr txBox="1">
            <a:spLocks noChangeArrowheads="1"/>
          </p:cNvSpPr>
          <p:nvPr/>
        </p:nvSpPr>
        <p:spPr bwMode="auto">
          <a:xfrm>
            <a:off x="4403725" y="3200400"/>
            <a:ext cx="549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endParaRPr lang="ja-JP" altLang="ja-JP"/>
          </a:p>
        </p:txBody>
      </p:sp>
      <p:sp>
        <p:nvSpPr>
          <p:cNvPr id="59396" name="Text Box 1027"/>
          <p:cNvSpPr txBox="1">
            <a:spLocks noChangeArrowheads="1"/>
          </p:cNvSpPr>
          <p:nvPr/>
        </p:nvSpPr>
        <p:spPr bwMode="auto">
          <a:xfrm>
            <a:off x="755650" y="2492375"/>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ja-JP" altLang="en-US" sz="4400">
                <a:solidFill>
                  <a:srgbClr val="FFFF00"/>
                </a:solidFill>
              </a:rPr>
              <a:t>ご清聴ありがとうございました</a:t>
            </a:r>
          </a:p>
        </p:txBody>
      </p:sp>
      <p:sp>
        <p:nvSpPr>
          <p:cNvPr id="59397" name="Text Box 1029"/>
          <p:cNvSpPr txBox="1">
            <a:spLocks noChangeArrowheads="1"/>
          </p:cNvSpPr>
          <p:nvPr/>
        </p:nvSpPr>
        <p:spPr bwMode="auto">
          <a:xfrm>
            <a:off x="2843213" y="4051300"/>
            <a:ext cx="630078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dirty="0"/>
              <a:t>拙著が、</a:t>
            </a:r>
            <a:r>
              <a:rPr lang="ja-JP" altLang="en-US" dirty="0" err="1"/>
              <a:t>じほう</a:t>
            </a:r>
            <a:r>
              <a:rPr lang="ja-JP" altLang="en-US" dirty="0"/>
              <a:t>社より刊行</a:t>
            </a:r>
            <a:r>
              <a:rPr lang="ja-JP" altLang="en-US" dirty="0" smtClean="0"/>
              <a:t>されました。</a:t>
            </a:r>
            <a:endParaRPr lang="ja-JP" altLang="en-US" dirty="0"/>
          </a:p>
          <a:p>
            <a:pPr eaLnBrk="1" hangingPunct="1">
              <a:spcBef>
                <a:spcPct val="50000"/>
              </a:spcBef>
            </a:pPr>
            <a:r>
              <a:rPr lang="en-US" altLang="ja-JP" dirty="0"/>
              <a:t>『</a:t>
            </a:r>
            <a:r>
              <a:rPr lang="ja-JP" altLang="en-US" dirty="0"/>
              <a:t>患者さんと共有できる外来点数マニュアル</a:t>
            </a:r>
          </a:p>
          <a:p>
            <a:pPr eaLnBrk="1" hangingPunct="1">
              <a:spcBef>
                <a:spcPct val="50000"/>
              </a:spcBef>
            </a:pPr>
            <a:r>
              <a:rPr lang="ja-JP" altLang="en-US" dirty="0"/>
              <a:t>　　　　　　　　　　　　　　　　　　　２０１２年度版</a:t>
            </a:r>
            <a:r>
              <a:rPr lang="en-US" altLang="ja-JP" dirty="0"/>
              <a:t>』</a:t>
            </a:r>
          </a:p>
        </p:txBody>
      </p:sp>
      <p:pic>
        <p:nvPicPr>
          <p:cNvPr id="59398" name="図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455988"/>
            <a:ext cx="2262187"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6</a:t>
            </a:fld>
            <a:endParaRPr lang="en-US" altLang="ja-JP" sz="1800" smtClean="0"/>
          </a:p>
        </p:txBody>
      </p:sp>
      <p:sp>
        <p:nvSpPr>
          <p:cNvPr id="12291"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latin typeface="ＭＳ Ｐゴシック" pitchFamily="50" charset="-128"/>
              </a:rPr>
              <a:t>平成２４年３月審査分（２月診療分）から支払基金がレセプトのコンピュータチェックを</a:t>
            </a:r>
            <a:r>
              <a:rPr lang="ja-JP" altLang="en-US" sz="2800" dirty="0" smtClean="0">
                <a:latin typeface="ＭＳ Ｐゴシック" pitchFamily="50" charset="-128"/>
              </a:rPr>
              <a:t>強化（被災地では半年遅れで実施）</a:t>
            </a:r>
            <a:endParaRPr lang="ja-JP" altLang="en-US" sz="2800" dirty="0" smtClean="0">
              <a:latin typeface="ＭＳ Ｐゴシック" pitchFamily="50" charset="-128"/>
            </a:endParaRPr>
          </a:p>
          <a:p>
            <a:pPr lvl="1" algn="just" eaLnBrk="1" hangingPunct="1">
              <a:lnSpc>
                <a:spcPct val="90000"/>
              </a:lnSpc>
            </a:pPr>
            <a:r>
              <a:rPr lang="ja-JP" altLang="en-US" dirty="0" smtClean="0">
                <a:latin typeface="ＭＳ Ｐゴシック" pitchFamily="50" charset="-128"/>
              </a:rPr>
              <a:t>突合点検・縦覧点検</a:t>
            </a:r>
          </a:p>
          <a:p>
            <a:pPr lvl="2" eaLnBrk="1" hangingPunct="1"/>
            <a:r>
              <a:rPr lang="ja-JP" altLang="en-US" dirty="0" smtClean="0"/>
              <a:t>突合点検とは</a:t>
            </a:r>
          </a:p>
          <a:p>
            <a:pPr lvl="3" eaLnBrk="1" hangingPunct="1"/>
            <a:r>
              <a:rPr lang="ja-JP" altLang="en-US" dirty="0" smtClean="0"/>
              <a:t>処方せんを発行した医療機関のレセプト（医科・歯科）と、調剤を実施した薬局の調剤レセプトとを患者単位で照合する審査</a:t>
            </a:r>
            <a:endParaRPr lang="en-US" altLang="ja-JP" dirty="0" smtClean="0"/>
          </a:p>
          <a:p>
            <a:pPr lvl="3" eaLnBrk="1" hangingPunct="1"/>
            <a:r>
              <a:rPr lang="ja-JP" altLang="en-US" dirty="0" smtClean="0"/>
              <a:t>医科・調剤双方が電子レセプトの場合に実施</a:t>
            </a:r>
          </a:p>
          <a:p>
            <a:pPr lvl="2" eaLnBrk="1" hangingPunct="1"/>
            <a:r>
              <a:rPr lang="ja-JP" altLang="en-US" dirty="0" smtClean="0"/>
              <a:t>縦覧点検とは</a:t>
            </a:r>
          </a:p>
          <a:p>
            <a:pPr lvl="3" eaLnBrk="1" hangingPunct="1"/>
            <a:r>
              <a:rPr lang="ja-JP" altLang="en-US" dirty="0" smtClean="0"/>
              <a:t>同一医療機関の同一患者のレセプトを複数月に渡って照合する審査</a:t>
            </a:r>
          </a:p>
          <a:p>
            <a:pPr lvl="1" algn="just" eaLnBrk="1" hangingPunct="1">
              <a:lnSpc>
                <a:spcPct val="90000"/>
              </a:lnSpc>
            </a:pPr>
            <a:r>
              <a:rPr lang="ja-JP" altLang="en-US" dirty="0" smtClean="0">
                <a:latin typeface="ＭＳ Ｐゴシック" pitchFamily="50" charset="-128"/>
              </a:rPr>
              <a:t>レセ電ファイルに診療日が記録されている</a:t>
            </a:r>
          </a:p>
          <a:p>
            <a:pPr lvl="2" algn="just" eaLnBrk="1" hangingPunct="1">
              <a:lnSpc>
                <a:spcPct val="90000"/>
              </a:lnSpc>
            </a:pPr>
            <a:r>
              <a:rPr lang="ja-JP" altLang="en-US" dirty="0" smtClean="0">
                <a:latin typeface="ＭＳ Ｐゴシック" pitchFamily="50" charset="-128"/>
              </a:rPr>
              <a:t>平成２４年４月からレセ電ファイルに診療日を記録</a:t>
            </a:r>
            <a:endParaRPr lang="en-US" altLang="ja-JP" dirty="0" smtClean="0">
              <a:latin typeface="ＭＳ Ｐゴシック" pitchFamily="50" charset="-128"/>
            </a:endParaRPr>
          </a:p>
          <a:p>
            <a:pPr lvl="2" algn="just" eaLnBrk="1" hangingPunct="1">
              <a:lnSpc>
                <a:spcPct val="90000"/>
              </a:lnSpc>
            </a:pPr>
            <a:r>
              <a:rPr lang="ja-JP" altLang="en-US" dirty="0">
                <a:latin typeface="ＭＳ Ｐゴシック" pitchFamily="50" charset="-128"/>
              </a:rPr>
              <a:t>審査</a:t>
            </a:r>
            <a:r>
              <a:rPr lang="ja-JP" altLang="en-US" dirty="0" smtClean="0">
                <a:latin typeface="ＭＳ Ｐゴシック" pitchFamily="50" charset="-128"/>
              </a:rPr>
              <a:t>に影響あり？</a:t>
            </a: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審査の体制強化１</a:t>
            </a: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7</a:t>
            </a:fld>
            <a:endParaRPr lang="en-US" altLang="ja-JP" sz="1800" smtClean="0"/>
          </a:p>
        </p:txBody>
      </p:sp>
      <p:sp>
        <p:nvSpPr>
          <p:cNvPr id="12291"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latin typeface="ＭＳ Ｐゴシック" pitchFamily="50" charset="-128"/>
              </a:rPr>
              <a:t>算定日記録による査定の事例</a:t>
            </a:r>
          </a:p>
          <a:p>
            <a:pPr lvl="1" algn="just" eaLnBrk="1" hangingPunct="1">
              <a:lnSpc>
                <a:spcPct val="90000"/>
              </a:lnSpc>
            </a:pPr>
            <a:r>
              <a:rPr lang="ja-JP" altLang="en-US" sz="2400" dirty="0" smtClean="0">
                <a:latin typeface="ＭＳ Ｐゴシック" pitchFamily="50" charset="-128"/>
              </a:rPr>
              <a:t>経皮的動脈血酸素飽和度測定（</a:t>
            </a:r>
            <a:r>
              <a:rPr lang="en-US" altLang="ja-JP" sz="2400" dirty="0" smtClean="0">
                <a:latin typeface="ＭＳ Ｐゴシック" pitchFamily="50" charset="-128"/>
              </a:rPr>
              <a:t>30</a:t>
            </a:r>
            <a:r>
              <a:rPr lang="ja-JP" altLang="en-US" sz="2400" dirty="0" smtClean="0">
                <a:latin typeface="ＭＳ Ｐゴシック" pitchFamily="50" charset="-128"/>
              </a:rPr>
              <a:t>点）　</a:t>
            </a:r>
            <a:r>
              <a:rPr lang="en-US" altLang="ja-JP" sz="2400" dirty="0" smtClean="0">
                <a:latin typeface="ＭＳ Ｐゴシック" pitchFamily="50" charset="-128"/>
              </a:rPr>
              <a:t>15</a:t>
            </a:r>
            <a:r>
              <a:rPr lang="ja-JP" altLang="en-US" sz="2400" dirty="0" smtClean="0">
                <a:latin typeface="ＭＳ Ｐゴシック" pitchFamily="50" charset="-128"/>
              </a:rPr>
              <a:t>回→</a:t>
            </a:r>
            <a:r>
              <a:rPr lang="en-US" altLang="ja-JP" sz="2400" dirty="0" smtClean="0">
                <a:latin typeface="ＭＳ Ｐゴシック" pitchFamily="50" charset="-128"/>
              </a:rPr>
              <a:t>5</a:t>
            </a:r>
            <a:r>
              <a:rPr lang="ja-JP" altLang="en-US" sz="2400" dirty="0" smtClean="0">
                <a:latin typeface="ＭＳ Ｐゴシック" pitchFamily="50" charset="-128"/>
              </a:rPr>
              <a:t>回</a:t>
            </a:r>
            <a:endParaRPr lang="en-US" altLang="ja-JP" sz="24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（算定日）</a:t>
            </a:r>
            <a:endParaRPr lang="en-US" altLang="ja-JP" sz="2400" dirty="0" smtClean="0">
              <a:latin typeface="ＭＳ Ｐゴシック" pitchFamily="50" charset="-128"/>
            </a:endParaRPr>
          </a:p>
          <a:p>
            <a:pPr marL="457200" lvl="1" indent="0" algn="just" eaLnBrk="1" hangingPunct="1">
              <a:lnSpc>
                <a:spcPct val="90000"/>
              </a:lnSpc>
              <a:buNone/>
            </a:pPr>
            <a:r>
              <a:rPr lang="ja-JP" altLang="en-US" sz="2400" dirty="0" smtClean="0">
                <a:latin typeface="ＭＳ Ｐゴシック" pitchFamily="50" charset="-128"/>
              </a:rPr>
              <a:t>　１～１５日：　１回　　⇒　　　</a:t>
            </a:r>
            <a:r>
              <a:rPr lang="en-US" altLang="ja-JP" sz="2400" dirty="0" smtClean="0">
                <a:latin typeface="ＭＳ Ｐゴシック" pitchFamily="50" charset="-128"/>
              </a:rPr>
              <a:t>1</a:t>
            </a:r>
            <a:r>
              <a:rPr lang="ja-JP" altLang="en-US" sz="2400" dirty="0" smtClean="0">
                <a:latin typeface="ＭＳ Ｐゴシック" pitchFamily="50" charset="-128"/>
              </a:rPr>
              <a:t>日：１回　　</a:t>
            </a:r>
            <a:r>
              <a:rPr lang="en-US" altLang="ja-JP" sz="2400" dirty="0" smtClean="0">
                <a:latin typeface="ＭＳ Ｐゴシック" pitchFamily="50" charset="-128"/>
              </a:rPr>
              <a:t>4</a:t>
            </a:r>
            <a:r>
              <a:rPr lang="ja-JP" altLang="en-US" sz="2400" dirty="0" smtClean="0">
                <a:latin typeface="ＭＳ Ｐゴシック" pitchFamily="50" charset="-128"/>
              </a:rPr>
              <a:t>日：</a:t>
            </a:r>
            <a:r>
              <a:rPr lang="en-US" altLang="ja-JP" sz="2400" dirty="0" smtClean="0">
                <a:latin typeface="ＭＳ Ｐゴシック" pitchFamily="50" charset="-128"/>
              </a:rPr>
              <a:t>1</a:t>
            </a:r>
            <a:r>
              <a:rPr lang="ja-JP" altLang="en-US" sz="2400" dirty="0" smtClean="0">
                <a:latin typeface="ＭＳ Ｐゴシック" pitchFamily="50" charset="-128"/>
              </a:rPr>
              <a:t>回</a:t>
            </a:r>
            <a:endParaRPr lang="en-US" altLang="ja-JP" sz="2400" dirty="0" smtClean="0">
              <a:latin typeface="ＭＳ Ｐゴシック" pitchFamily="50" charset="-128"/>
            </a:endParaRPr>
          </a:p>
          <a:p>
            <a:pPr marL="457200" lvl="1" indent="0" algn="just" eaLnBrk="1" hangingPunct="1">
              <a:lnSpc>
                <a:spcPct val="90000"/>
              </a:lnSpc>
              <a:buNone/>
            </a:pPr>
            <a:r>
              <a:rPr lang="ja-JP" altLang="en-US" sz="2400" dirty="0" smtClean="0">
                <a:latin typeface="ＭＳ Ｐゴシック" pitchFamily="50" charset="-128"/>
              </a:rPr>
              <a:t>　　　　　　　　　　　　　　　　　  </a:t>
            </a:r>
            <a:r>
              <a:rPr lang="en-US" altLang="ja-JP" sz="2400" dirty="0" smtClean="0">
                <a:latin typeface="ＭＳ Ｐゴシック" pitchFamily="50" charset="-128"/>
              </a:rPr>
              <a:t>7</a:t>
            </a:r>
            <a:r>
              <a:rPr lang="ja-JP" altLang="en-US" sz="2400" dirty="0" smtClean="0">
                <a:latin typeface="ＭＳ Ｐゴシック" pitchFamily="50" charset="-128"/>
              </a:rPr>
              <a:t>日：１回　</a:t>
            </a:r>
            <a:r>
              <a:rPr lang="en-US" altLang="ja-JP" sz="2400" dirty="0" smtClean="0">
                <a:latin typeface="ＭＳ Ｐゴシック" pitchFamily="50" charset="-128"/>
              </a:rPr>
              <a:t>10</a:t>
            </a:r>
            <a:r>
              <a:rPr lang="ja-JP" altLang="en-US" sz="2400" dirty="0" smtClean="0">
                <a:latin typeface="ＭＳ Ｐゴシック" pitchFamily="50" charset="-128"/>
              </a:rPr>
              <a:t>日：</a:t>
            </a:r>
            <a:r>
              <a:rPr lang="en-US" altLang="ja-JP" sz="2400" dirty="0" smtClean="0">
                <a:latin typeface="ＭＳ Ｐゴシック" pitchFamily="50" charset="-128"/>
              </a:rPr>
              <a:t>1</a:t>
            </a:r>
            <a:r>
              <a:rPr lang="ja-JP" altLang="en-US" sz="2400" dirty="0" smtClean="0">
                <a:latin typeface="ＭＳ Ｐゴシック" pitchFamily="50" charset="-128"/>
              </a:rPr>
              <a:t>回</a:t>
            </a:r>
            <a:endParaRPr lang="en-US" altLang="ja-JP" sz="2400" dirty="0" smtClean="0">
              <a:latin typeface="ＭＳ Ｐゴシック" pitchFamily="50" charset="-128"/>
            </a:endParaRPr>
          </a:p>
          <a:p>
            <a:pPr marL="457200" lvl="1" indent="0" algn="just" eaLnBrk="1" hangingPunct="1">
              <a:lnSpc>
                <a:spcPct val="90000"/>
              </a:lnSpc>
              <a:buNone/>
            </a:pPr>
            <a:r>
              <a:rPr lang="ja-JP" altLang="en-US" sz="2400" dirty="0" smtClean="0">
                <a:latin typeface="ＭＳ Ｐゴシック" pitchFamily="50" charset="-128"/>
              </a:rPr>
              <a:t>　　　　　　　　　　　　　　　　　 </a:t>
            </a:r>
            <a:r>
              <a:rPr lang="en-US" altLang="ja-JP" sz="2400" dirty="0" smtClean="0">
                <a:latin typeface="ＭＳ Ｐゴシック" pitchFamily="50" charset="-128"/>
              </a:rPr>
              <a:t>13</a:t>
            </a:r>
            <a:r>
              <a:rPr lang="ja-JP" altLang="en-US" sz="2400" dirty="0" smtClean="0">
                <a:latin typeface="ＭＳ Ｐゴシック" pitchFamily="50" charset="-128"/>
              </a:rPr>
              <a:t>日：</a:t>
            </a:r>
            <a:r>
              <a:rPr lang="en-US" altLang="ja-JP" sz="2400" dirty="0" smtClean="0">
                <a:latin typeface="ＭＳ Ｐゴシック" pitchFamily="50" charset="-128"/>
              </a:rPr>
              <a:t>1</a:t>
            </a:r>
            <a:r>
              <a:rPr lang="ja-JP" altLang="en-US" sz="2400" dirty="0" smtClean="0">
                <a:latin typeface="ＭＳ Ｐゴシック" pitchFamily="50" charset="-128"/>
              </a:rPr>
              <a:t>回</a:t>
            </a:r>
            <a:endParaRPr lang="en-US" altLang="ja-JP" sz="2400" dirty="0" smtClean="0">
              <a:latin typeface="ＭＳ Ｐゴシック" pitchFamily="50" charset="-128"/>
            </a:endParaRPr>
          </a:p>
          <a:p>
            <a:pPr algn="just" eaLnBrk="1" hangingPunct="1">
              <a:lnSpc>
                <a:spcPct val="90000"/>
              </a:lnSpc>
            </a:pPr>
            <a:r>
              <a:rPr lang="ja-JP" altLang="en-US" sz="2800" dirty="0" smtClean="0">
                <a:latin typeface="ＭＳ Ｐゴシック" pitchFamily="50" charset="-128"/>
              </a:rPr>
              <a:t>算定日が省略できるものもある</a:t>
            </a:r>
          </a:p>
          <a:p>
            <a:pPr lvl="1" algn="just" eaLnBrk="1" hangingPunct="1">
              <a:lnSpc>
                <a:spcPct val="90000"/>
              </a:lnSpc>
            </a:pPr>
            <a:r>
              <a:rPr lang="ja-JP" altLang="en-US" sz="2400" dirty="0">
                <a:latin typeface="ＭＳ Ｐゴシック" pitchFamily="50" charset="-128"/>
              </a:rPr>
              <a:t>電子レセプトで請求する場合は、各点数の算定日ごとに回数を記録して請求するものとし、各規定により「摘要」欄に算定日（初回算定日及び前回算定日等の当該請求月以外の算定日を除く）を記載することとされている点数については、その記録を省略することができる</a:t>
            </a:r>
            <a:r>
              <a:rPr lang="ja-JP" altLang="en-US" sz="2400" dirty="0" smtClean="0">
                <a:latin typeface="ＭＳ Ｐゴシック" pitchFamily="50" charset="-128"/>
              </a:rPr>
              <a:t>。</a:t>
            </a:r>
            <a:endParaRPr lang="en-US" altLang="ja-JP" sz="2400" dirty="0" smtClean="0">
              <a:latin typeface="ＭＳ Ｐゴシック" pitchFamily="50" charset="-128"/>
            </a:endParaRPr>
          </a:p>
          <a:p>
            <a:pPr lvl="1" algn="just" eaLnBrk="1" hangingPunct="1">
              <a:lnSpc>
                <a:spcPct val="90000"/>
              </a:lnSpc>
            </a:pPr>
            <a:endParaRPr lang="en-US" altLang="ja-JP" sz="1000" dirty="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返戻等のレセプトについては、紙レセプトと同様に出力印字される（診療日は記載されない）</a:t>
            </a:r>
            <a:endParaRPr lang="en-US" altLang="ja-JP" sz="2400" dirty="0" smtClean="0">
              <a:latin typeface="ＭＳ Ｐゴシック" pitchFamily="50" charset="-128"/>
            </a:endParaRPr>
          </a:p>
          <a:p>
            <a:pPr lvl="1" algn="just" eaLnBrk="1" hangingPunct="1">
              <a:lnSpc>
                <a:spcPct val="90000"/>
              </a:lnSpc>
            </a:pPr>
            <a:endParaRPr lang="en-US" altLang="ja-JP" sz="1200" dirty="0">
              <a:latin typeface="ＭＳ Ｐゴシック" pitchFamily="50" charset="-128"/>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en-US" altLang="ja-JP" sz="3600" dirty="0" smtClean="0">
                <a:solidFill>
                  <a:srgbClr val="FFFF66"/>
                </a:solidFill>
              </a:rPr>
              <a:t>【</a:t>
            </a:r>
            <a:r>
              <a:rPr lang="ja-JP" altLang="en-US" sz="3600" dirty="0" smtClean="0">
                <a:solidFill>
                  <a:srgbClr val="FFFF66"/>
                </a:solidFill>
              </a:rPr>
              <a:t>参考</a:t>
            </a:r>
            <a:r>
              <a:rPr lang="en-US" altLang="ja-JP" sz="3600" dirty="0" smtClean="0">
                <a:solidFill>
                  <a:srgbClr val="FFFF66"/>
                </a:solidFill>
              </a:rPr>
              <a:t>】</a:t>
            </a:r>
            <a:r>
              <a:rPr lang="ja-JP" altLang="en-US" sz="3600" dirty="0" smtClean="0">
                <a:solidFill>
                  <a:srgbClr val="FFFF66"/>
                </a:solidFill>
              </a:rPr>
              <a:t>算定日記録について</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535010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D12A754F-A713-4BF7-BA87-9E8FEB5D2E03}" type="slidenum">
              <a:rPr lang="en-US" altLang="ja-JP" sz="1800" smtClean="0"/>
              <a:pPr eaLnBrk="1" hangingPunct="1"/>
              <a:t>8</a:t>
            </a:fld>
            <a:endParaRPr lang="en-US" altLang="ja-JP" sz="1800" smtClean="0"/>
          </a:p>
        </p:txBody>
      </p:sp>
      <p:sp>
        <p:nvSpPr>
          <p:cNvPr id="13315"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a:latin typeface="ＭＳ Ｐゴシック" pitchFamily="50" charset="-128"/>
              </a:rPr>
              <a:t>平成</a:t>
            </a:r>
            <a:r>
              <a:rPr lang="en-US" altLang="ja-JP" sz="2800" dirty="0">
                <a:latin typeface="ＭＳ Ｐゴシック" pitchFamily="50" charset="-128"/>
              </a:rPr>
              <a:t>23</a:t>
            </a:r>
            <a:r>
              <a:rPr lang="ja-JP" altLang="en-US" sz="2800" dirty="0">
                <a:latin typeface="ＭＳ Ｐゴシック" pitchFamily="50" charset="-128"/>
              </a:rPr>
              <a:t>年</a:t>
            </a:r>
            <a:r>
              <a:rPr lang="en-US" altLang="ja-JP" sz="2800" dirty="0">
                <a:latin typeface="ＭＳ Ｐゴシック" pitchFamily="50" charset="-128"/>
              </a:rPr>
              <a:t>7</a:t>
            </a:r>
            <a:r>
              <a:rPr lang="ja-JP" altLang="en-US" sz="2800" dirty="0">
                <a:latin typeface="ＭＳ Ｐゴシック" pitchFamily="50" charset="-128"/>
              </a:rPr>
              <a:t>月審査分から電子</a:t>
            </a:r>
            <a:r>
              <a:rPr lang="ja-JP" altLang="en-US" sz="2800" dirty="0" smtClean="0">
                <a:latin typeface="ＭＳ Ｐゴシック" pitchFamily="50" charset="-128"/>
              </a:rPr>
              <a:t>点数表を用いたチェックを開始</a:t>
            </a:r>
          </a:p>
          <a:p>
            <a:pPr lvl="1" algn="just" eaLnBrk="1" hangingPunct="1">
              <a:lnSpc>
                <a:spcPct val="90000"/>
              </a:lnSpc>
            </a:pPr>
            <a:r>
              <a:rPr lang="ja-JP" altLang="en-US" dirty="0" smtClean="0"/>
              <a:t>下記２点について、「１日につき」及び「同一月内」の条件で判定ができる算定ルールを点検するシステム</a:t>
            </a:r>
            <a:endParaRPr lang="en-US" altLang="ja-JP" dirty="0" smtClean="0"/>
          </a:p>
          <a:p>
            <a:pPr lvl="1" algn="just" eaLnBrk="1" hangingPunct="1">
              <a:lnSpc>
                <a:spcPct val="90000"/>
              </a:lnSpc>
            </a:pPr>
            <a:endParaRPr lang="ja-JP" altLang="en-US" sz="1000" dirty="0" smtClean="0">
              <a:latin typeface="ＭＳ Ｐゴシック" pitchFamily="50" charset="-128"/>
            </a:endParaRPr>
          </a:p>
          <a:p>
            <a:pPr lvl="2" algn="just" eaLnBrk="1" hangingPunct="1">
              <a:lnSpc>
                <a:spcPct val="90000"/>
              </a:lnSpc>
            </a:pPr>
            <a:r>
              <a:rPr lang="ja-JP" altLang="en-US" dirty="0" smtClean="0"/>
              <a:t>「包括」に関する算定ルールに対する適合性の点検</a:t>
            </a:r>
            <a:endParaRPr lang="en-US" altLang="ja-JP" dirty="0" smtClean="0"/>
          </a:p>
          <a:p>
            <a:pPr lvl="3" algn="just" eaLnBrk="1" hangingPunct="1">
              <a:lnSpc>
                <a:spcPct val="90000"/>
              </a:lnSpc>
            </a:pPr>
            <a:r>
              <a:rPr lang="ja-JP" altLang="en-US" sz="2400" dirty="0" smtClean="0"/>
              <a:t>（例） 「○○に係る費用は、▲▲の所定点数に含まれるものとする」と規定されているもの</a:t>
            </a:r>
            <a:endParaRPr lang="en-US" altLang="ja-JP" sz="2400" dirty="0" smtClean="0"/>
          </a:p>
          <a:p>
            <a:pPr lvl="3" algn="just" eaLnBrk="1" hangingPunct="1">
              <a:lnSpc>
                <a:spcPct val="90000"/>
              </a:lnSpc>
            </a:pPr>
            <a:endParaRPr lang="ja-JP" altLang="en-US" sz="1000" dirty="0" smtClean="0"/>
          </a:p>
          <a:p>
            <a:pPr lvl="2" algn="just" eaLnBrk="1" hangingPunct="1">
              <a:lnSpc>
                <a:spcPct val="90000"/>
              </a:lnSpc>
            </a:pPr>
            <a:r>
              <a:rPr lang="ja-JP" altLang="en-US" dirty="0" smtClean="0"/>
              <a:t>「背反」に関する算定ルールに対する適合性の点検 </a:t>
            </a:r>
            <a:endParaRPr lang="en-US" altLang="ja-JP" dirty="0"/>
          </a:p>
          <a:p>
            <a:pPr lvl="3" algn="just" eaLnBrk="1" hangingPunct="1">
              <a:lnSpc>
                <a:spcPct val="90000"/>
              </a:lnSpc>
            </a:pPr>
            <a:r>
              <a:rPr lang="ja-JP" altLang="en-US" sz="2400" dirty="0" smtClean="0"/>
              <a:t>（例） 「△△は、□□を算定している患者については算定しない」と規定されているもの</a:t>
            </a:r>
          </a:p>
          <a:p>
            <a:pPr lvl="2" algn="just" eaLnBrk="1" hangingPunct="1">
              <a:lnSpc>
                <a:spcPct val="90000"/>
              </a:lnSpc>
            </a:pPr>
            <a:endParaRPr lang="ja-JP" altLang="en-US" sz="2000" dirty="0" smtClean="0">
              <a:latin typeface="ＭＳ Ｐゴシック" pitchFamily="50" charset="-128"/>
            </a:endParaRPr>
          </a:p>
          <a:p>
            <a:pPr lvl="2" algn="just" eaLnBrk="1" hangingPunct="1">
              <a:lnSpc>
                <a:spcPct val="90000"/>
              </a:lnSpc>
            </a:pPr>
            <a:endParaRPr lang="en-US" altLang="ja-JP" sz="2000" dirty="0" smtClean="0">
              <a:latin typeface="ＭＳ Ｐゴシック" pitchFamily="50" charset="-128"/>
            </a:endParaRPr>
          </a:p>
        </p:txBody>
      </p:sp>
      <p:sp>
        <p:nvSpPr>
          <p:cNvPr id="13316"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3317"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審査の体制強化２</a:t>
            </a:r>
          </a:p>
        </p:txBody>
      </p:sp>
      <p:grpSp>
        <p:nvGrpSpPr>
          <p:cNvPr id="13318" name="Group 5"/>
          <p:cNvGrpSpPr>
            <a:grpSpLocks/>
          </p:cNvGrpSpPr>
          <p:nvPr/>
        </p:nvGrpSpPr>
        <p:grpSpPr bwMode="auto">
          <a:xfrm>
            <a:off x="609600" y="400050"/>
            <a:ext cx="8567738" cy="6457950"/>
            <a:chOff x="384" y="252"/>
            <a:chExt cx="5397" cy="4068"/>
          </a:xfrm>
        </p:grpSpPr>
        <p:sp>
          <p:nvSpPr>
            <p:cNvPr id="13320"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21"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3319" name="Text Box 9"/>
          <p:cNvSpPr txBox="1">
            <a:spLocks noChangeArrowheads="1"/>
          </p:cNvSpPr>
          <p:nvPr/>
        </p:nvSpPr>
        <p:spPr bwMode="auto">
          <a:xfrm>
            <a:off x="4140200" y="6518275"/>
            <a:ext cx="457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1800" dirty="0"/>
              <a:t>「</a:t>
            </a:r>
            <a:r>
              <a:rPr lang="en-US" altLang="ja-JP" sz="1800" dirty="0"/>
              <a:t>H23.7.14</a:t>
            </a:r>
            <a:r>
              <a:rPr lang="ja-JP" altLang="en-US" sz="1800" dirty="0"/>
              <a:t>　支払基金プレスリリース資料より」</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924D0A40-331C-4492-AACF-CC59229BDAE6}" type="slidenum">
              <a:rPr lang="en-US" altLang="ja-JP" sz="1800" smtClean="0"/>
              <a:pPr eaLnBrk="1" hangingPunct="1"/>
              <a:t>9</a:t>
            </a:fld>
            <a:endParaRPr lang="en-US" altLang="ja-JP" sz="1800" smtClean="0"/>
          </a:p>
        </p:txBody>
      </p:sp>
      <p:sp>
        <p:nvSpPr>
          <p:cNvPr id="14339" name="Rectangle 2"/>
          <p:cNvSpPr>
            <a:spLocks noGrp="1" noChangeArrowheads="1"/>
          </p:cNvSpPr>
          <p:nvPr>
            <p:ph type="body" idx="1"/>
          </p:nvPr>
        </p:nvSpPr>
        <p:spPr>
          <a:xfrm>
            <a:off x="827088" y="908050"/>
            <a:ext cx="8316912" cy="5791200"/>
          </a:xfrm>
        </p:spPr>
        <p:txBody>
          <a:bodyPr/>
          <a:lstStyle/>
          <a:p>
            <a:pPr algn="just" eaLnBrk="1" hangingPunct="1">
              <a:lnSpc>
                <a:spcPct val="90000"/>
              </a:lnSpc>
            </a:pPr>
            <a:r>
              <a:rPr lang="ja-JP" altLang="en-US" sz="2800" dirty="0" smtClean="0">
                <a:latin typeface="ＭＳ Ｐゴシック" pitchFamily="50" charset="-128"/>
              </a:rPr>
              <a:t>コンピュータチェックは平成２２年１０月診療分から強化されていた</a:t>
            </a:r>
          </a:p>
          <a:p>
            <a:pPr lvl="1" algn="just" eaLnBrk="1" hangingPunct="1">
              <a:lnSpc>
                <a:spcPct val="90000"/>
              </a:lnSpc>
            </a:pPr>
            <a:r>
              <a:rPr lang="ja-JP" altLang="en-US" sz="2400" dirty="0" smtClean="0">
                <a:latin typeface="ＭＳ Ｐゴシック" pitchFamily="50" charset="-128"/>
              </a:rPr>
              <a:t>適応、用法・用量チェックは平成</a:t>
            </a:r>
            <a:r>
              <a:rPr lang="en-US" altLang="ja-JP" sz="2400" dirty="0" smtClean="0">
                <a:latin typeface="ＭＳ Ｐゴシック" pitchFamily="50" charset="-128"/>
              </a:rPr>
              <a:t>22</a:t>
            </a:r>
            <a:r>
              <a:rPr lang="ja-JP" altLang="en-US" sz="2400" dirty="0" smtClean="0">
                <a:latin typeface="ＭＳ Ｐゴシック" pitchFamily="50" charset="-128"/>
              </a:rPr>
              <a:t>年</a:t>
            </a:r>
            <a:r>
              <a:rPr lang="en-US" altLang="ja-JP" sz="2400" dirty="0" smtClean="0">
                <a:latin typeface="ＭＳ Ｐゴシック" pitchFamily="50" charset="-128"/>
              </a:rPr>
              <a:t>2</a:t>
            </a:r>
            <a:r>
              <a:rPr lang="ja-JP" altLang="en-US" sz="2400" dirty="0" smtClean="0">
                <a:latin typeface="ＭＳ Ｐゴシック" pitchFamily="50" charset="-128"/>
              </a:rPr>
              <a:t>月から実施済み</a:t>
            </a:r>
            <a:endParaRPr lang="ja-JP" altLang="en-US" sz="20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診療行為と病名</a:t>
            </a:r>
            <a:r>
              <a:rPr lang="ja-JP" altLang="en-US" sz="2000" dirty="0" smtClean="0">
                <a:latin typeface="ＭＳ Ｐゴシック" pitchFamily="50" charset="-128"/>
              </a:rPr>
              <a:t>（適応が明確化されているもの）</a:t>
            </a:r>
          </a:p>
          <a:p>
            <a:pPr lvl="2" algn="just" eaLnBrk="1" hangingPunct="1">
              <a:lnSpc>
                <a:spcPct val="90000"/>
              </a:lnSpc>
            </a:pPr>
            <a:r>
              <a:rPr lang="ja-JP" altLang="en-US" sz="2000" dirty="0" smtClean="0">
                <a:latin typeface="ＭＳ Ｐゴシック" pitchFamily="50" charset="-128"/>
              </a:rPr>
              <a:t>各種処置、生活習慣病管理料、在宅酸素療法指導管理料　等</a:t>
            </a:r>
          </a:p>
          <a:p>
            <a:pPr lvl="1" eaLnBrk="1" hangingPunct="1">
              <a:lnSpc>
                <a:spcPct val="90000"/>
              </a:lnSpc>
            </a:pPr>
            <a:r>
              <a:rPr lang="ja-JP" altLang="en-US" sz="2400" dirty="0" smtClean="0">
                <a:latin typeface="ＭＳ Ｐゴシック" pitchFamily="50" charset="-128"/>
              </a:rPr>
              <a:t>今後検査から特定保険医療材料まで拡大予定 </a:t>
            </a:r>
          </a:p>
          <a:p>
            <a:pPr lvl="1" algn="just" eaLnBrk="1" hangingPunct="1">
              <a:lnSpc>
                <a:spcPct val="90000"/>
              </a:lnSpc>
            </a:pPr>
            <a:endParaRPr lang="ja-JP" altLang="en-US" sz="2400" dirty="0" smtClean="0">
              <a:latin typeface="ＭＳ Ｐゴシック" pitchFamily="50" charset="-128"/>
            </a:endParaRPr>
          </a:p>
          <a:p>
            <a:pPr lvl="1" algn="just" eaLnBrk="1" hangingPunct="1">
              <a:lnSpc>
                <a:spcPct val="90000"/>
              </a:lnSpc>
            </a:pPr>
            <a:r>
              <a:rPr lang="ja-JP" altLang="en-US" sz="2400" i="1" u="sng" dirty="0" smtClean="0">
                <a:solidFill>
                  <a:srgbClr val="FF9933"/>
                </a:solidFill>
                <a:latin typeface="ＭＳ Ｐゴシック" pitchFamily="50" charset="-128"/>
              </a:rPr>
              <a:t>医薬品と病名（病名禁忌・併用禁忌</a:t>
            </a:r>
            <a:r>
              <a:rPr lang="ja-JP" altLang="en-US" sz="2400" i="1" u="sng" dirty="0">
                <a:solidFill>
                  <a:srgbClr val="FF9933"/>
                </a:solidFill>
                <a:latin typeface="ＭＳ Ｐゴシック" pitchFamily="50" charset="-128"/>
              </a:rPr>
              <a:t>に</a:t>
            </a:r>
            <a:r>
              <a:rPr lang="ja-JP" altLang="en-US" sz="2400" i="1" u="sng" dirty="0" smtClean="0">
                <a:solidFill>
                  <a:srgbClr val="FF9933"/>
                </a:solidFill>
                <a:latin typeface="ＭＳ Ｐゴシック" pitchFamily="50" charset="-128"/>
              </a:rPr>
              <a:t>も注意）</a:t>
            </a:r>
          </a:p>
          <a:p>
            <a:pPr lvl="2" algn="just" eaLnBrk="1" hangingPunct="1">
              <a:lnSpc>
                <a:spcPct val="90000"/>
              </a:lnSpc>
            </a:pPr>
            <a:r>
              <a:rPr lang="ja-JP" altLang="en-US" sz="2000" dirty="0" smtClean="0">
                <a:latin typeface="ＭＳ Ｐゴシック" pitchFamily="50" charset="-128"/>
              </a:rPr>
              <a:t>ボルタレン（消化性潰瘍・アスピリン喘息・妊婦等は禁忌）</a:t>
            </a:r>
          </a:p>
          <a:p>
            <a:pPr lvl="2" algn="just" eaLnBrk="1" hangingPunct="1">
              <a:lnSpc>
                <a:spcPct val="90000"/>
              </a:lnSpc>
            </a:pPr>
            <a:r>
              <a:rPr lang="ja-JP" altLang="en-US" sz="2000" dirty="0" smtClean="0">
                <a:latin typeface="ＭＳ Ｐゴシック" pitchFamily="50" charset="-128"/>
              </a:rPr>
              <a:t>イトリゾール（オーラップ・ハルシオン・リポバス等と併用禁忌）</a:t>
            </a:r>
          </a:p>
          <a:p>
            <a:pPr lvl="2" algn="just" eaLnBrk="1" hangingPunct="1">
              <a:lnSpc>
                <a:spcPct val="90000"/>
              </a:lnSpc>
            </a:pPr>
            <a:endParaRPr lang="ja-JP" altLang="en-US" sz="2000" dirty="0" smtClean="0">
              <a:latin typeface="ＭＳ Ｐゴシック" pitchFamily="50" charset="-128"/>
            </a:endParaRPr>
          </a:p>
          <a:p>
            <a:pPr algn="just" eaLnBrk="1" hangingPunct="1">
              <a:lnSpc>
                <a:spcPct val="90000"/>
              </a:lnSpc>
            </a:pPr>
            <a:r>
              <a:rPr lang="ja-JP" altLang="en-US" sz="2800" dirty="0" smtClean="0">
                <a:latin typeface="ＭＳ Ｐゴシック" pitchFamily="50" charset="-128"/>
              </a:rPr>
              <a:t>今まで査定された事がないものが査定され始めた</a:t>
            </a:r>
          </a:p>
          <a:p>
            <a:pPr lvl="1" algn="just" eaLnBrk="1" hangingPunct="1">
              <a:lnSpc>
                <a:spcPct val="90000"/>
              </a:lnSpc>
            </a:pPr>
            <a:r>
              <a:rPr lang="ja-JP" altLang="en-US" sz="2400" dirty="0" smtClean="0">
                <a:latin typeface="ＭＳ Ｐゴシック" pitchFamily="50" charset="-128"/>
              </a:rPr>
              <a:t>禁忌チェックは目険ではすり抜けていた可能性大</a:t>
            </a:r>
          </a:p>
          <a:p>
            <a:pPr lvl="1" algn="just" eaLnBrk="1" hangingPunct="1">
              <a:lnSpc>
                <a:spcPct val="90000"/>
              </a:lnSpc>
            </a:pPr>
            <a:r>
              <a:rPr lang="ja-JP" altLang="en-US" sz="2400" dirty="0" smtClean="0">
                <a:latin typeface="ＭＳ Ｐゴシック" pitchFamily="50" charset="-128"/>
              </a:rPr>
              <a:t>院外処方では</a:t>
            </a:r>
            <a:r>
              <a:rPr lang="en-US" altLang="ja-JP" sz="2400" dirty="0" smtClean="0">
                <a:latin typeface="ＭＳ Ｐゴシック" pitchFamily="50" charset="-128"/>
              </a:rPr>
              <a:t>1500</a:t>
            </a:r>
            <a:r>
              <a:rPr lang="ja-JP" altLang="en-US" sz="2400" dirty="0" smtClean="0">
                <a:latin typeface="ＭＳ Ｐゴシック" pitchFamily="50" charset="-128"/>
              </a:rPr>
              <a:t>点ルールで査定されなかった</a:t>
            </a:r>
          </a:p>
        </p:txBody>
      </p:sp>
      <p:sp>
        <p:nvSpPr>
          <p:cNvPr id="14340"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a:solidFill>
                  <a:srgbClr val="FFFF66"/>
                </a:solidFill>
              </a:rPr>
              <a:t>電子レセプト審査の現状</a:t>
            </a:r>
          </a:p>
        </p:txBody>
      </p:sp>
      <p:sp>
        <p:nvSpPr>
          <p:cNvPr id="14341"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審査の体制強化３</a:t>
            </a:r>
          </a:p>
        </p:txBody>
      </p:sp>
      <p:grpSp>
        <p:nvGrpSpPr>
          <p:cNvPr id="14342" name="Group 5"/>
          <p:cNvGrpSpPr>
            <a:grpSpLocks/>
          </p:cNvGrpSpPr>
          <p:nvPr/>
        </p:nvGrpSpPr>
        <p:grpSpPr bwMode="auto">
          <a:xfrm>
            <a:off x="609600" y="400050"/>
            <a:ext cx="8567738" cy="6457950"/>
            <a:chOff x="384" y="252"/>
            <a:chExt cx="5397" cy="4068"/>
          </a:xfrm>
        </p:grpSpPr>
        <p:sp>
          <p:nvSpPr>
            <p:cNvPr id="14343"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344"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
      <a:dk1>
        <a:srgbClr val="FFFFFF"/>
      </a:dk1>
      <a:lt1>
        <a:srgbClr val="FFFFFF"/>
      </a:lt1>
      <a:dk2>
        <a:srgbClr val="000000"/>
      </a:dk2>
      <a:lt2>
        <a:srgbClr val="DEEE44"/>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33207</TotalTime>
  <Words>4046</Words>
  <Application>Microsoft Office PowerPoint</Application>
  <PresentationFormat>画面に合わせる (4:3)</PresentationFormat>
  <Paragraphs>819</Paragraphs>
  <Slides>56</Slides>
  <Notes>51</Notes>
  <HiddenSlides>0</HiddenSlides>
  <MMClips>0</MMClips>
  <ScaleCrop>false</ScaleCrop>
  <HeadingPairs>
    <vt:vector size="4" baseType="variant">
      <vt:variant>
        <vt:lpstr>テーマ</vt:lpstr>
      </vt:variant>
      <vt:variant>
        <vt:i4>1</vt:i4>
      </vt:variant>
      <vt:variant>
        <vt:lpstr>スライド タイトル</vt:lpstr>
      </vt:variant>
      <vt:variant>
        <vt:i4>56</vt:i4>
      </vt:variant>
    </vt:vector>
  </HeadingPairs>
  <TitlesOfParts>
    <vt:vector size="57" baseType="lpstr">
      <vt:lpstr>標準デザイン</vt:lpstr>
      <vt:lpstr>診療報酬を取り巻く最新事情  ～電子化時代の対応と行政の動向～</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突合点検の流れ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レセプトの審査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返戻・査定の対策</vt:lpstr>
      <vt:lpstr>返戻・査定対策</vt:lpstr>
      <vt:lpstr>返戻・査定対策</vt:lpstr>
      <vt:lpstr>返戻・査定対策</vt:lpstr>
      <vt:lpstr>返戻・査定対策</vt:lpstr>
      <vt:lpstr>返戻・査定対策</vt:lpstr>
      <vt:lpstr>返戻・査定対策</vt:lpstr>
      <vt:lpstr>レセプト作成上の留意事項</vt:lpstr>
      <vt:lpstr>症状詳記について</vt:lpstr>
      <vt:lpstr>PowerPoint プレゼンテーション</vt:lpstr>
      <vt:lpstr>チェックポイント</vt:lpstr>
      <vt:lpstr>チェックポイント</vt:lpstr>
      <vt:lpstr>チェックポイント</vt:lpstr>
      <vt:lpstr>チェックポイント</vt:lpstr>
      <vt:lpstr>PowerPoint プレゼンテーション</vt:lpstr>
      <vt:lpstr>説明責任と接遇</vt:lpstr>
      <vt:lpstr>説明責任と接遇</vt:lpstr>
      <vt:lpstr>説明責任と接遇</vt:lpstr>
      <vt:lpstr>PowerPoint プレゼンテーション</vt:lpstr>
      <vt:lpstr>明　細　書　の　説　明</vt:lpstr>
      <vt:lpstr>信頼される医療機関を目指して</vt:lpstr>
      <vt:lpstr>PowerPoint プレゼンテーション</vt:lpstr>
    </vt:vector>
  </TitlesOfParts>
  <Company>MSS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医療法規</dc:title>
  <dc:creator>k-hosoya</dc:creator>
  <cp:lastModifiedBy>細谷 邦夫</cp:lastModifiedBy>
  <cp:revision>1835</cp:revision>
  <cp:lastPrinted>2012-06-06T09:07:30Z</cp:lastPrinted>
  <dcterms:created xsi:type="dcterms:W3CDTF">2005-09-26T15:50:37Z</dcterms:created>
  <dcterms:modified xsi:type="dcterms:W3CDTF">2013-01-23T12:08:55Z</dcterms:modified>
</cp:coreProperties>
</file>